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p\OneDrive\Desktop\excel%20files%20for%20ppt\h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p\OneDrive\Desktop\excel%20files%20for%20ppt\h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p\OneDrive\Desktop\excel%20files%20for%20ppt\h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p\OneDrive\Desktop\excel%20files%20for%20ppt\h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p\OneDrive\Desktop\excel%20files%20for%20ppt\h5cs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Revenue YoY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19900721714546"/>
          <c:y val="8.4549347308580727E-2"/>
          <c:w val="0.86877696634886603"/>
          <c:h val="0.83604587694441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'h1'!$B$1</c:f>
              <c:strCache>
                <c:ptCount val="1"/>
                <c:pt idx="0">
                  <c:v>totalrevenue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'h1'!$A$2:$A$4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'h1'!$B$2:$B$4</c:f>
              <c:numCache>
                <c:formatCode>General</c:formatCode>
                <c:ptCount val="3"/>
                <c:pt idx="0">
                  <c:v>4452763.37</c:v>
                </c:pt>
                <c:pt idx="1">
                  <c:v>15804593.119999999</c:v>
                </c:pt>
                <c:pt idx="2">
                  <c:v>9424741.9900000002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E-49A2-94B7-1DC746277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26"/>
        <c:axId val="2041882768"/>
        <c:axId val="2043533856"/>
      </c:barChart>
      <c:catAx>
        <c:axId val="204188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533856"/>
        <c:crosses val="autoZero"/>
        <c:auto val="1"/>
        <c:lblAlgn val="ctr"/>
        <c:lblOffset val="100"/>
        <c:noMultiLvlLbl val="0"/>
      </c:catAx>
      <c:valAx>
        <c:axId val="2043533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8827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 Market Segment’s  Revenue Contribution  Over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'h2'!$B$1</c:f>
              <c:strCache>
                <c:ptCount val="1"/>
                <c:pt idx="0">
                  <c:v>year2018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'h2'!$A$2:$A$8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'h2'!$B$2:$B$8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167372.82999999999</c:v>
                </c:pt>
                <c:pt idx="3">
                  <c:v>908895.44</c:v>
                </c:pt>
                <c:pt idx="4">
                  <c:v>586368.84</c:v>
                </c:pt>
                <c:pt idx="5">
                  <c:v>1271455.1299999999</c:v>
                </c:pt>
                <c:pt idx="6">
                  <c:v>1518671.13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49E-B423-AA75CB156E76}"/>
            </c:ext>
          </c:extLst>
        </c:ser>
        <c:ser>
          <c:idx val="1"/>
          <c:order val="1"/>
          <c:tx>
            <c:strRef>
              <c:f>'h2'!$C$1</c:f>
              <c:strCache>
                <c:ptCount val="1"/>
                <c:pt idx="0">
                  <c:v>year2019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'h2'!$A$2:$A$8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'h2'!$C$2:$C$8</c:f>
              <c:numCache>
                <c:formatCode>General</c:formatCode>
                <c:ptCount val="7"/>
                <c:pt idx="0">
                  <c:v>36301.58</c:v>
                </c:pt>
                <c:pt idx="1">
                  <c:v>0</c:v>
                </c:pt>
                <c:pt idx="2">
                  <c:v>457847.51</c:v>
                </c:pt>
                <c:pt idx="3">
                  <c:v>2755245.26</c:v>
                </c:pt>
                <c:pt idx="4">
                  <c:v>1416114.61</c:v>
                </c:pt>
                <c:pt idx="5">
                  <c:v>3817634.51</c:v>
                </c:pt>
                <c:pt idx="6">
                  <c:v>7321449.6500000004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49E-B423-AA75CB156E76}"/>
            </c:ext>
          </c:extLst>
        </c:ser>
        <c:ser>
          <c:idx val="2"/>
          <c:order val="2"/>
          <c:tx>
            <c:strRef>
              <c:f>'h2'!$D$1</c:f>
              <c:strCache>
                <c:ptCount val="1"/>
                <c:pt idx="0">
                  <c:v>year2020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'h2'!$A$2:$A$8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'h2'!$D$2:$D$8</c:f>
              <c:numCache>
                <c:formatCode>General</c:formatCode>
                <c:ptCount val="7"/>
                <c:pt idx="0">
                  <c:v>27657.11</c:v>
                </c:pt>
                <c:pt idx="1">
                  <c:v>0</c:v>
                </c:pt>
                <c:pt idx="2">
                  <c:v>154776.10999999999</c:v>
                </c:pt>
                <c:pt idx="3">
                  <c:v>1830441.01</c:v>
                </c:pt>
                <c:pt idx="4">
                  <c:v>788369.72</c:v>
                </c:pt>
                <c:pt idx="5">
                  <c:v>1483708.53</c:v>
                </c:pt>
                <c:pt idx="6">
                  <c:v>5139789.51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49E-B423-AA75CB156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145030464"/>
        <c:axId val="2142186400"/>
      </c:barChart>
      <c:catAx>
        <c:axId val="214503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186400"/>
        <c:crosses val="autoZero"/>
        <c:auto val="1"/>
        <c:lblAlgn val="ctr"/>
        <c:lblOffset val="100"/>
        <c:noMultiLvlLbl val="0"/>
      </c:catAx>
      <c:valAx>
        <c:axId val="2142186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0304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/>
              <a:t>Hotel Occupancy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slide4!$C$1</c:f>
              <c:strCache>
                <c:ptCount val="1"/>
                <c:pt idx="0">
                  <c:v>occupancy2018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slide4!$A$2:$A$13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slide4!$C$2:$C$13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2776</c:v>
                </c:pt>
                <c:pt idx="7">
                  <c:v>3889</c:v>
                </c:pt>
                <c:pt idx="8">
                  <c:v>5114</c:v>
                </c:pt>
                <c:pt idx="9">
                  <c:v>4957</c:v>
                </c:pt>
                <c:pt idx="10">
                  <c:v>2340</c:v>
                </c:pt>
                <c:pt idx="11">
                  <c:v>2920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10-43C8-8C20-824E800C6345}"/>
            </c:ext>
          </c:extLst>
        </c:ser>
        <c:ser>
          <c:idx val="2"/>
          <c:order val="2"/>
          <c:tx>
            <c:strRef>
              <c:f>slide4!$D$1</c:f>
              <c:strCache>
                <c:ptCount val="1"/>
                <c:pt idx="0">
                  <c:v>occupancy2019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slide4!$A$2:$A$13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slide4!$D$2:$D$13</c:f>
              <c:numCache>
                <c:formatCode>General</c:formatCode>
                <c:ptCount val="12"/>
                <c:pt idx="0">
                  <c:v>2329</c:v>
                </c:pt>
                <c:pt idx="1">
                  <c:v>4195</c:v>
                </c:pt>
                <c:pt idx="2">
                  <c:v>4840</c:v>
                </c:pt>
                <c:pt idx="3">
                  <c:v>5428</c:v>
                </c:pt>
                <c:pt idx="4">
                  <c:v>5478</c:v>
                </c:pt>
                <c:pt idx="5">
                  <c:v>5292</c:v>
                </c:pt>
                <c:pt idx="6">
                  <c:v>7357</c:v>
                </c:pt>
                <c:pt idx="7">
                  <c:v>8958</c:v>
                </c:pt>
                <c:pt idx="8">
                  <c:v>10516</c:v>
                </c:pt>
                <c:pt idx="9">
                  <c:v>11170</c:v>
                </c:pt>
                <c:pt idx="10">
                  <c:v>6809</c:v>
                </c:pt>
                <c:pt idx="11">
                  <c:v>6892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10-43C8-8C20-824E800C6345}"/>
            </c:ext>
          </c:extLst>
        </c:ser>
        <c:ser>
          <c:idx val="3"/>
          <c:order val="3"/>
          <c:tx>
            <c:strRef>
              <c:f>slide4!$E$1</c:f>
              <c:strCache>
                <c:ptCount val="1"/>
                <c:pt idx="0">
                  <c:v>occupancy2020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slide4!$A$2:$A$13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slide4!$E$2:$E$13</c:f>
              <c:numCache>
                <c:formatCode>General</c:formatCode>
                <c:ptCount val="12"/>
                <c:pt idx="0">
                  <c:v>3681</c:v>
                </c:pt>
                <c:pt idx="1">
                  <c:v>4177</c:v>
                </c:pt>
                <c:pt idx="2">
                  <c:v>4970</c:v>
                </c:pt>
                <c:pt idx="3">
                  <c:v>5661</c:v>
                </c:pt>
                <c:pt idx="4">
                  <c:v>6313</c:v>
                </c:pt>
                <c:pt idx="5">
                  <c:v>5647</c:v>
                </c:pt>
                <c:pt idx="6">
                  <c:v>5313</c:v>
                </c:pt>
                <c:pt idx="7">
                  <c:v>4925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10-43C8-8C20-824E800C6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3278448"/>
        <c:axId val="21302478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slide4!$B$1</c15:sqref>
                        </c15:formulaRef>
                      </c:ext>
                    </c:extLst>
                    <c:strCache>
                      <c:ptCount val="1"/>
                      <c:pt idx="0">
                        <c:v>week_num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slide4!$A$2:$A$13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slide4!$B$2:$B$13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</c:v>
                      </c:pt>
                      <c:pt idx="1">
                        <c:v>10</c:v>
                      </c:pt>
                      <c:pt idx="2">
                        <c:v>14</c:v>
                      </c:pt>
                      <c:pt idx="3">
                        <c:v>18</c:v>
                      </c:pt>
                      <c:pt idx="4">
                        <c:v>23</c:v>
                      </c:pt>
                      <c:pt idx="5">
                        <c:v>27</c:v>
                      </c:pt>
                      <c:pt idx="6">
                        <c:v>32</c:v>
                      </c:pt>
                      <c:pt idx="7">
                        <c:v>36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49</c:v>
                      </c:pt>
                      <c:pt idx="11">
                        <c:v>53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0410-43C8-8C20-824E800C6345}"/>
                  </c:ext>
                </c:extLst>
              </c15:ser>
            </c15:filteredBarSeries>
          </c:ext>
        </c:extLst>
      </c:barChart>
      <c:catAx>
        <c:axId val="198327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47888"/>
        <c:crosses val="autoZero"/>
        <c:auto val="1"/>
        <c:lblAlgn val="ctr"/>
        <c:lblOffset val="100"/>
        <c:noMultiLvlLbl val="0"/>
      </c:catAx>
      <c:valAx>
        <c:axId val="213024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27844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Cancellations on Yearly and Monthly basis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slide5!$C$1</c:f>
              <c:strCache>
                <c:ptCount val="1"/>
                <c:pt idx="0">
                  <c:v>canceled2018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slide5!$A$2:$A$13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slide5!$C$2:$C$13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1259</c:v>
                </c:pt>
                <c:pt idx="7">
                  <c:v>1598</c:v>
                </c:pt>
                <c:pt idx="8">
                  <c:v>2094</c:v>
                </c:pt>
                <c:pt idx="9">
                  <c:v>1732</c:v>
                </c:pt>
                <c:pt idx="10">
                  <c:v>486</c:v>
                </c:pt>
                <c:pt idx="11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8-416A-AE21-CAE49C937B04}"/>
            </c:ext>
          </c:extLst>
        </c:ser>
        <c:ser>
          <c:idx val="2"/>
          <c:order val="2"/>
          <c:tx>
            <c:strRef>
              <c:f>slide5!$D$1</c:f>
              <c:strCache>
                <c:ptCount val="1"/>
                <c:pt idx="0">
                  <c:v>canceled2019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slide5!$A$2:$A$13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slide5!$D$2:$D$13</c:f>
              <c:numCache>
                <c:formatCode>General</c:formatCode>
                <c:ptCount val="12"/>
                <c:pt idx="0">
                  <c:v>638</c:v>
                </c:pt>
                <c:pt idx="1">
                  <c:v>1641</c:v>
                </c:pt>
                <c:pt idx="2">
                  <c:v>1493</c:v>
                </c:pt>
                <c:pt idx="3">
                  <c:v>2061</c:v>
                </c:pt>
                <c:pt idx="4">
                  <c:v>1915</c:v>
                </c:pt>
                <c:pt idx="5">
                  <c:v>2096</c:v>
                </c:pt>
                <c:pt idx="6">
                  <c:v>2767</c:v>
                </c:pt>
                <c:pt idx="7">
                  <c:v>3428</c:v>
                </c:pt>
                <c:pt idx="8">
                  <c:v>4124</c:v>
                </c:pt>
                <c:pt idx="9">
                  <c:v>4254</c:v>
                </c:pt>
                <c:pt idx="10">
                  <c:v>2137</c:v>
                </c:pt>
                <c:pt idx="11">
                  <c:v>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A8-416A-AE21-CAE49C937B04}"/>
            </c:ext>
          </c:extLst>
        </c:ser>
        <c:ser>
          <c:idx val="3"/>
          <c:order val="3"/>
          <c:tx>
            <c:strRef>
              <c:f>slide5!$E$1</c:f>
              <c:strCache>
                <c:ptCount val="1"/>
                <c:pt idx="0">
                  <c:v>canceled2020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slide5!$A$2:$A$13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slide5!$E$2:$E$13</c:f>
              <c:numCache>
                <c:formatCode>General</c:formatCode>
                <c:ptCount val="12"/>
                <c:pt idx="0">
                  <c:v>1250</c:v>
                </c:pt>
                <c:pt idx="1">
                  <c:v>1359</c:v>
                </c:pt>
                <c:pt idx="2">
                  <c:v>1672</c:v>
                </c:pt>
                <c:pt idx="3">
                  <c:v>2463</c:v>
                </c:pt>
                <c:pt idx="4">
                  <c:v>2762</c:v>
                </c:pt>
                <c:pt idx="5">
                  <c:v>2439</c:v>
                </c:pt>
                <c:pt idx="6">
                  <c:v>1984</c:v>
                </c:pt>
                <c:pt idx="7">
                  <c:v>1816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A8-416A-AE21-CAE49C937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434464"/>
        <c:axId val="1201436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slide5!$B$1</c15:sqref>
                        </c15:formulaRef>
                      </c:ext>
                    </c:extLst>
                    <c:strCache>
                      <c:ptCount val="1"/>
                      <c:pt idx="0">
                        <c:v>week_num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slide5!$A$2:$A$13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slide5!$B$2:$B$13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</c:v>
                      </c:pt>
                      <c:pt idx="1">
                        <c:v>10</c:v>
                      </c:pt>
                      <c:pt idx="2">
                        <c:v>14</c:v>
                      </c:pt>
                      <c:pt idx="3">
                        <c:v>18</c:v>
                      </c:pt>
                      <c:pt idx="4">
                        <c:v>23</c:v>
                      </c:pt>
                      <c:pt idx="5">
                        <c:v>27</c:v>
                      </c:pt>
                      <c:pt idx="6">
                        <c:v>32</c:v>
                      </c:pt>
                      <c:pt idx="7">
                        <c:v>36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49</c:v>
                      </c:pt>
                      <c:pt idx="11">
                        <c:v>53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1A8-416A-AE21-CAE49C937B04}"/>
                  </c:ext>
                </c:extLst>
              </c15:ser>
            </c15:filteredBarSeries>
          </c:ext>
        </c:extLst>
      </c:barChart>
      <c:catAx>
        <c:axId val="214343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43632"/>
        <c:crosses val="autoZero"/>
        <c:auto val="1"/>
        <c:lblAlgn val="ctr"/>
        <c:lblOffset val="100"/>
        <c:noMultiLvlLbl val="0"/>
      </c:catAx>
      <c:valAx>
        <c:axId val="120143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3446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Percentage of Cancellations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h5csv!$B$1</c:f>
              <c:strCache>
                <c:ptCount val="1"/>
                <c:pt idx="0">
                  <c:v>percentage_of_canceled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h5csv!$A$2:$A$3</c:f>
              <c:strCache>
                <c:ptCount val="2"/>
                <c:pt idx="0">
                  <c:v>family</c:v>
                </c:pt>
                <c:pt idx="1">
                  <c:v>non-family</c:v>
                </c:pt>
              </c:strCache>
            </c:strRef>
          </c:cat>
          <c:val>
            <c:numRef>
              <c:f>h5csv!$B$2:$B$3</c:f>
              <c:numCache>
                <c:formatCode>General</c:formatCode>
                <c:ptCount val="2"/>
                <c:pt idx="0">
                  <c:v>33.636000000000003</c:v>
                </c:pt>
                <c:pt idx="1">
                  <c:v>37.51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1-49E6-88B0-DA0F537D3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1526288"/>
        <c:axId val="118350336"/>
      </c:barChart>
      <c:catAx>
        <c:axId val="2141526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50336"/>
        <c:crossesAt val="0"/>
        <c:auto val="1"/>
        <c:lblAlgn val="ctr"/>
        <c:lblOffset val="100"/>
        <c:noMultiLvlLbl val="0"/>
      </c:catAx>
      <c:valAx>
        <c:axId val="118350336"/>
        <c:scaling>
          <c:orientation val="minMax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52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7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9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0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7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2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12AE-0F86-499B-ACEA-BB715684983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7482-947A-43C7-965B-FA3D3E493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zok/why-its-important-to-make-life-easier-for-travel-agents-911c149df7d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calculation-accounting-money-390319/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www.flickr.com/photos/dbgg1979/343370261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36D9B4-78D9-10DB-15DE-E30C1D0E0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1330" y="-23280"/>
            <a:ext cx="7610669" cy="6881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BBA06-5123-8AE3-FC8F-C37DCE3F9A3D}"/>
              </a:ext>
            </a:extLst>
          </p:cNvPr>
          <p:cNvSpPr txBox="1"/>
          <p:nvPr/>
        </p:nvSpPr>
        <p:spPr>
          <a:xfrm>
            <a:off x="0" y="1287625"/>
            <a:ext cx="4581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tx2">
                    <a:lumMod val="50000"/>
                  </a:schemeClr>
                </a:solidFill>
              </a:rPr>
              <a:t>Analysing Hotel Bookings and Revenue</a:t>
            </a:r>
          </a:p>
        </p:txBody>
      </p:sp>
    </p:spTree>
    <p:extLst>
      <p:ext uri="{BB962C8B-B14F-4D97-AF65-F5344CB8AC3E}">
        <p14:creationId xmlns:p14="http://schemas.microsoft.com/office/powerpoint/2010/main" val="280627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5DFC9FC-F2AF-E63A-FC80-92B966435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652999"/>
              </p:ext>
            </p:extLst>
          </p:nvPr>
        </p:nvGraphicFramePr>
        <p:xfrm>
          <a:off x="6095997" y="823426"/>
          <a:ext cx="6096001" cy="4669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1396E7-E91C-9837-DFF2-A03FC3955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93306"/>
            <a:ext cx="6095998" cy="4369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5A573-10B1-4B04-BDD7-B2A3FD36B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" y="4276430"/>
            <a:ext cx="6095998" cy="2581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E90E1-7EFA-F148-02A6-D4C026E17BC8}"/>
              </a:ext>
            </a:extLst>
          </p:cNvPr>
          <p:cNvSpPr txBox="1"/>
          <p:nvPr/>
        </p:nvSpPr>
        <p:spPr>
          <a:xfrm>
            <a:off x="6494107" y="5697865"/>
            <a:ext cx="5607698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complete booking data is </a:t>
            </a:r>
            <a:r>
              <a:rPr lang="en-US" sz="2000" b="1" dirty="0">
                <a:solidFill>
                  <a:srgbClr val="C00000"/>
                </a:solidFill>
              </a:rPr>
              <a:t>not available for 2018 and 2020</a:t>
            </a:r>
            <a:r>
              <a:rPr lang="en-US" dirty="0"/>
              <a:t>, so we can’t compare the year-over-year change in revenue.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F3E55-6F17-35F2-645B-791587A0BB7C}"/>
              </a:ext>
            </a:extLst>
          </p:cNvPr>
          <p:cNvSpPr txBox="1"/>
          <p:nvPr/>
        </p:nvSpPr>
        <p:spPr>
          <a:xfrm>
            <a:off x="6494107" y="95738"/>
            <a:ext cx="519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sz="2800" b="1" dirty="0">
                <a:solidFill>
                  <a:srgbClr val="00B050"/>
                </a:solidFill>
              </a:rPr>
              <a:t>highest Revenue </a:t>
            </a:r>
            <a:r>
              <a:rPr lang="en-IN" dirty="0"/>
              <a:t>was in </a:t>
            </a:r>
            <a:r>
              <a:rPr lang="en-IN" sz="2400" b="1" dirty="0"/>
              <a:t>2019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53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99F58D-5B64-F05F-3F8C-0E8D85D7F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320479"/>
              </p:ext>
            </p:extLst>
          </p:nvPr>
        </p:nvGraphicFramePr>
        <p:xfrm>
          <a:off x="133738" y="1567541"/>
          <a:ext cx="11924522" cy="5178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80BC31-7A2E-12BF-02BC-C3FD1221C7B9}"/>
              </a:ext>
            </a:extLst>
          </p:cNvPr>
          <p:cNvSpPr txBox="1"/>
          <p:nvPr/>
        </p:nvSpPr>
        <p:spPr>
          <a:xfrm>
            <a:off x="133738" y="0"/>
            <a:ext cx="11355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B050"/>
                </a:solidFill>
              </a:rPr>
              <a:t>Online travel agents</a:t>
            </a:r>
            <a:r>
              <a:rPr lang="en-US" sz="2800" dirty="0">
                <a:solidFill>
                  <a:srgbClr val="00B050"/>
                </a:solidFill>
              </a:rPr>
              <a:t>’ </a:t>
            </a:r>
            <a:r>
              <a:rPr lang="en-US" sz="2000" dirty="0"/>
              <a:t>Revenue contribution is the </a:t>
            </a:r>
            <a:r>
              <a:rPr lang="en-US" sz="2400" dirty="0">
                <a:solidFill>
                  <a:srgbClr val="00B050"/>
                </a:solidFill>
              </a:rPr>
              <a:t>highest </a:t>
            </a:r>
            <a:r>
              <a:rPr lang="en-US" sz="2000" dirty="0"/>
              <a:t>in every year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Aviation’s</a:t>
            </a:r>
            <a:r>
              <a:rPr lang="en-US" sz="2400" dirty="0"/>
              <a:t> contribution to the Revenue was </a:t>
            </a:r>
            <a:r>
              <a:rPr lang="en-US" sz="2400" dirty="0">
                <a:solidFill>
                  <a:srgbClr val="C000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7422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E5EF20-94C6-4634-8E15-AF48075C8B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793224"/>
              </p:ext>
            </p:extLst>
          </p:nvPr>
        </p:nvGraphicFramePr>
        <p:xfrm>
          <a:off x="152400" y="1138335"/>
          <a:ext cx="11887200" cy="555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857584-4A73-867E-F4BE-73E0E8D205D8}"/>
              </a:ext>
            </a:extLst>
          </p:cNvPr>
          <p:cNvSpPr txBox="1"/>
          <p:nvPr/>
        </p:nvSpPr>
        <p:spPr>
          <a:xfrm>
            <a:off x="653143" y="447869"/>
            <a:ext cx="11094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September and October Occupancy is higher except 2020</a:t>
            </a:r>
          </a:p>
        </p:txBody>
      </p:sp>
    </p:spTree>
    <p:extLst>
      <p:ext uri="{BB962C8B-B14F-4D97-AF65-F5344CB8AC3E}">
        <p14:creationId xmlns:p14="http://schemas.microsoft.com/office/powerpoint/2010/main" val="180615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730B128-5B7F-AC39-B405-32C889E97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248910"/>
              </p:ext>
            </p:extLst>
          </p:nvPr>
        </p:nvGraphicFramePr>
        <p:xfrm>
          <a:off x="205273" y="1280159"/>
          <a:ext cx="11793893" cy="534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D2EF92-ADF1-5A5B-4331-B31FB42E3A63}"/>
              </a:ext>
            </a:extLst>
          </p:cNvPr>
          <p:cNvSpPr txBox="1"/>
          <p:nvPr/>
        </p:nvSpPr>
        <p:spPr>
          <a:xfrm>
            <a:off x="205273" y="158101"/>
            <a:ext cx="11663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September and October </a:t>
            </a:r>
            <a:r>
              <a:rPr lang="en-IN" sz="2400" dirty="0"/>
              <a:t>have the </a:t>
            </a:r>
            <a:r>
              <a:rPr lang="en-IN" sz="3200" b="1" dirty="0"/>
              <a:t>highest number of Cancellations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except for 2020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92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BA7B1AE-697E-24B7-0F40-B57C2F946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915921"/>
              </p:ext>
            </p:extLst>
          </p:nvPr>
        </p:nvGraphicFramePr>
        <p:xfrm>
          <a:off x="1136779" y="1903445"/>
          <a:ext cx="9918441" cy="4674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AD8742-D9F4-92FE-5D8B-B7896BB85240}"/>
              </a:ext>
            </a:extLst>
          </p:cNvPr>
          <p:cNvSpPr txBox="1"/>
          <p:nvPr/>
        </p:nvSpPr>
        <p:spPr>
          <a:xfrm>
            <a:off x="1043473" y="401216"/>
            <a:ext cx="9918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</a:t>
            </a:r>
            <a:r>
              <a:rPr lang="en-IN" sz="2800" b="1" dirty="0">
                <a:solidFill>
                  <a:srgbClr val="C00000"/>
                </a:solidFill>
              </a:rPr>
              <a:t>non-family booking cancellations </a:t>
            </a:r>
            <a:r>
              <a:rPr lang="en-IN" sz="2800" dirty="0"/>
              <a:t>are </a:t>
            </a:r>
            <a:r>
              <a:rPr lang="en-IN" sz="3600" b="1" dirty="0"/>
              <a:t>more</a:t>
            </a:r>
            <a:r>
              <a:rPr lang="en-IN" sz="2800" dirty="0"/>
              <a:t> compared with family bookings </a:t>
            </a:r>
          </a:p>
        </p:txBody>
      </p:sp>
    </p:spTree>
    <p:extLst>
      <p:ext uri="{BB962C8B-B14F-4D97-AF65-F5344CB8AC3E}">
        <p14:creationId xmlns:p14="http://schemas.microsoft.com/office/powerpoint/2010/main" val="422870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616</TotalTime>
  <Words>103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Jayapradha Vijayakumar</dc:creator>
  <cp:lastModifiedBy>Jayapradha Vijayakumar</cp:lastModifiedBy>
  <cp:revision>2</cp:revision>
  <dcterms:created xsi:type="dcterms:W3CDTF">2023-10-02T20:00:59Z</dcterms:created>
  <dcterms:modified xsi:type="dcterms:W3CDTF">2023-10-03T07:19:46Z</dcterms:modified>
</cp:coreProperties>
</file>