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9"/>
  </p:notesMasterIdLst>
  <p:handoutMasterIdLst>
    <p:handoutMasterId r:id="rId30"/>
  </p:handoutMasterIdLst>
  <p:sldIdLst>
    <p:sldId id="280" r:id="rId3"/>
    <p:sldId id="366" r:id="rId4"/>
    <p:sldId id="380" r:id="rId5"/>
    <p:sldId id="383" r:id="rId6"/>
    <p:sldId id="384" r:id="rId7"/>
    <p:sldId id="400" r:id="rId8"/>
    <p:sldId id="385" r:id="rId9"/>
    <p:sldId id="386" r:id="rId10"/>
    <p:sldId id="387" r:id="rId11"/>
    <p:sldId id="388" r:id="rId12"/>
    <p:sldId id="403" r:id="rId13"/>
    <p:sldId id="266" r:id="rId14"/>
    <p:sldId id="404" r:id="rId15"/>
    <p:sldId id="389" r:id="rId16"/>
    <p:sldId id="267" r:id="rId17"/>
    <p:sldId id="405" r:id="rId18"/>
    <p:sldId id="392" r:id="rId19"/>
    <p:sldId id="401" r:id="rId20"/>
    <p:sldId id="402" r:id="rId21"/>
    <p:sldId id="393" r:id="rId22"/>
    <p:sldId id="394" r:id="rId23"/>
    <p:sldId id="398" r:id="rId24"/>
    <p:sldId id="395" r:id="rId25"/>
    <p:sldId id="397" r:id="rId26"/>
    <p:sldId id="399"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EB4E3"/>
    <a:srgbClr val="E40524"/>
    <a:srgbClr val="008000"/>
    <a:srgbClr val="385D8A"/>
    <a:srgbClr val="34495E"/>
    <a:srgbClr val="FDFDFD"/>
    <a:srgbClr val="EAEAEA"/>
    <a:srgbClr val="F8F8F8"/>
    <a:srgbClr val="FF67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5196" autoAdjust="0"/>
  </p:normalViewPr>
  <p:slideViewPr>
    <p:cSldViewPr>
      <p:cViewPr varScale="1">
        <p:scale>
          <a:sx n="82" d="100"/>
          <a:sy n="82" d="100"/>
        </p:scale>
        <p:origin x="160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dirty="0"/>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dirty="0"/>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7A3D7D-4DD0-4519-9573-665089B66871}" type="slidenum">
              <a:rPr lang="en-US" smtClean="0"/>
              <a:pPr/>
              <a:t>1</a:t>
            </a:fld>
            <a:endParaRPr lang="en-US" dirty="0"/>
          </a:p>
        </p:txBody>
      </p:sp>
    </p:spTree>
    <p:extLst>
      <p:ext uri="{BB962C8B-B14F-4D97-AF65-F5344CB8AC3E}">
        <p14:creationId xmlns:p14="http://schemas.microsoft.com/office/powerpoint/2010/main" val="2239618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dirty="0"/>
          </a:p>
        </p:txBody>
      </p:sp>
    </p:spTree>
    <p:extLst>
      <p:ext uri="{BB962C8B-B14F-4D97-AF65-F5344CB8AC3E}">
        <p14:creationId xmlns:p14="http://schemas.microsoft.com/office/powerpoint/2010/main" val="332271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dirty="0"/>
          </a:p>
        </p:txBody>
      </p:sp>
    </p:spTree>
    <p:extLst>
      <p:ext uri="{BB962C8B-B14F-4D97-AF65-F5344CB8AC3E}">
        <p14:creationId xmlns:p14="http://schemas.microsoft.com/office/powerpoint/2010/main" val="136890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40437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dirty="0"/>
          </a:p>
        </p:txBody>
      </p:sp>
    </p:spTree>
    <p:extLst>
      <p:ext uri="{BB962C8B-B14F-4D97-AF65-F5344CB8AC3E}">
        <p14:creationId xmlns:p14="http://schemas.microsoft.com/office/powerpoint/2010/main" val="1789443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54838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dirty="0"/>
          </a:p>
        </p:txBody>
      </p:sp>
    </p:spTree>
    <p:extLst>
      <p:ext uri="{BB962C8B-B14F-4D97-AF65-F5344CB8AC3E}">
        <p14:creationId xmlns:p14="http://schemas.microsoft.com/office/powerpoint/2010/main" val="1350932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dirty="0"/>
          </a:p>
        </p:txBody>
      </p:sp>
    </p:spTree>
    <p:extLst>
      <p:ext uri="{BB962C8B-B14F-4D97-AF65-F5344CB8AC3E}">
        <p14:creationId xmlns:p14="http://schemas.microsoft.com/office/powerpoint/2010/main" val="336709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dirty="0"/>
          </a:p>
        </p:txBody>
      </p:sp>
    </p:spTree>
    <p:extLst>
      <p:ext uri="{BB962C8B-B14F-4D97-AF65-F5344CB8AC3E}">
        <p14:creationId xmlns:p14="http://schemas.microsoft.com/office/powerpoint/2010/main" val="120265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dirty="0"/>
          </a:p>
        </p:txBody>
      </p:sp>
    </p:spTree>
    <p:extLst>
      <p:ext uri="{BB962C8B-B14F-4D97-AF65-F5344CB8AC3E}">
        <p14:creationId xmlns:p14="http://schemas.microsoft.com/office/powerpoint/2010/main" val="538624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dirty="0"/>
          </a:p>
        </p:txBody>
      </p:sp>
    </p:spTree>
    <p:extLst>
      <p:ext uri="{BB962C8B-B14F-4D97-AF65-F5344CB8AC3E}">
        <p14:creationId xmlns:p14="http://schemas.microsoft.com/office/powerpoint/2010/main" val="895256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dirty="0"/>
          </a:p>
        </p:txBody>
      </p:sp>
    </p:spTree>
    <p:extLst>
      <p:ext uri="{BB962C8B-B14F-4D97-AF65-F5344CB8AC3E}">
        <p14:creationId xmlns:p14="http://schemas.microsoft.com/office/powerpoint/2010/main" val="2331109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dirty="0"/>
          </a:p>
        </p:txBody>
      </p:sp>
    </p:spTree>
    <p:extLst>
      <p:ext uri="{BB962C8B-B14F-4D97-AF65-F5344CB8AC3E}">
        <p14:creationId xmlns:p14="http://schemas.microsoft.com/office/powerpoint/2010/main" val="3174625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23</a:t>
            </a:fld>
            <a:endParaRPr lang="en-US" dirty="0"/>
          </a:p>
        </p:txBody>
      </p:sp>
    </p:spTree>
    <p:extLst>
      <p:ext uri="{BB962C8B-B14F-4D97-AF65-F5344CB8AC3E}">
        <p14:creationId xmlns:p14="http://schemas.microsoft.com/office/powerpoint/2010/main" val="270531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dirty="0"/>
          </a:p>
        </p:txBody>
      </p:sp>
    </p:spTree>
    <p:extLst>
      <p:ext uri="{BB962C8B-B14F-4D97-AF65-F5344CB8AC3E}">
        <p14:creationId xmlns:p14="http://schemas.microsoft.com/office/powerpoint/2010/main" val="783653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dirty="0"/>
          </a:p>
        </p:txBody>
      </p:sp>
    </p:spTree>
    <p:extLst>
      <p:ext uri="{BB962C8B-B14F-4D97-AF65-F5344CB8AC3E}">
        <p14:creationId xmlns:p14="http://schemas.microsoft.com/office/powerpoint/2010/main" val="3513685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dirty="0"/>
          </a:p>
        </p:txBody>
      </p:sp>
    </p:spTree>
    <p:extLst>
      <p:ext uri="{BB962C8B-B14F-4D97-AF65-F5344CB8AC3E}">
        <p14:creationId xmlns:p14="http://schemas.microsoft.com/office/powerpoint/2010/main" val="184514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dirty="0"/>
          </a:p>
        </p:txBody>
      </p:sp>
    </p:spTree>
    <p:extLst>
      <p:ext uri="{BB962C8B-B14F-4D97-AF65-F5344CB8AC3E}">
        <p14:creationId xmlns:p14="http://schemas.microsoft.com/office/powerpoint/2010/main" val="1866838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dirty="0"/>
          </a:p>
        </p:txBody>
      </p:sp>
    </p:spTree>
    <p:extLst>
      <p:ext uri="{BB962C8B-B14F-4D97-AF65-F5344CB8AC3E}">
        <p14:creationId xmlns:p14="http://schemas.microsoft.com/office/powerpoint/2010/main" val="2457263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dirty="0"/>
          </a:p>
        </p:txBody>
      </p:sp>
    </p:spTree>
    <p:extLst>
      <p:ext uri="{BB962C8B-B14F-4D97-AF65-F5344CB8AC3E}">
        <p14:creationId xmlns:p14="http://schemas.microsoft.com/office/powerpoint/2010/main" val="152737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dirty="0"/>
          </a:p>
        </p:txBody>
      </p:sp>
    </p:spTree>
    <p:extLst>
      <p:ext uri="{BB962C8B-B14F-4D97-AF65-F5344CB8AC3E}">
        <p14:creationId xmlns:p14="http://schemas.microsoft.com/office/powerpoint/2010/main" val="331762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81100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3180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11323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2688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500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95838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54837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6105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33087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011802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9006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1858410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9.sv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notesSlide" Target="../notesSlides/notesSlide11.xml"/><Relationship Id="rId7" Type="http://schemas.openxmlformats.org/officeDocument/2006/relationships/image" Target="../media/image9.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11" Type="http://schemas.openxmlformats.org/officeDocument/2006/relationships/hyperlink" Target="https://freepngimg.com/png/66588-logo-icon-email-gmail-download-hd-png" TargetMode="External"/><Relationship Id="rId5" Type="http://schemas.openxmlformats.org/officeDocument/2006/relationships/image" Target="../media/image7.sv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hyperlink" Target="https://catplace.tistory.com/entry/%EA%B8%B0%EC%97%85-%EA%B4%80%EC%B0%B0-UiPath"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9.tm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a:extLst>
              <a:ext uri="{C183D7F6-B498-43B3-948B-1728B52AA6E4}">
                <adec:decorative xmlns:adec="http://schemas.microsoft.com/office/drawing/2017/decorative" val="1"/>
              </a:ext>
            </a:extLst>
          </p:cNvPr>
          <p:cNvGrpSpPr/>
          <p:nvPr/>
        </p:nvGrpSpPr>
        <p:grpSpPr>
          <a:xfrm>
            <a:off x="-14748" y="986564"/>
            <a:ext cx="9158748" cy="5148980"/>
            <a:chOff x="-14748" y="986564"/>
            <a:chExt cx="9158748" cy="5148980"/>
          </a:xfrm>
        </p:grpSpPr>
        <p:sp>
          <p:nvSpPr>
            <p:cNvPr id="22" name="TextBox 21"/>
            <p:cNvSpPr txBox="1"/>
            <p:nvPr/>
          </p:nvSpPr>
          <p:spPr>
            <a:xfrm>
              <a:off x="177781" y="4812105"/>
              <a:ext cx="4322209" cy="1323439"/>
            </a:xfrm>
            <a:prstGeom prst="rect">
              <a:avLst/>
            </a:prstGeom>
            <a:noFill/>
          </p:spPr>
          <p:txBody>
            <a:bodyPr wrap="square" rtlCol="0">
              <a:spAutoFit/>
            </a:bodyPr>
            <a:lstStyle/>
            <a:p>
              <a:r>
                <a:rPr lang="en-US" sz="2000" b="1" dirty="0"/>
                <a:t>220701103</a:t>
              </a:r>
            </a:p>
            <a:p>
              <a:r>
                <a:rPr lang="en-US" sz="2000" b="1" dirty="0"/>
                <a:t>JAYAPRAKASH V</a:t>
              </a:r>
            </a:p>
            <a:p>
              <a:r>
                <a:rPr lang="en-US" sz="2000" b="1" dirty="0"/>
                <a:t>Department of Computer Science and Engineering</a:t>
              </a:r>
            </a:p>
          </p:txBody>
        </p:sp>
        <p:grpSp>
          <p:nvGrpSpPr>
            <p:cNvPr id="43" name="Group 42"/>
            <p:cNvGrpSpPr/>
            <p:nvPr/>
          </p:nvGrpSpPr>
          <p:grpSpPr>
            <a:xfrm>
              <a:off x="-14748" y="986564"/>
              <a:ext cx="9158748" cy="3666572"/>
              <a:chOff x="-14748" y="986564"/>
              <a:chExt cx="9158748" cy="3666572"/>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2" y="2067813"/>
                <a:ext cx="4610242" cy="2585323"/>
              </a:xfrm>
              <a:prstGeom prst="rect">
                <a:avLst/>
              </a:prstGeom>
              <a:noFill/>
            </p:spPr>
            <p:txBody>
              <a:bodyPr wrap="square" rtlCol="0">
                <a:spAutoFit/>
              </a:bodyPr>
              <a:lstStyle/>
              <a:p>
                <a:r>
                  <a:rPr lang="en-US" sz="5400" b="1" dirty="0">
                    <a:solidFill>
                      <a:srgbClr val="FFFFFF"/>
                    </a:solidFill>
                    <a:ea typeface="Open Sans Bold" panose="020B0806030504020204" pitchFamily="34" charset="0"/>
                    <a:cs typeface="Open Sans Bold" panose="020B0806030504020204" pitchFamily="34" charset="0"/>
                  </a:rPr>
                  <a:t>Inventory Order Placing System</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pic>
        <p:nvPicPr>
          <p:cNvPr id="5" name="Picture 4">
            <a:extLs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r>
              <a:rPr lang="en-US" dirty="0"/>
              <a:t>Excel Processing</a:t>
            </a:r>
          </a:p>
          <a:p>
            <a:pPr lvl="1"/>
            <a:r>
              <a:rPr lang="en-US" dirty="0"/>
              <a:t>Opening the Excel and processing the stock quantity to identify the products to be ordered with their quantity</a:t>
            </a:r>
          </a:p>
          <a:p>
            <a:r>
              <a:rPr lang="en-US" dirty="0"/>
              <a:t>Activity Diagram</a:t>
            </a:r>
          </a:p>
          <a:p>
            <a:pPr marL="0" indent="0">
              <a:buNone/>
            </a:pPr>
            <a:endParaRPr lang="en-US" dirty="0"/>
          </a:p>
        </p:txBody>
      </p:sp>
      <p:pic>
        <p:nvPicPr>
          <p:cNvPr id="5" name="Graphic 4" descr="Office worker">
            <a:extLst>
              <a:ext uri="{FF2B5EF4-FFF2-40B4-BE49-F238E27FC236}">
                <a16:creationId xmlns:a16="http://schemas.microsoft.com/office/drawing/2014/main" id="{BEF68B48-AED6-1FC0-28A7-C97DF7D8E7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9592" y="2816932"/>
            <a:ext cx="770384" cy="770384"/>
          </a:xfrm>
          <a:prstGeom prst="rect">
            <a:avLst/>
          </a:prstGeom>
        </p:spPr>
      </p:pic>
      <p:pic>
        <p:nvPicPr>
          <p:cNvPr id="7" name="Graphic 6" descr="Table">
            <a:extLst>
              <a:ext uri="{FF2B5EF4-FFF2-40B4-BE49-F238E27FC236}">
                <a16:creationId xmlns:a16="http://schemas.microsoft.com/office/drawing/2014/main" id="{31461623-B635-E4F2-EB40-30A44825F8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584" y="4329100"/>
            <a:ext cx="914400" cy="914400"/>
          </a:xfrm>
          <a:prstGeom prst="rect">
            <a:avLst/>
          </a:prstGeom>
        </p:spPr>
      </p:pic>
      <p:cxnSp>
        <p:nvCxnSpPr>
          <p:cNvPr id="9" name="Straight Arrow Connector 8">
            <a:extLst>
              <a:ext uri="{FF2B5EF4-FFF2-40B4-BE49-F238E27FC236}">
                <a16:creationId xmlns:a16="http://schemas.microsoft.com/office/drawing/2014/main" id="{F02C8846-372F-A311-20BC-0E81D0B81FA7}"/>
              </a:ext>
            </a:extLst>
          </p:cNvPr>
          <p:cNvCxnSpPr>
            <a:stCxn id="5" idx="2"/>
          </p:cNvCxnSpPr>
          <p:nvPr/>
        </p:nvCxnSpPr>
        <p:spPr>
          <a:xfrm>
            <a:off x="1284784" y="3587316"/>
            <a:ext cx="0" cy="8137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50CB567-AB64-1C45-16DE-F65795BA5CC1}"/>
              </a:ext>
            </a:extLst>
          </p:cNvPr>
          <p:cNvSpPr txBox="1"/>
          <p:nvPr/>
        </p:nvSpPr>
        <p:spPr>
          <a:xfrm>
            <a:off x="1115616" y="3654805"/>
            <a:ext cx="1800199" cy="584775"/>
          </a:xfrm>
          <a:prstGeom prst="rect">
            <a:avLst/>
          </a:prstGeom>
          <a:noFill/>
        </p:spPr>
        <p:txBody>
          <a:bodyPr wrap="square" rtlCol="0">
            <a:spAutoFit/>
          </a:bodyPr>
          <a:lstStyle/>
          <a:p>
            <a:pPr algn="ctr"/>
            <a:r>
              <a:rPr lang="en-IN" sz="1600" dirty="0"/>
              <a:t>Create / Update Stock Details</a:t>
            </a:r>
          </a:p>
        </p:txBody>
      </p:sp>
      <p:sp>
        <p:nvSpPr>
          <p:cNvPr id="11" name="Rectangle 10">
            <a:extLst>
              <a:ext uri="{FF2B5EF4-FFF2-40B4-BE49-F238E27FC236}">
                <a16:creationId xmlns:a16="http://schemas.microsoft.com/office/drawing/2014/main" id="{23DF52EB-6798-00E8-E584-357BB9D5F2DA}"/>
              </a:ext>
            </a:extLst>
          </p:cNvPr>
          <p:cNvSpPr/>
          <p:nvPr/>
        </p:nvSpPr>
        <p:spPr>
          <a:xfrm>
            <a:off x="3347864" y="3077798"/>
            <a:ext cx="5605636" cy="2655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7E5BD95-3101-A1AB-644C-87844094F4CC}"/>
              </a:ext>
            </a:extLst>
          </p:cNvPr>
          <p:cNvSpPr txBox="1"/>
          <p:nvPr/>
        </p:nvSpPr>
        <p:spPr>
          <a:xfrm>
            <a:off x="5563766" y="2632266"/>
            <a:ext cx="1760884" cy="369332"/>
          </a:xfrm>
          <a:prstGeom prst="rect">
            <a:avLst/>
          </a:prstGeom>
          <a:noFill/>
        </p:spPr>
        <p:txBody>
          <a:bodyPr wrap="square" rtlCol="0">
            <a:spAutoFit/>
          </a:bodyPr>
          <a:lstStyle/>
          <a:p>
            <a:pPr algn="ctr"/>
            <a:r>
              <a:rPr lang="en-IN" dirty="0"/>
              <a:t>UiPath Studio</a:t>
            </a:r>
          </a:p>
        </p:txBody>
      </p:sp>
      <p:sp>
        <p:nvSpPr>
          <p:cNvPr id="13" name="Rectangle 12">
            <a:extLst>
              <a:ext uri="{FF2B5EF4-FFF2-40B4-BE49-F238E27FC236}">
                <a16:creationId xmlns:a16="http://schemas.microsoft.com/office/drawing/2014/main" id="{3D259E6D-036C-61D7-DAC0-BD4BFAA59D4B}"/>
              </a:ext>
            </a:extLst>
          </p:cNvPr>
          <p:cNvSpPr/>
          <p:nvPr/>
        </p:nvSpPr>
        <p:spPr>
          <a:xfrm>
            <a:off x="3513583" y="3329454"/>
            <a:ext cx="1080120" cy="5509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Read Excel</a:t>
            </a:r>
          </a:p>
        </p:txBody>
      </p:sp>
      <p:sp>
        <p:nvSpPr>
          <p:cNvPr id="14" name="Rectangle 13">
            <a:extLst>
              <a:ext uri="{FF2B5EF4-FFF2-40B4-BE49-F238E27FC236}">
                <a16:creationId xmlns:a16="http://schemas.microsoft.com/office/drawing/2014/main" id="{91331242-2C70-AF3C-F834-157F4F309DF5}"/>
              </a:ext>
            </a:extLst>
          </p:cNvPr>
          <p:cNvSpPr/>
          <p:nvPr/>
        </p:nvSpPr>
        <p:spPr>
          <a:xfrm>
            <a:off x="6228184" y="4786300"/>
            <a:ext cx="2412268" cy="7560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Ordered Stock = Max Stock - Available</a:t>
            </a:r>
          </a:p>
        </p:txBody>
      </p:sp>
      <p:sp>
        <p:nvSpPr>
          <p:cNvPr id="15" name="Flowchart: Decision 14">
            <a:extLst>
              <a:ext uri="{FF2B5EF4-FFF2-40B4-BE49-F238E27FC236}">
                <a16:creationId xmlns:a16="http://schemas.microsoft.com/office/drawing/2014/main" id="{C658C362-9FEF-708B-3C8C-F40D5F72AB67}"/>
              </a:ext>
            </a:extLst>
          </p:cNvPr>
          <p:cNvSpPr/>
          <p:nvPr/>
        </p:nvSpPr>
        <p:spPr>
          <a:xfrm>
            <a:off x="6123251" y="3215608"/>
            <a:ext cx="733865" cy="778604"/>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6" name="TextBox 15">
            <a:extLst>
              <a:ext uri="{FF2B5EF4-FFF2-40B4-BE49-F238E27FC236}">
                <a16:creationId xmlns:a16="http://schemas.microsoft.com/office/drawing/2014/main" id="{56AF7412-C5AE-C242-5BC3-A8A561FE072A}"/>
              </a:ext>
            </a:extLst>
          </p:cNvPr>
          <p:cNvSpPr txBox="1"/>
          <p:nvPr/>
        </p:nvSpPr>
        <p:spPr>
          <a:xfrm>
            <a:off x="6701732" y="3331639"/>
            <a:ext cx="2218463" cy="646331"/>
          </a:xfrm>
          <a:prstGeom prst="rect">
            <a:avLst/>
          </a:prstGeom>
          <a:noFill/>
        </p:spPr>
        <p:txBody>
          <a:bodyPr wrap="square" rtlCol="0">
            <a:spAutoFit/>
          </a:bodyPr>
          <a:lstStyle/>
          <a:p>
            <a:pPr algn="ctr"/>
            <a:r>
              <a:rPr lang="en-IN" dirty="0"/>
              <a:t>Check </a:t>
            </a:r>
          </a:p>
          <a:p>
            <a:pPr algn="ctr"/>
            <a:r>
              <a:rPr lang="en-IN" dirty="0"/>
              <a:t>Min Stock &gt; Available</a:t>
            </a:r>
          </a:p>
        </p:txBody>
      </p:sp>
      <p:sp>
        <p:nvSpPr>
          <p:cNvPr id="17" name="Rectangle 16">
            <a:extLst>
              <a:ext uri="{FF2B5EF4-FFF2-40B4-BE49-F238E27FC236}">
                <a16:creationId xmlns:a16="http://schemas.microsoft.com/office/drawing/2014/main" id="{77B46ACA-8B6D-BF3F-EBC8-9E2E4B22B0D2}"/>
              </a:ext>
            </a:extLst>
          </p:cNvPr>
          <p:cNvSpPr/>
          <p:nvPr/>
        </p:nvSpPr>
        <p:spPr>
          <a:xfrm>
            <a:off x="3542184" y="4888886"/>
            <a:ext cx="1080120" cy="5509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Write Excel</a:t>
            </a:r>
          </a:p>
        </p:txBody>
      </p:sp>
      <p:cxnSp>
        <p:nvCxnSpPr>
          <p:cNvPr id="19" name="Straight Arrow Connector 18">
            <a:extLst>
              <a:ext uri="{FF2B5EF4-FFF2-40B4-BE49-F238E27FC236}">
                <a16:creationId xmlns:a16="http://schemas.microsoft.com/office/drawing/2014/main" id="{1FD1E2F6-8BCF-9067-270B-0BA629303BEA}"/>
              </a:ext>
            </a:extLst>
          </p:cNvPr>
          <p:cNvCxnSpPr>
            <a:stCxn id="13" idx="3"/>
            <a:endCxn id="15" idx="1"/>
          </p:cNvCxnSpPr>
          <p:nvPr/>
        </p:nvCxnSpPr>
        <p:spPr>
          <a:xfrm>
            <a:off x="4593703" y="3604910"/>
            <a:ext cx="15295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ED155EB2-1BBC-9CB9-523B-F49AE2C0E672}"/>
              </a:ext>
            </a:extLst>
          </p:cNvPr>
          <p:cNvCxnSpPr>
            <a:stCxn id="15" idx="2"/>
          </p:cNvCxnSpPr>
          <p:nvPr/>
        </p:nvCxnSpPr>
        <p:spPr>
          <a:xfrm flipH="1">
            <a:off x="6490183" y="3994212"/>
            <a:ext cx="1" cy="7920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1B23136-1ECC-91B5-F20B-E0F9406A8609}"/>
              </a:ext>
            </a:extLst>
          </p:cNvPr>
          <p:cNvCxnSpPr>
            <a:stCxn id="14" idx="1"/>
            <a:endCxn id="17" idx="3"/>
          </p:cNvCxnSpPr>
          <p:nvPr/>
        </p:nvCxnSpPr>
        <p:spPr>
          <a:xfrm flipH="1">
            <a:off x="4622304" y="5164342"/>
            <a:ext cx="16058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FAD717F6-716B-AD1B-5D4C-7A1C027AB5CC}"/>
              </a:ext>
            </a:extLst>
          </p:cNvPr>
          <p:cNvCxnSpPr>
            <a:stCxn id="7" idx="3"/>
          </p:cNvCxnSpPr>
          <p:nvPr/>
        </p:nvCxnSpPr>
        <p:spPr>
          <a:xfrm>
            <a:off x="1741984" y="4786300"/>
            <a:ext cx="160588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78450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r>
              <a:rPr lang="en-US" dirty="0"/>
              <a:t>Mail Sending</a:t>
            </a:r>
          </a:p>
          <a:p>
            <a:pPr lvl="1"/>
            <a:r>
              <a:rPr lang="en-US" dirty="0"/>
              <a:t>Based on the processed </a:t>
            </a:r>
            <a:r>
              <a:rPr lang="en-US" dirty="0" err="1"/>
              <a:t>Datatable</a:t>
            </a:r>
            <a:r>
              <a:rPr lang="en-US" dirty="0"/>
              <a:t>, the UiPath Studio uses use Gmail activity with text content to send mail to individual suppliers with quantity.</a:t>
            </a:r>
          </a:p>
          <a:p>
            <a:r>
              <a:rPr lang="en-US" dirty="0"/>
              <a:t>Activity Diagram</a:t>
            </a:r>
          </a:p>
          <a:p>
            <a:pPr marL="0" indent="0">
              <a:buNone/>
            </a:pPr>
            <a:endParaRPr lang="en-US" dirty="0"/>
          </a:p>
        </p:txBody>
      </p:sp>
      <p:pic>
        <p:nvPicPr>
          <p:cNvPr id="5" name="Graphic 4" descr="Office worker">
            <a:extLst>
              <a:ext uri="{FF2B5EF4-FFF2-40B4-BE49-F238E27FC236}">
                <a16:creationId xmlns:a16="http://schemas.microsoft.com/office/drawing/2014/main" id="{BEF68B48-AED6-1FC0-28A7-C97DF7D8E7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02016" y="5482581"/>
            <a:ext cx="770384" cy="770384"/>
          </a:xfrm>
          <a:prstGeom prst="rect">
            <a:avLst/>
          </a:prstGeom>
        </p:spPr>
      </p:pic>
      <p:pic>
        <p:nvPicPr>
          <p:cNvPr id="7" name="Graphic 6" descr="Table">
            <a:extLst>
              <a:ext uri="{FF2B5EF4-FFF2-40B4-BE49-F238E27FC236}">
                <a16:creationId xmlns:a16="http://schemas.microsoft.com/office/drawing/2014/main" id="{31461623-B635-E4F2-EB40-30A44825F8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584" y="3630724"/>
            <a:ext cx="914400" cy="914400"/>
          </a:xfrm>
          <a:prstGeom prst="rect">
            <a:avLst/>
          </a:prstGeom>
        </p:spPr>
      </p:pic>
      <p:cxnSp>
        <p:nvCxnSpPr>
          <p:cNvPr id="9" name="Straight Arrow Connector 8">
            <a:extLst>
              <a:ext uri="{FF2B5EF4-FFF2-40B4-BE49-F238E27FC236}">
                <a16:creationId xmlns:a16="http://schemas.microsoft.com/office/drawing/2014/main" id="{F02C8846-372F-A311-20BC-0E81D0B81FA7}"/>
              </a:ext>
            </a:extLst>
          </p:cNvPr>
          <p:cNvCxnSpPr>
            <a:cxnSpLocks/>
            <a:stCxn id="6" idx="3"/>
            <a:endCxn id="23" idx="1"/>
          </p:cNvCxnSpPr>
          <p:nvPr/>
        </p:nvCxnSpPr>
        <p:spPr>
          <a:xfrm>
            <a:off x="5858947" y="4064124"/>
            <a:ext cx="1386502" cy="34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50CB567-AB64-1C45-16DE-F65795BA5CC1}"/>
              </a:ext>
            </a:extLst>
          </p:cNvPr>
          <p:cNvSpPr txBox="1"/>
          <p:nvPr/>
        </p:nvSpPr>
        <p:spPr>
          <a:xfrm>
            <a:off x="281063" y="3261642"/>
            <a:ext cx="1800199" cy="584775"/>
          </a:xfrm>
          <a:prstGeom prst="rect">
            <a:avLst/>
          </a:prstGeom>
          <a:noFill/>
        </p:spPr>
        <p:txBody>
          <a:bodyPr wrap="square" rtlCol="0">
            <a:spAutoFit/>
          </a:bodyPr>
          <a:lstStyle/>
          <a:p>
            <a:pPr algn="ctr"/>
            <a:r>
              <a:rPr lang="en-IN" sz="1600" dirty="0"/>
              <a:t>Processed </a:t>
            </a:r>
            <a:r>
              <a:rPr lang="en-IN" sz="1600" dirty="0" err="1"/>
              <a:t>Datatable</a:t>
            </a:r>
            <a:endParaRPr lang="en-IN" sz="1600" dirty="0"/>
          </a:p>
        </p:txBody>
      </p:sp>
      <p:sp>
        <p:nvSpPr>
          <p:cNvPr id="12" name="TextBox 11">
            <a:extLst>
              <a:ext uri="{FF2B5EF4-FFF2-40B4-BE49-F238E27FC236}">
                <a16:creationId xmlns:a16="http://schemas.microsoft.com/office/drawing/2014/main" id="{D7E5BD95-3101-A1AB-644C-87844094F4CC}"/>
              </a:ext>
            </a:extLst>
          </p:cNvPr>
          <p:cNvSpPr txBox="1"/>
          <p:nvPr/>
        </p:nvSpPr>
        <p:spPr>
          <a:xfrm>
            <a:off x="3959932" y="3282913"/>
            <a:ext cx="1760884" cy="369332"/>
          </a:xfrm>
          <a:prstGeom prst="rect">
            <a:avLst/>
          </a:prstGeom>
          <a:noFill/>
        </p:spPr>
        <p:txBody>
          <a:bodyPr wrap="square" rtlCol="0">
            <a:spAutoFit/>
          </a:bodyPr>
          <a:lstStyle/>
          <a:p>
            <a:pPr algn="ctr"/>
            <a:r>
              <a:rPr lang="en-IN" dirty="0"/>
              <a:t>UiPath Studio</a:t>
            </a:r>
          </a:p>
        </p:txBody>
      </p:sp>
      <p:sp>
        <p:nvSpPr>
          <p:cNvPr id="14" name="Rectangle 13">
            <a:extLst>
              <a:ext uri="{FF2B5EF4-FFF2-40B4-BE49-F238E27FC236}">
                <a16:creationId xmlns:a16="http://schemas.microsoft.com/office/drawing/2014/main" id="{91331242-2C70-AF3C-F834-157F4F309DF5}"/>
              </a:ext>
            </a:extLst>
          </p:cNvPr>
          <p:cNvSpPr/>
          <p:nvPr/>
        </p:nvSpPr>
        <p:spPr>
          <a:xfrm>
            <a:off x="3554693" y="5489358"/>
            <a:ext cx="2412268" cy="7560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Body of the mail</a:t>
            </a:r>
          </a:p>
        </p:txBody>
      </p:sp>
      <p:cxnSp>
        <p:nvCxnSpPr>
          <p:cNvPr id="24" name="Straight Arrow Connector 23">
            <a:extLst>
              <a:ext uri="{FF2B5EF4-FFF2-40B4-BE49-F238E27FC236}">
                <a16:creationId xmlns:a16="http://schemas.microsoft.com/office/drawing/2014/main" id="{21B23136-1ECC-91B5-F20B-E0F9406A8609}"/>
              </a:ext>
            </a:extLst>
          </p:cNvPr>
          <p:cNvCxnSpPr>
            <a:cxnSpLocks/>
            <a:stCxn id="14" idx="0"/>
            <a:endCxn id="6" idx="2"/>
          </p:cNvCxnSpPr>
          <p:nvPr/>
        </p:nvCxnSpPr>
        <p:spPr>
          <a:xfrm flipV="1">
            <a:off x="4760827" y="4499536"/>
            <a:ext cx="0" cy="9898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16116331-9357-0BC1-87DA-449BFCDF4305}"/>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16765" t="31711" r="22356" b="29690"/>
          <a:stretch/>
        </p:blipFill>
        <p:spPr>
          <a:xfrm>
            <a:off x="3662706" y="3628711"/>
            <a:ext cx="2196241" cy="870825"/>
          </a:xfrm>
          <a:prstGeom prst="rect">
            <a:avLst/>
          </a:prstGeom>
        </p:spPr>
      </p:pic>
      <p:pic>
        <p:nvPicPr>
          <p:cNvPr id="23" name="Picture 22">
            <a:extLst>
              <a:ext uri="{FF2B5EF4-FFF2-40B4-BE49-F238E27FC236}">
                <a16:creationId xmlns:a16="http://schemas.microsoft.com/office/drawing/2014/main" id="{608C5079-9B16-4172-1B56-A71F9FB11921}"/>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245449" y="3661969"/>
            <a:ext cx="1070967" cy="811147"/>
          </a:xfrm>
          <a:prstGeom prst="rect">
            <a:avLst/>
          </a:prstGeom>
        </p:spPr>
      </p:pic>
      <p:cxnSp>
        <p:nvCxnSpPr>
          <p:cNvPr id="32" name="Straight Arrow Connector 31">
            <a:extLst>
              <a:ext uri="{FF2B5EF4-FFF2-40B4-BE49-F238E27FC236}">
                <a16:creationId xmlns:a16="http://schemas.microsoft.com/office/drawing/2014/main" id="{ECDB989C-8FB8-A097-4B92-93ADF781BD79}"/>
              </a:ext>
            </a:extLst>
          </p:cNvPr>
          <p:cNvCxnSpPr>
            <a:cxnSpLocks/>
          </p:cNvCxnSpPr>
          <p:nvPr/>
        </p:nvCxnSpPr>
        <p:spPr>
          <a:xfrm flipH="1">
            <a:off x="7776356" y="4473116"/>
            <a:ext cx="4577" cy="10094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60095AD5-F581-6262-0966-5397324BC015}"/>
              </a:ext>
            </a:extLst>
          </p:cNvPr>
          <p:cNvCxnSpPr>
            <a:cxnSpLocks/>
            <a:stCxn id="7" idx="3"/>
            <a:endCxn id="6" idx="1"/>
          </p:cNvCxnSpPr>
          <p:nvPr/>
        </p:nvCxnSpPr>
        <p:spPr>
          <a:xfrm flipV="1">
            <a:off x="1741984" y="4064124"/>
            <a:ext cx="1920722" cy="23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E1670507-4627-1624-2500-553CC472FC85}"/>
              </a:ext>
            </a:extLst>
          </p:cNvPr>
          <p:cNvSpPr txBox="1"/>
          <p:nvPr/>
        </p:nvSpPr>
        <p:spPr>
          <a:xfrm>
            <a:off x="6895914" y="6095530"/>
            <a:ext cx="1760884" cy="369332"/>
          </a:xfrm>
          <a:prstGeom prst="rect">
            <a:avLst/>
          </a:prstGeom>
          <a:noFill/>
        </p:spPr>
        <p:txBody>
          <a:bodyPr wrap="square" rtlCol="0">
            <a:spAutoFit/>
          </a:bodyPr>
          <a:lstStyle/>
          <a:p>
            <a:pPr algn="ctr"/>
            <a:r>
              <a:rPr lang="en-IN" dirty="0"/>
              <a:t>Supplier</a:t>
            </a:r>
          </a:p>
        </p:txBody>
      </p:sp>
      <p:sp>
        <p:nvSpPr>
          <p:cNvPr id="40" name="TextBox 39">
            <a:extLst>
              <a:ext uri="{FF2B5EF4-FFF2-40B4-BE49-F238E27FC236}">
                <a16:creationId xmlns:a16="http://schemas.microsoft.com/office/drawing/2014/main" id="{B73F0C1A-6BED-2A9D-1BAC-1E5A3088281A}"/>
              </a:ext>
            </a:extLst>
          </p:cNvPr>
          <p:cNvSpPr txBox="1"/>
          <p:nvPr/>
        </p:nvSpPr>
        <p:spPr>
          <a:xfrm>
            <a:off x="6857175" y="3337041"/>
            <a:ext cx="1760884" cy="369332"/>
          </a:xfrm>
          <a:prstGeom prst="rect">
            <a:avLst/>
          </a:prstGeom>
          <a:noFill/>
        </p:spPr>
        <p:txBody>
          <a:bodyPr wrap="square" rtlCol="0">
            <a:spAutoFit/>
          </a:bodyPr>
          <a:lstStyle/>
          <a:p>
            <a:pPr algn="ctr"/>
            <a:r>
              <a:rPr lang="en-IN" dirty="0"/>
              <a:t>Gmail</a:t>
            </a:r>
          </a:p>
        </p:txBody>
      </p:sp>
    </p:spTree>
    <p:custDataLst>
      <p:tags r:id="rId1"/>
    </p:custDataLst>
    <p:extLst>
      <p:ext uri="{BB962C8B-B14F-4D97-AF65-F5344CB8AC3E}">
        <p14:creationId xmlns:p14="http://schemas.microsoft.com/office/powerpoint/2010/main" val="418307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Process Design</a:t>
            </a:r>
            <a:endParaRPr>
              <a:latin typeface="Calibri"/>
              <a:ea typeface="Calibri"/>
              <a:cs typeface="Calibri"/>
              <a:sym typeface="Calibri"/>
            </a:endParaRPr>
          </a:p>
        </p:txBody>
      </p:sp>
      <p:sp>
        <p:nvSpPr>
          <p:cNvPr id="169" name="Google Shape;169;p2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lnSpc>
                <a:spcPct val="114000"/>
              </a:lnSpc>
              <a:spcBef>
                <a:spcPts val="0"/>
              </a:spcBef>
              <a:spcAft>
                <a:spcPts val="0"/>
              </a:spcAft>
              <a:buClr>
                <a:schemeClr val="dk1"/>
              </a:buClr>
              <a:buSzPts val="2400"/>
              <a:buFont typeface="Noto Sans Symbols"/>
              <a:buChar char="▪"/>
            </a:pPr>
            <a:r>
              <a:rPr lang="en-US" dirty="0"/>
              <a:t>Main Process</a:t>
            </a:r>
          </a:p>
          <a:p>
            <a:pPr marL="0" lvl="0" indent="0" algn="l" rtl="0">
              <a:lnSpc>
                <a:spcPct val="114000"/>
              </a:lnSpc>
              <a:spcBef>
                <a:spcPts val="480"/>
              </a:spcBef>
              <a:spcAft>
                <a:spcPts val="0"/>
              </a:spcAft>
              <a:buClr>
                <a:schemeClr val="dk1"/>
              </a:buClr>
              <a:buSzPts val="2400"/>
              <a:buNone/>
            </a:pPr>
            <a:endParaRPr lang="en-IN" dirty="0"/>
          </a:p>
        </p:txBody>
      </p:sp>
      <p:pic>
        <p:nvPicPr>
          <p:cNvPr id="2" name="Picture 1">
            <a:extLst>
              <a:ext uri="{FF2B5EF4-FFF2-40B4-BE49-F238E27FC236}">
                <a16:creationId xmlns:a16="http://schemas.microsoft.com/office/drawing/2014/main" id="{D5B31133-0E08-6013-841A-B2B84FC92508}"/>
              </a:ext>
            </a:extLst>
          </p:cNvPr>
          <p:cNvPicPr>
            <a:picLocks noChangeAspect="1"/>
          </p:cNvPicPr>
          <p:nvPr/>
        </p:nvPicPr>
        <p:blipFill>
          <a:blip r:embed="rId3"/>
          <a:stretch>
            <a:fillRect/>
          </a:stretch>
        </p:blipFill>
        <p:spPr>
          <a:xfrm>
            <a:off x="2169115" y="1448780"/>
            <a:ext cx="4959169" cy="49325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Process Design</a:t>
            </a:r>
            <a:endParaRPr>
              <a:latin typeface="Calibri"/>
              <a:ea typeface="Calibri"/>
              <a:cs typeface="Calibri"/>
              <a:sym typeface="Calibri"/>
            </a:endParaRPr>
          </a:p>
        </p:txBody>
      </p:sp>
      <p:sp>
        <p:nvSpPr>
          <p:cNvPr id="169" name="Google Shape;169;p2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lnSpc>
                <a:spcPct val="114000"/>
              </a:lnSpc>
              <a:spcBef>
                <a:spcPts val="0"/>
              </a:spcBef>
              <a:spcAft>
                <a:spcPts val="0"/>
              </a:spcAft>
              <a:buClr>
                <a:schemeClr val="dk1"/>
              </a:buClr>
              <a:buSzPts val="2400"/>
              <a:buFont typeface="Noto Sans Symbols"/>
              <a:buChar char="▪"/>
            </a:pPr>
            <a:r>
              <a:rPr lang="en-US" dirty="0"/>
              <a:t>Sub Process</a:t>
            </a:r>
          </a:p>
          <a:p>
            <a:pPr marL="0" lvl="0" indent="0" algn="l" rtl="0">
              <a:lnSpc>
                <a:spcPct val="114000"/>
              </a:lnSpc>
              <a:spcBef>
                <a:spcPts val="480"/>
              </a:spcBef>
              <a:spcAft>
                <a:spcPts val="0"/>
              </a:spcAft>
              <a:buClr>
                <a:schemeClr val="dk1"/>
              </a:buClr>
              <a:buSzPts val="2400"/>
              <a:buNone/>
            </a:pPr>
            <a:endParaRPr lang="en-IN" dirty="0"/>
          </a:p>
        </p:txBody>
      </p:sp>
      <p:pic>
        <p:nvPicPr>
          <p:cNvPr id="6" name="Picture 5">
            <a:extLst>
              <a:ext uri="{FF2B5EF4-FFF2-40B4-BE49-F238E27FC236}">
                <a16:creationId xmlns:a16="http://schemas.microsoft.com/office/drawing/2014/main" id="{F6809C1D-9274-A424-03DB-F1E2C764A5A4}"/>
              </a:ext>
            </a:extLst>
          </p:cNvPr>
          <p:cNvPicPr>
            <a:picLocks noChangeAspect="1"/>
          </p:cNvPicPr>
          <p:nvPr/>
        </p:nvPicPr>
        <p:blipFill>
          <a:blip r:embed="rId3"/>
          <a:stretch>
            <a:fillRect/>
          </a:stretch>
        </p:blipFill>
        <p:spPr>
          <a:xfrm>
            <a:off x="2645130" y="1268760"/>
            <a:ext cx="3853740" cy="5055840"/>
          </a:xfrm>
          <a:prstGeom prst="rect">
            <a:avLst/>
          </a:prstGeom>
        </p:spPr>
      </p:pic>
    </p:spTree>
    <p:extLst>
      <p:ext uri="{BB962C8B-B14F-4D97-AF65-F5344CB8AC3E}">
        <p14:creationId xmlns:p14="http://schemas.microsoft.com/office/powerpoint/2010/main" val="313667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graphicFrame>
        <p:nvGraphicFramePr>
          <p:cNvPr id="4" name="Table 3">
            <a:extLst>
              <a:ext uri="{FF2B5EF4-FFF2-40B4-BE49-F238E27FC236}">
                <a16:creationId xmlns:a16="http://schemas.microsoft.com/office/drawing/2014/main" id="{7FBAFA16-D6E6-2439-6373-96F331C8E90C}"/>
              </a:ext>
            </a:extLst>
          </p:cNvPr>
          <p:cNvGraphicFramePr>
            <a:graphicFrameLocks noGrp="1"/>
          </p:cNvGraphicFramePr>
          <p:nvPr>
            <p:extLst>
              <p:ext uri="{D42A27DB-BD31-4B8C-83A1-F6EECF244321}">
                <p14:modId xmlns:p14="http://schemas.microsoft.com/office/powerpoint/2010/main" val="2171203869"/>
              </p:ext>
            </p:extLst>
          </p:nvPr>
        </p:nvGraphicFramePr>
        <p:xfrm>
          <a:off x="899592" y="1809140"/>
          <a:ext cx="2939988" cy="2585720"/>
        </p:xfrm>
        <a:graphic>
          <a:graphicData uri="http://schemas.openxmlformats.org/drawingml/2006/table">
            <a:tbl>
              <a:tblPr firstRow="1" bandRow="1">
                <a:tableStyleId>{5C22544A-7EE6-4342-B048-85BDC9FD1C3A}</a:tableStyleId>
              </a:tblPr>
              <a:tblGrid>
                <a:gridCol w="2939988">
                  <a:extLst>
                    <a:ext uri="{9D8B030D-6E8A-4147-A177-3AD203B41FA5}">
                      <a16:colId xmlns:a16="http://schemas.microsoft.com/office/drawing/2014/main" val="875595032"/>
                    </a:ext>
                  </a:extLst>
                </a:gridCol>
              </a:tblGrid>
              <a:tr h="370840">
                <a:tc>
                  <a:txBody>
                    <a:bodyPr/>
                    <a:lstStyle/>
                    <a:p>
                      <a:pPr algn="ctr"/>
                      <a:r>
                        <a:rPr lang="en-IN" dirty="0"/>
                        <a:t>ITEM STOCK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5176340"/>
                  </a:ext>
                </a:extLst>
              </a:tr>
              <a:tr h="185420">
                <a:tc>
                  <a:txBody>
                    <a:bodyPr/>
                    <a:lstStyle/>
                    <a:p>
                      <a:pPr algn="ctr"/>
                      <a:r>
                        <a:rPr lang="en-IN" u="sng" dirty="0"/>
                        <a:t>Product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4180347"/>
                  </a:ext>
                </a:extLst>
              </a:tr>
              <a:tr h="185420">
                <a:tc>
                  <a:txBody>
                    <a:bodyPr/>
                    <a:lstStyle/>
                    <a:p>
                      <a:pPr algn="ctr"/>
                      <a:r>
                        <a:rPr lang="en-IN" dirty="0"/>
                        <a:t>Supplier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842040"/>
                  </a:ext>
                </a:extLst>
              </a:tr>
              <a:tr h="370840">
                <a:tc>
                  <a:txBody>
                    <a:bodyPr/>
                    <a:lstStyle/>
                    <a:p>
                      <a:pPr algn="ctr"/>
                      <a:r>
                        <a:rPr lang="en-IN" dirty="0"/>
                        <a:t>Supplier Email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8111808"/>
                  </a:ext>
                </a:extLst>
              </a:tr>
              <a:tr h="370840">
                <a:tc>
                  <a:txBody>
                    <a:bodyPr/>
                    <a:lstStyle/>
                    <a:p>
                      <a:pPr algn="ctr"/>
                      <a:r>
                        <a:rPr lang="en-IN" dirty="0"/>
                        <a:t>Minimum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073730"/>
                  </a:ext>
                </a:extLst>
              </a:tr>
              <a:tr h="370840">
                <a:tc>
                  <a:txBody>
                    <a:bodyPr/>
                    <a:lstStyle/>
                    <a:p>
                      <a:pPr algn="ctr"/>
                      <a:r>
                        <a:rPr lang="en-IN" u="none" dirty="0"/>
                        <a:t>Available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905755"/>
                  </a:ext>
                </a:extLst>
              </a:tr>
              <a:tr h="370840">
                <a:tc>
                  <a:txBody>
                    <a:bodyPr/>
                    <a:lstStyle/>
                    <a:p>
                      <a:pPr algn="ctr"/>
                      <a:r>
                        <a:rPr lang="en-IN" dirty="0"/>
                        <a:t>Maximum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231786"/>
                  </a:ext>
                </a:extLst>
              </a:tr>
            </a:tbl>
          </a:graphicData>
        </a:graphic>
      </p:graphicFrame>
      <p:graphicFrame>
        <p:nvGraphicFramePr>
          <p:cNvPr id="5" name="Table 4">
            <a:extLst>
              <a:ext uri="{FF2B5EF4-FFF2-40B4-BE49-F238E27FC236}">
                <a16:creationId xmlns:a16="http://schemas.microsoft.com/office/drawing/2014/main" id="{77DCAC59-5F2B-6E88-52E0-62082F6FEE28}"/>
              </a:ext>
            </a:extLst>
          </p:cNvPr>
          <p:cNvGraphicFramePr>
            <a:graphicFrameLocks noGrp="1"/>
          </p:cNvGraphicFramePr>
          <p:nvPr>
            <p:extLst>
              <p:ext uri="{D42A27DB-BD31-4B8C-83A1-F6EECF244321}">
                <p14:modId xmlns:p14="http://schemas.microsoft.com/office/powerpoint/2010/main" val="2118000378"/>
              </p:ext>
            </p:extLst>
          </p:nvPr>
        </p:nvGraphicFramePr>
        <p:xfrm>
          <a:off x="4932040" y="1628800"/>
          <a:ext cx="2939988" cy="2946400"/>
        </p:xfrm>
        <a:graphic>
          <a:graphicData uri="http://schemas.openxmlformats.org/drawingml/2006/table">
            <a:tbl>
              <a:tblPr firstRow="1" bandRow="1">
                <a:tableStyleId>{5C22544A-7EE6-4342-B048-85BDC9FD1C3A}</a:tableStyleId>
              </a:tblPr>
              <a:tblGrid>
                <a:gridCol w="2939988">
                  <a:extLst>
                    <a:ext uri="{9D8B030D-6E8A-4147-A177-3AD203B41FA5}">
                      <a16:colId xmlns:a16="http://schemas.microsoft.com/office/drawing/2014/main" val="875595032"/>
                    </a:ext>
                  </a:extLst>
                </a:gridCol>
              </a:tblGrid>
              <a:tr h="370840">
                <a:tc>
                  <a:txBody>
                    <a:bodyPr/>
                    <a:lstStyle/>
                    <a:p>
                      <a:pPr algn="ctr"/>
                      <a:r>
                        <a:rPr lang="en-IN" dirty="0"/>
                        <a:t>ORDERED STOCK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5176340"/>
                  </a:ext>
                </a:extLst>
              </a:tr>
              <a:tr h="185420">
                <a:tc>
                  <a:txBody>
                    <a:bodyPr/>
                    <a:lstStyle/>
                    <a:p>
                      <a:pPr algn="ctr"/>
                      <a:r>
                        <a:rPr lang="en-IN" dirty="0"/>
                        <a:t>Product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4180347"/>
                  </a:ext>
                </a:extLst>
              </a:tr>
              <a:tr h="185420">
                <a:tc>
                  <a:txBody>
                    <a:bodyPr/>
                    <a:lstStyle/>
                    <a:p>
                      <a:pPr algn="ctr"/>
                      <a:r>
                        <a:rPr lang="en-IN" dirty="0"/>
                        <a:t>Supplier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842040"/>
                  </a:ext>
                </a:extLst>
              </a:tr>
              <a:tr h="370840">
                <a:tc>
                  <a:txBody>
                    <a:bodyPr/>
                    <a:lstStyle/>
                    <a:p>
                      <a:pPr algn="ctr"/>
                      <a:r>
                        <a:rPr lang="en-IN" dirty="0"/>
                        <a:t>Supplier Email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8111808"/>
                  </a:ext>
                </a:extLst>
              </a:tr>
              <a:tr h="370840">
                <a:tc>
                  <a:txBody>
                    <a:bodyPr/>
                    <a:lstStyle/>
                    <a:p>
                      <a:pPr algn="ctr"/>
                      <a:r>
                        <a:rPr lang="en-IN" dirty="0"/>
                        <a:t>Minimum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073730"/>
                  </a:ext>
                </a:extLst>
              </a:tr>
              <a:tr h="370840">
                <a:tc>
                  <a:txBody>
                    <a:bodyPr/>
                    <a:lstStyle/>
                    <a:p>
                      <a:pPr algn="ctr"/>
                      <a:r>
                        <a:rPr lang="en-IN" dirty="0"/>
                        <a:t>Available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905755"/>
                  </a:ext>
                </a:extLst>
              </a:tr>
              <a:tr h="185420">
                <a:tc>
                  <a:txBody>
                    <a:bodyPr/>
                    <a:lstStyle/>
                    <a:p>
                      <a:pPr algn="ctr"/>
                      <a:r>
                        <a:rPr lang="en-IN" dirty="0"/>
                        <a:t>Maximum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231786"/>
                  </a:ext>
                </a:extLst>
              </a:tr>
              <a:tr h="185420">
                <a:tc>
                  <a:txBody>
                    <a:bodyPr/>
                    <a:lstStyle/>
                    <a:p>
                      <a:pPr algn="ctr"/>
                      <a:r>
                        <a:rPr lang="en-IN" dirty="0"/>
                        <a:t>Ordered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2746679"/>
                  </a:ext>
                </a:extLst>
              </a:tr>
            </a:tbl>
          </a:graphicData>
        </a:graphic>
      </p:graphicFrame>
    </p:spTree>
    <p:custDataLst>
      <p:tags r:id="rId1"/>
    </p:custDataLst>
    <p:extLst>
      <p:ext uri="{BB962C8B-B14F-4D97-AF65-F5344CB8AC3E}">
        <p14:creationId xmlns:p14="http://schemas.microsoft.com/office/powerpoint/2010/main" val="163916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76" name="Google Shape;176;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lnSpc>
                <a:spcPct val="114000"/>
              </a:lnSpc>
              <a:spcBef>
                <a:spcPts val="0"/>
              </a:spcBef>
              <a:spcAft>
                <a:spcPts val="0"/>
              </a:spcAft>
              <a:buClr>
                <a:schemeClr val="dk1"/>
              </a:buClr>
              <a:buSzPts val="2400"/>
              <a:buFont typeface="Noto Sans Symbols"/>
              <a:buChar char="▪"/>
            </a:pPr>
            <a:r>
              <a:rPr lang="en-US" dirty="0"/>
              <a:t>Excel Processing</a:t>
            </a:r>
            <a:endParaRPr dirty="0"/>
          </a:p>
          <a:p>
            <a:pPr marL="742950" lvl="1" indent="-285750" algn="l" rtl="0">
              <a:lnSpc>
                <a:spcPct val="114000"/>
              </a:lnSpc>
              <a:spcBef>
                <a:spcPts val="400"/>
              </a:spcBef>
              <a:spcAft>
                <a:spcPts val="0"/>
              </a:spcAft>
              <a:buClr>
                <a:schemeClr val="dk1"/>
              </a:buClr>
              <a:buSzPts val="2000"/>
              <a:buChar char="•"/>
            </a:pPr>
            <a:r>
              <a:rPr lang="en-US" dirty="0"/>
              <a:t>The processing of Excel takes place when user initiates the process to collect the data on how much the product to be ordered</a:t>
            </a:r>
            <a:endParaRPr dirty="0"/>
          </a:p>
          <a:p>
            <a:pPr marL="342900" lvl="0" indent="-342900" algn="l" rtl="0">
              <a:lnSpc>
                <a:spcPct val="114000"/>
              </a:lnSpc>
              <a:spcBef>
                <a:spcPts val="480"/>
              </a:spcBef>
              <a:spcAft>
                <a:spcPts val="0"/>
              </a:spcAft>
              <a:buClr>
                <a:schemeClr val="dk1"/>
              </a:buClr>
              <a:buSzPts val="2400"/>
              <a:buFont typeface="Noto Sans Symbols"/>
              <a:buChar char="▪"/>
            </a:pPr>
            <a:r>
              <a:rPr lang="en-US" dirty="0"/>
              <a:t>Screen shots</a:t>
            </a: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p:txBody>
      </p:sp>
      <p:pic>
        <p:nvPicPr>
          <p:cNvPr id="2" name="Picture 1" descr="Message Box">
            <a:extLst>
              <a:ext uri="{FF2B5EF4-FFF2-40B4-BE49-F238E27FC236}">
                <a16:creationId xmlns:a16="http://schemas.microsoft.com/office/drawing/2014/main" id="{9BA1B4D9-AF95-DA9F-1165-6AEFAC487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2960948"/>
            <a:ext cx="4191000" cy="31546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76" name="Google Shape;176;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lnSpc>
                <a:spcPct val="114000"/>
              </a:lnSpc>
              <a:spcBef>
                <a:spcPts val="0"/>
              </a:spcBef>
              <a:spcAft>
                <a:spcPts val="0"/>
              </a:spcAft>
              <a:buClr>
                <a:schemeClr val="dk1"/>
              </a:buClr>
              <a:buSzPts val="2400"/>
              <a:buFont typeface="Noto Sans Symbols"/>
              <a:buChar char="▪"/>
            </a:pPr>
            <a:r>
              <a:rPr lang="en-US" dirty="0"/>
              <a:t>Mail Sending</a:t>
            </a:r>
            <a:endParaRPr dirty="0"/>
          </a:p>
          <a:p>
            <a:pPr marL="742950" lvl="1" indent="-285750" algn="l" rtl="0">
              <a:lnSpc>
                <a:spcPct val="114000"/>
              </a:lnSpc>
              <a:spcBef>
                <a:spcPts val="400"/>
              </a:spcBef>
              <a:spcAft>
                <a:spcPts val="0"/>
              </a:spcAft>
              <a:buClr>
                <a:schemeClr val="dk1"/>
              </a:buClr>
              <a:buSzPts val="2000"/>
              <a:buChar char="•"/>
            </a:pPr>
            <a:r>
              <a:rPr lang="en-US" dirty="0"/>
              <a:t>The Mail will be send to each supplier based on the data in the </a:t>
            </a:r>
            <a:r>
              <a:rPr lang="en-US" dirty="0" err="1"/>
              <a:t>datatable</a:t>
            </a:r>
            <a:r>
              <a:rPr lang="en-US" dirty="0"/>
              <a:t> with ordered quantity</a:t>
            </a:r>
            <a:endParaRPr dirty="0"/>
          </a:p>
          <a:p>
            <a:pPr marL="342900" lvl="0" indent="-342900" algn="l" rtl="0">
              <a:lnSpc>
                <a:spcPct val="114000"/>
              </a:lnSpc>
              <a:spcBef>
                <a:spcPts val="480"/>
              </a:spcBef>
              <a:spcAft>
                <a:spcPts val="0"/>
              </a:spcAft>
              <a:buClr>
                <a:schemeClr val="dk1"/>
              </a:buClr>
              <a:buSzPts val="2400"/>
              <a:buFont typeface="Noto Sans Symbols"/>
              <a:buChar char="▪"/>
            </a:pPr>
            <a:r>
              <a:rPr lang="en-US" dirty="0"/>
              <a:t>Screen shots</a:t>
            </a: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p:txBody>
      </p:sp>
      <p:pic>
        <p:nvPicPr>
          <p:cNvPr id="3" name="Picture 2">
            <a:extLst>
              <a:ext uri="{FF2B5EF4-FFF2-40B4-BE49-F238E27FC236}">
                <a16:creationId xmlns:a16="http://schemas.microsoft.com/office/drawing/2014/main" id="{630D50A8-1158-1DD1-CF13-435E7E02E3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596" y="2900841"/>
            <a:ext cx="7398336" cy="3423759"/>
          </a:xfrm>
          <a:prstGeom prst="rect">
            <a:avLst/>
          </a:prstGeom>
        </p:spPr>
      </p:pic>
    </p:spTree>
    <p:extLst>
      <p:ext uri="{BB962C8B-B14F-4D97-AF65-F5344CB8AC3E}">
        <p14:creationId xmlns:p14="http://schemas.microsoft.com/office/powerpoint/2010/main" val="309261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r>
              <a:rPr lang="en-US" dirty="0"/>
              <a:t>Description</a:t>
            </a:r>
          </a:p>
          <a:p>
            <a:pPr marL="0" indent="0">
              <a:buNone/>
            </a:pPr>
            <a:r>
              <a:rPr lang="en-US" dirty="0"/>
              <a:t>	</a:t>
            </a:r>
            <a:r>
              <a:rPr lang="en-US" sz="1800" dirty="0"/>
              <a:t>By giving a sample of 10 products in the excel sheet. The testing of the process created in </a:t>
            </a:r>
            <a:r>
              <a:rPr lang="en-US" sz="1800" dirty="0" err="1"/>
              <a:t>Uipath</a:t>
            </a:r>
            <a:r>
              <a:rPr lang="en-US" sz="1800" dirty="0"/>
              <a:t> Studio.</a:t>
            </a:r>
          </a:p>
          <a:p>
            <a:pPr marL="0" indent="0">
              <a:buNone/>
            </a:pPr>
            <a:endParaRPr lang="en-US" dirty="0"/>
          </a:p>
          <a:p>
            <a:pPr marL="0" indent="0">
              <a:buNone/>
            </a:pPr>
            <a:endParaRPr lang="en-US" dirty="0"/>
          </a:p>
          <a:p>
            <a:endParaRPr lang="en-US" dirty="0"/>
          </a:p>
        </p:txBody>
      </p:sp>
      <p:pic>
        <p:nvPicPr>
          <p:cNvPr id="10" name="Picture 9">
            <a:extLst>
              <a:ext uri="{FF2B5EF4-FFF2-40B4-BE49-F238E27FC236}">
                <a16:creationId xmlns:a16="http://schemas.microsoft.com/office/drawing/2014/main" id="{1DFD20D2-EC10-ADA0-B348-0ED2707F3D4D}"/>
              </a:ext>
            </a:extLst>
          </p:cNvPr>
          <p:cNvPicPr>
            <a:picLocks noChangeAspect="1"/>
          </p:cNvPicPr>
          <p:nvPr/>
        </p:nvPicPr>
        <p:blipFill>
          <a:blip r:embed="rId4"/>
          <a:stretch>
            <a:fillRect/>
          </a:stretch>
        </p:blipFill>
        <p:spPr>
          <a:xfrm>
            <a:off x="15923" y="2636912"/>
            <a:ext cx="9144000" cy="2970014"/>
          </a:xfrm>
          <a:prstGeom prst="rect">
            <a:avLst/>
          </a:prstGeom>
        </p:spPr>
      </p:pic>
    </p:spTree>
    <p:custDataLst>
      <p:tags r:id="rId1"/>
    </p:custDataLst>
    <p:extLst>
      <p:ext uri="{BB962C8B-B14F-4D97-AF65-F5344CB8AC3E}">
        <p14:creationId xmlns:p14="http://schemas.microsoft.com/office/powerpoint/2010/main" val="192132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r>
              <a:rPr lang="en-US" dirty="0"/>
              <a:t>Test Result Screenshot</a:t>
            </a:r>
          </a:p>
          <a:p>
            <a:pPr marL="0" indent="0">
              <a:buNone/>
            </a:pPr>
            <a:r>
              <a:rPr lang="en-US" sz="1800" dirty="0"/>
              <a:t>Excel Sheet Result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Gmail Test Result</a:t>
            </a:r>
          </a:p>
          <a:p>
            <a:endParaRPr lang="en-US" dirty="0"/>
          </a:p>
        </p:txBody>
      </p:sp>
      <p:pic>
        <p:nvPicPr>
          <p:cNvPr id="7" name="Picture 6">
            <a:extLst>
              <a:ext uri="{FF2B5EF4-FFF2-40B4-BE49-F238E27FC236}">
                <a16:creationId xmlns:a16="http://schemas.microsoft.com/office/drawing/2014/main" id="{3760ECBC-8850-6A25-FB63-397EBD92CC75}"/>
              </a:ext>
            </a:extLst>
          </p:cNvPr>
          <p:cNvPicPr>
            <a:picLocks noChangeAspect="1"/>
          </p:cNvPicPr>
          <p:nvPr/>
        </p:nvPicPr>
        <p:blipFill>
          <a:blip r:embed="rId4"/>
          <a:stretch>
            <a:fillRect/>
          </a:stretch>
        </p:blipFill>
        <p:spPr>
          <a:xfrm>
            <a:off x="84955" y="4581128"/>
            <a:ext cx="8974090" cy="1542422"/>
          </a:xfrm>
          <a:prstGeom prst="rect">
            <a:avLst/>
          </a:prstGeom>
        </p:spPr>
      </p:pic>
      <p:pic>
        <p:nvPicPr>
          <p:cNvPr id="4" name="Picture 3">
            <a:extLst>
              <a:ext uri="{FF2B5EF4-FFF2-40B4-BE49-F238E27FC236}">
                <a16:creationId xmlns:a16="http://schemas.microsoft.com/office/drawing/2014/main" id="{0A8C88CF-CB7A-FDF1-5AD0-337CEFBBEF0E}"/>
              </a:ext>
            </a:extLst>
          </p:cNvPr>
          <p:cNvPicPr>
            <a:picLocks noChangeAspect="1"/>
          </p:cNvPicPr>
          <p:nvPr/>
        </p:nvPicPr>
        <p:blipFill>
          <a:blip r:embed="rId5"/>
          <a:stretch>
            <a:fillRect/>
          </a:stretch>
        </p:blipFill>
        <p:spPr>
          <a:xfrm>
            <a:off x="395536" y="533400"/>
            <a:ext cx="8352928" cy="3394248"/>
          </a:xfrm>
          <a:prstGeom prst="rect">
            <a:avLst/>
          </a:prstGeom>
        </p:spPr>
      </p:pic>
    </p:spTree>
    <p:custDataLst>
      <p:tags r:id="rId1"/>
    </p:custDataLst>
    <p:extLst>
      <p:ext uri="{BB962C8B-B14F-4D97-AF65-F5344CB8AC3E}">
        <p14:creationId xmlns:p14="http://schemas.microsoft.com/office/powerpoint/2010/main" val="6640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r>
              <a:rPr lang="en-US" dirty="0"/>
              <a:t>Test Result Screenshot</a:t>
            </a:r>
          </a:p>
          <a:p>
            <a:pPr marL="0" indent="0">
              <a:buNone/>
            </a:pPr>
            <a:r>
              <a:rPr lang="en-US" sz="1800" dirty="0"/>
              <a:t>Gmail Result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dirty="0"/>
          </a:p>
          <a:p>
            <a:pPr marL="0" indent="0">
              <a:buNone/>
            </a:pPr>
            <a:endParaRPr lang="en-US" dirty="0"/>
          </a:p>
          <a:p>
            <a:endParaRPr lang="en-US" dirty="0"/>
          </a:p>
        </p:txBody>
      </p:sp>
      <p:pic>
        <p:nvPicPr>
          <p:cNvPr id="10" name="Picture 9">
            <a:extLst>
              <a:ext uri="{FF2B5EF4-FFF2-40B4-BE49-F238E27FC236}">
                <a16:creationId xmlns:a16="http://schemas.microsoft.com/office/drawing/2014/main" id="{71081274-9B07-0369-1F82-7CBA67D203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3180" y="1705981"/>
            <a:ext cx="4977640" cy="4694819"/>
          </a:xfrm>
          <a:prstGeom prst="rect">
            <a:avLst/>
          </a:prstGeom>
        </p:spPr>
      </p:pic>
    </p:spTree>
    <p:custDataLst>
      <p:tags r:id="rId1"/>
    </p:custDataLst>
    <p:extLst>
      <p:ext uri="{BB962C8B-B14F-4D97-AF65-F5344CB8AC3E}">
        <p14:creationId xmlns:p14="http://schemas.microsoft.com/office/powerpoint/2010/main" val="63962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lstStyle/>
          <a:p>
            <a:pPr marL="0" indent="0" algn="just">
              <a:buNone/>
            </a:pPr>
            <a:r>
              <a:rPr lang="en-US" b="0" i="0" dirty="0">
                <a:effectLst/>
                <a:latin typeface="SegoeUIVariable"/>
              </a:rPr>
              <a:t>	The aim of this project is to design and implement an inventory management system for a retail store that sells products. The project is motivated by the need to improve the efficiency and accuracy of inventory operations and to enhance customer satisfaction. </a:t>
            </a:r>
            <a:r>
              <a:rPr lang="en-US" dirty="0">
                <a:latin typeface="SegoeUIVariable"/>
              </a:rPr>
              <a:t>I</a:t>
            </a:r>
            <a:r>
              <a:rPr lang="en-US" b="0" i="0" dirty="0">
                <a:effectLst/>
                <a:latin typeface="SegoeUIVariable"/>
              </a:rPr>
              <a:t>mplementing an inventory management system for a specific business or organization to achieve accuracy and effective cost management and reduce the losses in the organization.</a:t>
            </a:r>
            <a:endParaRPr lang="en-US" dirty="0"/>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r>
              <a:rPr lang="en-US" dirty="0"/>
              <a:t>The implementation of an efficient and streamlined inventory order placing system is essential for the smooth operation and success of any business.</a:t>
            </a:r>
          </a:p>
          <a:p>
            <a:r>
              <a:rPr lang="en-US" dirty="0"/>
              <a:t>By utilizing advanced technologies and optimizing the procurement process, companies can significantly improve their inventory management and overall productivity.</a:t>
            </a:r>
          </a:p>
          <a:p>
            <a:r>
              <a:rPr lang="en-US" dirty="0"/>
              <a:t>A well-designed inventory order placing system can effectively minimize stockouts, reduce excess inventory, and enhance cost-effectiveness through better demand forecasting and inventory tracking.</a:t>
            </a:r>
          </a:p>
          <a:p>
            <a:endParaRPr lang="en-US" dirty="0"/>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lstStyle/>
          <a:p>
            <a:r>
              <a:rPr lang="en-US" dirty="0"/>
              <a:t>Integration of AI and Machine Learning: </a:t>
            </a:r>
          </a:p>
          <a:p>
            <a:pPr marL="0" indent="0">
              <a:buNone/>
            </a:pPr>
            <a:r>
              <a:rPr lang="en-US" dirty="0"/>
              <a:t>	</a:t>
            </a:r>
            <a:r>
              <a:rPr lang="en-US" sz="2000" dirty="0"/>
              <a:t>Implement advanced algorithms to predict demand patterns, optimize inventory levels, and automate the replenishment process. This can help in achieving greater accuracy in inventory forecasting and minimize the risk of overstocking or stockouts.</a:t>
            </a:r>
          </a:p>
          <a:p>
            <a:pPr marL="0" indent="0">
              <a:buNone/>
            </a:pPr>
            <a:endParaRPr lang="en-US" dirty="0"/>
          </a:p>
          <a:p>
            <a:r>
              <a:rPr lang="en-US" dirty="0"/>
              <a:t>Blockchain Integration: </a:t>
            </a:r>
          </a:p>
          <a:p>
            <a:pPr marL="0" indent="0">
              <a:buNone/>
            </a:pPr>
            <a:r>
              <a:rPr lang="en-US" sz="2000" dirty="0"/>
              <a:t>	Incorporate blockchain technology to enhance transparency and security in supply chain transactions, ensuring the authenticity of product information and facilitating seamless tracking of inventory movements.</a:t>
            </a:r>
          </a:p>
          <a:p>
            <a:endParaRPr lang="en-US" dirty="0"/>
          </a:p>
          <a:p>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Paper</a:t>
            </a:r>
            <a:endParaRPr lang="en-IN" dirty="0">
              <a:latin typeface="+mj-lt"/>
            </a:endParaRPr>
          </a:p>
        </p:txBody>
      </p:sp>
      <p:sp>
        <p:nvSpPr>
          <p:cNvPr id="3" name="Content Placeholder 2"/>
          <p:cNvSpPr>
            <a:spLocks noGrp="1"/>
          </p:cNvSpPr>
          <p:nvPr>
            <p:ph idx="1"/>
          </p:nvPr>
        </p:nvSpPr>
        <p:spPr/>
        <p:txBody>
          <a:bodyPr>
            <a:normAutofit lnSpcReduction="10000"/>
          </a:bodyPr>
          <a:lstStyle/>
          <a:p>
            <a:r>
              <a:rPr lang="en-US" dirty="0"/>
              <a:t>Inventory Management Algorithm and System Implementation Based on Ant Colony Algorithm:</a:t>
            </a:r>
          </a:p>
          <a:p>
            <a:pPr marL="0" indent="0">
              <a:buNone/>
            </a:pPr>
            <a:r>
              <a:rPr lang="en-US" dirty="0"/>
              <a:t>	</a:t>
            </a:r>
            <a:r>
              <a:rPr lang="en-US" dirty="0" err="1"/>
              <a:t>Xiaojun</a:t>
            </a:r>
            <a:r>
              <a:rPr lang="en-US" dirty="0"/>
              <a:t> Rao</a:t>
            </a:r>
          </a:p>
          <a:p>
            <a:pPr marL="0" indent="0">
              <a:buNone/>
            </a:pPr>
            <a:r>
              <a:rPr lang="en-US" dirty="0"/>
              <a:t>	Jiangxi University of Applied Science, Nanchang, Jiangxi, China</a:t>
            </a:r>
          </a:p>
          <a:p>
            <a:r>
              <a:rPr lang="en-US" dirty="0" err="1"/>
              <a:t>Seiton</a:t>
            </a:r>
            <a:r>
              <a:rPr lang="en-US" dirty="0"/>
              <a:t>: A Mobile Inventory Management System Application for Micro, Small and Medium-sized Enterprise:</a:t>
            </a:r>
          </a:p>
          <a:p>
            <a:pPr marL="0" indent="0">
              <a:buNone/>
            </a:pPr>
            <a:r>
              <a:rPr lang="en-US" dirty="0"/>
              <a:t>	Ashley Marie N. Margate</a:t>
            </a:r>
          </a:p>
          <a:p>
            <a:pPr marL="0" indent="0" algn="just">
              <a:buNone/>
            </a:pPr>
            <a:r>
              <a:rPr lang="en-US" dirty="0"/>
              <a:t>	School of Industrial Engineering and Engineering Management, </a:t>
            </a:r>
            <a:r>
              <a:rPr lang="en-US" dirty="0" err="1"/>
              <a:t>Mapúa</a:t>
            </a:r>
            <a:r>
              <a:rPr lang="en-US" dirty="0"/>
              <a:t> University, Manila, Philippines</a:t>
            </a:r>
          </a:p>
          <a:p>
            <a:pPr marL="0" indent="0">
              <a:buNone/>
            </a:pPr>
            <a:r>
              <a:rPr lang="en-US" dirty="0"/>
              <a:t>	Ma. </a:t>
            </a:r>
            <a:r>
              <a:rPr lang="en-US" dirty="0" err="1"/>
              <a:t>Cathyrine</a:t>
            </a:r>
            <a:r>
              <a:rPr lang="en-US" dirty="0"/>
              <a:t> F. Ravina</a:t>
            </a:r>
          </a:p>
          <a:p>
            <a:pPr marL="0" indent="0" algn="just">
              <a:buNone/>
            </a:pPr>
            <a:r>
              <a:rPr lang="en-US" dirty="0"/>
              <a:t>	School of Industrial Engineering and Engineering Management, </a:t>
            </a:r>
            <a:r>
              <a:rPr lang="en-US" dirty="0" err="1"/>
              <a:t>Mapúa</a:t>
            </a:r>
            <a:r>
              <a:rPr lang="en-US" dirty="0"/>
              <a:t> University, Manila, Philippines</a:t>
            </a:r>
          </a:p>
        </p:txBody>
      </p:sp>
    </p:spTree>
    <p:custDataLst>
      <p:tags r:id="rId1"/>
    </p:custDataLst>
    <p:extLst>
      <p:ext uri="{BB962C8B-B14F-4D97-AF65-F5344CB8AC3E}">
        <p14:creationId xmlns:p14="http://schemas.microsoft.com/office/powerpoint/2010/main" val="3277262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normAutofit lnSpcReduction="10000"/>
          </a:bodyPr>
          <a:lstStyle/>
          <a:p>
            <a:pPr lvl="0" algn="just">
              <a:lnSpc>
                <a:spcPct val="150000"/>
              </a:lnSpc>
              <a:spcBef>
                <a:spcPts val="5"/>
              </a:spcBef>
              <a:spcAft>
                <a:spcPts val="0"/>
              </a:spcAft>
              <a:buSzPts val="1400"/>
            </a:pPr>
            <a:r>
              <a:rPr lang="en-US" sz="1800" dirty="0">
                <a:effectLst/>
                <a:latin typeface="Times New Roman" panose="02020603050405020304" pitchFamily="18" charset="0"/>
                <a:ea typeface="Times New Roman" panose="02020603050405020304" pitchFamily="18" charset="0"/>
              </a:rPr>
              <a:t>Hansen, O., </a:t>
            </a:r>
            <a:r>
              <a:rPr lang="en-US" sz="1800" dirty="0" err="1">
                <a:effectLst/>
                <a:latin typeface="Times New Roman" panose="02020603050405020304" pitchFamily="18" charset="0"/>
                <a:ea typeface="Times New Roman" panose="02020603050405020304" pitchFamily="18" charset="0"/>
              </a:rPr>
              <a:t>Transchel</a:t>
            </a:r>
            <a:r>
              <a:rPr lang="en-US" sz="1800" dirty="0">
                <a:effectLst/>
                <a:latin typeface="Times New Roman" panose="02020603050405020304" pitchFamily="18" charset="0"/>
                <a:ea typeface="Times New Roman" panose="02020603050405020304" pitchFamily="18" charset="0"/>
              </a:rPr>
              <a:t>, S., &amp; Friedrich, H. (2023). Replenishment strategies for lost sales inventory systems of perishables under demand and lead time uncertainty. </a:t>
            </a:r>
            <a:r>
              <a:rPr lang="en-US" sz="1800" i="1" dirty="0">
                <a:effectLst/>
                <a:latin typeface="Times New Roman" panose="02020603050405020304" pitchFamily="18" charset="0"/>
                <a:ea typeface="Times New Roman" panose="02020603050405020304" pitchFamily="18" charset="0"/>
              </a:rPr>
              <a:t>European Journal of Operational Research</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308</a:t>
            </a:r>
            <a:r>
              <a:rPr lang="en-US" sz="1800" dirty="0">
                <a:effectLst/>
                <a:latin typeface="Times New Roman" panose="02020603050405020304" pitchFamily="18" charset="0"/>
                <a:ea typeface="Times New Roman" panose="02020603050405020304" pitchFamily="18" charset="0"/>
              </a:rPr>
              <a:t>(2), 661-675.</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Bef>
                <a:spcPts val="5"/>
              </a:spcBef>
              <a:spcAft>
                <a:spcPts val="0"/>
              </a:spcAft>
              <a:buSzPts val="1400"/>
            </a:pPr>
            <a:r>
              <a:rPr lang="en-US" sz="1800" dirty="0">
                <a:effectLst/>
                <a:latin typeface="Times New Roman" panose="02020603050405020304" pitchFamily="18" charset="0"/>
                <a:ea typeface="Times New Roman" panose="02020603050405020304" pitchFamily="18" charset="0"/>
              </a:rPr>
              <a:t>Kumar, A., Santra, P. K., &amp; Mahapatra, G. S. (2023). Fractional order inventory system for time-dependent demand influenced by reliability and memory effect of promotional efforts. </a:t>
            </a:r>
            <a:r>
              <a:rPr lang="en-US" sz="1800" i="1" dirty="0">
                <a:effectLst/>
                <a:latin typeface="Times New Roman" panose="02020603050405020304" pitchFamily="18" charset="0"/>
                <a:ea typeface="Times New Roman" panose="02020603050405020304" pitchFamily="18" charset="0"/>
              </a:rPr>
              <a:t>Computers &amp; Industrial Engineering</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179</a:t>
            </a:r>
            <a:r>
              <a:rPr lang="en-US" sz="1800" dirty="0">
                <a:effectLst/>
                <a:latin typeface="Times New Roman" panose="02020603050405020304" pitchFamily="18" charset="0"/>
                <a:ea typeface="Times New Roman" panose="02020603050405020304" pitchFamily="18" charset="0"/>
              </a:rPr>
              <a:t>, 109191.</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Bef>
                <a:spcPts val="5"/>
              </a:spcBef>
              <a:spcAft>
                <a:spcPts val="0"/>
              </a:spcAft>
              <a:buSzPts val="1400"/>
            </a:pPr>
            <a:r>
              <a:rPr lang="en-US" sz="1800" dirty="0" err="1">
                <a:effectLst/>
                <a:latin typeface="Times New Roman" panose="02020603050405020304" pitchFamily="18" charset="0"/>
                <a:ea typeface="Times New Roman" panose="02020603050405020304" pitchFamily="18" charset="0"/>
              </a:rPr>
              <a:t>Berling</a:t>
            </a:r>
            <a:r>
              <a:rPr lang="en-US" sz="1800" dirty="0">
                <a:effectLst/>
                <a:latin typeface="Times New Roman" panose="02020603050405020304" pitchFamily="18" charset="0"/>
                <a:ea typeface="Times New Roman" panose="02020603050405020304" pitchFamily="18" charset="0"/>
              </a:rPr>
              <a:t>, P., Johansson, L., &amp; </a:t>
            </a:r>
            <a:r>
              <a:rPr lang="en-US" sz="1800" dirty="0" err="1">
                <a:effectLst/>
                <a:latin typeface="Times New Roman" panose="02020603050405020304" pitchFamily="18" charset="0"/>
                <a:ea typeface="Times New Roman" panose="02020603050405020304" pitchFamily="18" charset="0"/>
              </a:rPr>
              <a:t>Marklund</a:t>
            </a:r>
            <a:r>
              <a:rPr lang="en-US" sz="1800" dirty="0">
                <a:effectLst/>
                <a:latin typeface="Times New Roman" panose="02020603050405020304" pitchFamily="18" charset="0"/>
                <a:ea typeface="Times New Roman" panose="02020603050405020304" pitchFamily="18" charset="0"/>
              </a:rPr>
              <a:t>, J. (2023). Controlling inventories in omni/multi-channel distribution systems with variable customer order-sizes. </a:t>
            </a:r>
            <a:r>
              <a:rPr lang="en-US" sz="1800" i="1" dirty="0">
                <a:effectLst/>
                <a:latin typeface="Times New Roman" panose="02020603050405020304" pitchFamily="18" charset="0"/>
                <a:ea typeface="Times New Roman" panose="02020603050405020304" pitchFamily="18" charset="0"/>
              </a:rPr>
              <a:t>Omega</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114</a:t>
            </a:r>
            <a:r>
              <a:rPr lang="en-US" sz="1800" dirty="0">
                <a:effectLst/>
                <a:latin typeface="Times New Roman" panose="02020603050405020304" pitchFamily="18" charset="0"/>
                <a:ea typeface="Times New Roman" panose="02020603050405020304" pitchFamily="18" charset="0"/>
              </a:rPr>
              <a:t>, 102745.</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Bef>
                <a:spcPts val="5"/>
              </a:spcBef>
              <a:spcAft>
                <a:spcPts val="0"/>
              </a:spcAft>
              <a:buSzPts val="1400"/>
            </a:pPr>
            <a:r>
              <a:rPr lang="en-US" sz="1800" dirty="0">
                <a:effectLst/>
                <a:latin typeface="Times New Roman" panose="02020603050405020304" pitchFamily="18" charset="0"/>
                <a:ea typeface="Times New Roman" panose="02020603050405020304" pitchFamily="18" charset="0"/>
              </a:rPr>
              <a:t>Reiman, M. I., Wan, H., &amp; Wang, Q. (2023). Asymptotically Optimal Inventory Control for Assemble-to-Order Systems. </a:t>
            </a:r>
            <a:r>
              <a:rPr lang="en-US" sz="1800" i="1" dirty="0">
                <a:effectLst/>
                <a:latin typeface="Times New Roman" panose="02020603050405020304" pitchFamily="18" charset="0"/>
                <a:ea typeface="Times New Roman" panose="02020603050405020304" pitchFamily="18" charset="0"/>
              </a:rPr>
              <a:t>Stochastic Systems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13</a:t>
            </a:r>
            <a:r>
              <a:rPr lang="en-US" sz="1800" dirty="0">
                <a:effectLst/>
                <a:latin typeface="Times New Roman" panose="02020603050405020304" pitchFamily="18" charset="0"/>
                <a:ea typeface="Times New Roman" panose="02020603050405020304" pitchFamily="18" charset="0"/>
              </a:rPr>
              <a:t>(1), 128-180.</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Bef>
                <a:spcPts val="5"/>
              </a:spcBef>
              <a:spcAft>
                <a:spcPts val="0"/>
              </a:spcAft>
              <a:buSzPts val="1400"/>
            </a:pPr>
            <a:r>
              <a:rPr lang="en-US" sz="1800" dirty="0" err="1">
                <a:effectLst/>
                <a:latin typeface="Times New Roman" panose="02020603050405020304" pitchFamily="18" charset="0"/>
                <a:ea typeface="Times New Roman" panose="02020603050405020304" pitchFamily="18" charset="0"/>
              </a:rPr>
              <a:t>Malmberg</a:t>
            </a:r>
            <a:r>
              <a:rPr lang="en-US" sz="1800" dirty="0">
                <a:effectLst/>
                <a:latin typeface="Times New Roman" panose="02020603050405020304" pitchFamily="18" charset="0"/>
                <a:ea typeface="Times New Roman" panose="02020603050405020304" pitchFamily="18" charset="0"/>
              </a:rPr>
              <a:t>, F., &amp; </a:t>
            </a:r>
            <a:r>
              <a:rPr lang="en-US" sz="1800" dirty="0" err="1">
                <a:effectLst/>
                <a:latin typeface="Times New Roman" panose="02020603050405020304" pitchFamily="18" charset="0"/>
                <a:ea typeface="Times New Roman" panose="02020603050405020304" pitchFamily="18" charset="0"/>
              </a:rPr>
              <a:t>Marklund</a:t>
            </a:r>
            <a:r>
              <a:rPr lang="en-US" sz="1800" dirty="0">
                <a:effectLst/>
                <a:latin typeface="Times New Roman" panose="02020603050405020304" pitchFamily="18" charset="0"/>
                <a:ea typeface="Times New Roman" panose="02020603050405020304" pitchFamily="18" charset="0"/>
              </a:rPr>
              <a:t>, J. (2023). Evaluation and control of inventory distribution systems with quantity based shipment consolidation. </a:t>
            </a:r>
            <a:r>
              <a:rPr lang="en-US" sz="1800" i="1" dirty="0">
                <a:effectLst/>
                <a:latin typeface="Times New Roman" panose="02020603050405020304" pitchFamily="18" charset="0"/>
                <a:ea typeface="Times New Roman" panose="02020603050405020304" pitchFamily="18" charset="0"/>
              </a:rPr>
              <a:t>Naval Research Logistics (NRL)</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70</a:t>
            </a:r>
            <a:r>
              <a:rPr lang="en-US" sz="1800" dirty="0">
                <a:effectLst/>
                <a:latin typeface="Times New Roman" panose="02020603050405020304" pitchFamily="18" charset="0"/>
                <a:ea typeface="Times New Roman" panose="02020603050405020304" pitchFamily="18" charset="0"/>
              </a:rPr>
              <a:t>(2), 205-227.</a:t>
            </a:r>
            <a:endParaRPr lang="en-IN" sz="1800" dirty="0">
              <a:effectLst/>
              <a:latin typeface="Times New Roman" panose="02020603050405020304" pitchFamily="18" charset="0"/>
              <a:ea typeface="Times New Roman" panose="02020603050405020304" pitchFamily="18" charset="0"/>
            </a:endParaRPr>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effectLst/>
                <a:latin typeface="SegoeUIVariable"/>
              </a:rPr>
              <a:t>It saves money by reducing inventory costs, such as storage, handling, obsolescence, and losses.</a:t>
            </a:r>
          </a:p>
          <a:p>
            <a:pPr algn="l">
              <a:buFont typeface="Arial" panose="020B0604020202020204" pitchFamily="34" charset="0"/>
              <a:buChar char="•"/>
            </a:pPr>
            <a:r>
              <a:rPr lang="en-US" b="0" i="0" dirty="0">
                <a:effectLst/>
                <a:latin typeface="SegoeUIVariable"/>
              </a:rPr>
              <a:t>It improves cash flow by spending money on inventory that sells, so cash is always moving through the business.</a:t>
            </a:r>
          </a:p>
          <a:p>
            <a:pPr algn="l">
              <a:buFont typeface="Arial" panose="020B0604020202020204" pitchFamily="34" charset="0"/>
              <a:buChar char="•"/>
            </a:pPr>
            <a:r>
              <a:rPr lang="en-US" b="0" i="0" dirty="0">
                <a:effectLst/>
                <a:latin typeface="SegoeUIVariable"/>
              </a:rPr>
              <a:t>It satisfies customers by providing them with the items they want without waiting or facing out-of-stock situations.</a:t>
            </a:r>
          </a:p>
          <a:p>
            <a:pPr marL="0" indent="0">
              <a:buNone/>
            </a:pPr>
            <a:endParaRPr lang="en-US" dirty="0"/>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effectLst/>
                <a:latin typeface="SegoeUIVariable"/>
              </a:rPr>
              <a:t>It reduces the risk of overselling by preventing the sale of items that are out of stock or on backorder.</a:t>
            </a:r>
          </a:p>
          <a:p>
            <a:pPr algn="l">
              <a:buFont typeface="Arial" panose="020B0604020202020204" pitchFamily="34" charset="0"/>
              <a:buChar char="•"/>
            </a:pPr>
            <a:r>
              <a:rPr lang="en-US" b="0" i="0" dirty="0">
                <a:effectLst/>
                <a:latin typeface="SegoeUIVariable"/>
              </a:rPr>
              <a:t>It saves money by reducing inventory costs, such as storage, handling, insurance, and losses.</a:t>
            </a:r>
          </a:p>
          <a:p>
            <a:pPr algn="l">
              <a:buFont typeface="Arial" panose="020B0604020202020204" pitchFamily="34" charset="0"/>
              <a:buChar char="•"/>
            </a:pPr>
            <a:r>
              <a:rPr lang="en-US" b="0" i="0" dirty="0">
                <a:effectLst/>
                <a:latin typeface="SegoeUIVariable"/>
              </a:rPr>
              <a:t>It improves cash flow by spending money on inventory that sells, so cash is always moving through the business.</a:t>
            </a:r>
          </a:p>
          <a:p>
            <a:pPr algn="l">
              <a:buFont typeface="Arial" panose="020B0604020202020204" pitchFamily="34" charset="0"/>
              <a:buChar char="•"/>
            </a:pPr>
            <a:r>
              <a:rPr lang="en-US" b="0" i="0" dirty="0">
                <a:effectLst/>
                <a:latin typeface="SegoeUIVariable"/>
              </a:rPr>
              <a:t>It satisfies customers by providing them with the items they want without waiting or facing out-of-stock situations.</a:t>
            </a:r>
          </a:p>
          <a:p>
            <a:endParaRPr lang="en-US" dirty="0"/>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fontScale="85000" lnSpcReduction="20000"/>
          </a:bodyPr>
          <a:lstStyle/>
          <a:p>
            <a:pPr marL="0" indent="0" algn="ctr">
              <a:buNone/>
            </a:pPr>
            <a:r>
              <a:rPr lang="en-US" b="1" i="0" strike="noStrike" dirty="0">
                <a:effectLst/>
                <a:latin typeface="Arial" panose="020B0604020202020204" pitchFamily="34" charset="0"/>
              </a:rPr>
              <a:t>Performance improvement of inventory management system processes by an automated warehouse management system</a:t>
            </a:r>
          </a:p>
          <a:p>
            <a:pPr marL="0" indent="0" algn="just">
              <a:buNone/>
            </a:pPr>
            <a:r>
              <a:rPr lang="en-US" b="1" u="sng" dirty="0">
                <a:latin typeface="Arial" panose="020B0604020202020204" pitchFamily="34" charset="0"/>
              </a:rPr>
              <a:t>Advantages</a:t>
            </a:r>
          </a:p>
          <a:p>
            <a:pPr algn="just"/>
            <a:r>
              <a:rPr lang="en-US" dirty="0"/>
              <a:t>an automated warehouse management system is an essential replacement for a manual management system. </a:t>
            </a:r>
          </a:p>
          <a:p>
            <a:pPr algn="just"/>
            <a:r>
              <a:rPr lang="en-US" dirty="0"/>
              <a:t>The main purpose of automating the warehouse system is to control the movement and storage of the products, together with the benefit of enhanced security and quicker handling.</a:t>
            </a:r>
          </a:p>
          <a:p>
            <a:pPr algn="just"/>
            <a:r>
              <a:rPr lang="en-US" dirty="0"/>
              <a:t> The newly created software upgraded the capabilities of the warehouse management system.</a:t>
            </a:r>
          </a:p>
          <a:p>
            <a:pPr marL="0" indent="0" algn="just">
              <a:buNone/>
            </a:pPr>
            <a:r>
              <a:rPr lang="en-US" b="1" u="sng" dirty="0">
                <a:latin typeface="Arial" panose="020B0604020202020204" pitchFamily="34" charset="0"/>
              </a:rPr>
              <a:t>Disadvantages</a:t>
            </a:r>
          </a:p>
          <a:p>
            <a:pPr algn="just"/>
            <a:r>
              <a:rPr lang="en-US" dirty="0"/>
              <a:t>While performing studies for optimal processes, the type of the label printer was also taken into account in a way that will help reducing the cost, while choosing the printer a certain specifications were taken into account; maintenance and row material requirements (ink and paper), printing speed and quality. </a:t>
            </a:r>
          </a:p>
          <a:p>
            <a:endParaRPr lang="en-US" dirty="0"/>
          </a:p>
          <a:p>
            <a:endParaRPr lang="en-US"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fontScale="92500" lnSpcReduction="20000"/>
          </a:bodyPr>
          <a:lstStyle/>
          <a:p>
            <a:pPr marL="0" indent="0" algn="ctr">
              <a:buNone/>
            </a:pPr>
            <a:r>
              <a:rPr lang="en-US" b="1" dirty="0"/>
              <a:t>Warehouse inventory management system using IoT and open source framework</a:t>
            </a:r>
            <a:endParaRPr lang="en-US" b="1" i="0" strike="noStrike" dirty="0">
              <a:effectLst/>
              <a:latin typeface="Arial" panose="020B0604020202020204" pitchFamily="34" charset="0"/>
            </a:endParaRPr>
          </a:p>
          <a:p>
            <a:pPr marL="0" indent="0" algn="just">
              <a:buNone/>
            </a:pPr>
            <a:r>
              <a:rPr lang="en-US" b="1" u="sng" dirty="0">
                <a:latin typeface="Arial" panose="020B0604020202020204" pitchFamily="34" charset="0"/>
              </a:rPr>
              <a:t>Advantages</a:t>
            </a:r>
          </a:p>
          <a:p>
            <a:pPr algn="just"/>
            <a:r>
              <a:rPr lang="en-US" dirty="0"/>
              <a:t>The total system gives an archetype to correspond the information flow and material flow.</a:t>
            </a:r>
          </a:p>
          <a:p>
            <a:pPr algn="just"/>
            <a:r>
              <a:rPr lang="en-US" dirty="0"/>
              <a:t> The web page which is built in accordance to provide convenient and an interface to the user to track the products. </a:t>
            </a:r>
          </a:p>
          <a:p>
            <a:pPr algn="just"/>
            <a:r>
              <a:rPr lang="en-US" dirty="0"/>
              <a:t>The developed system results a very low cost system and works dynamically compared with the existing present warehouse inventory management systems.</a:t>
            </a:r>
          </a:p>
          <a:p>
            <a:pPr marL="0" indent="0" algn="just">
              <a:buNone/>
            </a:pPr>
            <a:r>
              <a:rPr lang="en-US" b="1" u="sng" dirty="0">
                <a:latin typeface="Arial" panose="020B0604020202020204" pitchFamily="34" charset="0"/>
              </a:rPr>
              <a:t>Disadvantages</a:t>
            </a:r>
          </a:p>
          <a:p>
            <a:pPr algn="just"/>
            <a:r>
              <a:rPr lang="en-US" dirty="0"/>
              <a:t>In future, this innovation can be used in several areas in different applications and many enhancements can be done so that it can be made available to all the sectors</a:t>
            </a:r>
          </a:p>
          <a:p>
            <a:endParaRPr lang="en-US" dirty="0"/>
          </a:p>
        </p:txBody>
      </p:sp>
    </p:spTree>
    <p:custDataLst>
      <p:tags r:id="rId1"/>
    </p:custDataLst>
    <p:extLst>
      <p:ext uri="{BB962C8B-B14F-4D97-AF65-F5344CB8AC3E}">
        <p14:creationId xmlns:p14="http://schemas.microsoft.com/office/powerpoint/2010/main" val="249807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b="0" i="0" dirty="0">
                <a:effectLst/>
                <a:latin typeface="SegoeUIVariable"/>
              </a:rPr>
              <a:t>To ensure a continuous supply of materials and stock so that production and customer demand are not affected by shortages or delays.</a:t>
            </a:r>
          </a:p>
          <a:p>
            <a:pPr algn="l">
              <a:buFont typeface="Arial" panose="020B0604020202020204" pitchFamily="34" charset="0"/>
              <a:buChar char="•"/>
            </a:pPr>
            <a:r>
              <a:rPr lang="en-US" b="0" i="0" dirty="0">
                <a:effectLst/>
                <a:latin typeface="SegoeUIVariable"/>
              </a:rPr>
              <a:t>To avoid both overstocking and understocking of inventory, which can result in higher costs, lower profits, and lower customer satisfaction.</a:t>
            </a:r>
          </a:p>
          <a:p>
            <a:pPr algn="l">
              <a:buFont typeface="Arial" panose="020B0604020202020204" pitchFamily="34" charset="0"/>
              <a:buChar char="•"/>
            </a:pPr>
            <a:r>
              <a:rPr lang="en-US" b="0" i="0" dirty="0">
                <a:effectLst/>
                <a:latin typeface="SegoeUIVariable"/>
              </a:rPr>
              <a:t>To reduce inventory-related expenses, such as storage, handling, insurance, obsolescence, and losses.</a:t>
            </a:r>
          </a:p>
          <a:p>
            <a:pPr algn="l">
              <a:buFont typeface="Arial" panose="020B0604020202020204" pitchFamily="34" charset="0"/>
              <a:buChar char="•"/>
            </a:pPr>
            <a:r>
              <a:rPr lang="en-US" b="0" i="0" dirty="0">
                <a:effectLst/>
                <a:latin typeface="SegoeUIVariable"/>
              </a:rPr>
              <a:t>To improve cash flow and profitability by spending money on inventory that sells and generating revenue from sales.</a:t>
            </a:r>
          </a:p>
          <a:p>
            <a:pPr marL="0" indent="0">
              <a:buNone/>
            </a:pPr>
            <a:endParaRPr lang="en-US" dirty="0"/>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7" name="Picture 6">
            <a:extLst>
              <a:ext uri="{FF2B5EF4-FFF2-40B4-BE49-F238E27FC236}">
                <a16:creationId xmlns:a16="http://schemas.microsoft.com/office/drawing/2014/main" id="{72CDA1F2-4979-A95A-42BB-BFFD7CA221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9725" y="1437154"/>
            <a:ext cx="1616048" cy="1616048"/>
          </a:xfrm>
          <a:prstGeom prst="rect">
            <a:avLst/>
          </a:prstGeom>
        </p:spPr>
      </p:pic>
      <p:pic>
        <p:nvPicPr>
          <p:cNvPr id="9" name="Picture 8">
            <a:extLst>
              <a:ext uri="{FF2B5EF4-FFF2-40B4-BE49-F238E27FC236}">
                <a16:creationId xmlns:a16="http://schemas.microsoft.com/office/drawing/2014/main" id="{C67D8D0E-0C1B-C8C2-93A5-F2551126AD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7884" y="1484784"/>
            <a:ext cx="1520788" cy="1520788"/>
          </a:xfrm>
          <a:prstGeom prst="rect">
            <a:avLst/>
          </a:prstGeom>
        </p:spPr>
      </p:pic>
      <p:pic>
        <p:nvPicPr>
          <p:cNvPr id="11" name="Picture 10">
            <a:extLst>
              <a:ext uri="{FF2B5EF4-FFF2-40B4-BE49-F238E27FC236}">
                <a16:creationId xmlns:a16="http://schemas.microsoft.com/office/drawing/2014/main" id="{9809AA2F-13EC-13A6-C35F-BD9B13196C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570" y="2417973"/>
            <a:ext cx="1572179" cy="1572179"/>
          </a:xfrm>
          <a:prstGeom prst="rect">
            <a:avLst/>
          </a:prstGeom>
        </p:spPr>
      </p:pic>
      <p:cxnSp>
        <p:nvCxnSpPr>
          <p:cNvPr id="17" name="Connector: Elbow 16">
            <a:extLst>
              <a:ext uri="{FF2B5EF4-FFF2-40B4-BE49-F238E27FC236}">
                <a16:creationId xmlns:a16="http://schemas.microsoft.com/office/drawing/2014/main" id="{60B93014-C3EC-3DD1-F9F8-1E078CA09DBD}"/>
              </a:ext>
            </a:extLst>
          </p:cNvPr>
          <p:cNvCxnSpPr>
            <a:cxnSpLocks/>
            <a:stCxn id="9" idx="2"/>
            <a:endCxn id="11" idx="3"/>
          </p:cNvCxnSpPr>
          <p:nvPr/>
        </p:nvCxnSpPr>
        <p:spPr>
          <a:xfrm rot="5400000">
            <a:off x="3193769" y="2109553"/>
            <a:ext cx="198491" cy="199052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C496B6A9-3D02-568C-9DDD-009139F1BE33}"/>
              </a:ext>
            </a:extLst>
          </p:cNvPr>
          <p:cNvSpPr txBox="1"/>
          <p:nvPr/>
        </p:nvSpPr>
        <p:spPr>
          <a:xfrm>
            <a:off x="1511660" y="1828218"/>
            <a:ext cx="1764196" cy="369332"/>
          </a:xfrm>
          <a:prstGeom prst="rect">
            <a:avLst/>
          </a:prstGeom>
          <a:noFill/>
        </p:spPr>
        <p:txBody>
          <a:bodyPr wrap="square" rtlCol="0">
            <a:spAutoFit/>
          </a:bodyPr>
          <a:lstStyle/>
          <a:p>
            <a:r>
              <a:rPr lang="en-IN" dirty="0"/>
              <a:t>Read Excel Sheet</a:t>
            </a:r>
          </a:p>
        </p:txBody>
      </p:sp>
      <p:sp>
        <p:nvSpPr>
          <p:cNvPr id="19" name="TextBox 18">
            <a:extLst>
              <a:ext uri="{FF2B5EF4-FFF2-40B4-BE49-F238E27FC236}">
                <a16:creationId xmlns:a16="http://schemas.microsoft.com/office/drawing/2014/main" id="{0AF6B344-86E6-3DA4-C113-428888C5B30E}"/>
              </a:ext>
            </a:extLst>
          </p:cNvPr>
          <p:cNvSpPr txBox="1"/>
          <p:nvPr/>
        </p:nvSpPr>
        <p:spPr>
          <a:xfrm>
            <a:off x="2191429" y="3230185"/>
            <a:ext cx="1903900" cy="369332"/>
          </a:xfrm>
          <a:prstGeom prst="rect">
            <a:avLst/>
          </a:prstGeom>
          <a:noFill/>
        </p:spPr>
        <p:txBody>
          <a:bodyPr wrap="square" rtlCol="0">
            <a:spAutoFit/>
          </a:bodyPr>
          <a:lstStyle/>
          <a:p>
            <a:r>
              <a:rPr lang="en-IN" dirty="0"/>
              <a:t>Write Excel Sheet</a:t>
            </a:r>
          </a:p>
        </p:txBody>
      </p:sp>
      <p:sp>
        <p:nvSpPr>
          <p:cNvPr id="20" name="TextBox 19">
            <a:extLst>
              <a:ext uri="{FF2B5EF4-FFF2-40B4-BE49-F238E27FC236}">
                <a16:creationId xmlns:a16="http://schemas.microsoft.com/office/drawing/2014/main" id="{566AF5CB-2F72-474C-574D-2ED910507982}"/>
              </a:ext>
            </a:extLst>
          </p:cNvPr>
          <p:cNvSpPr txBox="1"/>
          <p:nvPr/>
        </p:nvSpPr>
        <p:spPr>
          <a:xfrm>
            <a:off x="5652120" y="1840358"/>
            <a:ext cx="1908212" cy="369332"/>
          </a:xfrm>
          <a:prstGeom prst="rect">
            <a:avLst/>
          </a:prstGeom>
          <a:noFill/>
        </p:spPr>
        <p:txBody>
          <a:bodyPr wrap="square" rtlCol="0">
            <a:spAutoFit/>
          </a:bodyPr>
          <a:lstStyle/>
          <a:p>
            <a:r>
              <a:rPr lang="en-IN" dirty="0"/>
              <a:t>Send Mail</a:t>
            </a:r>
          </a:p>
        </p:txBody>
      </p:sp>
      <p:cxnSp>
        <p:nvCxnSpPr>
          <p:cNvPr id="22" name="Connector: Elbow 21">
            <a:extLst>
              <a:ext uri="{FF2B5EF4-FFF2-40B4-BE49-F238E27FC236}">
                <a16:creationId xmlns:a16="http://schemas.microsoft.com/office/drawing/2014/main" id="{14ED521A-3842-C3D2-6363-E9FE7A06A37F}"/>
              </a:ext>
            </a:extLst>
          </p:cNvPr>
          <p:cNvCxnSpPr>
            <a:cxnSpLocks/>
            <a:stCxn id="11" idx="0"/>
            <a:endCxn id="9" idx="1"/>
          </p:cNvCxnSpPr>
          <p:nvPr/>
        </p:nvCxnSpPr>
        <p:spPr>
          <a:xfrm rot="5400000" flipH="1" flipV="1">
            <a:off x="2433375" y="1323464"/>
            <a:ext cx="172795" cy="201622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6" name="Connector: Elbow 25">
            <a:extLst>
              <a:ext uri="{FF2B5EF4-FFF2-40B4-BE49-F238E27FC236}">
                <a16:creationId xmlns:a16="http://schemas.microsoft.com/office/drawing/2014/main" id="{9F08B9B9-4573-CCF3-02AB-EC12CD1487C5}"/>
              </a:ext>
            </a:extLst>
          </p:cNvPr>
          <p:cNvCxnSpPr>
            <a:cxnSpLocks/>
            <a:stCxn id="9" idx="3"/>
            <a:endCxn id="7" idx="1"/>
          </p:cNvCxnSpPr>
          <p:nvPr/>
        </p:nvCxnSpPr>
        <p:spPr>
          <a:xfrm>
            <a:off x="5048672" y="2245178"/>
            <a:ext cx="2311053" cy="12700"/>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C52128C9-908B-FC7F-1605-E4E8D5D18F22}"/>
              </a:ext>
            </a:extLst>
          </p:cNvPr>
          <p:cNvGrpSpPr/>
          <p:nvPr/>
        </p:nvGrpSpPr>
        <p:grpSpPr>
          <a:xfrm>
            <a:off x="805637" y="4479547"/>
            <a:ext cx="3435011" cy="1472031"/>
            <a:chOff x="776949" y="4653136"/>
            <a:chExt cx="3435011" cy="1472031"/>
          </a:xfrm>
        </p:grpSpPr>
        <p:sp>
          <p:nvSpPr>
            <p:cNvPr id="5" name="Rectangle 4">
              <a:extLst>
                <a:ext uri="{FF2B5EF4-FFF2-40B4-BE49-F238E27FC236}">
                  <a16:creationId xmlns:a16="http://schemas.microsoft.com/office/drawing/2014/main" id="{19787788-7B25-CAE4-7E64-814D41D74DC5}"/>
                </a:ext>
              </a:extLst>
            </p:cNvPr>
            <p:cNvSpPr/>
            <p:nvPr/>
          </p:nvSpPr>
          <p:spPr>
            <a:xfrm>
              <a:off x="776949" y="4653136"/>
              <a:ext cx="3435011" cy="14720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Diagonal Corners Rounded 5">
              <a:extLst>
                <a:ext uri="{FF2B5EF4-FFF2-40B4-BE49-F238E27FC236}">
                  <a16:creationId xmlns:a16="http://schemas.microsoft.com/office/drawing/2014/main" id="{3D757F86-5BC8-E6F7-5DD0-1D55AFD7264B}"/>
                </a:ext>
              </a:extLst>
            </p:cNvPr>
            <p:cNvSpPr/>
            <p:nvPr/>
          </p:nvSpPr>
          <p:spPr>
            <a:xfrm>
              <a:off x="1151620" y="5087337"/>
              <a:ext cx="1152128" cy="64591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ITEM STOCK</a:t>
              </a:r>
            </a:p>
          </p:txBody>
        </p:sp>
        <p:sp>
          <p:nvSpPr>
            <p:cNvPr id="8" name="Rectangle: Diagonal Corners Rounded 7">
              <a:extLst>
                <a:ext uri="{FF2B5EF4-FFF2-40B4-BE49-F238E27FC236}">
                  <a16:creationId xmlns:a16="http://schemas.microsoft.com/office/drawing/2014/main" id="{C81555F9-2940-707C-81BE-C84FFA3B3BCB}"/>
                </a:ext>
              </a:extLst>
            </p:cNvPr>
            <p:cNvSpPr/>
            <p:nvPr/>
          </p:nvSpPr>
          <p:spPr>
            <a:xfrm>
              <a:off x="2678419" y="5087337"/>
              <a:ext cx="1152128" cy="64591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ORDERED STOCK</a:t>
              </a:r>
            </a:p>
          </p:txBody>
        </p:sp>
      </p:grpSp>
      <p:cxnSp>
        <p:nvCxnSpPr>
          <p:cNvPr id="12" name="Straight Arrow Connector 11">
            <a:extLst>
              <a:ext uri="{FF2B5EF4-FFF2-40B4-BE49-F238E27FC236}">
                <a16:creationId xmlns:a16="http://schemas.microsoft.com/office/drawing/2014/main" id="{04A63DDE-2B30-958B-3625-75272E1CC674}"/>
              </a:ext>
            </a:extLst>
          </p:cNvPr>
          <p:cNvCxnSpPr>
            <a:cxnSpLocks/>
            <a:stCxn id="11" idx="2"/>
          </p:cNvCxnSpPr>
          <p:nvPr/>
        </p:nvCxnSpPr>
        <p:spPr>
          <a:xfrm>
            <a:off x="1511660" y="3990152"/>
            <a:ext cx="0" cy="53168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B1A05174-B6A5-1CD5-996E-327ED3183313}"/>
              </a:ext>
            </a:extLst>
          </p:cNvPr>
          <p:cNvSpPr/>
          <p:nvPr/>
        </p:nvSpPr>
        <p:spPr>
          <a:xfrm>
            <a:off x="5184068" y="3599517"/>
            <a:ext cx="1260138" cy="1007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BODY OF THE MAIL</a:t>
            </a:r>
          </a:p>
        </p:txBody>
      </p:sp>
      <p:sp>
        <p:nvSpPr>
          <p:cNvPr id="30" name="TextBox 29">
            <a:extLst>
              <a:ext uri="{FF2B5EF4-FFF2-40B4-BE49-F238E27FC236}">
                <a16:creationId xmlns:a16="http://schemas.microsoft.com/office/drawing/2014/main" id="{0787F4D4-FF68-23DB-C266-8CA8B1B89347}"/>
              </a:ext>
            </a:extLst>
          </p:cNvPr>
          <p:cNvSpPr txBox="1"/>
          <p:nvPr/>
        </p:nvSpPr>
        <p:spPr>
          <a:xfrm>
            <a:off x="5235066" y="4587640"/>
            <a:ext cx="1071498" cy="369332"/>
          </a:xfrm>
          <a:prstGeom prst="rect">
            <a:avLst/>
          </a:prstGeom>
          <a:noFill/>
        </p:spPr>
        <p:txBody>
          <a:bodyPr wrap="square" rtlCol="0">
            <a:spAutoFit/>
          </a:bodyPr>
          <a:lstStyle/>
          <a:p>
            <a:pPr algn="ctr"/>
            <a:r>
              <a:rPr lang="en-IN" dirty="0"/>
              <a:t>TXT FILE</a:t>
            </a:r>
          </a:p>
        </p:txBody>
      </p:sp>
      <p:cxnSp>
        <p:nvCxnSpPr>
          <p:cNvPr id="34" name="Connector: Elbow 33">
            <a:extLst>
              <a:ext uri="{FF2B5EF4-FFF2-40B4-BE49-F238E27FC236}">
                <a16:creationId xmlns:a16="http://schemas.microsoft.com/office/drawing/2014/main" id="{B9F13906-027D-9C62-7530-E72D56C3310E}"/>
              </a:ext>
            </a:extLst>
          </p:cNvPr>
          <p:cNvCxnSpPr>
            <a:cxnSpLocks/>
          </p:cNvCxnSpPr>
          <p:nvPr/>
        </p:nvCxnSpPr>
        <p:spPr>
          <a:xfrm rot="16200000" flipV="1">
            <a:off x="4870612" y="2837089"/>
            <a:ext cx="864096" cy="535749"/>
          </a:xfrm>
          <a:prstGeom prst="bentConnector3">
            <a:avLst>
              <a:gd name="adj1" fmla="val 106023"/>
            </a:avLst>
          </a:prstGeom>
          <a:ln>
            <a:tailEnd type="triangle"/>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376223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lstStyle/>
          <a:p>
            <a:r>
              <a:rPr lang="en-US" dirty="0"/>
              <a:t>Hardware</a:t>
            </a:r>
          </a:p>
          <a:p>
            <a:pPr marL="0" indent="0">
              <a:buNone/>
            </a:pPr>
            <a:r>
              <a:rPr lang="en-US" sz="1800" dirty="0"/>
              <a:t>Processor	 :	Intel Core i5</a:t>
            </a:r>
          </a:p>
          <a:p>
            <a:pPr marL="0" indent="0">
              <a:buNone/>
            </a:pPr>
            <a:r>
              <a:rPr lang="en-US" sz="1800" dirty="0"/>
              <a:t>Installed RAM:	8.00 GB </a:t>
            </a:r>
          </a:p>
          <a:p>
            <a:pPr marL="0" indent="0">
              <a:buNone/>
            </a:pPr>
            <a:r>
              <a:rPr lang="en-US" sz="1800" dirty="0"/>
              <a:t>Edition:		Windows 11 Home Single Language</a:t>
            </a:r>
          </a:p>
          <a:p>
            <a:pPr marL="0" indent="0">
              <a:buNone/>
            </a:pPr>
            <a:endParaRPr lang="en-US" sz="1800" dirty="0"/>
          </a:p>
          <a:p>
            <a:r>
              <a:rPr lang="en-US" dirty="0"/>
              <a:t>Software</a:t>
            </a:r>
            <a:endParaRPr lang="en-US" sz="1800" dirty="0"/>
          </a:p>
          <a:p>
            <a:pPr>
              <a:buFont typeface="Arial" panose="020B0604020202020204" pitchFamily="34" charset="0"/>
              <a:buChar char="•"/>
            </a:pPr>
            <a:r>
              <a:rPr lang="en-US" sz="1800" dirty="0"/>
              <a:t>Microsoft Excel</a:t>
            </a:r>
          </a:p>
          <a:p>
            <a:pPr>
              <a:buFont typeface="Arial" panose="020B0604020202020204" pitchFamily="34" charset="0"/>
              <a:buChar char="•"/>
            </a:pPr>
            <a:r>
              <a:rPr lang="en-US" sz="1800" dirty="0"/>
              <a:t>UiPath Studio</a:t>
            </a:r>
          </a:p>
          <a:p>
            <a:pPr>
              <a:buFont typeface="Arial" panose="020B0604020202020204" pitchFamily="34" charset="0"/>
              <a:buChar char="•"/>
            </a:pPr>
            <a:r>
              <a:rPr lang="en-US" sz="1800" dirty="0"/>
              <a:t>Internet Explorer</a:t>
            </a:r>
          </a:p>
          <a:p>
            <a:pPr marL="0" indent="0">
              <a:buNone/>
            </a:pPr>
            <a:endParaRPr lang="en-US" dirty="0"/>
          </a:p>
        </p:txBody>
      </p:sp>
    </p:spTree>
    <p:custDataLst>
      <p:tags r:id="rId1"/>
    </p:custDataLst>
    <p:extLst>
      <p:ext uri="{BB962C8B-B14F-4D97-AF65-F5344CB8AC3E}">
        <p14:creationId xmlns:p14="http://schemas.microsoft.com/office/powerpoint/2010/main" val="1225227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17.xml><?xml version="1.0" encoding="utf-8"?>
<p:tagLst xmlns:a="http://schemas.openxmlformats.org/drawingml/2006/main" xmlns:r="http://schemas.openxmlformats.org/officeDocument/2006/relationships" xmlns:p="http://schemas.openxmlformats.org/presentationml/2006/main">
  <p:tag name="TIMING" val="|1.1|4|2.4|1.4"/>
</p:tagLst>
</file>

<file path=ppt/tags/tag18.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9726</TotalTime>
  <Words>1288</Words>
  <Application>Microsoft Office PowerPoint</Application>
  <PresentationFormat>On-screen Show (4:3)</PresentationFormat>
  <Paragraphs>187</Paragraphs>
  <Slides>26</Slides>
  <Notes>26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Arial</vt:lpstr>
      <vt:lpstr>Calibri</vt:lpstr>
      <vt:lpstr>Noto Sans Symbols</vt:lpstr>
      <vt:lpstr>Open Sans Bold</vt:lpstr>
      <vt:lpstr>Open Sans ExtraBold</vt:lpstr>
      <vt:lpstr>Open Sans ExtraBold</vt:lpstr>
      <vt:lpstr>Open Sans Light</vt:lpstr>
      <vt:lpstr>SegoeUIVariable</vt:lpstr>
      <vt:lpstr>Times New Roman</vt:lpstr>
      <vt:lpstr>Wingdings</vt:lpstr>
      <vt:lpstr>Office Theme</vt:lpstr>
      <vt:lpstr>1_Office Theme</vt:lpstr>
      <vt:lpstr>PowerPoint Presentation</vt:lpstr>
      <vt:lpstr>Abstract</vt:lpstr>
      <vt:lpstr>Need for the Proposed System</vt:lpstr>
      <vt:lpstr>Advantages of the Proposed System</vt:lpstr>
      <vt:lpstr>Literature Survey</vt:lpstr>
      <vt:lpstr>Literature Survey</vt:lpstr>
      <vt:lpstr>Main Objective</vt:lpstr>
      <vt:lpstr>Architecture</vt:lpstr>
      <vt:lpstr>System Requirements</vt:lpstr>
      <vt:lpstr>Functional Description</vt:lpstr>
      <vt:lpstr>Functional Description</vt:lpstr>
      <vt:lpstr>Process Design</vt:lpstr>
      <vt:lpstr>Process Design</vt:lpstr>
      <vt:lpstr>Table Design</vt:lpstr>
      <vt:lpstr>Implementation</vt:lpstr>
      <vt:lpstr>Implementation</vt:lpstr>
      <vt:lpstr>Testing</vt:lpstr>
      <vt:lpstr>Testing</vt:lpstr>
      <vt:lpstr>Testing</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VINOTH RAJ</dc:creator>
  <cp:lastModifiedBy>jeyakumar V</cp:lastModifiedBy>
  <cp:revision>1752</cp:revision>
  <dcterms:created xsi:type="dcterms:W3CDTF">2013-05-17T03:00:03Z</dcterms:created>
  <dcterms:modified xsi:type="dcterms:W3CDTF">2024-11-21T14:25:25Z</dcterms:modified>
</cp:coreProperties>
</file>