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sldIdLst>
    <p:sldId id="256" r:id="rId2"/>
    <p:sldId id="311" r:id="rId3"/>
    <p:sldId id="259" r:id="rId4"/>
    <p:sldId id="258" r:id="rId5"/>
    <p:sldId id="262" r:id="rId6"/>
    <p:sldId id="264" r:id="rId7"/>
    <p:sldId id="272" r:id="rId8"/>
    <p:sldId id="271" r:id="rId9"/>
    <p:sldId id="261" r:id="rId10"/>
    <p:sldId id="303" r:id="rId11"/>
    <p:sldId id="300" r:id="rId12"/>
    <p:sldId id="306" r:id="rId13"/>
    <p:sldId id="301" r:id="rId14"/>
    <p:sldId id="307" r:id="rId15"/>
    <p:sldId id="288" r:id="rId16"/>
    <p:sldId id="289" r:id="rId17"/>
    <p:sldId id="294" r:id="rId18"/>
    <p:sldId id="290" r:id="rId19"/>
    <p:sldId id="291" r:id="rId20"/>
    <p:sldId id="292" r:id="rId21"/>
    <p:sldId id="295" r:id="rId22"/>
    <p:sldId id="293" r:id="rId23"/>
    <p:sldId id="296" r:id="rId24"/>
    <p:sldId id="308" r:id="rId25"/>
    <p:sldId id="309" r:id="rId26"/>
    <p:sldId id="297" r:id="rId27"/>
    <p:sldId id="298" r:id="rId28"/>
    <p:sldId id="299" r:id="rId29"/>
    <p:sldId id="310" r:id="rId30"/>
    <p:sldId id="304" r:id="rId31"/>
    <p:sldId id="305" r:id="rId32"/>
    <p:sldId id="312" r:id="rId33"/>
    <p:sldId id="31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912" autoAdjust="0"/>
    <p:restoredTop sz="94660"/>
  </p:normalViewPr>
  <p:slideViewPr>
    <p:cSldViewPr>
      <p:cViewPr varScale="1">
        <p:scale>
          <a:sx n="81" d="100"/>
          <a:sy n="81" d="100"/>
        </p:scale>
        <p:origin x="-8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5B67B-8A46-4C1D-9ACA-E7420421DAA2}" type="datetimeFigureOut">
              <a:rPr lang="en-IN" smtClean="0"/>
              <a:pPr/>
              <a:t>04-04-2019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25EFA-44C0-4CB0-A904-480FB3890A7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25EFA-44C0-4CB0-A904-480FB3890A7B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844C-56D5-4C53-9A7F-C78D97DB1A95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6BD00BD-A342-4183-A98D-3A8DB104A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844C-56D5-4C53-9A7F-C78D97DB1A95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00BD-A342-4183-A98D-3A8DB104A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844C-56D5-4C53-9A7F-C78D97DB1A95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00BD-A342-4183-A98D-3A8DB104A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844C-56D5-4C53-9A7F-C78D97DB1A95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00BD-A342-4183-A98D-3A8DB104A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844C-56D5-4C53-9A7F-C78D97DB1A95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6BD00BD-A342-4183-A98D-3A8DB104A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844C-56D5-4C53-9A7F-C78D97DB1A95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00BD-A342-4183-A98D-3A8DB104A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844C-56D5-4C53-9A7F-C78D97DB1A95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00BD-A342-4183-A98D-3A8DB104A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844C-56D5-4C53-9A7F-C78D97DB1A95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00BD-A342-4183-A98D-3A8DB104A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844C-56D5-4C53-9A7F-C78D97DB1A95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00BD-A342-4183-A98D-3A8DB104A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844C-56D5-4C53-9A7F-C78D97DB1A95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00BD-A342-4183-A98D-3A8DB104A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844C-56D5-4C53-9A7F-C78D97DB1A95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6BD00BD-A342-4183-A98D-3A8DB104A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D14844C-56D5-4C53-9A7F-C78D97DB1A95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6BD00BD-A342-4183-A98D-3A8DB104A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Digital Notice </a:t>
            </a:r>
            <a:r>
              <a:rPr lang="en-US" dirty="0" err="1" smtClean="0"/>
              <a:t>Boardusing</a:t>
            </a:r>
            <a:r>
              <a:rPr lang="en-US" dirty="0" smtClean="0"/>
              <a:t> </a:t>
            </a:r>
            <a:r>
              <a:rPr lang="en-US" dirty="0" smtClean="0"/>
              <a:t>Raspberry pi3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263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609600"/>
            <a:ext cx="7543800" cy="1447800"/>
          </a:xfrm>
        </p:spPr>
        <p:txBody>
          <a:bodyPr/>
          <a:lstStyle/>
          <a:p>
            <a:pPr marL="0" indent="0">
              <a:buNone/>
            </a:pPr>
            <a:r>
              <a:rPr lang="en-IN" i="1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2209800"/>
            <a:ext cx="7696200" cy="34747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dirty="0" smtClean="0"/>
          </a:p>
          <a:p>
            <a:pPr marL="45720" indent="0">
              <a:buFont typeface="Arial" pitchFamily="34" charset="0"/>
              <a:buChar char="•"/>
            </a:pPr>
            <a:r>
              <a:rPr lang="en-US" dirty="0" smtClean="0"/>
              <a:t>P</a:t>
            </a:r>
            <a:r>
              <a:rPr lang="en-US" dirty="0" smtClean="0"/>
              <a:t>erformance</a:t>
            </a:r>
            <a:endParaRPr lang="en-US" dirty="0"/>
          </a:p>
          <a:p>
            <a:pPr marL="45720" indent="0">
              <a:buFont typeface="Arial" pitchFamily="34" charset="0"/>
              <a:buChar char="•"/>
            </a:pPr>
            <a:r>
              <a:rPr lang="en-US" dirty="0" smtClean="0"/>
              <a:t>Security</a:t>
            </a:r>
          </a:p>
          <a:p>
            <a:pPr marL="45720" indent="0">
              <a:buFont typeface="Arial" pitchFamily="34" charset="0"/>
              <a:buChar char="•"/>
            </a:pPr>
            <a:r>
              <a:rPr lang="en-US" dirty="0" smtClean="0"/>
              <a:t> Availability</a:t>
            </a:r>
          </a:p>
          <a:p>
            <a:pPr marL="45720" indent="0">
              <a:buFont typeface="Arial" pitchFamily="34" charset="0"/>
              <a:buChar char="•"/>
            </a:pPr>
            <a:r>
              <a:rPr lang="en-US" dirty="0" smtClean="0"/>
              <a:t>Usability</a:t>
            </a:r>
            <a:endParaRPr lang="en-US" dirty="0" smtClean="0"/>
          </a:p>
          <a:p>
            <a:pPr marL="45720" indent="0">
              <a:buFont typeface="Arial" pitchFamily="34" charset="0"/>
              <a:buChar char="•"/>
            </a:pPr>
            <a:r>
              <a:rPr lang="en-US" dirty="0" smtClean="0"/>
              <a:t>Portability</a:t>
            </a:r>
          </a:p>
          <a:p>
            <a:pPr marL="45720" indent="0">
              <a:buFont typeface="Arial" pitchFamily="34" charset="0"/>
              <a:buChar char="•"/>
            </a:pPr>
            <a:r>
              <a:rPr lang="en-US" dirty="0" smtClean="0"/>
              <a:t> Maintainability</a:t>
            </a:r>
          </a:p>
          <a:p>
            <a:pPr marL="4572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937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UseCaseDiagram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447800"/>
            <a:ext cx="7620000" cy="54102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 fontScale="97500" lnSpcReduction="10000"/>
          </a:bodyPr>
          <a:lstStyle/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Pct val="128000"/>
              <a:tabLst/>
              <a:defRPr/>
            </a:pPr>
            <a:r>
              <a:rPr kumimoji="0" lang="en-US" sz="46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Use diagram  For</a:t>
            </a:r>
            <a:br>
              <a:rPr kumimoji="0" lang="en-US" sz="46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DIGITAL NOTICE BOARD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chemeClr val="tx1"/>
                  </a:gs>
                  <a:gs pos="4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2">
                      <a:alpha val="65000"/>
                    </a:schemeClr>
                  </a:gs>
                </a:gsLst>
                <a:lin ang="5400000" scaled="0"/>
              </a:gra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 fontScale="97500" lnSpcReduction="10000"/>
          </a:bodyPr>
          <a:lstStyle/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Pct val="128000"/>
              <a:tabLst/>
              <a:defRPr/>
            </a:pPr>
            <a:r>
              <a:rPr kumimoji="0" lang="en-US" sz="46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Use diagram  For</a:t>
            </a:r>
            <a:br>
              <a:rPr kumimoji="0" lang="en-US" sz="46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DIGITAL NOTICE BOARD IN THE USER SCENARIO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chemeClr val="tx1"/>
                  </a:gs>
                  <a:gs pos="4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2">
                      <a:alpha val="65000"/>
                    </a:schemeClr>
                  </a:gs>
                </a:gsLst>
                <a:lin ang="5400000" scaled="0"/>
              </a:gra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740512"/>
            <a:ext cx="6400800" cy="405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 fontScale="90000" lnSpcReduction="20000"/>
          </a:bodyPr>
          <a:lstStyle/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Pct val="128000"/>
              <a:tabLst/>
              <a:defRPr/>
            </a:pPr>
            <a:r>
              <a:rPr lang="en-US" sz="4600" b="1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Sequence Diagram</a:t>
            </a:r>
          </a:p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Pct val="128000"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DIGITAL NOTICE BOARD(SSID)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chemeClr val="tx1"/>
                  </a:gs>
                  <a:gs pos="4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2">
                      <a:alpha val="65000"/>
                    </a:schemeClr>
                  </a:gs>
                </a:gsLst>
                <a:lin ang="5400000" scaled="0"/>
              </a:gra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3" descr="SequenceDiagram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9144000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 fontScale="90000" lnSpcReduction="20000"/>
          </a:bodyPr>
          <a:lstStyle/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Pct val="128000"/>
              <a:tabLst/>
              <a:defRPr/>
            </a:pPr>
            <a:r>
              <a:rPr lang="en-US" sz="4600" b="1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Activity Diagram For Displaying Notice in the Digital Notice </a:t>
            </a:r>
            <a:r>
              <a:rPr lang="en-US" sz="4600" b="1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Board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chemeClr val="tx1"/>
                  </a:gs>
                  <a:gs pos="4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2">
                      <a:alpha val="65000"/>
                    </a:schemeClr>
                  </a:gs>
                </a:gsLst>
                <a:lin ang="5400000" scaled="0"/>
              </a:gra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Vineeth\Pictures\ActivityDiagramJ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371600"/>
            <a:ext cx="8001000" cy="48529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533400"/>
            <a:ext cx="7543800" cy="14478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MODULES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2209800"/>
            <a:ext cx="7696200" cy="3474720"/>
          </a:xfrm>
        </p:spPr>
        <p:txBody>
          <a:bodyPr>
            <a:normAutofit/>
          </a:bodyPr>
          <a:lstStyle/>
          <a:p>
            <a:pPr marL="45720" indent="0"/>
            <a:endParaRPr lang="en-US" dirty="0" smtClean="0"/>
          </a:p>
          <a:p>
            <a:pPr marL="45720" indent="0"/>
            <a:r>
              <a:rPr lang="en-US" dirty="0" smtClean="0"/>
              <a:t>Send Notice : It display the notice send by user</a:t>
            </a:r>
          </a:p>
          <a:p>
            <a:pPr marL="45720" indent="0"/>
            <a:endParaRPr lang="en-US" dirty="0" smtClean="0"/>
          </a:p>
          <a:p>
            <a:pPr marL="45720" indent="0"/>
            <a:r>
              <a:rPr lang="en-US" dirty="0" smtClean="0"/>
              <a:t>Clear Notice: it clears the notice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37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533400"/>
            <a:ext cx="7543800" cy="9144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		HOME 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PAGE		</a:t>
            </a:r>
            <a:endParaRPr lang="en-US" dirty="0"/>
          </a:p>
        </p:txBody>
      </p:sp>
      <p:pic>
        <p:nvPicPr>
          <p:cNvPr id="6" name="Content Placeholder 5" descr="Screenshot_2019-03-23-12-16-05-205_com.noticeboard.example.pavan.digitalnotic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0" y="1600200"/>
            <a:ext cx="3429000" cy="4191000"/>
          </a:xfrm>
        </p:spPr>
      </p:pic>
    </p:spTree>
    <p:extLst>
      <p:ext uri="{BB962C8B-B14F-4D97-AF65-F5344CB8AC3E}">
        <p14:creationId xmlns:p14="http://schemas.microsoft.com/office/powerpoint/2010/main" xmlns="" val="4937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533400"/>
            <a:ext cx="7543800" cy="685800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	LCD 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OUTPUT			</a:t>
            </a:r>
            <a:endParaRPr lang="en-US" dirty="0"/>
          </a:p>
        </p:txBody>
      </p:sp>
      <p:pic>
        <p:nvPicPr>
          <p:cNvPr id="6" name="Content Placeholder 5" descr="IMG-20190318-WA0004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124200" y="1752600"/>
            <a:ext cx="3429000" cy="4572000"/>
          </a:xfrm>
        </p:spPr>
      </p:pic>
    </p:spTree>
    <p:extLst>
      <p:ext uri="{BB962C8B-B14F-4D97-AF65-F5344CB8AC3E}">
        <p14:creationId xmlns:p14="http://schemas.microsoft.com/office/powerpoint/2010/main" xmlns="" val="4937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533400"/>
            <a:ext cx="7543800" cy="144780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	Send 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Notice Example 1				</a:t>
            </a:r>
            <a:endParaRPr lang="en-US" dirty="0"/>
          </a:p>
        </p:txBody>
      </p:sp>
      <p:pic>
        <p:nvPicPr>
          <p:cNvPr id="6" name="Content Placeholder 5" descr="Screenshot_2019-03-18-11-34-18-678_com.noticeboard.example.pavan.digitalnotic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741430" y="2133600"/>
            <a:ext cx="2973569" cy="4512734"/>
          </a:xfrm>
        </p:spPr>
      </p:pic>
    </p:spTree>
    <p:extLst>
      <p:ext uri="{BB962C8B-B14F-4D97-AF65-F5344CB8AC3E}">
        <p14:creationId xmlns:p14="http://schemas.microsoft.com/office/powerpoint/2010/main" xmlns="" val="4937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533400"/>
            <a:ext cx="7543800" cy="14478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US" dirty="0"/>
          </a:p>
        </p:txBody>
      </p:sp>
      <p:pic>
        <p:nvPicPr>
          <p:cNvPr id="6" name="Content Placeholder 5" descr="Screenshot_2019-03-23-12-16-21-387_com.noticeboard.example.pavan.digitalnotic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731838"/>
            <a:ext cx="3962400" cy="5211762"/>
          </a:xfrm>
        </p:spPr>
      </p:pic>
    </p:spTree>
    <p:extLst>
      <p:ext uri="{BB962C8B-B14F-4D97-AF65-F5344CB8AC3E}">
        <p14:creationId xmlns:p14="http://schemas.microsoft.com/office/powerpoint/2010/main" xmlns="" val="4937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8229600" cy="65532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DIGITAL NOTICE BOARD USING RASPBERRY PI3</a:t>
            </a:r>
          </a:p>
          <a:p>
            <a:pPr algn="ctr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TAKKELLAPATI JAYAPRAKASH-15BQ1A1250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GUDIMETLA VINEETH-15BQ1A1214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DOPPALAPUDI ANUDEEP-15BQ1A1211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Under the Supervision of</a:t>
            </a:r>
          </a:p>
          <a:p>
            <a:pPr algn="ctr">
              <a:buNone/>
            </a:pP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Mr. B. RAJESH, M. Tech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Asst. Prof. of IT</a:t>
            </a:r>
          </a:p>
          <a:p>
            <a:pPr algn="ctr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000" cap="small" dirty="0" smtClean="0">
                <a:latin typeface="Times New Roman" pitchFamily="18" charset="0"/>
                <a:cs typeface="Times New Roman" pitchFamily="18" charset="0"/>
              </a:rPr>
              <a:t>Department Of Information Technology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000" cap="small" dirty="0" smtClean="0">
                <a:latin typeface="Times New Roman" pitchFamily="18" charset="0"/>
                <a:cs typeface="Times New Roman" pitchFamily="18" charset="0"/>
              </a:rPr>
              <a:t>Vasireddy Venkatadri Institute Of Technology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NAMBUR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C:\Users\user\Desktop\Vasireddy Venkatadari Institute of Technology, Guntur 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4038600"/>
            <a:ext cx="144780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609600"/>
            <a:ext cx="75438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BASE STORAGE			</a:t>
            </a:r>
            <a:endParaRPr lang="en-US" dirty="0"/>
          </a:p>
        </p:txBody>
      </p:sp>
      <p:pic>
        <p:nvPicPr>
          <p:cNvPr id="6" name="Content Placeholder 5" descr="Screenshot (3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548879"/>
            <a:ext cx="7772400" cy="4369841"/>
          </a:xfrm>
        </p:spPr>
      </p:pic>
    </p:spTree>
    <p:extLst>
      <p:ext uri="{BB962C8B-B14F-4D97-AF65-F5344CB8AC3E}">
        <p14:creationId xmlns:p14="http://schemas.microsoft.com/office/powerpoint/2010/main" xmlns="" val="4937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533400"/>
            <a:ext cx="7543800" cy="83820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		</a:t>
            </a:r>
            <a:br>
              <a:rPr lang="en-US" sz="4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OUTPUT 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1				</a:t>
            </a:r>
            <a:endParaRPr lang="en-US" dirty="0"/>
          </a:p>
        </p:txBody>
      </p:sp>
      <p:pic>
        <p:nvPicPr>
          <p:cNvPr id="5" name="Content Placeholder 4" descr="IMG-20190318-WA000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1752600"/>
            <a:ext cx="3429000" cy="4572000"/>
          </a:xfrm>
        </p:spPr>
      </p:pic>
    </p:spTree>
    <p:extLst>
      <p:ext uri="{BB962C8B-B14F-4D97-AF65-F5344CB8AC3E}">
        <p14:creationId xmlns:p14="http://schemas.microsoft.com/office/powerpoint/2010/main" xmlns="" val="4937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533400"/>
            <a:ext cx="7543800" cy="83820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Send 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Notice Example 2			</a:t>
            </a:r>
            <a:endParaRPr lang="en-US" dirty="0"/>
          </a:p>
        </p:txBody>
      </p:sp>
      <p:pic>
        <p:nvPicPr>
          <p:cNvPr id="5" name="Content Placeholder 4" descr="Screenshot_2019-03-23-12-17-15-833_com.noticeboard.example.pavan.digitalnotic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1600200"/>
            <a:ext cx="3581400" cy="4953000"/>
          </a:xfrm>
        </p:spPr>
      </p:pic>
    </p:spTree>
    <p:extLst>
      <p:ext uri="{BB962C8B-B14F-4D97-AF65-F5344CB8AC3E}">
        <p14:creationId xmlns:p14="http://schemas.microsoft.com/office/powerpoint/2010/main" xmlns="" val="4937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533400"/>
            <a:ext cx="7543800" cy="838200"/>
          </a:xfrm>
        </p:spPr>
        <p:txBody>
          <a:bodyPr>
            <a:normAutofit fontScale="90000"/>
          </a:bodyPr>
          <a:lstStyle/>
          <a:p>
            <a:pPr marL="0" indent="0" algn="r"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		</a:t>
            </a:r>
            <a:br>
              <a:rPr lang="en-US" sz="4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	</a:t>
            </a:r>
            <a:br>
              <a:rPr lang="en-US" sz="4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OUTPUT 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					</a:t>
            </a:r>
            <a:endParaRPr lang="en-US" dirty="0"/>
          </a:p>
        </p:txBody>
      </p:sp>
      <p:pic>
        <p:nvPicPr>
          <p:cNvPr id="5" name="Content Placeholder 4" descr="IMG-20190318-WA0003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514600" y="1752600"/>
            <a:ext cx="3429000" cy="4572000"/>
          </a:xfrm>
        </p:spPr>
      </p:pic>
    </p:spTree>
    <p:extLst>
      <p:ext uri="{BB962C8B-B14F-4D97-AF65-F5344CB8AC3E}">
        <p14:creationId xmlns:p14="http://schemas.microsoft.com/office/powerpoint/2010/main" xmlns="" val="4937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533400"/>
            <a:ext cx="7543800" cy="914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	Clear Notice		</a:t>
            </a:r>
            <a:endParaRPr lang="en-US" dirty="0"/>
          </a:p>
        </p:txBody>
      </p:sp>
      <p:pic>
        <p:nvPicPr>
          <p:cNvPr id="6" name="Content Placeholder 5" descr="Screenshot_2019-03-23-12-16-32-698_com.noticeboard.example.pavan.digitalnotic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667000" y="1752600"/>
            <a:ext cx="3429000" cy="4800600"/>
          </a:xfrm>
        </p:spPr>
      </p:pic>
    </p:spTree>
    <p:extLst>
      <p:ext uri="{BB962C8B-B14F-4D97-AF65-F5344CB8AC3E}">
        <p14:creationId xmlns:p14="http://schemas.microsoft.com/office/powerpoint/2010/main" xmlns="" val="4937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533400"/>
            <a:ext cx="7543800" cy="99060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		LCD OUTPUT			</a:t>
            </a:r>
            <a:endParaRPr lang="en-US" dirty="0"/>
          </a:p>
        </p:txBody>
      </p:sp>
      <p:pic>
        <p:nvPicPr>
          <p:cNvPr id="6" name="Content Placeholder 5" descr="IMG-20190318-WA0004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819400" y="1981200"/>
            <a:ext cx="3429000" cy="4572000"/>
          </a:xfrm>
        </p:spPr>
      </p:pic>
    </p:spTree>
    <p:extLst>
      <p:ext uri="{BB962C8B-B14F-4D97-AF65-F5344CB8AC3E}">
        <p14:creationId xmlns:p14="http://schemas.microsoft.com/office/powerpoint/2010/main" xmlns="" val="4937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457200"/>
            <a:ext cx="7543800" cy="685800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		TEST CASES			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</p:nvPr>
        </p:nvGraphicFramePr>
        <p:xfrm>
          <a:off x="838200" y="1752600"/>
          <a:ext cx="6781800" cy="4444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819400"/>
                <a:gridCol w="3048000"/>
              </a:tblGrid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r>
                        <a:rPr lang="en-US" baseline="0" dirty="0" smtClean="0"/>
                        <a:t> length = 0</a:t>
                      </a:r>
                      <a:endParaRPr lang="en-IN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</a:t>
                      </a:r>
                      <a:r>
                        <a:rPr lang="en-US" sz="1800" b="0" dirty="0" smtClean="0">
                          <a:latin typeface="+mn-lt"/>
                          <a:cs typeface="+mn-cs"/>
                        </a:rPr>
                        <a:t>	</a:t>
                      </a:r>
                      <a:endParaRPr lang="en-US" sz="1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Notice</a:t>
                      </a:r>
                      <a:r>
                        <a:rPr lang="en-US" baseline="0" dirty="0" smtClean="0"/>
                        <a:t> length equals to zero </a:t>
                      </a:r>
                      <a:endParaRPr lang="en-IN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LCD  </a:t>
                      </a:r>
                      <a:r>
                        <a:rPr lang="en-US" baseline="0" dirty="0" smtClean="0"/>
                        <a:t> will be cleared .</a:t>
                      </a:r>
                      <a:endParaRPr lang="en-IN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</a:t>
                      </a: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Click on</a:t>
                      </a:r>
                      <a:r>
                        <a:rPr lang="en-US" baseline="0" dirty="0" smtClean="0"/>
                        <a:t> SEND NOTICE icon</a:t>
                      </a:r>
                    </a:p>
                    <a:p>
                      <a:endParaRPr lang="en-IN" b="1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</a:t>
                      </a:r>
                      <a:r>
                        <a:rPr lang="en-US" sz="1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Output</a:t>
                      </a:r>
                      <a:endParaRPr lang="en-US" sz="1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VVIT</a:t>
                      </a:r>
                    </a:p>
                    <a:p>
                      <a:r>
                        <a:rPr lang="en-US" dirty="0" smtClean="0"/>
                        <a:t>D-Notice Board</a:t>
                      </a:r>
                      <a:endParaRPr lang="en-IN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VVIT</a:t>
                      </a:r>
                    </a:p>
                    <a:p>
                      <a:r>
                        <a:rPr lang="en-US" dirty="0" smtClean="0"/>
                        <a:t>D-Notice Board</a:t>
                      </a:r>
                      <a:endParaRPr lang="en-IN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IN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10668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1 : Character length equals to zero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37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</p:nvPr>
        </p:nvGraphicFramePr>
        <p:xfrm>
          <a:off x="838200" y="1752600"/>
          <a:ext cx="6781800" cy="4444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819400"/>
                <a:gridCol w="3048000"/>
              </a:tblGrid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r>
                        <a:rPr lang="en-US" baseline="0" dirty="0" smtClean="0"/>
                        <a:t> length less than 16</a:t>
                      </a:r>
                      <a:endParaRPr lang="en-IN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</a:t>
                      </a:r>
                      <a:r>
                        <a:rPr lang="en-US" sz="1800" b="0" dirty="0" smtClean="0">
                          <a:latin typeface="+mn-lt"/>
                          <a:cs typeface="+mn-cs"/>
                        </a:rPr>
                        <a:t>	</a:t>
                      </a:r>
                      <a:endParaRPr lang="en-US" sz="1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Enter Notice </a:t>
                      </a:r>
                      <a:endParaRPr lang="en-IN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Display the Notice on LCD.</a:t>
                      </a:r>
                      <a:endParaRPr lang="en-IN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</a:t>
                      </a: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Click on</a:t>
                      </a:r>
                      <a:r>
                        <a:rPr lang="en-US" baseline="0" dirty="0" smtClean="0"/>
                        <a:t> SEND NOTICE icon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</a:t>
                      </a:r>
                      <a:r>
                        <a:rPr lang="en-US" sz="1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Output</a:t>
                      </a:r>
                      <a:endParaRPr lang="en-US" sz="1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Enter</a:t>
                      </a:r>
                      <a:r>
                        <a:rPr lang="en-US" baseline="0" dirty="0" smtClean="0"/>
                        <a:t> notice will be display on LCD</a:t>
                      </a:r>
                      <a:endParaRPr lang="en-IN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Enter</a:t>
                      </a:r>
                      <a:r>
                        <a:rPr lang="en-US" baseline="0" dirty="0" smtClean="0"/>
                        <a:t> Notice displayed </a:t>
                      </a:r>
                      <a:r>
                        <a:rPr lang="en-US" baseline="0" dirty="0" smtClean="0"/>
                        <a:t>successfully</a:t>
                      </a:r>
                      <a:endParaRPr lang="en-IN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IN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10668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2 : Character length less then 16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37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</p:nvPr>
        </p:nvGraphicFramePr>
        <p:xfrm>
          <a:off x="838200" y="1752600"/>
          <a:ext cx="6781800" cy="4444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819400"/>
                <a:gridCol w="3048000"/>
              </a:tblGrid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r>
                        <a:rPr lang="en-US" baseline="0" dirty="0" smtClean="0"/>
                        <a:t> length greater than 16</a:t>
                      </a:r>
                      <a:endParaRPr lang="en-IN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</a:t>
                      </a:r>
                      <a:r>
                        <a:rPr lang="en-US" sz="1800" b="0" dirty="0" smtClean="0">
                          <a:latin typeface="+mn-lt"/>
                          <a:cs typeface="+mn-cs"/>
                        </a:rPr>
                        <a:t>	</a:t>
                      </a:r>
                      <a:endParaRPr lang="en-US" sz="1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Enter Notice </a:t>
                      </a:r>
                      <a:endParaRPr lang="en-IN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Display the Notice on LCD.</a:t>
                      </a:r>
                      <a:endParaRPr lang="en-IN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</a:t>
                      </a: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Click on</a:t>
                      </a:r>
                      <a:r>
                        <a:rPr lang="en-US" baseline="0" dirty="0" smtClean="0"/>
                        <a:t> SEND NOTICE icon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</a:t>
                      </a:r>
                      <a:r>
                        <a:rPr lang="en-US" sz="1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Output</a:t>
                      </a:r>
                      <a:endParaRPr lang="en-US" sz="1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Enter</a:t>
                      </a:r>
                      <a:r>
                        <a:rPr lang="en-US" baseline="0" dirty="0" smtClean="0"/>
                        <a:t> notice will be display on LCD</a:t>
                      </a:r>
                      <a:endParaRPr lang="en-IN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Enter</a:t>
                      </a:r>
                      <a:r>
                        <a:rPr lang="en-US" baseline="0" dirty="0" smtClean="0"/>
                        <a:t> Notice displayed </a:t>
                      </a:r>
                      <a:r>
                        <a:rPr lang="en-US" baseline="0" dirty="0" smtClean="0"/>
                        <a:t>successfully</a:t>
                      </a:r>
                      <a:endParaRPr lang="en-IN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IN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10668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3: Character length greater then 16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37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</p:nvPr>
        </p:nvGraphicFramePr>
        <p:xfrm>
          <a:off x="838200" y="1752600"/>
          <a:ext cx="6781800" cy="4444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819400"/>
                <a:gridCol w="3048000"/>
              </a:tblGrid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Clear</a:t>
                      </a:r>
                      <a:r>
                        <a:rPr lang="en-US" baseline="0" dirty="0" smtClean="0"/>
                        <a:t> notice</a:t>
                      </a:r>
                      <a:endParaRPr lang="en-IN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</a:t>
                      </a:r>
                      <a:r>
                        <a:rPr lang="en-US" sz="1800" b="0" dirty="0" smtClean="0">
                          <a:latin typeface="+mn-lt"/>
                          <a:cs typeface="+mn-cs"/>
                        </a:rPr>
                        <a:t>	</a:t>
                      </a:r>
                      <a:endParaRPr lang="en-US" sz="1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Click on Clear</a:t>
                      </a:r>
                      <a:r>
                        <a:rPr lang="en-US" baseline="0" dirty="0" smtClean="0"/>
                        <a:t> Notice icon</a:t>
                      </a:r>
                      <a:endParaRPr lang="en-IN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LCD  </a:t>
                      </a:r>
                      <a:r>
                        <a:rPr lang="en-US" baseline="0" dirty="0" smtClean="0"/>
                        <a:t> will be cleared .</a:t>
                      </a:r>
                      <a:endParaRPr lang="en-IN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</a:t>
                      </a: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Click on</a:t>
                      </a:r>
                      <a:r>
                        <a:rPr lang="en-US" baseline="0" dirty="0" smtClean="0"/>
                        <a:t> SEND NOTICE icon</a:t>
                      </a:r>
                    </a:p>
                    <a:p>
                      <a:endParaRPr lang="en-IN" b="1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</a:t>
                      </a:r>
                      <a:r>
                        <a:rPr lang="en-US" sz="1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Output</a:t>
                      </a:r>
                      <a:endParaRPr lang="en-US" sz="1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VVIT</a:t>
                      </a:r>
                    </a:p>
                    <a:p>
                      <a:r>
                        <a:rPr lang="en-US" dirty="0" smtClean="0"/>
                        <a:t>D-Notice Board</a:t>
                      </a:r>
                      <a:endParaRPr lang="en-IN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VVIT</a:t>
                      </a:r>
                    </a:p>
                    <a:p>
                      <a:r>
                        <a:rPr lang="en-US" dirty="0" smtClean="0"/>
                        <a:t>D-Notice Board</a:t>
                      </a:r>
                      <a:endParaRPr lang="en-IN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IN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10668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4 : Clear Notice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37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304800"/>
            <a:ext cx="6512511" cy="914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ABSTRACT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763000" cy="5257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main objective of this IoT system is to develop a wireless notice board that </a:t>
            </a:r>
            <a:r>
              <a:rPr lang="en-US" b="1" dirty="0"/>
              <a:t>displays message sent from </a:t>
            </a:r>
            <a:r>
              <a:rPr lang="en-US" b="1" dirty="0" smtClean="0"/>
              <a:t>user using an android application</a:t>
            </a:r>
            <a:r>
              <a:rPr lang="en-US" dirty="0" smtClean="0"/>
              <a:t>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</a:t>
            </a:r>
            <a:r>
              <a:rPr lang="en-US" dirty="0"/>
              <a:t>user </a:t>
            </a:r>
            <a:r>
              <a:rPr lang="en-US" dirty="0" smtClean="0"/>
              <a:t>can have track of notice board sent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/>
              <a:t>The project is built around </a:t>
            </a:r>
            <a:r>
              <a:rPr lang="en-US" dirty="0" smtClean="0"/>
              <a:t>raspberry-pi </a:t>
            </a:r>
            <a:r>
              <a:rPr lang="en-US" dirty="0"/>
              <a:t>which is the heart of the system</a:t>
            </a:r>
            <a:r>
              <a:rPr lang="en-US" dirty="0" smtClean="0"/>
              <a:t>.</a:t>
            </a:r>
          </a:p>
          <a:p>
            <a:pPr algn="just">
              <a:buNone/>
            </a:pP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At </a:t>
            </a:r>
            <a:r>
              <a:rPr lang="en-US" dirty="0"/>
              <a:t>any time we can </a:t>
            </a:r>
            <a:r>
              <a:rPr lang="en-US" b="1" dirty="0"/>
              <a:t>add or remove </a:t>
            </a:r>
            <a:r>
              <a:rPr lang="en-US" dirty="0"/>
              <a:t>or alter the text or notices according to our requirement using smart </a:t>
            </a:r>
            <a:r>
              <a:rPr lang="en-US" dirty="0" smtClean="0"/>
              <a:t>phones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999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32509"/>
            <a:ext cx="8153399" cy="88669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828800"/>
            <a:ext cx="8458200" cy="3474720"/>
          </a:xfrm>
        </p:spPr>
        <p:txBody>
          <a:bodyPr>
            <a:normAutofit lnSpcReduction="10000"/>
          </a:bodyPr>
          <a:lstStyle/>
          <a:p>
            <a:pPr marL="45720" indent="0" fontAlgn="base">
              <a:buNone/>
            </a:pPr>
            <a:endParaRPr lang="en-IN" dirty="0"/>
          </a:p>
          <a:p>
            <a:pPr fontAlgn="base"/>
            <a:r>
              <a:rPr lang="en-IN" b="1" dirty="0"/>
              <a:t>Secure operating system </a:t>
            </a:r>
            <a:r>
              <a:rPr lang="en-IN" dirty="0"/>
              <a:t>- no need to worry about viruses or Windows error messages</a:t>
            </a:r>
          </a:p>
          <a:p>
            <a:pPr fontAlgn="base"/>
            <a:r>
              <a:rPr lang="en-IN" b="1" dirty="0"/>
              <a:t>Easy to setup and maintain </a:t>
            </a:r>
            <a:r>
              <a:rPr lang="en-IN" dirty="0"/>
              <a:t>- no need to continually patch or update</a:t>
            </a:r>
          </a:p>
          <a:p>
            <a:pPr fontAlgn="base"/>
            <a:r>
              <a:rPr lang="en-IN" b="1" dirty="0"/>
              <a:t>Can be programmed to turn screens </a:t>
            </a:r>
            <a:r>
              <a:rPr lang="en-IN" dirty="0"/>
              <a:t>off when not in </a:t>
            </a:r>
            <a:r>
              <a:rPr lang="en-IN" dirty="0" smtClean="0"/>
              <a:t>use</a:t>
            </a:r>
          </a:p>
          <a:p>
            <a:pPr fontAlgn="base"/>
            <a:r>
              <a:rPr lang="en-IN" b="1" dirty="0" smtClean="0"/>
              <a:t>No Printing and photocopying costs </a:t>
            </a:r>
            <a:r>
              <a:rPr lang="en-IN" dirty="0" smtClean="0"/>
              <a:t>. Thus saves time . Energy and finally environment.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8818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33400"/>
            <a:ext cx="6512511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8534400" cy="50292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IN" dirty="0" smtClean="0"/>
              <a:t>Educational institutions &amp; organizations</a:t>
            </a:r>
          </a:p>
          <a:p>
            <a:pPr>
              <a:buFont typeface="Arial" charset="0"/>
              <a:buChar char="•"/>
            </a:pPr>
            <a:endParaRPr lang="en-IN" dirty="0" smtClean="0"/>
          </a:p>
          <a:p>
            <a:pPr>
              <a:buFont typeface="Arial" charset="0"/>
              <a:buChar char="•"/>
            </a:pPr>
            <a:r>
              <a:rPr lang="en-IN" dirty="0" smtClean="0"/>
              <a:t>Managing traffic</a:t>
            </a:r>
          </a:p>
          <a:p>
            <a:pPr>
              <a:buFont typeface="Arial" charset="0"/>
              <a:buChar char="•"/>
            </a:pPr>
            <a:endParaRPr lang="en-IN" dirty="0" smtClean="0"/>
          </a:p>
          <a:p>
            <a:pPr>
              <a:buFont typeface="Arial" charset="0"/>
              <a:buChar char="•"/>
            </a:pPr>
            <a:r>
              <a:rPr lang="en-IN" dirty="0" smtClean="0"/>
              <a:t>Advertisement Conference hall</a:t>
            </a:r>
          </a:p>
          <a:p>
            <a:pPr>
              <a:buFont typeface="Arial" charset="0"/>
              <a:buChar char="•"/>
            </a:pPr>
            <a:endParaRPr lang="en-IN" dirty="0" smtClean="0"/>
          </a:p>
          <a:p>
            <a:pPr>
              <a:buFont typeface="Arial" charset="0"/>
              <a:buChar char="•"/>
            </a:pPr>
            <a:r>
              <a:rPr lang="en-IN" dirty="0" smtClean="0"/>
              <a:t>Bus/Railway station</a:t>
            </a:r>
          </a:p>
          <a:p>
            <a:pPr>
              <a:buFont typeface="Arial" charset="0"/>
              <a:buChar char="•"/>
            </a:pPr>
            <a:endParaRPr lang="en-IN" dirty="0" smtClean="0"/>
          </a:p>
          <a:p>
            <a:pPr>
              <a:buFont typeface="Arial" charset="0"/>
              <a:buChar char="•"/>
            </a:pPr>
            <a:r>
              <a:rPr lang="en-IN" dirty="0" smtClean="0"/>
              <a:t>Any public utilize places</a:t>
            </a:r>
          </a:p>
          <a:p>
            <a:pPr>
              <a:buFont typeface="Arial" charset="0"/>
              <a:buChar char="•"/>
            </a:pPr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337259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4582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Conclusion &amp; Future 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8534400" cy="5029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3200" dirty="0" smtClean="0"/>
              <a:t>Conclusion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This system is now accessible throughout the world from any computer that supports the android application feature. </a:t>
            </a:r>
            <a:endParaRPr lang="en-IN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This system enables the users to receive notifications easily.</a:t>
            </a:r>
            <a:endParaRPr lang="en-IN" dirty="0" smtClean="0"/>
          </a:p>
          <a:p>
            <a:pPr algn="just">
              <a:buNone/>
            </a:pPr>
            <a:endParaRPr lang="en-IN" dirty="0" smtClean="0"/>
          </a:p>
          <a:p>
            <a:pPr algn="just">
              <a:buNone/>
            </a:pPr>
            <a:r>
              <a:rPr lang="en-IN" sz="3200" dirty="0" smtClean="0"/>
              <a:t>Future </a:t>
            </a:r>
            <a:r>
              <a:rPr lang="en-IN" sz="3200" dirty="0" smtClean="0"/>
              <a:t>Scope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400" dirty="0" smtClean="0"/>
              <a:t>It can display the images or the videos that can be played of different types of formats depending upon the screen that is connected to the Raspberry Pi. 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400" dirty="0" smtClean="0"/>
              <a:t>It also lets users post </a:t>
            </a:r>
            <a:r>
              <a:rPr lang="en-IN" sz="2400" dirty="0" smtClean="0"/>
              <a:t>gif’s .</a:t>
            </a:r>
            <a:endParaRPr lang="en-IN" sz="2400" dirty="0" smtClean="0"/>
          </a:p>
          <a:p>
            <a:pPr algn="just">
              <a:buFont typeface="Wingdings" pitchFamily="2" charset="2"/>
              <a:buChar char="Ø"/>
            </a:pPr>
            <a:endParaRPr lang="en-IN" sz="2400" dirty="0" smtClean="0"/>
          </a:p>
          <a:p>
            <a:pPr algn="just">
              <a:buFont typeface="Wingdings" pitchFamily="2" charset="2"/>
              <a:buChar char="Ø"/>
            </a:pPr>
            <a:endParaRPr lang="en-IN" dirty="0" smtClean="0"/>
          </a:p>
          <a:p>
            <a:pPr algn="just">
              <a:buNone/>
            </a:pPr>
            <a:endParaRPr lang="en-IN" dirty="0" smtClean="0"/>
          </a:p>
          <a:p>
            <a:pPr algn="just">
              <a:buFont typeface="Arial" charset="0"/>
              <a:buChar char="•"/>
            </a:pPr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337259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33400"/>
            <a:ext cx="6512511" cy="914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8534400" cy="5029200"/>
          </a:xfrm>
        </p:spPr>
        <p:txBody>
          <a:bodyPr>
            <a:normAutofit/>
          </a:bodyPr>
          <a:lstStyle/>
          <a:p>
            <a:pPr lvl="0" algn="just"/>
            <a:r>
              <a:rPr lang="en-IN" dirty="0" smtClean="0"/>
              <a:t>https://www.dexterindustries.com/howto/access -your - raspberry -pi -from - outside -your -home -or -local -network/</a:t>
            </a:r>
          </a:p>
          <a:p>
            <a:pPr lvl="0" algn="just"/>
            <a:r>
              <a:rPr lang="en-IN" dirty="0" smtClean="0"/>
              <a:t>https://learn.adafruit.com/character -</a:t>
            </a:r>
            <a:r>
              <a:rPr lang="en-IN" dirty="0" err="1" smtClean="0"/>
              <a:t>lcds</a:t>
            </a:r>
            <a:r>
              <a:rPr lang="en-IN" dirty="0" smtClean="0"/>
              <a:t>/</a:t>
            </a:r>
            <a:r>
              <a:rPr lang="en-IN" dirty="0" err="1" smtClean="0"/>
              <a:t>circuitpython</a:t>
            </a:r>
            <a:r>
              <a:rPr lang="en-IN" dirty="0" smtClean="0"/>
              <a:t> - code</a:t>
            </a:r>
          </a:p>
          <a:p>
            <a:pPr lvl="0" algn="just"/>
            <a:r>
              <a:rPr lang="en-IN" dirty="0" smtClean="0"/>
              <a:t>http://raspberrywebserver.com/html -and -</a:t>
            </a:r>
            <a:r>
              <a:rPr lang="en-IN" dirty="0" err="1" smtClean="0"/>
              <a:t>css</a:t>
            </a:r>
            <a:r>
              <a:rPr lang="en-IN" dirty="0" smtClean="0"/>
              <a:t>/making - a - complete -html - page.html</a:t>
            </a:r>
          </a:p>
          <a:p>
            <a:pPr lvl="0" algn="just"/>
            <a:r>
              <a:rPr lang="en-IN" dirty="0" smtClean="0"/>
              <a:t>https://fallthrough.io/2017/02/external -access -pi - </a:t>
            </a:r>
            <a:r>
              <a:rPr lang="en-IN" dirty="0" err="1" smtClean="0"/>
              <a:t>ngrok</a:t>
            </a:r>
            <a:r>
              <a:rPr lang="en-IN" dirty="0" smtClean="0"/>
              <a:t>/</a:t>
            </a:r>
          </a:p>
          <a:p>
            <a:pPr lvl="0" algn="just"/>
            <a:r>
              <a:rPr lang="en-IN" dirty="0" smtClean="0"/>
              <a:t>https://www.raspberrypi.org/help/</a:t>
            </a:r>
          </a:p>
          <a:p>
            <a:pPr lvl="0" algn="just"/>
            <a:r>
              <a:rPr lang="en-IN" dirty="0" smtClean="0"/>
              <a:t>https://circuitdigest.com/microcontroller-projects/webcontrolled-iot-notice-board-using-raspberry-pi</a:t>
            </a:r>
          </a:p>
          <a:p>
            <a:pPr lvl="0" algn="just"/>
            <a:r>
              <a:rPr lang="en-IN" dirty="0" smtClean="0"/>
              <a:t>https://www.raspberrypi.org/products/raspberry-pi-3- model-b/</a:t>
            </a:r>
          </a:p>
          <a:p>
            <a:pPr algn="just">
              <a:buFont typeface="Arial" charset="0"/>
              <a:buChar char="•"/>
            </a:pPr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337259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328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533400"/>
            <a:ext cx="7543800" cy="14478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2209800"/>
            <a:ext cx="7696200" cy="36576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Notice Boards are an </a:t>
            </a:r>
            <a:r>
              <a:rPr lang="en-US" b="1" dirty="0"/>
              <a:t>important medium for displaying information </a:t>
            </a:r>
            <a:r>
              <a:rPr lang="en-US" dirty="0"/>
              <a:t>and keeping people aware.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</a:t>
            </a:r>
            <a:r>
              <a:rPr lang="en-US" dirty="0"/>
              <a:t>This idea with an aim to </a:t>
            </a:r>
            <a:r>
              <a:rPr lang="en-US" b="1" dirty="0"/>
              <a:t>increase the usability of electronic notice boards, deals with wireless reception </a:t>
            </a:r>
            <a:r>
              <a:rPr lang="en-US" dirty="0"/>
              <a:t>and display of notices using </a:t>
            </a:r>
            <a:r>
              <a:rPr lang="en-US" dirty="0" smtClean="0"/>
              <a:t>raspberry-pi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632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533400"/>
            <a:ext cx="7543800" cy="1447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905000"/>
            <a:ext cx="7696200" cy="4038600"/>
          </a:xfrm>
        </p:spPr>
        <p:txBody>
          <a:bodyPr>
            <a:normAutofit/>
          </a:bodyPr>
          <a:lstStyle/>
          <a:p>
            <a:pPr algn="just"/>
            <a:endParaRPr lang="en-IN" dirty="0" smtClean="0"/>
          </a:p>
          <a:p>
            <a:pPr algn="just"/>
            <a:r>
              <a:rPr lang="en-US" dirty="0" smtClean="0"/>
              <a:t>The traditional notice boards involve </a:t>
            </a:r>
            <a:r>
              <a:rPr lang="en-US" b="1" dirty="0" smtClean="0"/>
              <a:t>the pinning up of printed or handwritten information </a:t>
            </a:r>
            <a:r>
              <a:rPr lang="en-US" dirty="0" smtClean="0"/>
              <a:t>on a board.</a:t>
            </a:r>
          </a:p>
          <a:p>
            <a:pPr algn="just"/>
            <a:endParaRPr lang="en-IN" dirty="0" smtClean="0"/>
          </a:p>
          <a:p>
            <a:pPr algn="just"/>
            <a:r>
              <a:rPr lang="en-US" dirty="0" smtClean="0"/>
              <a:t>In colleges </a:t>
            </a:r>
            <a:r>
              <a:rPr lang="en-IN" dirty="0" smtClean="0"/>
              <a:t>separate person </a:t>
            </a:r>
            <a:r>
              <a:rPr lang="en-IN" dirty="0" smtClean="0"/>
              <a:t>required for </a:t>
            </a:r>
            <a:r>
              <a:rPr lang="en-IN" dirty="0" smtClean="0"/>
              <a:t>pinning or sticking notices on the </a:t>
            </a:r>
            <a:r>
              <a:rPr lang="en-IN" dirty="0" smtClean="0"/>
              <a:t>board.</a:t>
            </a:r>
          </a:p>
          <a:p>
            <a:pPr algn="just"/>
            <a:r>
              <a:rPr lang="en-IN" dirty="0" smtClean="0"/>
              <a:t> Using the traditional approach there is </a:t>
            </a:r>
            <a:r>
              <a:rPr lang="en-IN" dirty="0" smtClean="0"/>
              <a:t>wastage of </a:t>
            </a:r>
            <a:r>
              <a:rPr lang="en-IN" dirty="0" smtClean="0"/>
              <a:t>paper, </a:t>
            </a:r>
            <a:r>
              <a:rPr lang="en-IN" dirty="0" smtClean="0"/>
              <a:t>printer-ink </a:t>
            </a:r>
            <a:r>
              <a:rPr lang="en-IN" dirty="0" smtClean="0"/>
              <a:t>, man power.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937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533400"/>
            <a:ext cx="7543800" cy="990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600200"/>
            <a:ext cx="7696200" cy="4495800"/>
          </a:xfrm>
        </p:spPr>
        <p:txBody>
          <a:bodyPr>
            <a:normAutofit/>
          </a:bodyPr>
          <a:lstStyle/>
          <a:p>
            <a:r>
              <a:rPr lang="en-IN" dirty="0" smtClean="0"/>
              <a:t>We deploy a remote accessible system which can employ the real time application of the </a:t>
            </a:r>
            <a:r>
              <a:rPr lang="en-IN" b="1" dirty="0" smtClean="0"/>
              <a:t>Internet of Things (</a:t>
            </a:r>
            <a:r>
              <a:rPr lang="en-IN" b="1" dirty="0" err="1" smtClean="0"/>
              <a:t>IoT</a:t>
            </a:r>
            <a:r>
              <a:rPr lang="en-IN" b="1" dirty="0" smtClean="0"/>
              <a:t>) using Python.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This system is now accessible </a:t>
            </a:r>
            <a:r>
              <a:rPr lang="en-IN" b="1" dirty="0" smtClean="0"/>
              <a:t>throughout the world from an android application</a:t>
            </a:r>
          </a:p>
          <a:p>
            <a:pPr>
              <a:buNone/>
            </a:pPr>
            <a:endParaRPr lang="en-US" dirty="0" smtClean="0"/>
          </a:p>
          <a:p>
            <a:r>
              <a:rPr lang="en-IN" dirty="0" smtClean="0"/>
              <a:t>  Digital Notice Board is developed to access the Notice Board connected the an android application.  This helps to </a:t>
            </a:r>
            <a:r>
              <a:rPr lang="en-IN" dirty="0" smtClean="0"/>
              <a:t>manage notices easy on Daily basis.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37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7543800" cy="14478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Software </a:t>
            </a:r>
            <a:r>
              <a:rPr lang="en-IN" dirty="0" smtClean="0">
                <a:effectLst/>
              </a:rPr>
              <a:t> </a:t>
            </a:r>
            <a:r>
              <a:rPr lang="en-IN" dirty="0">
                <a:effectLst/>
              </a:rPr>
              <a:t>REQUIREMENTS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676400"/>
            <a:ext cx="7696200" cy="4572000"/>
          </a:xfrm>
        </p:spPr>
        <p:txBody>
          <a:bodyPr>
            <a:normAutofit/>
          </a:bodyPr>
          <a:lstStyle/>
          <a:p>
            <a:pPr lvl="0"/>
            <a:endParaRPr lang="en-IN" dirty="0" smtClean="0"/>
          </a:p>
          <a:p>
            <a:pPr lvl="0">
              <a:buNone/>
            </a:pPr>
            <a:r>
              <a:rPr lang="en-IN" dirty="0" smtClean="0"/>
              <a:t>Operating system 	:   Windows 7/8/10,  </a:t>
            </a:r>
            <a:r>
              <a:rPr lang="en-IN" dirty="0" err="1" smtClean="0"/>
              <a:t>rasbianOS</a:t>
            </a:r>
            <a:r>
              <a:rPr lang="en-IN" dirty="0" smtClean="0"/>
              <a:t>.</a:t>
            </a:r>
            <a:endParaRPr lang="en-US" dirty="0" smtClean="0"/>
          </a:p>
          <a:p>
            <a:pPr lvl="0">
              <a:buNone/>
            </a:pPr>
            <a:r>
              <a:rPr lang="en-IN" dirty="0" smtClean="0"/>
              <a:t>Coding Language 	:   Java 1.7,Python</a:t>
            </a:r>
            <a:endParaRPr lang="en-US" dirty="0" smtClean="0"/>
          </a:p>
          <a:p>
            <a:pPr lvl="0">
              <a:buNone/>
            </a:pPr>
            <a:r>
              <a:rPr lang="en-IN" dirty="0" smtClean="0"/>
              <a:t>Tool Kit               	:   Android 2.3 ABOVE</a:t>
            </a:r>
            <a:endParaRPr lang="en-US" dirty="0" smtClean="0"/>
          </a:p>
          <a:p>
            <a:pPr lvl="0">
              <a:buNone/>
            </a:pPr>
            <a:r>
              <a:rPr lang="en-IN" dirty="0" smtClean="0"/>
              <a:t>IDE    	   	 	:   Android Studio</a:t>
            </a:r>
            <a:endParaRPr lang="en-US" dirty="0" smtClean="0"/>
          </a:p>
          <a:p>
            <a:pPr lvl="0">
              <a:buNone/>
            </a:pPr>
            <a:r>
              <a:rPr lang="en-IN" dirty="0" smtClean="0"/>
              <a:t>database		:   Firebase</a:t>
            </a:r>
            <a:endParaRPr lang="en-US" dirty="0" smtClean="0"/>
          </a:p>
          <a:p>
            <a:pPr lvl="0">
              <a:buNone/>
            </a:pPr>
            <a:r>
              <a:rPr lang="en-IN" dirty="0" smtClean="0"/>
              <a:t>editor		 	:   notepad++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126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5438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					</a:t>
            </a:r>
            <a:r>
              <a:rPr lang="en-IN" dirty="0" smtClean="0">
                <a:effectLst/>
              </a:rPr>
              <a:t>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IN" dirty="0" smtClean="0"/>
              <a:t> HARDWARE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828800"/>
            <a:ext cx="7696200" cy="441960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b="1" dirty="0" smtClean="0"/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b="1" dirty="0" smtClean="0"/>
              <a:t>Raspberry </a:t>
            </a:r>
            <a:r>
              <a:rPr lang="en-IN" b="1" dirty="0"/>
              <a:t>Pi 3</a:t>
            </a:r>
            <a:endParaRPr lang="en-US" dirty="0"/>
          </a:p>
          <a:p>
            <a:pPr>
              <a:buNone/>
            </a:pPr>
            <a:r>
              <a:rPr lang="en-IN" dirty="0" smtClean="0"/>
              <a:t>Storage	:  </a:t>
            </a:r>
            <a:r>
              <a:rPr lang="en-IN" dirty="0"/>
              <a:t>Samsung 32gb class 10 </a:t>
            </a:r>
            <a:r>
              <a:rPr lang="en-IN" dirty="0" smtClean="0"/>
              <a:t>micro </a:t>
            </a:r>
            <a:r>
              <a:rPr lang="en-IN" dirty="0" err="1" smtClean="0"/>
              <a:t>sd</a:t>
            </a:r>
            <a:r>
              <a:rPr lang="en-IN" dirty="0" smtClean="0"/>
              <a:t> </a:t>
            </a:r>
            <a:r>
              <a:rPr lang="en-IN" dirty="0"/>
              <a:t>card</a:t>
            </a:r>
            <a:endParaRPr lang="en-US" dirty="0"/>
          </a:p>
          <a:p>
            <a:pPr>
              <a:buNone/>
            </a:pPr>
            <a:r>
              <a:rPr lang="en-IN" b="1" dirty="0" smtClean="0"/>
              <a:t>LED</a:t>
            </a:r>
            <a:r>
              <a:rPr lang="en-US" dirty="0"/>
              <a:t> </a:t>
            </a:r>
            <a:r>
              <a:rPr lang="en-US" dirty="0" smtClean="0"/>
              <a:t>   		: </a:t>
            </a:r>
            <a:r>
              <a:rPr lang="en-IN" dirty="0" smtClean="0"/>
              <a:t>16x2 </a:t>
            </a:r>
            <a:r>
              <a:rPr lang="en-IN" dirty="0"/>
              <a:t>LCD </a:t>
            </a:r>
            <a:r>
              <a:rPr lang="en-IN" dirty="0" smtClean="0"/>
              <a:t>character</a:t>
            </a:r>
          </a:p>
          <a:p>
            <a:pPr>
              <a:buNone/>
            </a:pPr>
            <a:r>
              <a:rPr lang="en-US" dirty="0" smtClean="0"/>
              <a:t>Jumper wires(Connecting wires)</a:t>
            </a:r>
          </a:p>
          <a:p>
            <a:pPr>
              <a:buNone/>
            </a:pPr>
            <a:r>
              <a:rPr lang="en-US" dirty="0" smtClean="0"/>
              <a:t>USB cable</a:t>
            </a:r>
            <a:endParaRPr lang="en-IN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027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533400"/>
            <a:ext cx="7543800" cy="1447800"/>
          </a:xfrm>
        </p:spPr>
        <p:txBody>
          <a:bodyPr/>
          <a:lstStyle/>
          <a:p>
            <a:pPr marL="0" indent="0">
              <a:buNone/>
            </a:pPr>
            <a:r>
              <a:rPr lang="en-IN" i="1" dirty="0"/>
              <a:t>FUNCTIONAL </a:t>
            </a:r>
            <a:r>
              <a:rPr lang="en-IN" i="1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2209800"/>
            <a:ext cx="7696200" cy="34747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b="1" i="1" dirty="0" smtClean="0"/>
          </a:p>
          <a:p>
            <a:pPr marL="45720" indent="0">
              <a:buNone/>
            </a:pPr>
            <a:r>
              <a:rPr lang="en-US" dirty="0" smtClean="0"/>
              <a:t>FR1:</a:t>
            </a:r>
          </a:p>
          <a:p>
            <a:pPr marL="45720" indent="0">
              <a:buFont typeface="Wingdings" pitchFamily="2" charset="2"/>
              <a:buChar char="Ø"/>
            </a:pPr>
            <a:r>
              <a:rPr lang="en-US" dirty="0" smtClean="0"/>
              <a:t> Type Notice and Click on Send Notice Button Notice will be display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FR2</a:t>
            </a:r>
          </a:p>
          <a:p>
            <a:pPr marL="45720" indent="0">
              <a:buFont typeface="Wingdings" pitchFamily="2" charset="2"/>
              <a:buChar char="Ø"/>
            </a:pPr>
            <a:r>
              <a:rPr lang="en-US" dirty="0" smtClean="0"/>
              <a:t> Click on clear Notice Button Notice will be cleared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37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1540</TotalTime>
  <Words>810</Words>
  <Application>Microsoft Office PowerPoint</Application>
  <PresentationFormat>On-screen Show (4:3)</PresentationFormat>
  <Paragraphs>232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Equity</vt:lpstr>
      <vt:lpstr>Digital Notice Boardusing Raspberry pi3</vt:lpstr>
      <vt:lpstr>Slide 2</vt:lpstr>
      <vt:lpstr>ABSTRACT</vt:lpstr>
      <vt:lpstr>INTRODUCTION</vt:lpstr>
      <vt:lpstr>EXISTING SYSTEM</vt:lpstr>
      <vt:lpstr>PROPOSED SYSTEM</vt:lpstr>
      <vt:lpstr> Software  REQUIREMENTS </vt:lpstr>
      <vt:lpstr>        HARDWARE REQUIREMENTS </vt:lpstr>
      <vt:lpstr>FUNCTIONAL REQUIREMENTs</vt:lpstr>
      <vt:lpstr>NON-FUNCTIONAL REQUIREMENTs</vt:lpstr>
      <vt:lpstr>Slide 11</vt:lpstr>
      <vt:lpstr>Slide 12</vt:lpstr>
      <vt:lpstr>Slide 13</vt:lpstr>
      <vt:lpstr>Slide 14</vt:lpstr>
      <vt:lpstr>MODULES   </vt:lpstr>
      <vt:lpstr>  HOME PAGE  </vt:lpstr>
      <vt:lpstr> LCD OUTPUT   </vt:lpstr>
      <vt:lpstr> Send Notice Example 1    </vt:lpstr>
      <vt:lpstr>  </vt:lpstr>
      <vt:lpstr> FIRE BASE STORAGE   </vt:lpstr>
      <vt:lpstr>              OUTPUT 1    </vt:lpstr>
      <vt:lpstr>Send Notice Example 2   </vt:lpstr>
      <vt:lpstr>               OUTPUT      </vt:lpstr>
      <vt:lpstr> Clear Notice  </vt:lpstr>
      <vt:lpstr>  LCD OUTPUT   </vt:lpstr>
      <vt:lpstr>  TEST CASES   </vt:lpstr>
      <vt:lpstr>Slide 27</vt:lpstr>
      <vt:lpstr>Slide 28</vt:lpstr>
      <vt:lpstr>Slide 29</vt:lpstr>
      <vt:lpstr>Advantages</vt:lpstr>
      <vt:lpstr>Applications</vt:lpstr>
      <vt:lpstr>Conclusion &amp; Future Scope</vt:lpstr>
      <vt:lpstr>REFERENCES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Notice Board           using Raspberry pi3</dc:title>
  <dc:creator>Jayaprakash Takkellapati</dc:creator>
  <cp:lastModifiedBy>Vineeth</cp:lastModifiedBy>
  <cp:revision>140</cp:revision>
  <dcterms:created xsi:type="dcterms:W3CDTF">2018-09-05T18:31:22Z</dcterms:created>
  <dcterms:modified xsi:type="dcterms:W3CDTF">2019-04-04T04:34:37Z</dcterms:modified>
</cp:coreProperties>
</file>