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16"/>
  </p:notesMasterIdLst>
  <p:sldIdLst>
    <p:sldId id="256" r:id="rId2"/>
    <p:sldId id="265" r:id="rId3"/>
    <p:sldId id="257" r:id="rId4"/>
    <p:sldId id="258" r:id="rId5"/>
    <p:sldId id="264" r:id="rId6"/>
    <p:sldId id="266" r:id="rId7"/>
    <p:sldId id="261" r:id="rId8"/>
    <p:sldId id="262" r:id="rId9"/>
    <p:sldId id="267" r:id="rId10"/>
    <p:sldId id="268" r:id="rId11"/>
    <p:sldId id="269" r:id="rId12"/>
    <p:sldId id="263" r:id="rId13"/>
    <p:sldId id="259" r:id="rId14"/>
    <p:sldId id="26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3D1FC6-EFF0-46ED-B9A7-8617C74B4F21}" type="datetimeFigureOut">
              <a:rPr lang="en-US" smtClean="0"/>
              <a:t>9/5/2018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4F0F43-6596-499F-BE14-C10248B32628}" type="slidenum">
              <a:rPr lang="en-US" smtClean="0"/>
              <a:t>‹#›</a:t>
            </a:fld>
            <a:endParaRPr lang="en-US"/>
          </a:p>
        </p:txBody>
      </p:sp>
    </p:spTree>
    <p:extLst>
      <p:ext uri="{BB962C8B-B14F-4D97-AF65-F5344CB8AC3E}">
        <p14:creationId xmlns:p14="http://schemas.microsoft.com/office/powerpoint/2010/main" val="360521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4F0F43-6596-499F-BE14-C10248B32628}" type="slidenum">
              <a:rPr lang="en-US" smtClean="0"/>
              <a:t>4</a:t>
            </a:fld>
            <a:endParaRPr lang="en-US"/>
          </a:p>
        </p:txBody>
      </p:sp>
    </p:spTree>
    <p:extLst>
      <p:ext uri="{BB962C8B-B14F-4D97-AF65-F5344CB8AC3E}">
        <p14:creationId xmlns:p14="http://schemas.microsoft.com/office/powerpoint/2010/main" val="2947837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0BAF2BC-579B-4081-AA76-3482F0FECC0D}" type="datetimeFigureOut">
              <a:rPr lang="en-US" smtClean="0"/>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174C3-8A9C-4637-A315-DF2D75414463}"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BAF2BC-579B-4081-AA76-3482F0FECC0D}" type="datetimeFigureOut">
              <a:rPr lang="en-US" smtClean="0"/>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174C3-8A9C-4637-A315-DF2D7541446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BAF2BC-579B-4081-AA76-3482F0FECC0D}" type="datetimeFigureOut">
              <a:rPr lang="en-US" smtClean="0"/>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174C3-8A9C-4637-A315-DF2D7541446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0BAF2BC-579B-4081-AA76-3482F0FECC0D}" type="datetimeFigureOut">
              <a:rPr lang="en-US" smtClean="0"/>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174C3-8A9C-4637-A315-DF2D75414463}"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BAF2BC-579B-4081-AA76-3482F0FECC0D}" type="datetimeFigureOut">
              <a:rPr lang="en-US" smtClean="0"/>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174C3-8A9C-4637-A315-DF2D7541446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0BAF2BC-579B-4081-AA76-3482F0FECC0D}" type="datetimeFigureOut">
              <a:rPr lang="en-US" smtClean="0"/>
              <a:t>9/5/2018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1174C3-8A9C-4637-A315-DF2D75414463}"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0BAF2BC-579B-4081-AA76-3482F0FECC0D}" type="datetimeFigureOut">
              <a:rPr lang="en-US" smtClean="0"/>
              <a:t>9/5/2018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1174C3-8A9C-4637-A315-DF2D75414463}"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0BAF2BC-579B-4081-AA76-3482F0FECC0D}" type="datetimeFigureOut">
              <a:rPr lang="en-US" smtClean="0"/>
              <a:t>9/5/2018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1174C3-8A9C-4637-A315-DF2D7541446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BAF2BC-579B-4081-AA76-3482F0FECC0D}" type="datetimeFigureOut">
              <a:rPr lang="en-US" smtClean="0"/>
              <a:t>9/5/2018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1174C3-8A9C-4637-A315-DF2D7541446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BAF2BC-579B-4081-AA76-3482F0FECC0D}" type="datetimeFigureOut">
              <a:rPr lang="en-US" smtClean="0"/>
              <a:t>9/5/2018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1174C3-8A9C-4637-A315-DF2D7541446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BAF2BC-579B-4081-AA76-3482F0FECC0D}" type="datetimeFigureOut">
              <a:rPr lang="en-US" smtClean="0"/>
              <a:t>9/5/2018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1174C3-8A9C-4637-A315-DF2D75414463}"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D0BAF2BC-579B-4081-AA76-3482F0FECC0D}" type="datetimeFigureOut">
              <a:rPr lang="en-US" smtClean="0"/>
              <a:t>9/5/2018</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ED1174C3-8A9C-4637-A315-DF2D7541446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Raspberry_Pi_Foundation" TargetMode="External"/><Relationship Id="rId2" Type="http://schemas.openxmlformats.org/officeDocument/2006/relationships/hyperlink" Target="https://en.wikipedia.org/wiki/Single-board_computer" TargetMode="Externa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hyperlink" Target="https://en.wikipedia.org/wiki/Developing_countries" TargetMode="External"/><Relationship Id="rId4" Type="http://schemas.openxmlformats.org/officeDocument/2006/relationships/hyperlink" Target="https://en.wikipedia.org/wiki/Computer_scien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3195" y="457200"/>
            <a:ext cx="5966666" cy="2209800"/>
          </a:xfrm>
        </p:spPr>
        <p:txBody>
          <a:bodyPr>
            <a:normAutofit/>
          </a:bodyPr>
          <a:lstStyle/>
          <a:p>
            <a:pPr marL="0" indent="0">
              <a:buNone/>
            </a:pPr>
            <a:r>
              <a:rPr lang="en-US" dirty="0" smtClean="0"/>
              <a:t>Digital Notice Board           using Raspberry pi3</a:t>
            </a:r>
            <a:endParaRPr lang="en-US" dirty="0"/>
          </a:p>
        </p:txBody>
      </p:sp>
      <p:sp>
        <p:nvSpPr>
          <p:cNvPr id="6" name="Text Placeholder 5"/>
          <p:cNvSpPr>
            <a:spLocks noGrp="1"/>
          </p:cNvSpPr>
          <p:nvPr>
            <p:ph type="body" idx="1"/>
          </p:nvPr>
        </p:nvSpPr>
        <p:spPr>
          <a:xfrm>
            <a:off x="2022438" y="3581400"/>
            <a:ext cx="5970494" cy="2895600"/>
          </a:xfrm>
        </p:spPr>
        <p:txBody>
          <a:bodyPr>
            <a:normAutofit fontScale="92500"/>
          </a:bodyPr>
          <a:lstStyle/>
          <a:p>
            <a:r>
              <a:rPr lang="en-US" dirty="0" smtClean="0"/>
              <a:t>Project Team Members</a:t>
            </a:r>
          </a:p>
          <a:p>
            <a:r>
              <a:rPr lang="en-US" dirty="0" smtClean="0"/>
              <a:t>T.Jayaprakash 15BQ1A1250</a:t>
            </a:r>
          </a:p>
          <a:p>
            <a:r>
              <a:rPr lang="en-US" dirty="0" smtClean="0"/>
              <a:t>D.Anudeep      15BQ1A1211</a:t>
            </a:r>
          </a:p>
          <a:p>
            <a:r>
              <a:rPr lang="en-US" dirty="0" smtClean="0"/>
              <a:t>G.RahulVineth 15BQ1A1214</a:t>
            </a:r>
          </a:p>
          <a:p>
            <a:r>
              <a:rPr lang="en-US" dirty="0" smtClean="0"/>
              <a:t>N.AkhilSai       15BQ1A1239</a:t>
            </a:r>
          </a:p>
          <a:p>
            <a:r>
              <a:rPr lang="en-IN" dirty="0" smtClean="0"/>
              <a:t>UNDER </a:t>
            </a:r>
            <a:r>
              <a:rPr lang="en-IN" dirty="0"/>
              <a:t>THE ESTEEMED GUIDANCE OF</a:t>
            </a:r>
          </a:p>
          <a:p>
            <a:r>
              <a:rPr lang="en-IN" dirty="0"/>
              <a:t>                                  </a:t>
            </a:r>
            <a:r>
              <a:rPr lang="en-IN" dirty="0" smtClean="0"/>
              <a:t> B.Rajesh Assistant professor  </a:t>
            </a:r>
            <a:endParaRPr lang="en-US" dirty="0" smtClean="0"/>
          </a:p>
          <a:p>
            <a:endParaRPr lang="en-US" dirty="0"/>
          </a:p>
        </p:txBody>
      </p:sp>
    </p:spTree>
    <p:extLst>
      <p:ext uri="{BB962C8B-B14F-4D97-AF65-F5344CB8AC3E}">
        <p14:creationId xmlns:p14="http://schemas.microsoft.com/office/powerpoint/2010/main" val="281046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457200"/>
            <a:ext cx="6512511" cy="1600200"/>
          </a:xfrm>
        </p:spPr>
        <p:txBody>
          <a:bodyPr/>
          <a:lstStyle/>
          <a:p>
            <a:pPr marL="0" indent="0">
              <a:buNone/>
            </a:pPr>
            <a:r>
              <a:rPr lang="en-US" dirty="0" smtClean="0"/>
              <a:t>RASPBERRY PI OVERVIEW</a:t>
            </a:r>
            <a:endParaRPr lang="en-US" dirty="0"/>
          </a:p>
        </p:txBody>
      </p:sp>
      <p:pic>
        <p:nvPicPr>
          <p:cNvPr id="4" name="Content Placeholder 3"/>
          <p:cNvPicPr>
            <a:picLocks noGrp="1"/>
          </p:cNvPicPr>
          <p:nvPr>
            <p:ph sz="quarter" idx="13"/>
          </p:nvPr>
        </p:nvPicPr>
        <p:blipFill>
          <a:blip r:embed="rId2">
            <a:extLst/>
          </a:blip>
          <a:srcRect/>
          <a:stretch>
            <a:fillRect/>
          </a:stretch>
        </p:blipFill>
        <p:spPr bwMode="auto">
          <a:xfrm>
            <a:off x="1332989" y="2362200"/>
            <a:ext cx="6173221" cy="3475038"/>
          </a:xfrm>
          <a:prstGeom prst="rect">
            <a:avLst/>
          </a:prstGeom>
          <a:noFill/>
        </p:spPr>
      </p:pic>
    </p:spTree>
    <p:extLst>
      <p:ext uri="{BB962C8B-B14F-4D97-AF65-F5344CB8AC3E}">
        <p14:creationId xmlns:p14="http://schemas.microsoft.com/office/powerpoint/2010/main" val="3892188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28600"/>
            <a:ext cx="6512511" cy="1143000"/>
          </a:xfrm>
        </p:spPr>
        <p:txBody>
          <a:bodyPr/>
          <a:lstStyle/>
          <a:p>
            <a:pPr marL="0" indent="0" algn="ctr">
              <a:buNone/>
            </a:pPr>
            <a:r>
              <a:rPr lang="en-US" dirty="0" smtClean="0"/>
              <a:t>REFERENCES</a:t>
            </a:r>
            <a:endParaRPr lang="en-US" dirty="0"/>
          </a:p>
        </p:txBody>
      </p:sp>
      <p:sp>
        <p:nvSpPr>
          <p:cNvPr id="3" name="Content Placeholder 2"/>
          <p:cNvSpPr>
            <a:spLocks noGrp="1"/>
          </p:cNvSpPr>
          <p:nvPr>
            <p:ph sz="quarter" idx="13"/>
          </p:nvPr>
        </p:nvSpPr>
        <p:spPr>
          <a:xfrm>
            <a:off x="533400" y="1219200"/>
            <a:ext cx="8305800" cy="5105400"/>
          </a:xfrm>
        </p:spPr>
        <p:txBody>
          <a:bodyPr>
            <a:normAutofit fontScale="85000" lnSpcReduction="20000"/>
          </a:bodyPr>
          <a:lstStyle/>
          <a:p>
            <a:pPr lvl="0"/>
            <a:r>
              <a:rPr lang="en-US" dirty="0" err="1"/>
              <a:t>Cuno</a:t>
            </a:r>
            <a:r>
              <a:rPr lang="en-US" dirty="0"/>
              <a:t> </a:t>
            </a:r>
            <a:r>
              <a:rPr lang="en-US" dirty="0" err="1"/>
              <a:t>Pfister</a:t>
            </a:r>
            <a:r>
              <a:rPr lang="en-US" dirty="0"/>
              <a:t> “Getting Started With the Internet of Things – Connecting Sensors and Wireless Networks to the Cloud”, Make Projects Publishers, 2011</a:t>
            </a:r>
            <a:r>
              <a:rPr lang="en-US" dirty="0" smtClean="0"/>
              <a:t>.</a:t>
            </a:r>
          </a:p>
          <a:p>
            <a:pPr marL="45720" lvl="0" indent="0">
              <a:buNone/>
            </a:pPr>
            <a:endParaRPr lang="en-US" dirty="0"/>
          </a:p>
          <a:p>
            <a:pPr lvl="0"/>
            <a:r>
              <a:rPr lang="en-US" dirty="0"/>
              <a:t>P. </a:t>
            </a:r>
            <a:r>
              <a:rPr lang="en-US" dirty="0" err="1"/>
              <a:t>Bhaskara</a:t>
            </a:r>
            <a:r>
              <a:rPr lang="en-US" dirty="0"/>
              <a:t>  Chary “An </a:t>
            </a:r>
            <a:r>
              <a:rPr lang="en-US" dirty="0" err="1"/>
              <a:t>IoT</a:t>
            </a:r>
            <a:r>
              <a:rPr lang="en-US" dirty="0"/>
              <a:t> Based Web Page Controlled Notice Board</a:t>
            </a:r>
            <a:r>
              <a:rPr lang="en-US" dirty="0" smtClean="0"/>
              <a:t>”,</a:t>
            </a:r>
          </a:p>
          <a:p>
            <a:pPr marL="45720" lvl="0" indent="0">
              <a:buNone/>
            </a:pPr>
            <a:r>
              <a:rPr lang="en-US" dirty="0"/>
              <a:t> </a:t>
            </a:r>
            <a:r>
              <a:rPr lang="en-US" dirty="0" smtClean="0"/>
              <a:t>INTERNATIONAL </a:t>
            </a:r>
            <a:r>
              <a:rPr lang="en-US" dirty="0"/>
              <a:t>JOURNAL OF INNOVATIVE TECHNOLOGY AND RESEARCH (IJITR), Volume No.5, Issue No.5 , August, 2017, ISSN (print) : 7224 -7225 </a:t>
            </a:r>
            <a:r>
              <a:rPr lang="en-US" dirty="0" smtClean="0"/>
              <a:t>.</a:t>
            </a:r>
          </a:p>
          <a:p>
            <a:pPr marL="45720" indent="0">
              <a:buNone/>
            </a:pPr>
            <a:endParaRPr lang="en-US" dirty="0"/>
          </a:p>
          <a:p>
            <a:pPr lvl="0"/>
            <a:r>
              <a:rPr lang="en-US" dirty="0"/>
              <a:t>Li, J., Da-You, L., and Bo, Y., “Smart home research, ”Proceedings of </a:t>
            </a:r>
            <a:r>
              <a:rPr lang="en-US" dirty="0" smtClean="0"/>
              <a:t>the</a:t>
            </a:r>
            <a:r>
              <a:rPr lang="en-US" dirty="0"/>
              <a:t> </a:t>
            </a:r>
            <a:r>
              <a:rPr lang="en-US" dirty="0" smtClean="0"/>
              <a:t>Third </a:t>
            </a:r>
            <a:r>
              <a:rPr lang="en-US" dirty="0"/>
              <a:t>International Conference on </a:t>
            </a:r>
            <a:r>
              <a:rPr lang="en-US" dirty="0" err="1"/>
              <a:t>MachineLearning</a:t>
            </a:r>
            <a:r>
              <a:rPr lang="en-US" dirty="0"/>
              <a:t> and Cybernetics, vol. 2, pp. 659– 663, Shanghai</a:t>
            </a:r>
            <a:r>
              <a:rPr lang="en-US" dirty="0" smtClean="0"/>
              <a:t>,.</a:t>
            </a:r>
            <a:endParaRPr lang="en-US" dirty="0"/>
          </a:p>
          <a:p>
            <a:pPr lvl="0"/>
            <a:r>
              <a:rPr lang="en-US" dirty="0"/>
              <a:t>Choi, J., Shin, D., and Shin, D., Research on Design and Implementation of the Artificial Intelligence Agent for Smart Home Based on Support Vector Machine, Berlin/Heidelberg: Springer, p. 417, </a:t>
            </a:r>
            <a:r>
              <a:rPr lang="en-US"/>
              <a:t>2005</a:t>
            </a:r>
            <a:r>
              <a:rPr lang="en-US" smtClean="0"/>
              <a:t>.</a:t>
            </a:r>
          </a:p>
          <a:p>
            <a:pPr marL="45720" lvl="0" indent="0">
              <a:buNone/>
            </a:pPr>
            <a:endParaRPr lang="en-US" dirty="0"/>
          </a:p>
          <a:p>
            <a:pPr lvl="0"/>
            <a:r>
              <a:rPr lang="en-US" dirty="0"/>
              <a:t>Li, B., </a:t>
            </a:r>
            <a:r>
              <a:rPr lang="en-US" dirty="0" err="1"/>
              <a:t>Hathaipontaluk</a:t>
            </a:r>
            <a:r>
              <a:rPr lang="en-US" dirty="0"/>
              <a:t>, P., and </a:t>
            </a:r>
            <a:r>
              <a:rPr lang="en-US" dirty="0" err="1"/>
              <a:t>Luo</a:t>
            </a:r>
            <a:r>
              <a:rPr lang="en-US" dirty="0"/>
              <a:t>, S., “Intelligent oven in smart home environment,” International Conference on Research Challenges in Computer Science (ICRCCS ’09), pp. 247–250, Shanghai.</a:t>
            </a:r>
          </a:p>
          <a:p>
            <a:endParaRPr lang="en-US" dirty="0"/>
          </a:p>
        </p:txBody>
      </p:sp>
    </p:spTree>
    <p:extLst>
      <p:ext uri="{BB962C8B-B14F-4D97-AF65-F5344CB8AC3E}">
        <p14:creationId xmlns:p14="http://schemas.microsoft.com/office/powerpoint/2010/main" val="3452047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32509"/>
            <a:ext cx="8153399" cy="886691"/>
          </a:xfrm>
        </p:spPr>
        <p:txBody>
          <a:bodyPr/>
          <a:lstStyle/>
          <a:p>
            <a:pPr marL="0" indent="0" algn="ctr">
              <a:buNone/>
            </a:pPr>
            <a:r>
              <a:rPr lang="en-US" dirty="0" smtClean="0"/>
              <a:t>Advantages</a:t>
            </a:r>
            <a:endParaRPr lang="en-US" dirty="0"/>
          </a:p>
        </p:txBody>
      </p:sp>
      <p:sp>
        <p:nvSpPr>
          <p:cNvPr id="3" name="Content Placeholder 2"/>
          <p:cNvSpPr>
            <a:spLocks noGrp="1"/>
          </p:cNvSpPr>
          <p:nvPr>
            <p:ph sz="quarter" idx="13"/>
          </p:nvPr>
        </p:nvSpPr>
        <p:spPr>
          <a:xfrm>
            <a:off x="228600" y="1828800"/>
            <a:ext cx="8458200" cy="3474720"/>
          </a:xfrm>
        </p:spPr>
        <p:txBody>
          <a:bodyPr/>
          <a:lstStyle/>
          <a:p>
            <a:pPr marL="45720" indent="0" fontAlgn="base">
              <a:buNone/>
            </a:pPr>
            <a:endParaRPr lang="en-IN" dirty="0"/>
          </a:p>
          <a:p>
            <a:pPr fontAlgn="base"/>
            <a:r>
              <a:rPr lang="en-IN" dirty="0"/>
              <a:t>Secure operating system - no need to worry about viruses or Windows error messages</a:t>
            </a:r>
          </a:p>
          <a:p>
            <a:pPr fontAlgn="base"/>
            <a:r>
              <a:rPr lang="en-IN" dirty="0"/>
              <a:t>Easy to setup and maintain - no need to continually patch or update</a:t>
            </a:r>
          </a:p>
          <a:p>
            <a:pPr fontAlgn="base"/>
            <a:r>
              <a:rPr lang="en-IN" dirty="0"/>
              <a:t>Can be programmed to turn screens off when not in </a:t>
            </a:r>
            <a:r>
              <a:rPr lang="en-IN" dirty="0" smtClean="0"/>
              <a:t>use</a:t>
            </a:r>
          </a:p>
          <a:p>
            <a:pPr fontAlgn="base"/>
            <a:r>
              <a:rPr lang="en-IN" dirty="0" smtClean="0"/>
              <a:t>No Printing and photocopying costs . Thus saves time . Energy and finally environment.</a:t>
            </a:r>
            <a:endParaRPr lang="en-IN" dirty="0"/>
          </a:p>
          <a:p>
            <a:endParaRPr lang="en-US" dirty="0"/>
          </a:p>
        </p:txBody>
      </p:sp>
    </p:spTree>
    <p:extLst>
      <p:ext uri="{BB962C8B-B14F-4D97-AF65-F5344CB8AC3E}">
        <p14:creationId xmlns:p14="http://schemas.microsoft.com/office/powerpoint/2010/main" val="3688187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33400"/>
            <a:ext cx="6512511" cy="1143000"/>
          </a:xfrm>
        </p:spPr>
        <p:txBody>
          <a:bodyPr/>
          <a:lstStyle/>
          <a:p>
            <a:pPr marL="0" indent="0" algn="ctr">
              <a:buNone/>
            </a:pPr>
            <a:r>
              <a:rPr lang="en-US" dirty="0" smtClean="0"/>
              <a:t>Applications</a:t>
            </a:r>
            <a:endParaRPr lang="en-US" dirty="0"/>
          </a:p>
        </p:txBody>
      </p:sp>
      <p:sp>
        <p:nvSpPr>
          <p:cNvPr id="5" name="Content Placeholder 4"/>
          <p:cNvSpPr>
            <a:spLocks noGrp="1"/>
          </p:cNvSpPr>
          <p:nvPr>
            <p:ph sz="quarter" idx="13"/>
          </p:nvPr>
        </p:nvSpPr>
        <p:spPr>
          <a:xfrm>
            <a:off x="381000" y="1371600"/>
            <a:ext cx="8534400" cy="5029200"/>
          </a:xfrm>
        </p:spPr>
        <p:txBody>
          <a:bodyPr>
            <a:normAutofit/>
          </a:bodyPr>
          <a:lstStyle/>
          <a:p>
            <a:pPr>
              <a:buFont typeface="Arial" charset="0"/>
              <a:buChar char="•"/>
            </a:pPr>
            <a:r>
              <a:rPr lang="en-IN" dirty="0" smtClean="0"/>
              <a:t>Educational institutions &amp; organizations</a:t>
            </a:r>
          </a:p>
          <a:p>
            <a:pPr>
              <a:buFont typeface="Arial" charset="0"/>
              <a:buChar char="•"/>
            </a:pPr>
            <a:r>
              <a:rPr lang="en-IN" dirty="0" smtClean="0"/>
              <a:t>Managing traffic</a:t>
            </a:r>
          </a:p>
          <a:p>
            <a:pPr>
              <a:buFont typeface="Arial" charset="0"/>
              <a:buChar char="•"/>
            </a:pPr>
            <a:r>
              <a:rPr lang="en-IN" dirty="0" smtClean="0"/>
              <a:t>Advertisement Conference hall</a:t>
            </a:r>
          </a:p>
          <a:p>
            <a:pPr>
              <a:buFont typeface="Arial" charset="0"/>
              <a:buChar char="•"/>
            </a:pPr>
            <a:r>
              <a:rPr lang="en-IN" dirty="0" smtClean="0"/>
              <a:t>Bus/Railway station</a:t>
            </a:r>
          </a:p>
          <a:p>
            <a:pPr>
              <a:buFont typeface="Arial" charset="0"/>
              <a:buChar char="•"/>
            </a:pPr>
            <a:r>
              <a:rPr lang="en-IN" dirty="0" smtClean="0"/>
              <a:t>Any public utilize places</a:t>
            </a:r>
          </a:p>
          <a:p>
            <a:pPr>
              <a:buFont typeface="Arial" charset="0"/>
              <a:buChar char="•"/>
            </a:pPr>
            <a:endParaRPr lang="en-IN" dirty="0" smtClean="0"/>
          </a:p>
        </p:txBody>
      </p:sp>
    </p:spTree>
    <p:extLst>
      <p:ext uri="{BB962C8B-B14F-4D97-AF65-F5344CB8AC3E}">
        <p14:creationId xmlns:p14="http://schemas.microsoft.com/office/powerpoint/2010/main" val="3372594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marL="182880" indent="0" algn="ctr">
              <a:buNone/>
            </a:pPr>
            <a:r>
              <a:rPr lang="en-US" dirty="0" smtClean="0"/>
              <a:t>Thank You </a:t>
            </a:r>
            <a:endParaRPr lang="en-US" dirty="0"/>
          </a:p>
        </p:txBody>
      </p:sp>
    </p:spTree>
    <p:extLst>
      <p:ext uri="{BB962C8B-B14F-4D97-AF65-F5344CB8AC3E}">
        <p14:creationId xmlns:p14="http://schemas.microsoft.com/office/powerpoint/2010/main" val="2218813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9200" y="304800"/>
            <a:ext cx="6512511" cy="914400"/>
          </a:xfrm>
        </p:spPr>
        <p:txBody>
          <a:bodyPr/>
          <a:lstStyle/>
          <a:p>
            <a:pPr marL="0" indent="0" algn="ctr">
              <a:buNone/>
            </a:pPr>
            <a:r>
              <a:rPr lang="en-US" sz="4000" dirty="0" smtClean="0"/>
              <a:t>ABSTRACT</a:t>
            </a:r>
            <a:endParaRPr lang="en-US" sz="4000" dirty="0"/>
          </a:p>
        </p:txBody>
      </p:sp>
      <p:sp>
        <p:nvSpPr>
          <p:cNvPr id="5" name="Content Placeholder 4"/>
          <p:cNvSpPr>
            <a:spLocks noGrp="1"/>
          </p:cNvSpPr>
          <p:nvPr>
            <p:ph sz="quarter" idx="13"/>
          </p:nvPr>
        </p:nvSpPr>
        <p:spPr>
          <a:xfrm>
            <a:off x="304800" y="1219200"/>
            <a:ext cx="8763000" cy="5257800"/>
          </a:xfrm>
        </p:spPr>
        <p:txBody>
          <a:bodyPr>
            <a:normAutofit fontScale="92500" lnSpcReduction="20000"/>
          </a:bodyPr>
          <a:lstStyle/>
          <a:p>
            <a:r>
              <a:rPr lang="en-US" dirty="0"/>
              <a:t>The Internet of Things (IoT) is the network of physical devices, vehicles, home appliances, and other items embedded with electronics, software, sensors, actuators and network conductivity which enable these objects to connect and exchange data</a:t>
            </a:r>
            <a:r>
              <a:rPr lang="en-US" dirty="0" smtClean="0"/>
              <a:t>.</a:t>
            </a:r>
          </a:p>
          <a:p>
            <a:r>
              <a:rPr lang="en-US" dirty="0" smtClean="0"/>
              <a:t> </a:t>
            </a:r>
            <a:r>
              <a:rPr lang="en-US" dirty="0"/>
              <a:t>Notice Board is the primary thing in any institution or public utility places like bus stations, railway stations, colleges, malls, etc. But sticking various notices day to day is a difficult process. The main objective of this IoT system is to develop a wireless notice board that displays message sent from user. It is simple to design, easy to install, user friendly system, which can receive and display notice in a particular manner with respect to date and time, which help the user to easily keep the track of the notice board every day.  </a:t>
            </a:r>
          </a:p>
          <a:p>
            <a:r>
              <a:rPr lang="en-US" dirty="0"/>
              <a:t>The project is built around ARM controller raspberry-pi which is the heart of the system. At any time we can add or remove or alter the text or notices according to our requirement using smart phones, tablets or computers. The raspberry-pi takes the data from the user through internet and displays the same on the notice board. </a:t>
            </a:r>
          </a:p>
          <a:p>
            <a:r>
              <a:rPr lang="en-US" dirty="0"/>
              <a:t>Keywords: Internet of things; Raspberry Pi; Notice Board; Wireless system. </a:t>
            </a:r>
          </a:p>
          <a:p>
            <a:endParaRPr lang="en-US" dirty="0"/>
          </a:p>
        </p:txBody>
      </p:sp>
    </p:spTree>
    <p:extLst>
      <p:ext uri="{BB962C8B-B14F-4D97-AF65-F5344CB8AC3E}">
        <p14:creationId xmlns:p14="http://schemas.microsoft.com/office/powerpoint/2010/main" val="1664243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762000"/>
            <a:ext cx="9144001" cy="1066800"/>
          </a:xfrm>
        </p:spPr>
        <p:txBody>
          <a:bodyPr/>
          <a:lstStyle/>
          <a:p>
            <a:pPr marL="0" indent="0" algn="ctr">
              <a:buNone/>
            </a:pPr>
            <a:r>
              <a:rPr lang="en-US" dirty="0" smtClean="0"/>
              <a:t>PURPOSE</a:t>
            </a:r>
            <a:endParaRPr lang="en-US" dirty="0"/>
          </a:p>
        </p:txBody>
      </p:sp>
      <p:sp>
        <p:nvSpPr>
          <p:cNvPr id="8" name="Content Placeholder 7"/>
          <p:cNvSpPr>
            <a:spLocks noGrp="1"/>
          </p:cNvSpPr>
          <p:nvPr>
            <p:ph sz="quarter" idx="13"/>
          </p:nvPr>
        </p:nvSpPr>
        <p:spPr>
          <a:xfrm>
            <a:off x="381000" y="2050472"/>
            <a:ext cx="8728364" cy="3893128"/>
          </a:xfrm>
        </p:spPr>
        <p:txBody>
          <a:bodyPr>
            <a:normAutofit/>
          </a:bodyPr>
          <a:lstStyle/>
          <a:p>
            <a:r>
              <a:rPr lang="en-IN" dirty="0"/>
              <a:t>Notice Boards are an important medium for displaying information and keeping people </a:t>
            </a:r>
            <a:r>
              <a:rPr lang="en-IN" dirty="0" smtClean="0"/>
              <a:t>aware.</a:t>
            </a:r>
          </a:p>
          <a:p>
            <a:r>
              <a:rPr lang="en-US" dirty="0" smtClean="0"/>
              <a:t>In colleges </a:t>
            </a:r>
            <a:r>
              <a:rPr lang="en-IN" dirty="0"/>
              <a:t>separate person for pinning or sticking notices on the board and wastage of paper printer-ink </a:t>
            </a:r>
            <a:r>
              <a:rPr lang="en-IN" dirty="0" err="1" smtClean="0"/>
              <a:t>etc</a:t>
            </a:r>
            <a:endParaRPr lang="en-IN" dirty="0" smtClean="0"/>
          </a:p>
          <a:p>
            <a:r>
              <a:rPr lang="en-US" dirty="0"/>
              <a:t>We are using raspberry-pi (model B) as transmitter, by using raspberry-pi we can make notices at any time and transmit over internet at receiving end after establishing connection between the transmitter (raspberry-pi) and receiver (LCD screen) by providing IP address, then we are able to send the notices remotely from anywhere in the world.</a:t>
            </a:r>
            <a:endParaRPr lang="en-US" dirty="0"/>
          </a:p>
        </p:txBody>
      </p:sp>
    </p:spTree>
    <p:extLst>
      <p:ext uri="{BB962C8B-B14F-4D97-AF65-F5344CB8AC3E}">
        <p14:creationId xmlns:p14="http://schemas.microsoft.com/office/powerpoint/2010/main" val="3869098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685800"/>
            <a:ext cx="8915400" cy="1066800"/>
          </a:xfrm>
        </p:spPr>
        <p:txBody>
          <a:bodyPr/>
          <a:lstStyle/>
          <a:p>
            <a:pPr marL="0" indent="0" algn="ctr">
              <a:buNone/>
            </a:pPr>
            <a:r>
              <a:rPr lang="en-US" dirty="0" smtClean="0"/>
              <a:t>objective</a:t>
            </a:r>
            <a:endParaRPr lang="en-US" dirty="0"/>
          </a:p>
        </p:txBody>
      </p:sp>
      <p:sp>
        <p:nvSpPr>
          <p:cNvPr id="5" name="Text Placeholder 4"/>
          <p:cNvSpPr>
            <a:spLocks noGrp="1"/>
          </p:cNvSpPr>
          <p:nvPr>
            <p:ph sz="quarter" idx="13"/>
          </p:nvPr>
        </p:nvSpPr>
        <p:spPr>
          <a:xfrm>
            <a:off x="76200" y="1828800"/>
            <a:ext cx="8915400" cy="4495800"/>
          </a:xfrm>
        </p:spPr>
        <p:txBody>
          <a:bodyPr>
            <a:normAutofit/>
          </a:bodyPr>
          <a:lstStyle/>
          <a:p>
            <a:r>
              <a:rPr lang="en-IN" sz="2400" dirty="0" smtClean="0"/>
              <a:t>This idea with an aim to increase the usability of electronic notice boards, deals with wireless reception and display of notices using raspberry-pi</a:t>
            </a:r>
            <a:r>
              <a:rPr lang="en-IN" dirty="0" smtClean="0"/>
              <a:t>.</a:t>
            </a:r>
          </a:p>
          <a:p>
            <a:pPr marL="228600" lvl="5"/>
            <a:r>
              <a:rPr lang="en-IN" sz="2400" dirty="0"/>
              <a:t>The internet is used for data transmission that sends notices. We are using raspberry-pi (model B) as transmitter, by using raspberry-pi we can make notices at any time and transmit over internet at receiving end after establishing connection between the transmitter (raspberry-pi) and receiver (LCD screen) by providing IP address, then we are able to send the notices remotely from anywhere in the world. </a:t>
            </a:r>
          </a:p>
          <a:p>
            <a:endParaRPr lang="en-IN" sz="2400" dirty="0" smtClean="0"/>
          </a:p>
        </p:txBody>
      </p:sp>
    </p:spTree>
    <p:extLst>
      <p:ext uri="{BB962C8B-B14F-4D97-AF65-F5344CB8AC3E}">
        <p14:creationId xmlns:p14="http://schemas.microsoft.com/office/powerpoint/2010/main" val="294454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04800"/>
            <a:ext cx="8001000" cy="1052945"/>
          </a:xfrm>
        </p:spPr>
        <p:txBody>
          <a:bodyPr/>
          <a:lstStyle/>
          <a:p>
            <a:pPr marL="0" indent="0" algn="ctr">
              <a:buNone/>
            </a:pPr>
            <a:r>
              <a:rPr lang="en-US" dirty="0" smtClean="0"/>
              <a:t>SCOPE</a:t>
            </a:r>
            <a:endParaRPr lang="en-US" dirty="0"/>
          </a:p>
        </p:txBody>
      </p:sp>
      <p:sp>
        <p:nvSpPr>
          <p:cNvPr id="5" name="Content Placeholder 4"/>
          <p:cNvSpPr>
            <a:spLocks noGrp="1"/>
          </p:cNvSpPr>
          <p:nvPr>
            <p:ph sz="quarter" idx="13"/>
          </p:nvPr>
        </p:nvSpPr>
        <p:spPr>
          <a:xfrm>
            <a:off x="609600" y="1447800"/>
            <a:ext cx="8305800" cy="5105400"/>
          </a:xfrm>
        </p:spPr>
        <p:txBody>
          <a:bodyPr>
            <a:normAutofit fontScale="85000" lnSpcReduction="20000"/>
          </a:bodyPr>
          <a:lstStyle/>
          <a:p>
            <a:r>
              <a:rPr lang="en-US" sz="2400" dirty="0"/>
              <a:t>By using multiple screens for displaying the big size advertising purpose and the contents on the screen is made up of several mage files and broadcasting display information such as highway roads, subways, buses and in bus stations, train and railway stations, shopping malls, city squares, hospitals, conference halls, colleges and schools for displaying notice for student information and displaying all instrumental information for visitors and the same application in industries for displaying notices for useful information </a:t>
            </a:r>
            <a:r>
              <a:rPr lang="en-US" sz="2400" dirty="0" smtClean="0"/>
              <a:t>to </a:t>
            </a:r>
            <a:r>
              <a:rPr lang="en-US" sz="2400" dirty="0"/>
              <a:t>their </a:t>
            </a:r>
            <a:r>
              <a:rPr lang="en-US" sz="2400" dirty="0" smtClean="0"/>
              <a:t>employees</a:t>
            </a:r>
            <a:endParaRPr lang="en-US" sz="2000" dirty="0"/>
          </a:p>
          <a:p>
            <a:pPr marL="45720" indent="0">
              <a:buNone/>
            </a:pPr>
            <a:endParaRPr lang="en-US" sz="3200" dirty="0"/>
          </a:p>
          <a:p>
            <a:r>
              <a:rPr lang="en-US" sz="2400" dirty="0"/>
              <a:t>The </a:t>
            </a:r>
            <a:r>
              <a:rPr lang="en-US" sz="2400" dirty="0" err="1"/>
              <a:t>IoT</a:t>
            </a:r>
            <a:r>
              <a:rPr lang="en-US" sz="2400" dirty="0"/>
              <a:t> can be viewed as an advanced technology that resides on few basic pillars as mentioned below:</a:t>
            </a:r>
            <a:endParaRPr lang="en-US" sz="2000" dirty="0"/>
          </a:p>
          <a:p>
            <a:pPr marL="45720" indent="0">
              <a:buNone/>
            </a:pPr>
            <a:endParaRPr lang="en-US" sz="3200" dirty="0"/>
          </a:p>
          <a:p>
            <a:pPr lvl="0"/>
            <a:r>
              <a:rPr lang="en-US" sz="2400" dirty="0"/>
              <a:t>Anything is identifiable anytime and </a:t>
            </a:r>
            <a:r>
              <a:rPr lang="en-US" sz="2400" dirty="0" smtClean="0"/>
              <a:t>anywhere</a:t>
            </a:r>
            <a:r>
              <a:rPr lang="en-US" sz="2400" dirty="0"/>
              <a:t> </a:t>
            </a:r>
            <a:endParaRPr lang="en-US" sz="2000" dirty="0"/>
          </a:p>
          <a:p>
            <a:pPr lvl="0"/>
            <a:r>
              <a:rPr lang="en-US" sz="2400" dirty="0"/>
              <a:t>Anything can communicate at anytime and anywhere</a:t>
            </a:r>
            <a:endParaRPr lang="en-US" sz="2000" dirty="0"/>
          </a:p>
          <a:p>
            <a:pPr lvl="0"/>
            <a:r>
              <a:rPr lang="en-US" sz="2400" dirty="0"/>
              <a:t> Anything interacts anywhere and at anytime</a:t>
            </a:r>
          </a:p>
          <a:p>
            <a:endParaRPr lang="en-US" sz="2000" dirty="0"/>
          </a:p>
          <a:p>
            <a:endParaRPr lang="en-US" dirty="0"/>
          </a:p>
        </p:txBody>
      </p:sp>
    </p:spTree>
    <p:extLst>
      <p:ext uri="{BB962C8B-B14F-4D97-AF65-F5344CB8AC3E}">
        <p14:creationId xmlns:p14="http://schemas.microsoft.com/office/powerpoint/2010/main" val="3294658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533400"/>
            <a:ext cx="6512511" cy="990600"/>
          </a:xfrm>
        </p:spPr>
        <p:txBody>
          <a:bodyPr/>
          <a:lstStyle/>
          <a:p>
            <a:pPr marL="0" indent="0" algn="ctr">
              <a:buNone/>
            </a:pPr>
            <a:r>
              <a:rPr lang="en-US" dirty="0" smtClean="0"/>
              <a:t>BLOCK DIAGRAM</a:t>
            </a:r>
            <a:endParaRPr lang="en-US" dirty="0"/>
          </a:p>
        </p:txBody>
      </p:sp>
      <p:pic>
        <p:nvPicPr>
          <p:cNvPr id="4" name="Content Placeholder 3"/>
          <p:cNvPicPr>
            <a:picLocks noGrp="1"/>
          </p:cNvPicPr>
          <p:nvPr>
            <p:ph sz="quarter" idx="13"/>
          </p:nvPr>
        </p:nvPicPr>
        <p:blipFill>
          <a:blip r:embed="rId2">
            <a:extLst/>
          </a:blip>
          <a:srcRect/>
          <a:stretch>
            <a:fillRect/>
          </a:stretch>
        </p:blipFill>
        <p:spPr bwMode="auto">
          <a:xfrm>
            <a:off x="1292768" y="2209800"/>
            <a:ext cx="6406063" cy="4191000"/>
          </a:xfrm>
          <a:prstGeom prst="rect">
            <a:avLst/>
          </a:prstGeom>
          <a:noFill/>
        </p:spPr>
      </p:pic>
    </p:spTree>
    <p:extLst>
      <p:ext uri="{BB962C8B-B14F-4D97-AF65-F5344CB8AC3E}">
        <p14:creationId xmlns:p14="http://schemas.microsoft.com/office/powerpoint/2010/main" val="2794198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810000" y="1066800"/>
            <a:ext cx="1905000"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Installation of Raspberry OS</a:t>
            </a:r>
            <a:endParaRPr lang="en-US" dirty="0"/>
          </a:p>
        </p:txBody>
      </p:sp>
      <p:sp>
        <p:nvSpPr>
          <p:cNvPr id="5" name="Down Arrow 4"/>
          <p:cNvSpPr/>
          <p:nvPr/>
        </p:nvSpPr>
        <p:spPr>
          <a:xfrm>
            <a:off x="4650867" y="2635827"/>
            <a:ext cx="350624" cy="6026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657600" y="3238500"/>
            <a:ext cx="22098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Installing  Virtual Environment Package</a:t>
            </a:r>
            <a:endParaRPr lang="en-US" dirty="0"/>
          </a:p>
        </p:txBody>
      </p:sp>
      <p:sp>
        <p:nvSpPr>
          <p:cNvPr id="8" name="Down Arrow 7"/>
          <p:cNvSpPr/>
          <p:nvPr/>
        </p:nvSpPr>
        <p:spPr>
          <a:xfrm>
            <a:off x="4650867" y="4322618"/>
            <a:ext cx="375666" cy="6303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810000" y="4953000"/>
            <a:ext cx="2057400" cy="1032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Installing Flask Packages</a:t>
            </a:r>
            <a:endParaRPr lang="en-US" dirty="0"/>
          </a:p>
        </p:txBody>
      </p:sp>
      <p:sp>
        <p:nvSpPr>
          <p:cNvPr id="10" name="Down Arrow 9"/>
          <p:cNvSpPr/>
          <p:nvPr/>
        </p:nvSpPr>
        <p:spPr>
          <a:xfrm>
            <a:off x="4629150" y="6096000"/>
            <a:ext cx="3429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p:cNvSpPr>
            <a:spLocks noGrp="1"/>
          </p:cNvSpPr>
          <p:nvPr>
            <p:ph type="title"/>
          </p:nvPr>
        </p:nvSpPr>
        <p:spPr>
          <a:xfrm>
            <a:off x="1302028" y="76200"/>
            <a:ext cx="6512511" cy="685800"/>
          </a:xfrm>
        </p:spPr>
        <p:txBody>
          <a:bodyPr/>
          <a:lstStyle/>
          <a:p>
            <a:pPr marL="0" indent="0">
              <a:buNone/>
            </a:pPr>
            <a:r>
              <a:rPr lang="en-US" dirty="0" smtClean="0"/>
              <a:t>System Flow Diagram</a:t>
            </a:r>
            <a:endParaRPr lang="en-US" dirty="0"/>
          </a:p>
        </p:txBody>
      </p:sp>
    </p:spTree>
    <p:extLst>
      <p:ext uri="{BB962C8B-B14F-4D97-AF65-F5344CB8AC3E}">
        <p14:creationId xmlns:p14="http://schemas.microsoft.com/office/powerpoint/2010/main" val="2600269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4200" y="152400"/>
            <a:ext cx="2833116"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Installing ngork and set up configuration for Terminal</a:t>
            </a:r>
            <a:endParaRPr lang="en-US" dirty="0"/>
          </a:p>
        </p:txBody>
      </p:sp>
      <p:sp>
        <p:nvSpPr>
          <p:cNvPr id="3" name="Down Arrow 2"/>
          <p:cNvSpPr/>
          <p:nvPr/>
        </p:nvSpPr>
        <p:spPr>
          <a:xfrm>
            <a:off x="4335692" y="990600"/>
            <a:ext cx="274086" cy="4710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54120" y="1496288"/>
            <a:ext cx="2703195" cy="782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Run the program and get the web  URL from ngork </a:t>
            </a:r>
            <a:endParaRPr lang="en-US" dirty="0"/>
          </a:p>
        </p:txBody>
      </p:sp>
      <p:sp>
        <p:nvSpPr>
          <p:cNvPr id="5" name="Down Arrow 4"/>
          <p:cNvSpPr/>
          <p:nvPr/>
        </p:nvSpPr>
        <p:spPr>
          <a:xfrm>
            <a:off x="4346405" y="2387762"/>
            <a:ext cx="271083" cy="48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iamond 5"/>
          <p:cNvSpPr/>
          <p:nvPr/>
        </p:nvSpPr>
        <p:spPr>
          <a:xfrm>
            <a:off x="3254120" y="3061855"/>
            <a:ext cx="2537080" cy="112914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 Security Key Correct</a:t>
            </a:r>
            <a:endParaRPr lang="en-US" dirty="0"/>
          </a:p>
        </p:txBody>
      </p:sp>
      <p:sp>
        <p:nvSpPr>
          <p:cNvPr id="7" name="Right Arrow 6"/>
          <p:cNvSpPr/>
          <p:nvPr/>
        </p:nvSpPr>
        <p:spPr>
          <a:xfrm>
            <a:off x="5791200" y="3429034"/>
            <a:ext cx="637309" cy="3947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428509" y="3200400"/>
            <a:ext cx="12954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Stop</a:t>
            </a:r>
            <a:endParaRPr lang="en-US" dirty="0"/>
          </a:p>
        </p:txBody>
      </p:sp>
      <p:sp>
        <p:nvSpPr>
          <p:cNvPr id="9" name="Down Arrow 8"/>
          <p:cNvSpPr/>
          <p:nvPr/>
        </p:nvSpPr>
        <p:spPr>
          <a:xfrm>
            <a:off x="4409071" y="4267200"/>
            <a:ext cx="263374"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352800" y="4724400"/>
            <a:ext cx="2438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Notice To Send</a:t>
            </a:r>
            <a:endParaRPr lang="en-US" dirty="0"/>
          </a:p>
        </p:txBody>
      </p:sp>
      <p:sp>
        <p:nvSpPr>
          <p:cNvPr id="11" name="Down Arrow 10"/>
          <p:cNvSpPr/>
          <p:nvPr/>
        </p:nvSpPr>
        <p:spPr>
          <a:xfrm>
            <a:off x="4335692" y="5415186"/>
            <a:ext cx="336753" cy="489204"/>
          </a:xfrm>
          <a:prstGeom prst="downArrow">
            <a:avLst>
              <a:gd name="adj1" fmla="val 50000"/>
              <a:gd name="adj2" fmla="val 585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352800" y="6019800"/>
            <a:ext cx="2438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Notice on LCD Display</a:t>
            </a:r>
            <a:endParaRPr lang="en-US" dirty="0"/>
          </a:p>
        </p:txBody>
      </p:sp>
    </p:spTree>
    <p:extLst>
      <p:ext uri="{BB962C8B-B14F-4D97-AF65-F5344CB8AC3E}">
        <p14:creationId xmlns:p14="http://schemas.microsoft.com/office/powerpoint/2010/main" val="3338478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6512511" cy="1066800"/>
          </a:xfrm>
        </p:spPr>
        <p:txBody>
          <a:bodyPr/>
          <a:lstStyle/>
          <a:p>
            <a:pPr marL="0" indent="0" algn="ctr">
              <a:buNone/>
            </a:pPr>
            <a:r>
              <a:rPr lang="en-US" dirty="0" smtClean="0"/>
              <a:t>RASPBERRY PI</a:t>
            </a:r>
            <a:endParaRPr lang="en-US" dirty="0"/>
          </a:p>
        </p:txBody>
      </p:sp>
      <p:sp>
        <p:nvSpPr>
          <p:cNvPr id="3" name="Content Placeholder 2"/>
          <p:cNvSpPr>
            <a:spLocks noGrp="1"/>
          </p:cNvSpPr>
          <p:nvPr>
            <p:ph sz="quarter" idx="13"/>
          </p:nvPr>
        </p:nvSpPr>
        <p:spPr>
          <a:xfrm>
            <a:off x="1066800" y="1143000"/>
            <a:ext cx="7162800" cy="4846320"/>
          </a:xfrm>
        </p:spPr>
        <p:txBody>
          <a:bodyPr>
            <a:normAutofit lnSpcReduction="10000"/>
          </a:bodyPr>
          <a:lstStyle/>
          <a:p>
            <a:pPr marL="45720" indent="0">
              <a:buNone/>
            </a:pPr>
            <a:endParaRPr lang="en-US" dirty="0"/>
          </a:p>
          <a:p>
            <a:r>
              <a:rPr lang="en-US" dirty="0"/>
              <a:t>The Raspberry Pi is a low cost, credit-card sized computer that plugs into a computer monitor or TV and used a standard keyboard and mouse. It is a capable little device that enables people of all ages to explore computing and to learn how to program in languages like Scratch and Python. It is capable of doing everything</a:t>
            </a:r>
          </a:p>
          <a:p>
            <a:pPr marL="45720" indent="0">
              <a:buNone/>
            </a:pPr>
            <a:r>
              <a:rPr lang="en-US" dirty="0"/>
              <a:t>The Raspberry Pi is a series of small </a:t>
            </a:r>
            <a:r>
              <a:rPr lang="en-US" dirty="0">
                <a:hlinkClick r:id="rId2"/>
              </a:rPr>
              <a:t>single-board computers </a:t>
            </a:r>
            <a:r>
              <a:rPr lang="en-US" dirty="0"/>
              <a:t>developed in the United Kingdom by the </a:t>
            </a:r>
            <a:r>
              <a:rPr lang="en-US" dirty="0">
                <a:hlinkClick r:id="rId3"/>
              </a:rPr>
              <a:t>Raspberry Pi Foundation </a:t>
            </a:r>
            <a:r>
              <a:rPr lang="en-US" dirty="0"/>
              <a:t>to promote the teaching of basic </a:t>
            </a:r>
            <a:r>
              <a:rPr lang="en-US" dirty="0">
                <a:hlinkClick r:id="rId4"/>
              </a:rPr>
              <a:t>computer science </a:t>
            </a:r>
            <a:r>
              <a:rPr lang="en-US" dirty="0"/>
              <a:t>in schools and in </a:t>
            </a:r>
            <a:r>
              <a:rPr lang="en-US" dirty="0">
                <a:hlinkClick r:id="rId5"/>
              </a:rPr>
              <a:t>developing countries. </a:t>
            </a:r>
            <a:r>
              <a:rPr lang="en-US" dirty="0"/>
              <a:t/>
            </a:r>
            <a:br>
              <a:rPr lang="en-US" dirty="0"/>
            </a:br>
            <a:endParaRPr lang="en-US" dirty="0"/>
          </a:p>
        </p:txBody>
      </p:sp>
      <p:pic>
        <p:nvPicPr>
          <p:cNvPr id="4" name="Picture 3"/>
          <p:cNvPicPr/>
          <p:nvPr/>
        </p:nvPicPr>
        <p:blipFill>
          <a:blip r:embed="rId6">
            <a:extLst/>
          </a:blip>
          <a:srcRect/>
          <a:stretch>
            <a:fillRect/>
          </a:stretch>
        </p:blipFill>
        <p:spPr bwMode="auto">
          <a:xfrm>
            <a:off x="7058891" y="5105400"/>
            <a:ext cx="1932709" cy="1600200"/>
          </a:xfrm>
          <a:prstGeom prst="rect">
            <a:avLst/>
          </a:prstGeom>
          <a:noFill/>
        </p:spPr>
      </p:pic>
    </p:spTree>
    <p:extLst>
      <p:ext uri="{BB962C8B-B14F-4D97-AF65-F5344CB8AC3E}">
        <p14:creationId xmlns:p14="http://schemas.microsoft.com/office/powerpoint/2010/main" val="1857226378"/>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731</TotalTime>
  <Words>826</Words>
  <Application>Microsoft Office PowerPoint</Application>
  <PresentationFormat>On-screen Show (4:3)</PresentationFormat>
  <Paragraphs>68</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Slipstream</vt:lpstr>
      <vt:lpstr>Digital Notice Board           using Raspberry pi3</vt:lpstr>
      <vt:lpstr>ABSTRACT</vt:lpstr>
      <vt:lpstr>PURPOSE</vt:lpstr>
      <vt:lpstr>objective</vt:lpstr>
      <vt:lpstr>SCOPE</vt:lpstr>
      <vt:lpstr>BLOCK DIAGRAM</vt:lpstr>
      <vt:lpstr>System Flow Diagram</vt:lpstr>
      <vt:lpstr>PowerPoint Presentation</vt:lpstr>
      <vt:lpstr>RASPBERRY PI</vt:lpstr>
      <vt:lpstr>RASPBERRY PI OVERVIEW</vt:lpstr>
      <vt:lpstr>REFERENCES</vt:lpstr>
      <vt:lpstr>Advantages</vt:lpstr>
      <vt:lpstr>Applications</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Controlled Notice Board           using Raspberry pi3</dc:title>
  <dc:creator>Jayaprakash Takkellapati</dc:creator>
  <cp:lastModifiedBy>Jayaprakash Takkellapati</cp:lastModifiedBy>
  <cp:revision>26</cp:revision>
  <dcterms:created xsi:type="dcterms:W3CDTF">2018-07-08T16:31:36Z</dcterms:created>
  <dcterms:modified xsi:type="dcterms:W3CDTF">2018-09-05T19:57:39Z</dcterms:modified>
</cp:coreProperties>
</file>