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2" r:id="rId6"/>
    <p:sldId id="264" r:id="rId7"/>
    <p:sldId id="263" r:id="rId8"/>
    <p:sldId id="260" r:id="rId9"/>
    <p:sldId id="266" r:id="rId10"/>
    <p:sldId id="265" r:id="rId11"/>
    <p:sldId id="261" r:id="rId12"/>
    <p:sldId id="272" r:id="rId13"/>
    <p:sldId id="271" r:id="rId14"/>
    <p:sldId id="273" r:id="rId15"/>
    <p:sldId id="270" r:id="rId16"/>
    <p:sldId id="269" r:id="rId17"/>
    <p:sldId id="276" r:id="rId18"/>
    <p:sldId id="275" r:id="rId19"/>
    <p:sldId id="278" r:id="rId20"/>
    <p:sldId id="277" r:id="rId21"/>
    <p:sldId id="282" r:id="rId22"/>
    <p:sldId id="287" r:id="rId23"/>
    <p:sldId id="288" r:id="rId24"/>
    <p:sldId id="289" r:id="rId25"/>
    <p:sldId id="281" r:id="rId26"/>
    <p:sldId id="280" r:id="rId27"/>
    <p:sldId id="279"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14844C-56D5-4C53-9A7F-C78D97DB1A95}"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D00BD-A342-4183-A98D-3A8DB104ACF7}"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4844C-56D5-4C53-9A7F-C78D97DB1A95}"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D00BD-A342-4183-A98D-3A8DB104ACF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14844C-56D5-4C53-9A7F-C78D97DB1A95}"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D00BD-A342-4183-A98D-3A8DB104ACF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14844C-56D5-4C53-9A7F-C78D97DB1A95}"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D00BD-A342-4183-A98D-3A8DB104ACF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14844C-56D5-4C53-9A7F-C78D97DB1A95}"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D00BD-A342-4183-A98D-3A8DB104ACF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14844C-56D5-4C53-9A7F-C78D97DB1A95}"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D00BD-A342-4183-A98D-3A8DB104ACF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14844C-56D5-4C53-9A7F-C78D97DB1A95}"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D00BD-A342-4183-A98D-3A8DB104ACF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14844C-56D5-4C53-9A7F-C78D97DB1A95}"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D00BD-A342-4183-A98D-3A8DB104ACF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4844C-56D5-4C53-9A7F-C78D97DB1A95}"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D00BD-A342-4183-A98D-3A8DB104ACF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4844C-56D5-4C53-9A7F-C78D97DB1A95}"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D00BD-A342-4183-A98D-3A8DB104ACF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14844C-56D5-4C53-9A7F-C78D97DB1A95}"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D00BD-A342-4183-A98D-3A8DB104ACF7}"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9D14844C-56D5-4C53-9A7F-C78D97DB1A95}" type="datetimeFigureOut">
              <a:rPr lang="en-US" smtClean="0"/>
              <a:t>9/6/2018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6BD00BD-A342-4183-A98D-3A8DB104AC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a:bodyPr>
          <a:lstStyle/>
          <a:p>
            <a:pPr marL="0" indent="0">
              <a:buNone/>
            </a:pPr>
            <a:r>
              <a:rPr lang="en-US" dirty="0" smtClean="0"/>
              <a:t>Digital Notice Board           using Raspberry pi3</a:t>
            </a:r>
            <a:endParaRPr lang="en-US" dirty="0"/>
          </a:p>
        </p:txBody>
      </p:sp>
    </p:spTree>
    <p:extLst>
      <p:ext uri="{BB962C8B-B14F-4D97-AF65-F5344CB8AC3E}">
        <p14:creationId xmlns:p14="http://schemas.microsoft.com/office/powerpoint/2010/main" val="3082631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US" dirty="0"/>
              <a:t>OVER ALL DESCRIPTION</a:t>
            </a:r>
          </a:p>
        </p:txBody>
      </p:sp>
      <p:sp>
        <p:nvSpPr>
          <p:cNvPr id="3" name="Content Placeholder 2"/>
          <p:cNvSpPr>
            <a:spLocks noGrp="1"/>
          </p:cNvSpPr>
          <p:nvPr>
            <p:ph sz="quarter" idx="13"/>
          </p:nvPr>
        </p:nvSpPr>
        <p:spPr>
          <a:xfrm>
            <a:off x="762000" y="2209800"/>
            <a:ext cx="7696200" cy="3474720"/>
          </a:xfrm>
        </p:spPr>
        <p:txBody>
          <a:bodyPr>
            <a:normAutofit fontScale="92500" lnSpcReduction="20000"/>
          </a:bodyPr>
          <a:lstStyle/>
          <a:p>
            <a:pPr marL="45720" indent="0">
              <a:buNone/>
            </a:pPr>
            <a:r>
              <a:rPr lang="en-IN" b="1" dirty="0"/>
              <a:t>PRODUCT FEATURES</a:t>
            </a:r>
            <a:endParaRPr lang="en-US" dirty="0"/>
          </a:p>
          <a:p>
            <a:r>
              <a:rPr lang="en-IN" dirty="0"/>
              <a:t>Some of the features of the project Digital Notice Board System are</a:t>
            </a:r>
            <a:endParaRPr lang="en-US" dirty="0"/>
          </a:p>
          <a:p>
            <a:pPr marL="45720" indent="0">
              <a:buNone/>
            </a:pPr>
            <a:r>
              <a:rPr lang="en-IN" dirty="0"/>
              <a:t>1.Interpolation</a:t>
            </a:r>
            <a:br>
              <a:rPr lang="en-IN" dirty="0"/>
            </a:br>
            <a:r>
              <a:rPr lang="en-IN" dirty="0"/>
              <a:t>2. Remote Access</a:t>
            </a:r>
            <a:endParaRPr lang="en-US" dirty="0"/>
          </a:p>
          <a:p>
            <a:pPr marL="45720" indent="0">
              <a:buNone/>
            </a:pPr>
            <a:r>
              <a:rPr lang="en-IN" dirty="0" smtClean="0"/>
              <a:t> </a:t>
            </a:r>
            <a:r>
              <a:rPr lang="en-IN" dirty="0"/>
              <a:t>3. Expandability</a:t>
            </a:r>
            <a:endParaRPr lang="en-US" dirty="0"/>
          </a:p>
          <a:p>
            <a:pPr marL="45720" indent="0">
              <a:buNone/>
            </a:pPr>
            <a:r>
              <a:rPr lang="en-IN" dirty="0"/>
              <a:t> </a:t>
            </a:r>
            <a:r>
              <a:rPr lang="en-IN" dirty="0" smtClean="0"/>
              <a:t>4</a:t>
            </a:r>
            <a:r>
              <a:rPr lang="en-IN" dirty="0"/>
              <a:t>. </a:t>
            </a:r>
            <a:r>
              <a:rPr lang="en-IN" dirty="0" smtClean="0"/>
              <a:t>Upgradeability</a:t>
            </a:r>
            <a:endParaRPr lang="en-US" dirty="0"/>
          </a:p>
          <a:p>
            <a:pPr marL="45720" indent="0">
              <a:buNone/>
            </a:pPr>
            <a:r>
              <a:rPr lang="en-IN" dirty="0" smtClean="0"/>
              <a:t> 5</a:t>
            </a:r>
            <a:r>
              <a:rPr lang="en-IN" dirty="0"/>
              <a:t>. Variety of User Interfaces</a:t>
            </a:r>
            <a:endParaRPr lang="en-US" dirty="0"/>
          </a:p>
          <a:p>
            <a:pPr marL="45720" indent="0">
              <a:buNone/>
            </a:pPr>
            <a:r>
              <a:rPr lang="en-IN" dirty="0"/>
              <a:t> </a:t>
            </a:r>
            <a:r>
              <a:rPr lang="en-IN" dirty="0" smtClean="0"/>
              <a:t>6</a:t>
            </a:r>
            <a:r>
              <a:rPr lang="en-IN" dirty="0"/>
              <a:t>. Energy Management</a:t>
            </a:r>
            <a:endParaRPr lang="en-US" dirty="0"/>
          </a:p>
          <a:p>
            <a:pPr marL="45720" indent="0">
              <a:buNone/>
            </a:pPr>
            <a:r>
              <a:rPr lang="en-IN" dirty="0"/>
              <a:t> </a:t>
            </a:r>
            <a:r>
              <a:rPr lang="en-IN" dirty="0" smtClean="0"/>
              <a:t> </a:t>
            </a:r>
            <a:r>
              <a:rPr lang="en-IN" dirty="0"/>
              <a:t>7. Layers of Protection</a:t>
            </a:r>
            <a:endParaRPr lang="en-US" dirty="0"/>
          </a:p>
        </p:txBody>
      </p:sp>
    </p:spTree>
    <p:extLst>
      <p:ext uri="{BB962C8B-B14F-4D97-AF65-F5344CB8AC3E}">
        <p14:creationId xmlns:p14="http://schemas.microsoft.com/office/powerpoint/2010/main" val="366199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i="1" dirty="0"/>
              <a:t>FUNCTIONAL </a:t>
            </a:r>
            <a:r>
              <a:rPr lang="en-IN" i="1" dirty="0" smtClean="0"/>
              <a:t>REQUIREMENTs</a:t>
            </a:r>
            <a:endParaRPr lang="en-US" dirty="0"/>
          </a:p>
        </p:txBody>
      </p:sp>
      <p:sp>
        <p:nvSpPr>
          <p:cNvPr id="3" name="Content Placeholder 2"/>
          <p:cNvSpPr>
            <a:spLocks noGrp="1"/>
          </p:cNvSpPr>
          <p:nvPr>
            <p:ph sz="quarter" idx="13"/>
          </p:nvPr>
        </p:nvSpPr>
        <p:spPr>
          <a:xfrm>
            <a:off x="762000" y="2209800"/>
            <a:ext cx="7696200" cy="3474720"/>
          </a:xfrm>
        </p:spPr>
        <p:txBody>
          <a:bodyPr>
            <a:normAutofit fontScale="77500" lnSpcReduction="20000"/>
          </a:bodyPr>
          <a:lstStyle/>
          <a:p>
            <a:pPr marL="45720" indent="0">
              <a:buNone/>
            </a:pPr>
            <a:r>
              <a:rPr lang="en-IN" b="1" i="1" dirty="0" smtClean="0"/>
              <a:t>FUNCTIONAL REQUIREMENT 1</a:t>
            </a:r>
            <a:endParaRPr lang="en-US" dirty="0"/>
          </a:p>
          <a:p>
            <a:r>
              <a:rPr lang="en-IN" b="1" dirty="0"/>
              <a:t> INTRODUCTION</a:t>
            </a:r>
            <a:endParaRPr lang="en-US" dirty="0"/>
          </a:p>
          <a:p>
            <a:pPr marL="45720" indent="0">
              <a:buNone/>
            </a:pPr>
            <a:r>
              <a:rPr lang="en-IN" dirty="0" smtClean="0"/>
              <a:t>When </a:t>
            </a:r>
            <a:r>
              <a:rPr lang="en-IN" dirty="0"/>
              <a:t>we click on submit button on in the browser the signal is transmitted through WIFI to raspberry pi which is Displayed on The Digital Notice Board.</a:t>
            </a:r>
            <a:endParaRPr lang="en-US" dirty="0"/>
          </a:p>
          <a:p>
            <a:r>
              <a:rPr lang="en-IN" dirty="0" smtClean="0"/>
              <a:t> </a:t>
            </a:r>
            <a:r>
              <a:rPr lang="en-IN" b="1" dirty="0"/>
              <a:t>INPUT</a:t>
            </a:r>
            <a:endParaRPr lang="en-US" dirty="0"/>
          </a:p>
          <a:p>
            <a:pPr marL="45720" indent="0">
              <a:buNone/>
            </a:pPr>
            <a:r>
              <a:rPr lang="en-IN" dirty="0" smtClean="0"/>
              <a:t>Pressing </a:t>
            </a:r>
            <a:r>
              <a:rPr lang="en-IN" dirty="0"/>
              <a:t>the Submit  button in Web Page.</a:t>
            </a:r>
            <a:endParaRPr lang="en-US" dirty="0"/>
          </a:p>
          <a:p>
            <a:r>
              <a:rPr lang="en-IN" b="1" dirty="0" smtClean="0"/>
              <a:t>PROCESSING</a:t>
            </a:r>
            <a:endParaRPr lang="en-US" dirty="0"/>
          </a:p>
          <a:p>
            <a:pPr marL="45720" indent="0">
              <a:buNone/>
            </a:pPr>
            <a:r>
              <a:rPr lang="en-IN" dirty="0" smtClean="0"/>
              <a:t>In </a:t>
            </a:r>
            <a:r>
              <a:rPr lang="en-IN" dirty="0"/>
              <a:t>the processing the  signal is transmitted over WIFI to raspberry pi and raspberry pi sends the signals to the inbuilt programmable GPIO pins from where the signal is sensed by the LED</a:t>
            </a:r>
            <a:r>
              <a:rPr lang="en-IN" dirty="0" smtClean="0"/>
              <a:t>.</a:t>
            </a:r>
            <a:endParaRPr lang="en-US" dirty="0"/>
          </a:p>
          <a:p>
            <a:r>
              <a:rPr lang="en-IN" dirty="0" smtClean="0"/>
              <a:t> </a:t>
            </a:r>
            <a:r>
              <a:rPr lang="en-IN" b="1" dirty="0" smtClean="0"/>
              <a:t>OUTPUT</a:t>
            </a:r>
            <a:endParaRPr lang="en-US" dirty="0"/>
          </a:p>
          <a:p>
            <a:pPr marL="45720" indent="0">
              <a:buNone/>
            </a:pPr>
            <a:r>
              <a:rPr lang="en-IN" dirty="0" smtClean="0"/>
              <a:t>The </a:t>
            </a:r>
            <a:r>
              <a:rPr lang="en-IN" dirty="0"/>
              <a:t>Text Message is Displayed on The Digital Notice Board. </a:t>
            </a:r>
            <a:endParaRPr lang="en-US" dirty="0"/>
          </a:p>
          <a:p>
            <a:pPr marL="45720" indent="0">
              <a:buNone/>
            </a:pPr>
            <a:endParaRPr lang="en-US" dirty="0"/>
          </a:p>
        </p:txBody>
      </p:sp>
    </p:spTree>
    <p:extLst>
      <p:ext uri="{BB962C8B-B14F-4D97-AF65-F5344CB8AC3E}">
        <p14:creationId xmlns:p14="http://schemas.microsoft.com/office/powerpoint/2010/main" val="493781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543800" cy="1447800"/>
          </a:xfrm>
        </p:spPr>
        <p:txBody>
          <a:bodyPr/>
          <a:lstStyle/>
          <a:p>
            <a:pPr marL="0" indent="0">
              <a:buNone/>
            </a:pPr>
            <a:r>
              <a:rPr lang="en-IN" dirty="0">
                <a:effectLst/>
              </a:rPr>
              <a:t>EXTERNAL </a:t>
            </a:r>
            <a:r>
              <a:rPr lang="en-IN" dirty="0" smtClean="0">
                <a:effectLst/>
              </a:rPr>
              <a:t> </a:t>
            </a:r>
            <a:r>
              <a:rPr lang="en-IN" dirty="0">
                <a:effectLst/>
              </a:rPr>
              <a:t>REQUIREMENTS</a:t>
            </a:r>
            <a:r>
              <a:rPr lang="en-US" dirty="0">
                <a:effectLst/>
              </a:rPr>
              <a:t/>
            </a:r>
            <a:br>
              <a:rPr lang="en-US" dirty="0">
                <a:effectLst/>
              </a:rPr>
            </a:br>
            <a:endParaRPr lang="en-US" dirty="0"/>
          </a:p>
        </p:txBody>
      </p:sp>
      <p:sp>
        <p:nvSpPr>
          <p:cNvPr id="3" name="Content Placeholder 2"/>
          <p:cNvSpPr>
            <a:spLocks noGrp="1"/>
          </p:cNvSpPr>
          <p:nvPr>
            <p:ph sz="quarter" idx="13"/>
          </p:nvPr>
        </p:nvSpPr>
        <p:spPr>
          <a:xfrm>
            <a:off x="762000" y="2209800"/>
            <a:ext cx="7696200" cy="3474720"/>
          </a:xfrm>
        </p:spPr>
        <p:txBody>
          <a:bodyPr>
            <a:normAutofit/>
          </a:bodyPr>
          <a:lstStyle/>
          <a:p>
            <a:pPr marL="45720" indent="0">
              <a:buNone/>
            </a:pPr>
            <a:r>
              <a:rPr lang="en-IN" b="1" dirty="0"/>
              <a:t>SOFTWARE INTERFACES</a:t>
            </a:r>
            <a:endParaRPr lang="en-US" dirty="0"/>
          </a:p>
          <a:p>
            <a:r>
              <a:rPr lang="en-IN" dirty="0"/>
              <a:t>Operating System	- 	</a:t>
            </a:r>
            <a:r>
              <a:rPr lang="en-IN" dirty="0" err="1"/>
              <a:t>Raspbian</a:t>
            </a:r>
            <a:r>
              <a:rPr lang="en-IN" dirty="0"/>
              <a:t> </a:t>
            </a:r>
            <a:endParaRPr lang="en-US" dirty="0"/>
          </a:p>
          <a:p>
            <a:r>
              <a:rPr lang="en-IN" dirty="0"/>
              <a:t>Mobile Operating System-	Android(V4.0-V8.1)/Windows</a:t>
            </a:r>
            <a:endParaRPr lang="en-US" dirty="0"/>
          </a:p>
          <a:p>
            <a:r>
              <a:rPr lang="en-IN" dirty="0"/>
              <a:t> Programming tool	-	Node-Red and Android Studio</a:t>
            </a:r>
            <a:endParaRPr lang="en-US" dirty="0"/>
          </a:p>
          <a:p>
            <a:r>
              <a:rPr lang="en-IN" dirty="0"/>
              <a:t>Web Browser		-	Google Chrome, Mozilla Firefox</a:t>
            </a:r>
            <a:endParaRPr lang="en-US" dirty="0"/>
          </a:p>
        </p:txBody>
      </p:sp>
    </p:spTree>
    <p:extLst>
      <p:ext uri="{BB962C8B-B14F-4D97-AF65-F5344CB8AC3E}">
        <p14:creationId xmlns:p14="http://schemas.microsoft.com/office/powerpoint/2010/main" val="1351260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dirty="0">
                <a:effectLst/>
              </a:rPr>
              <a:t>EXTERNAL </a:t>
            </a:r>
            <a:r>
              <a:rPr lang="en-IN" dirty="0" smtClean="0">
                <a:effectLst/>
              </a:rPr>
              <a:t>REQUIREMENTS</a:t>
            </a:r>
            <a:r>
              <a:rPr lang="en-US" dirty="0">
                <a:effectLst/>
              </a:rPr>
              <a:t/>
            </a:r>
            <a:br>
              <a:rPr lang="en-US" dirty="0">
                <a:effectLst/>
              </a:rPr>
            </a:br>
            <a:endParaRPr lang="en-US" dirty="0"/>
          </a:p>
        </p:txBody>
      </p:sp>
      <p:sp>
        <p:nvSpPr>
          <p:cNvPr id="3" name="Content Placeholder 2"/>
          <p:cNvSpPr>
            <a:spLocks noGrp="1"/>
          </p:cNvSpPr>
          <p:nvPr>
            <p:ph sz="quarter" idx="13"/>
          </p:nvPr>
        </p:nvSpPr>
        <p:spPr>
          <a:xfrm>
            <a:off x="762000" y="2209800"/>
            <a:ext cx="7696200" cy="3474720"/>
          </a:xfrm>
        </p:spPr>
        <p:txBody>
          <a:bodyPr>
            <a:normAutofit fontScale="92500" lnSpcReduction="10000"/>
          </a:bodyPr>
          <a:lstStyle/>
          <a:p>
            <a:pPr marL="45720" indent="0">
              <a:buNone/>
            </a:pPr>
            <a:r>
              <a:rPr lang="en-IN" b="1" dirty="0"/>
              <a:t>HARDWARE INTERFACES</a:t>
            </a:r>
            <a:endParaRPr lang="en-US" dirty="0"/>
          </a:p>
          <a:p>
            <a:r>
              <a:rPr lang="en-IN" b="1" dirty="0"/>
              <a:t>Raspberry Pi 3</a:t>
            </a:r>
            <a:endParaRPr lang="en-US" dirty="0"/>
          </a:p>
          <a:p>
            <a:r>
              <a:rPr lang="en-IN" dirty="0" err="1"/>
              <a:t>SoC</a:t>
            </a:r>
            <a:r>
              <a:rPr lang="en-IN" dirty="0"/>
              <a:t>: Broadcom BCM2837</a:t>
            </a:r>
            <a:endParaRPr lang="en-US" dirty="0"/>
          </a:p>
          <a:p>
            <a:r>
              <a:rPr lang="en-IN" dirty="0"/>
              <a:t>CPU: 1.2 GHZ quad-core ARM Cortex A53</a:t>
            </a:r>
            <a:endParaRPr lang="en-US" dirty="0"/>
          </a:p>
          <a:p>
            <a:r>
              <a:rPr lang="en-IN" dirty="0"/>
              <a:t>GPU: Broadcom </a:t>
            </a:r>
            <a:r>
              <a:rPr lang="en-IN" dirty="0" err="1"/>
              <a:t>VideoCore</a:t>
            </a:r>
            <a:r>
              <a:rPr lang="en-IN" dirty="0"/>
              <a:t> IV </a:t>
            </a:r>
            <a:endParaRPr lang="en-US" dirty="0"/>
          </a:p>
          <a:p>
            <a:r>
              <a:rPr lang="en-IN" dirty="0"/>
              <a:t>Memory: 1 GB LPDDR2-900 </a:t>
            </a:r>
            <a:r>
              <a:rPr lang="en-IN" dirty="0" smtClean="0"/>
              <a:t>SDRAM</a:t>
            </a:r>
          </a:p>
          <a:p>
            <a:r>
              <a:rPr lang="en-IN" dirty="0"/>
              <a:t>Storage:  Samsung 32gb class 10 </a:t>
            </a:r>
            <a:r>
              <a:rPr lang="en-IN" dirty="0" err="1"/>
              <a:t>microsd</a:t>
            </a:r>
            <a:r>
              <a:rPr lang="en-IN" dirty="0"/>
              <a:t> card</a:t>
            </a:r>
            <a:endParaRPr lang="en-US" dirty="0"/>
          </a:p>
          <a:p>
            <a:r>
              <a:rPr lang="en-IN" b="1" dirty="0" smtClean="0"/>
              <a:t>LED</a:t>
            </a:r>
            <a:r>
              <a:rPr lang="en-US" dirty="0"/>
              <a:t> </a:t>
            </a:r>
            <a:r>
              <a:rPr lang="en-IN" dirty="0" smtClean="0"/>
              <a:t>16x4 </a:t>
            </a:r>
            <a:r>
              <a:rPr lang="en-IN" dirty="0"/>
              <a:t>LCD character</a:t>
            </a:r>
            <a:endParaRPr lang="en-US" dirty="0"/>
          </a:p>
          <a:p>
            <a:r>
              <a:rPr lang="en-IN" b="1" dirty="0"/>
              <a:t>Router</a:t>
            </a:r>
            <a:endParaRPr lang="en-US" dirty="0"/>
          </a:p>
          <a:p>
            <a:endParaRPr lang="en-US" dirty="0"/>
          </a:p>
          <a:p>
            <a:pPr marL="45720" indent="0">
              <a:buNone/>
            </a:pPr>
            <a:endParaRPr lang="en-US" dirty="0"/>
          </a:p>
        </p:txBody>
      </p:sp>
    </p:spTree>
    <p:extLst>
      <p:ext uri="{BB962C8B-B14F-4D97-AF65-F5344CB8AC3E}">
        <p14:creationId xmlns:p14="http://schemas.microsoft.com/office/powerpoint/2010/main" val="1260277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sz="4400" dirty="0"/>
              <a:t>INTRODUCTION TO UML</a:t>
            </a:r>
            <a:endParaRPr lang="en-US" dirty="0"/>
          </a:p>
        </p:txBody>
      </p:sp>
      <p:sp>
        <p:nvSpPr>
          <p:cNvPr id="3" name="Content Placeholder 2"/>
          <p:cNvSpPr>
            <a:spLocks noGrp="1"/>
          </p:cNvSpPr>
          <p:nvPr>
            <p:ph sz="quarter" idx="13"/>
          </p:nvPr>
        </p:nvSpPr>
        <p:spPr>
          <a:xfrm>
            <a:off x="762000" y="1752600"/>
            <a:ext cx="7696200" cy="4191000"/>
          </a:xfrm>
        </p:spPr>
        <p:txBody>
          <a:bodyPr>
            <a:normAutofit fontScale="92500" lnSpcReduction="10000"/>
          </a:bodyPr>
          <a:lstStyle/>
          <a:p>
            <a:pPr algn="just"/>
            <a:r>
              <a:rPr lang="en-US" dirty="0"/>
              <a:t>The Unified Modeling Language (UML) is used to specify, visualize, modify, construct and documents the artifacts of an object-oriented software intensive system under development. UML offers a standard way to visualize a system’s architectural blueprints including elements such as</a:t>
            </a:r>
          </a:p>
          <a:p>
            <a:pPr lvl="0" algn="just">
              <a:buFont typeface="Wingdings" pitchFamily="2" charset="2"/>
              <a:buChar char="Ø"/>
            </a:pPr>
            <a:r>
              <a:rPr lang="en-IN" dirty="0"/>
              <a:t>Actors</a:t>
            </a:r>
            <a:endParaRPr lang="en-US" dirty="0"/>
          </a:p>
          <a:p>
            <a:pPr lvl="0" algn="just">
              <a:buFont typeface="Wingdings" pitchFamily="2" charset="2"/>
              <a:buChar char="Ø"/>
            </a:pPr>
            <a:r>
              <a:rPr lang="en-IN" dirty="0"/>
              <a:t>Business processes</a:t>
            </a:r>
            <a:endParaRPr lang="en-US" dirty="0"/>
          </a:p>
          <a:p>
            <a:pPr lvl="0" algn="just">
              <a:buFont typeface="Wingdings" pitchFamily="2" charset="2"/>
              <a:buChar char="Ø"/>
            </a:pPr>
            <a:r>
              <a:rPr lang="en-IN" dirty="0"/>
              <a:t>Components</a:t>
            </a:r>
            <a:endParaRPr lang="en-US" dirty="0"/>
          </a:p>
          <a:p>
            <a:pPr lvl="0" algn="just">
              <a:buFont typeface="Wingdings" pitchFamily="2" charset="2"/>
              <a:buChar char="Ø"/>
            </a:pPr>
            <a:r>
              <a:rPr lang="en-IN" dirty="0"/>
              <a:t>Activities</a:t>
            </a:r>
            <a:endParaRPr lang="en-US" dirty="0"/>
          </a:p>
          <a:p>
            <a:pPr lvl="0" algn="just">
              <a:buFont typeface="Wingdings" pitchFamily="2" charset="2"/>
              <a:buChar char="Ø"/>
            </a:pPr>
            <a:r>
              <a:rPr lang="en-IN" dirty="0"/>
              <a:t>Programming language statements</a:t>
            </a:r>
            <a:endParaRPr lang="en-US" dirty="0"/>
          </a:p>
          <a:p>
            <a:pPr lvl="0" algn="just">
              <a:buFont typeface="Wingdings" pitchFamily="2" charset="2"/>
              <a:buChar char="Ø"/>
            </a:pPr>
            <a:r>
              <a:rPr lang="en-IN" dirty="0"/>
              <a:t>Database schemes </a:t>
            </a:r>
            <a:endParaRPr lang="en-US" dirty="0"/>
          </a:p>
          <a:p>
            <a:pPr lvl="0" algn="just">
              <a:buFont typeface="Wingdings" pitchFamily="2" charset="2"/>
              <a:buChar char="Ø"/>
            </a:pPr>
            <a:r>
              <a:rPr lang="en-IN" dirty="0"/>
              <a:t>Reusable software components</a:t>
            </a:r>
            <a:endParaRPr lang="en-US" dirty="0"/>
          </a:p>
          <a:p>
            <a:pPr marL="45720" indent="0">
              <a:buNone/>
            </a:pPr>
            <a:endParaRPr lang="en-US" dirty="0"/>
          </a:p>
        </p:txBody>
      </p:sp>
    </p:spTree>
    <p:extLst>
      <p:ext uri="{BB962C8B-B14F-4D97-AF65-F5344CB8AC3E}">
        <p14:creationId xmlns:p14="http://schemas.microsoft.com/office/powerpoint/2010/main" val="2409486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dirty="0"/>
              <a:t>USE CASE DIAGRAM</a:t>
            </a:r>
            <a:endParaRPr lang="en-US" dirty="0"/>
          </a:p>
        </p:txBody>
      </p:sp>
      <p:sp>
        <p:nvSpPr>
          <p:cNvPr id="3" name="Content Placeholder 2"/>
          <p:cNvSpPr>
            <a:spLocks noGrp="1"/>
          </p:cNvSpPr>
          <p:nvPr>
            <p:ph sz="quarter" idx="13"/>
          </p:nvPr>
        </p:nvSpPr>
        <p:spPr>
          <a:xfrm>
            <a:off x="762000" y="2209800"/>
            <a:ext cx="7696200" cy="3474720"/>
          </a:xfrm>
        </p:spPr>
        <p:txBody>
          <a:bodyPr>
            <a:normAutofit/>
          </a:bodyPr>
          <a:lstStyle/>
          <a:p>
            <a:pPr marL="45720" indent="0">
              <a:buNone/>
            </a:pPr>
            <a:r>
              <a:rPr lang="en-US" dirty="0"/>
              <a:t>The Use Case Diagram is a graphic depiction of the interactions among the elements of Institutional Database System. It represents the methodology used in system analysis to identify, clarify and organize system requirements of the system</a:t>
            </a:r>
          </a:p>
        </p:txBody>
      </p:sp>
    </p:spTree>
    <p:extLst>
      <p:ext uri="{BB962C8B-B14F-4D97-AF65-F5344CB8AC3E}">
        <p14:creationId xmlns:p14="http://schemas.microsoft.com/office/powerpoint/2010/main" val="4059947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US" sz="4800" dirty="0">
                <a:solidFill>
                  <a:schemeClr val="accent1"/>
                </a:solidFill>
              </a:rPr>
              <a:t>USE CASE DIAGRAM</a:t>
            </a:r>
            <a:endParaRPr lang="en-US" dirty="0"/>
          </a:p>
        </p:txBody>
      </p:sp>
      <p:pic>
        <p:nvPicPr>
          <p:cNvPr id="4" name="Content Placeholder 3"/>
          <p:cNvPicPr>
            <a:picLocks noGrp="1"/>
          </p:cNvPicPr>
          <p:nvPr>
            <p:ph sz="quarter" idx="13"/>
          </p:nvPr>
        </p:nvPicPr>
        <p:blipFill>
          <a:blip r:embed="rId2"/>
          <a:stretch>
            <a:fillRect/>
          </a:stretch>
        </p:blipFill>
        <p:spPr>
          <a:xfrm>
            <a:off x="2071342" y="2209800"/>
            <a:ext cx="5077516" cy="3475038"/>
          </a:xfrm>
          <a:prstGeom prst="rect">
            <a:avLst/>
          </a:prstGeom>
        </p:spPr>
      </p:pic>
    </p:spTree>
    <p:extLst>
      <p:ext uri="{BB962C8B-B14F-4D97-AF65-F5344CB8AC3E}">
        <p14:creationId xmlns:p14="http://schemas.microsoft.com/office/powerpoint/2010/main" val="3626692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sz="4800" dirty="0"/>
              <a:t>CLASS DIAGRAM</a:t>
            </a:r>
            <a:endParaRPr lang="en-US" dirty="0"/>
          </a:p>
        </p:txBody>
      </p:sp>
      <p:sp>
        <p:nvSpPr>
          <p:cNvPr id="3" name="Content Placeholder 2"/>
          <p:cNvSpPr>
            <a:spLocks noGrp="1"/>
          </p:cNvSpPr>
          <p:nvPr>
            <p:ph sz="quarter" idx="13"/>
          </p:nvPr>
        </p:nvSpPr>
        <p:spPr>
          <a:xfrm>
            <a:off x="762000" y="2209800"/>
            <a:ext cx="7696200" cy="4114800"/>
          </a:xfrm>
        </p:spPr>
        <p:txBody>
          <a:bodyPr>
            <a:normAutofit fontScale="92500" lnSpcReduction="10000"/>
          </a:bodyPr>
          <a:lstStyle/>
          <a:p>
            <a:pPr algn="just"/>
            <a:r>
              <a:rPr lang="en-US" dirty="0"/>
              <a:t>Class diagram is used to display some of the classes and packages in your system.</a:t>
            </a:r>
          </a:p>
          <a:p>
            <a:pPr lvl="0" algn="just"/>
            <a:r>
              <a:rPr lang="en-IN" dirty="0"/>
              <a:t>A class diagram includes a subset of the classes, attributes, operations, relationships, and packages of classes in the system.</a:t>
            </a:r>
            <a:endParaRPr lang="en-US" dirty="0"/>
          </a:p>
          <a:p>
            <a:pPr lvl="0" algn="just"/>
            <a:r>
              <a:rPr lang="en-IN" dirty="0"/>
              <a:t>It gives us a static picture of the pieces in the system and of the relationships between them.</a:t>
            </a:r>
            <a:endParaRPr lang="en-US" dirty="0"/>
          </a:p>
          <a:p>
            <a:pPr lvl="0" algn="just"/>
            <a:r>
              <a:rPr lang="en-IN" dirty="0"/>
              <a:t>Class diagrams help the developers see and plan the structure of the system before the code is written helping to ensure that the system is well designed from the beginning.</a:t>
            </a:r>
            <a:endParaRPr lang="en-US" dirty="0"/>
          </a:p>
          <a:p>
            <a:pPr algn="just"/>
            <a:r>
              <a:rPr lang="en-US" dirty="0"/>
              <a:t>Generally, a class is rendered as rectangle, usually including its name, attributes and operations.</a:t>
            </a:r>
          </a:p>
          <a:p>
            <a:pPr marL="45720" indent="0">
              <a:buNone/>
            </a:pPr>
            <a:endParaRPr lang="en-US" dirty="0"/>
          </a:p>
        </p:txBody>
      </p:sp>
    </p:spTree>
    <p:extLst>
      <p:ext uri="{BB962C8B-B14F-4D97-AF65-F5344CB8AC3E}">
        <p14:creationId xmlns:p14="http://schemas.microsoft.com/office/powerpoint/2010/main" val="781403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US" dirty="0"/>
              <a:t> </a:t>
            </a:r>
            <a:r>
              <a:rPr lang="en-US" sz="4800" dirty="0"/>
              <a:t>CLASS DIAGRAM</a:t>
            </a:r>
            <a:endParaRPr lang="en-US" dirty="0"/>
          </a:p>
        </p:txBody>
      </p:sp>
      <p:pic>
        <p:nvPicPr>
          <p:cNvPr id="4" name="Content Placeholder 3"/>
          <p:cNvPicPr>
            <a:picLocks noGrp="1"/>
          </p:cNvPicPr>
          <p:nvPr>
            <p:ph sz="quarter" idx="13"/>
          </p:nvPr>
        </p:nvPicPr>
        <p:blipFill>
          <a:blip r:embed="rId2"/>
          <a:stretch>
            <a:fillRect/>
          </a:stretch>
        </p:blipFill>
        <p:spPr>
          <a:xfrm>
            <a:off x="2086354" y="2209800"/>
            <a:ext cx="5047492" cy="3475038"/>
          </a:xfrm>
          <a:prstGeom prst="rect">
            <a:avLst/>
          </a:prstGeom>
        </p:spPr>
      </p:pic>
    </p:spTree>
    <p:extLst>
      <p:ext uri="{BB962C8B-B14F-4D97-AF65-F5344CB8AC3E}">
        <p14:creationId xmlns:p14="http://schemas.microsoft.com/office/powerpoint/2010/main" val="734446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dirty="0"/>
              <a:t> SEQUENCE DIAGRAM</a:t>
            </a:r>
            <a:endParaRPr lang="en-US" dirty="0"/>
          </a:p>
        </p:txBody>
      </p:sp>
      <p:sp>
        <p:nvSpPr>
          <p:cNvPr id="3" name="Content Placeholder 2"/>
          <p:cNvSpPr>
            <a:spLocks noGrp="1"/>
          </p:cNvSpPr>
          <p:nvPr>
            <p:ph sz="quarter" idx="13"/>
          </p:nvPr>
        </p:nvSpPr>
        <p:spPr>
          <a:xfrm>
            <a:off x="762000" y="2209800"/>
            <a:ext cx="7696200" cy="3474720"/>
          </a:xfrm>
        </p:spPr>
        <p:txBody>
          <a:bodyPr>
            <a:normAutofit lnSpcReduction="10000"/>
          </a:bodyPr>
          <a:lstStyle/>
          <a:p>
            <a:r>
              <a:rPr lang="en-US" dirty="0"/>
              <a:t>Sequence diagram also known as interaction diagram depicts how elements interact over time.</a:t>
            </a:r>
          </a:p>
          <a:p>
            <a:r>
              <a:rPr lang="en-US" dirty="0"/>
              <a:t>A horizontal axis shows elements involved in the interaction and the vertical axis represents time proceeding down the page. The sequence diagram has following types of elements.</a:t>
            </a:r>
          </a:p>
          <a:p>
            <a:pPr lvl="0">
              <a:buFont typeface="Wingdings" pitchFamily="2" charset="2"/>
              <a:buChar char="Ø"/>
            </a:pPr>
            <a:r>
              <a:rPr lang="en-IN" dirty="0"/>
              <a:t>Classes and objects</a:t>
            </a:r>
            <a:endParaRPr lang="en-US" dirty="0"/>
          </a:p>
          <a:p>
            <a:pPr lvl="0">
              <a:buFont typeface="Wingdings" pitchFamily="2" charset="2"/>
              <a:buChar char="Ø"/>
            </a:pPr>
            <a:r>
              <a:rPr lang="en-IN" dirty="0"/>
              <a:t>A lifeline</a:t>
            </a:r>
            <a:endParaRPr lang="en-US" dirty="0"/>
          </a:p>
          <a:p>
            <a:pPr lvl="0">
              <a:buFont typeface="Wingdings" pitchFamily="2" charset="2"/>
              <a:buChar char="Ø"/>
            </a:pPr>
            <a:r>
              <a:rPr lang="en-IN" dirty="0"/>
              <a:t>A communication between objects</a:t>
            </a:r>
            <a:endParaRPr lang="en-US" dirty="0"/>
          </a:p>
          <a:p>
            <a:pPr marL="45720" indent="0">
              <a:buNone/>
            </a:pPr>
            <a:endParaRPr lang="en-US" dirty="0"/>
          </a:p>
        </p:txBody>
      </p:sp>
    </p:spTree>
    <p:extLst>
      <p:ext uri="{BB962C8B-B14F-4D97-AF65-F5344CB8AC3E}">
        <p14:creationId xmlns:p14="http://schemas.microsoft.com/office/powerpoint/2010/main" val="3140145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a:spLocks noGrp="1"/>
          </p:cNvSpPr>
          <p:nvPr>
            <p:ph sz="quarter" idx="13"/>
          </p:nvPr>
        </p:nvSpPr>
        <p:spPr>
          <a:xfrm>
            <a:off x="1143000" y="731520"/>
            <a:ext cx="6400800" cy="4983480"/>
          </a:xfrm>
        </p:spPr>
        <p:txBody>
          <a:bodyPr>
            <a:normAutofit/>
          </a:bodyPr>
          <a:lstStyle/>
          <a:p>
            <a:pPr marL="45720" indent="0">
              <a:buNone/>
            </a:pPr>
            <a:r>
              <a:rPr lang="en-US" dirty="0" smtClean="0"/>
              <a:t>BY</a:t>
            </a:r>
          </a:p>
          <a:p>
            <a:pPr marL="45720" indent="0">
              <a:buNone/>
            </a:pPr>
            <a:r>
              <a:rPr lang="en-US" dirty="0" smtClean="0"/>
              <a:t>Project Team Members</a:t>
            </a:r>
          </a:p>
          <a:p>
            <a:pPr marL="45720" indent="0">
              <a:buNone/>
            </a:pPr>
            <a:r>
              <a:rPr lang="en-US" dirty="0" smtClean="0"/>
              <a:t>T.Jayaprakash 15BQ1A1250</a:t>
            </a:r>
          </a:p>
          <a:p>
            <a:pPr marL="45720" indent="0">
              <a:buNone/>
            </a:pPr>
            <a:r>
              <a:rPr lang="en-US" dirty="0" smtClean="0"/>
              <a:t>D.Anudeep      15BQ1A1211</a:t>
            </a:r>
          </a:p>
          <a:p>
            <a:pPr marL="45720" indent="0">
              <a:buNone/>
            </a:pPr>
            <a:r>
              <a:rPr lang="en-US" dirty="0" smtClean="0"/>
              <a:t>G.RahulVineth 15BQ1A1214</a:t>
            </a:r>
          </a:p>
          <a:p>
            <a:pPr marL="45720" indent="0">
              <a:buNone/>
            </a:pPr>
            <a:r>
              <a:rPr lang="en-US" dirty="0" smtClean="0"/>
              <a:t>N.AkhilSai       15BQ1A1239</a:t>
            </a:r>
          </a:p>
          <a:p>
            <a:pPr marL="45720" indent="0">
              <a:buNone/>
            </a:pPr>
            <a:r>
              <a:rPr lang="en-IN" dirty="0" smtClean="0"/>
              <a:t>UNDER </a:t>
            </a:r>
            <a:r>
              <a:rPr lang="en-IN" dirty="0"/>
              <a:t>THE ESTEEMED GUIDANCE OF</a:t>
            </a:r>
          </a:p>
          <a:p>
            <a:pPr marL="45720" indent="0">
              <a:buNone/>
            </a:pPr>
            <a:r>
              <a:rPr lang="en-IN" dirty="0"/>
              <a:t>                               </a:t>
            </a:r>
            <a:r>
              <a:rPr lang="en-IN" dirty="0" err="1" smtClean="0"/>
              <a:t>B.Rajesh</a:t>
            </a:r>
            <a:r>
              <a:rPr lang="en-IN" dirty="0" smtClean="0"/>
              <a:t> Assistant professor  </a:t>
            </a:r>
            <a:endParaRPr lang="en-US" dirty="0" smtClean="0"/>
          </a:p>
          <a:p>
            <a:endParaRPr lang="en-US" dirty="0"/>
          </a:p>
        </p:txBody>
      </p:sp>
    </p:spTree>
    <p:extLst>
      <p:ext uri="{BB962C8B-B14F-4D97-AF65-F5344CB8AC3E}">
        <p14:creationId xmlns:p14="http://schemas.microsoft.com/office/powerpoint/2010/main" val="3174473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dirty="0"/>
              <a:t> SEQUENCE DIAGRAM</a:t>
            </a:r>
            <a:endParaRPr lang="en-US" dirty="0"/>
          </a:p>
        </p:txBody>
      </p:sp>
      <p:pic>
        <p:nvPicPr>
          <p:cNvPr id="4" name="Content Placeholder 3"/>
          <p:cNvPicPr>
            <a:picLocks noGrp="1"/>
          </p:cNvPicPr>
          <p:nvPr>
            <p:ph sz="quarter" idx="13"/>
          </p:nvPr>
        </p:nvPicPr>
        <p:blipFill>
          <a:blip r:embed="rId2"/>
          <a:stretch>
            <a:fillRect/>
          </a:stretch>
        </p:blipFill>
        <p:spPr>
          <a:xfrm>
            <a:off x="1295400" y="1524000"/>
            <a:ext cx="7010400" cy="4419600"/>
          </a:xfrm>
          <a:prstGeom prst="rect">
            <a:avLst/>
          </a:prstGeom>
        </p:spPr>
      </p:pic>
    </p:spTree>
    <p:extLst>
      <p:ext uri="{BB962C8B-B14F-4D97-AF65-F5344CB8AC3E}">
        <p14:creationId xmlns:p14="http://schemas.microsoft.com/office/powerpoint/2010/main" val="1129154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US" dirty="0" smtClean="0"/>
              <a:t>CIRCUIT DIAGRAM</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6324600" cy="4191000"/>
          </a:xfrm>
          <a:prstGeom prst="rect">
            <a:avLst/>
          </a:prstGeom>
          <a:noFill/>
        </p:spPr>
      </p:pic>
    </p:spTree>
    <p:extLst>
      <p:ext uri="{BB962C8B-B14F-4D97-AF65-F5344CB8AC3E}">
        <p14:creationId xmlns:p14="http://schemas.microsoft.com/office/powerpoint/2010/main" val="1845357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6512511" cy="990600"/>
          </a:xfrm>
        </p:spPr>
        <p:txBody>
          <a:bodyPr/>
          <a:lstStyle/>
          <a:p>
            <a:pPr marL="0" indent="0" algn="ctr">
              <a:buNone/>
            </a:pPr>
            <a:r>
              <a:rPr lang="en-US" dirty="0" smtClean="0"/>
              <a:t>BLOCK DIAGRAM</a:t>
            </a:r>
            <a:endParaRPr lang="en-US" dirty="0"/>
          </a:p>
        </p:txBody>
      </p:sp>
      <p:pic>
        <p:nvPicPr>
          <p:cNvPr id="4" name="Content Placeholder 3"/>
          <p:cNvPicPr>
            <a:picLocks noGrp="1"/>
          </p:cNvPicPr>
          <p:nvPr>
            <p:ph sz="quarter" idx="13"/>
          </p:nvPr>
        </p:nvPicPr>
        <p:blipFill>
          <a:blip r:embed="rId2">
            <a:extLst/>
          </a:blip>
          <a:srcRect/>
          <a:stretch>
            <a:fillRect/>
          </a:stretch>
        </p:blipFill>
        <p:spPr bwMode="auto">
          <a:xfrm>
            <a:off x="1292768" y="2209800"/>
            <a:ext cx="6406063" cy="4191000"/>
          </a:xfrm>
          <a:prstGeom prst="rect">
            <a:avLst/>
          </a:prstGeom>
          <a:noFill/>
        </p:spPr>
      </p:pic>
    </p:spTree>
    <p:extLst>
      <p:ext uri="{BB962C8B-B14F-4D97-AF65-F5344CB8AC3E}">
        <p14:creationId xmlns:p14="http://schemas.microsoft.com/office/powerpoint/2010/main" val="181222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0" y="1066800"/>
            <a:ext cx="1905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Installation of Raspberry OS</a:t>
            </a:r>
          </a:p>
        </p:txBody>
      </p:sp>
      <p:sp>
        <p:nvSpPr>
          <p:cNvPr id="5" name="Down Arrow 4"/>
          <p:cNvSpPr/>
          <p:nvPr/>
        </p:nvSpPr>
        <p:spPr>
          <a:xfrm>
            <a:off x="4650867" y="2635827"/>
            <a:ext cx="350624" cy="602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3657600" y="3238500"/>
            <a:ext cx="22098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Installing  Virtual Environment Package</a:t>
            </a:r>
          </a:p>
        </p:txBody>
      </p:sp>
      <p:sp>
        <p:nvSpPr>
          <p:cNvPr id="8" name="Down Arrow 7"/>
          <p:cNvSpPr/>
          <p:nvPr/>
        </p:nvSpPr>
        <p:spPr>
          <a:xfrm>
            <a:off x="4650867" y="4322618"/>
            <a:ext cx="375666" cy="630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3810000" y="4953000"/>
            <a:ext cx="2057400" cy="103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Installing Flask Packages</a:t>
            </a:r>
          </a:p>
        </p:txBody>
      </p:sp>
      <p:sp>
        <p:nvSpPr>
          <p:cNvPr id="10" name="Down Arrow 9"/>
          <p:cNvSpPr/>
          <p:nvPr/>
        </p:nvSpPr>
        <p:spPr>
          <a:xfrm>
            <a:off x="4629150" y="6096000"/>
            <a:ext cx="3429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itle 11"/>
          <p:cNvSpPr>
            <a:spLocks noGrp="1"/>
          </p:cNvSpPr>
          <p:nvPr>
            <p:ph type="title"/>
          </p:nvPr>
        </p:nvSpPr>
        <p:spPr>
          <a:xfrm>
            <a:off x="1302028" y="76200"/>
            <a:ext cx="6512511" cy="685800"/>
          </a:xfrm>
        </p:spPr>
        <p:txBody>
          <a:bodyPr/>
          <a:lstStyle/>
          <a:p>
            <a:pPr marL="0" indent="0">
              <a:buNone/>
            </a:pPr>
            <a:r>
              <a:rPr lang="en-US" dirty="0" smtClean="0"/>
              <a:t>System Flow Diagram</a:t>
            </a:r>
            <a:endParaRPr lang="en-US" dirty="0"/>
          </a:p>
        </p:txBody>
      </p:sp>
    </p:spTree>
    <p:extLst>
      <p:ext uri="{BB962C8B-B14F-4D97-AF65-F5344CB8AC3E}">
        <p14:creationId xmlns:p14="http://schemas.microsoft.com/office/powerpoint/2010/main" val="1152546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152400"/>
            <a:ext cx="283311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Installing ngork and set up configuration for Terminal</a:t>
            </a:r>
          </a:p>
        </p:txBody>
      </p:sp>
      <p:sp>
        <p:nvSpPr>
          <p:cNvPr id="3" name="Down Arrow 2"/>
          <p:cNvSpPr/>
          <p:nvPr/>
        </p:nvSpPr>
        <p:spPr>
          <a:xfrm>
            <a:off x="4335692" y="990600"/>
            <a:ext cx="274086" cy="471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a:off x="3254120" y="1496288"/>
            <a:ext cx="2703195" cy="782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Run the program and get the web  URL from ngork </a:t>
            </a:r>
          </a:p>
        </p:txBody>
      </p:sp>
      <p:sp>
        <p:nvSpPr>
          <p:cNvPr id="5" name="Down Arrow 4"/>
          <p:cNvSpPr/>
          <p:nvPr/>
        </p:nvSpPr>
        <p:spPr>
          <a:xfrm>
            <a:off x="4346405" y="2387762"/>
            <a:ext cx="271083"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Diamond 5"/>
          <p:cNvSpPr/>
          <p:nvPr/>
        </p:nvSpPr>
        <p:spPr>
          <a:xfrm>
            <a:off x="3254120" y="3061855"/>
            <a:ext cx="2537080" cy="11291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Is Security Key Correct</a:t>
            </a:r>
          </a:p>
        </p:txBody>
      </p:sp>
      <p:sp>
        <p:nvSpPr>
          <p:cNvPr id="7" name="Right Arrow 6"/>
          <p:cNvSpPr/>
          <p:nvPr/>
        </p:nvSpPr>
        <p:spPr>
          <a:xfrm>
            <a:off x="5791200" y="3429034"/>
            <a:ext cx="637309" cy="39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428509" y="3200400"/>
            <a:ext cx="1295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Stop</a:t>
            </a:r>
          </a:p>
        </p:txBody>
      </p:sp>
      <p:sp>
        <p:nvSpPr>
          <p:cNvPr id="9" name="Down Arrow 8"/>
          <p:cNvSpPr/>
          <p:nvPr/>
        </p:nvSpPr>
        <p:spPr>
          <a:xfrm>
            <a:off x="4409071" y="4267200"/>
            <a:ext cx="263374"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3352800" y="47244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Enter Notice To Send</a:t>
            </a:r>
          </a:p>
        </p:txBody>
      </p:sp>
      <p:sp>
        <p:nvSpPr>
          <p:cNvPr id="11" name="Down Arrow 10"/>
          <p:cNvSpPr/>
          <p:nvPr/>
        </p:nvSpPr>
        <p:spPr>
          <a:xfrm>
            <a:off x="4335692" y="5415186"/>
            <a:ext cx="336753" cy="489204"/>
          </a:xfrm>
          <a:prstGeom prst="downArrow">
            <a:avLst>
              <a:gd name="adj1" fmla="val 50000"/>
              <a:gd name="adj2" fmla="val 585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3352800" y="60198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Notice on LCD Display</a:t>
            </a:r>
          </a:p>
        </p:txBody>
      </p:sp>
    </p:spTree>
    <p:extLst>
      <p:ext uri="{BB962C8B-B14F-4D97-AF65-F5344CB8AC3E}">
        <p14:creationId xmlns:p14="http://schemas.microsoft.com/office/powerpoint/2010/main" val="981069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dirty="0">
                <a:effectLst/>
              </a:rPr>
              <a:t>LOGIN PAGE</a:t>
            </a:r>
            <a:r>
              <a:rPr lang="en-US" dirty="0">
                <a:effectLst/>
              </a:rPr>
              <a:t/>
            </a:r>
            <a:br>
              <a:rPr lang="en-US" dirty="0">
                <a:effectLst/>
              </a:rPr>
            </a:br>
            <a:endParaRPr lang="en-US" dirty="0"/>
          </a:p>
        </p:txBody>
      </p:sp>
      <p:pic>
        <p:nvPicPr>
          <p:cNvPr id="5" name="Content Placeholder 4"/>
          <p:cNvPicPr>
            <a:picLocks noGrp="1"/>
          </p:cNvPicPr>
          <p:nvPr>
            <p:ph sz="quarter" idx="13"/>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900" y="2209800"/>
            <a:ext cx="5662400" cy="3475038"/>
          </a:xfrm>
          <a:prstGeom prst="rect">
            <a:avLst/>
          </a:prstGeom>
          <a:noFill/>
        </p:spPr>
      </p:pic>
    </p:spTree>
    <p:extLst>
      <p:ext uri="{BB962C8B-B14F-4D97-AF65-F5344CB8AC3E}">
        <p14:creationId xmlns:p14="http://schemas.microsoft.com/office/powerpoint/2010/main" val="670245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IN" dirty="0">
                <a:effectLst/>
              </a:rPr>
              <a:t> SEND NOTIFICATION</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62000" y="2502131"/>
            <a:ext cx="7696200" cy="2890376"/>
          </a:xfrm>
          <a:prstGeom prst="rect">
            <a:avLst/>
          </a:prstGeom>
          <a:noFill/>
        </p:spPr>
      </p:pic>
    </p:spTree>
    <p:extLst>
      <p:ext uri="{BB962C8B-B14F-4D97-AF65-F5344CB8AC3E}">
        <p14:creationId xmlns:p14="http://schemas.microsoft.com/office/powerpoint/2010/main" val="3162135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US" dirty="0" smtClean="0"/>
              <a:t>DISPLAY NOTICE</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69269" y="2209800"/>
            <a:ext cx="7681662" cy="3475038"/>
          </a:xfrm>
          <a:prstGeom prst="rect">
            <a:avLst/>
          </a:prstGeom>
          <a:noFill/>
        </p:spPr>
      </p:pic>
    </p:spTree>
    <p:extLst>
      <p:ext uri="{BB962C8B-B14F-4D97-AF65-F5344CB8AC3E}">
        <p14:creationId xmlns:p14="http://schemas.microsoft.com/office/powerpoint/2010/main" val="1955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82880" indent="0" algn="ctr">
              <a:buNone/>
            </a:pPr>
            <a:r>
              <a:rPr lang="en-US" dirty="0" smtClean="0"/>
              <a:t>Thank You </a:t>
            </a:r>
            <a:endParaRPr lang="en-US" dirty="0"/>
          </a:p>
        </p:txBody>
      </p:sp>
    </p:spTree>
    <p:extLst>
      <p:ext uri="{BB962C8B-B14F-4D97-AF65-F5344CB8AC3E}">
        <p14:creationId xmlns:p14="http://schemas.microsoft.com/office/powerpoint/2010/main" val="4023284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304800"/>
            <a:ext cx="6512511" cy="914400"/>
          </a:xfrm>
        </p:spPr>
        <p:txBody>
          <a:bodyPr/>
          <a:lstStyle/>
          <a:p>
            <a:pPr marL="0" indent="0" algn="ctr">
              <a:buNone/>
            </a:pPr>
            <a:r>
              <a:rPr lang="en-US" sz="4000" dirty="0" smtClean="0"/>
              <a:t>ABSTRACT</a:t>
            </a:r>
            <a:endParaRPr lang="en-US" sz="4000" dirty="0"/>
          </a:p>
        </p:txBody>
      </p:sp>
      <p:sp>
        <p:nvSpPr>
          <p:cNvPr id="5" name="Content Placeholder 4"/>
          <p:cNvSpPr>
            <a:spLocks noGrp="1"/>
          </p:cNvSpPr>
          <p:nvPr>
            <p:ph sz="quarter" idx="13"/>
          </p:nvPr>
        </p:nvSpPr>
        <p:spPr>
          <a:xfrm>
            <a:off x="304800" y="1219200"/>
            <a:ext cx="8763000" cy="5257800"/>
          </a:xfrm>
        </p:spPr>
        <p:txBody>
          <a:bodyPr>
            <a:normAutofit fontScale="92500" lnSpcReduction="20000"/>
          </a:bodyPr>
          <a:lstStyle/>
          <a:p>
            <a:r>
              <a:rPr lang="en-US" dirty="0"/>
              <a:t>The Internet of Things (IoT) is the network of physical devices, vehicles, home appliances, and other items embedded with electronics, software, sensors, actuators and network conductivity which enable these objects to connect and exchange data</a:t>
            </a:r>
            <a:r>
              <a:rPr lang="en-US" dirty="0" smtClean="0"/>
              <a:t>.</a:t>
            </a:r>
          </a:p>
          <a:p>
            <a:r>
              <a:rPr lang="en-US" dirty="0" smtClean="0"/>
              <a:t> </a:t>
            </a:r>
            <a:r>
              <a:rPr lang="en-US" dirty="0"/>
              <a:t>Notice Board is the primary thing in any institution or public utility places like bus stations, railway stations, colleges, malls, etc. But sticking various notices day to day is a difficult process. The main objective of this IoT system is to develop a wireless notice board that displays message sent from user. It is simple to design, easy to install, user friendly system, which can receive and display notice in a particular manner with respect to date and time, which help the user to easily keep the track of the notice board every day.  </a:t>
            </a:r>
          </a:p>
          <a:p>
            <a:r>
              <a:rPr lang="en-US" dirty="0"/>
              <a:t>The project is built around ARM controller raspberry-pi which is the heart of the system. At any time we can add or remove or alter the text or notices according to our requirement using smart phones, tablets or computers. The raspberry-pi takes the data from the user through internet and displays the same on the notice board. </a:t>
            </a:r>
          </a:p>
          <a:p>
            <a:r>
              <a:rPr lang="en-US" dirty="0"/>
              <a:t>Keywords: Internet of things; Raspberry Pi; Notice Board; Wireless system. </a:t>
            </a:r>
          </a:p>
          <a:p>
            <a:endParaRPr lang="en-US" dirty="0"/>
          </a:p>
        </p:txBody>
      </p:sp>
    </p:spTree>
    <p:extLst>
      <p:ext uri="{BB962C8B-B14F-4D97-AF65-F5344CB8AC3E}">
        <p14:creationId xmlns:p14="http://schemas.microsoft.com/office/powerpoint/2010/main" val="3589990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algn="ctr"/>
            <a:r>
              <a:rPr lang="en-US" dirty="0" smtClean="0"/>
              <a:t>INTRODUCTION</a:t>
            </a:r>
            <a:endParaRPr lang="en-US" dirty="0"/>
          </a:p>
        </p:txBody>
      </p:sp>
      <p:sp>
        <p:nvSpPr>
          <p:cNvPr id="3" name="Content Placeholder 2"/>
          <p:cNvSpPr>
            <a:spLocks noGrp="1"/>
          </p:cNvSpPr>
          <p:nvPr>
            <p:ph sz="quarter" idx="13"/>
          </p:nvPr>
        </p:nvSpPr>
        <p:spPr>
          <a:xfrm>
            <a:off x="762000" y="2209800"/>
            <a:ext cx="7696200" cy="3474720"/>
          </a:xfrm>
        </p:spPr>
        <p:txBody>
          <a:bodyPr>
            <a:normAutofit fontScale="92500" lnSpcReduction="10000"/>
          </a:bodyPr>
          <a:lstStyle/>
          <a:p>
            <a:r>
              <a:rPr lang="en-US" dirty="0"/>
              <a:t>Notice Boards are an important medium for displaying information and keeping people aware. The traditional notice boards involve the pinning up of printed or handwritten information on a board</a:t>
            </a:r>
            <a:r>
              <a:rPr lang="en-US" dirty="0" smtClean="0"/>
              <a:t>.</a:t>
            </a:r>
          </a:p>
          <a:p>
            <a:r>
              <a:rPr lang="en-US" dirty="0" smtClean="0"/>
              <a:t> </a:t>
            </a:r>
            <a:r>
              <a:rPr lang="en-US" dirty="0"/>
              <a:t>The digital electronics notice board is speedy alternative than the ordinary type of notice board. This idea can display multiple notices at a time to the number of users. This idea with an aim to increase the usability of electronic notice boards, deals with wireless reception and display of notices using raspberry-pi. Notice-board is a thing that can be used in multiple places like any institution or public utility places.</a:t>
            </a:r>
          </a:p>
          <a:p>
            <a:endParaRPr lang="en-US" dirty="0"/>
          </a:p>
        </p:txBody>
      </p:sp>
    </p:spTree>
    <p:extLst>
      <p:ext uri="{BB962C8B-B14F-4D97-AF65-F5344CB8AC3E}">
        <p14:creationId xmlns:p14="http://schemas.microsoft.com/office/powerpoint/2010/main" val="3766324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lgn="ctr">
              <a:buNone/>
            </a:pPr>
            <a:r>
              <a:rPr lang="en-US" dirty="0" smtClean="0"/>
              <a:t>PURPOSE</a:t>
            </a:r>
            <a:endParaRPr lang="en-US" dirty="0"/>
          </a:p>
        </p:txBody>
      </p:sp>
      <p:sp>
        <p:nvSpPr>
          <p:cNvPr id="3" name="Content Placeholder 2"/>
          <p:cNvSpPr>
            <a:spLocks noGrp="1"/>
          </p:cNvSpPr>
          <p:nvPr>
            <p:ph sz="quarter" idx="13"/>
          </p:nvPr>
        </p:nvSpPr>
        <p:spPr>
          <a:xfrm>
            <a:off x="762000" y="1905000"/>
            <a:ext cx="7696200" cy="4038600"/>
          </a:xfrm>
        </p:spPr>
        <p:txBody>
          <a:bodyPr>
            <a:normAutofit/>
          </a:bodyPr>
          <a:lstStyle/>
          <a:p>
            <a:r>
              <a:rPr lang="en-IN" dirty="0"/>
              <a:t>Notice Boards are an important medium for displaying information and keeping people aware.</a:t>
            </a:r>
          </a:p>
          <a:p>
            <a:r>
              <a:rPr lang="en-US" dirty="0"/>
              <a:t>In colleges </a:t>
            </a:r>
            <a:r>
              <a:rPr lang="en-IN" dirty="0"/>
              <a:t>separate person for pinning or sticking notices on the board and wastage of paper printer-ink </a:t>
            </a:r>
            <a:r>
              <a:rPr lang="en-IN" dirty="0" err="1"/>
              <a:t>etc</a:t>
            </a:r>
            <a:endParaRPr lang="en-US" dirty="0"/>
          </a:p>
          <a:p>
            <a:r>
              <a:rPr lang="en-US" dirty="0"/>
              <a:t>We are using raspberry-pi (model B) as transmitter, by using raspberry-pi we can make notices at any time and transmit over internet at receiving end after establishing connection between the transmitter (raspberry-pi) and receiver (LCD screen) by providing IP address, then we are able to send the notices remotely from anywhere in the world.</a:t>
            </a:r>
          </a:p>
        </p:txBody>
      </p:sp>
    </p:spTree>
    <p:extLst>
      <p:ext uri="{BB962C8B-B14F-4D97-AF65-F5344CB8AC3E}">
        <p14:creationId xmlns:p14="http://schemas.microsoft.com/office/powerpoint/2010/main" val="493781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lgn="ctr">
              <a:buNone/>
            </a:pPr>
            <a:r>
              <a:rPr lang="en-US" dirty="0" smtClean="0"/>
              <a:t>SCOPE</a:t>
            </a:r>
            <a:endParaRPr lang="en-US" dirty="0"/>
          </a:p>
        </p:txBody>
      </p:sp>
      <p:sp>
        <p:nvSpPr>
          <p:cNvPr id="3" name="Content Placeholder 2"/>
          <p:cNvSpPr>
            <a:spLocks noGrp="1"/>
          </p:cNvSpPr>
          <p:nvPr>
            <p:ph sz="quarter" idx="13"/>
          </p:nvPr>
        </p:nvSpPr>
        <p:spPr>
          <a:xfrm>
            <a:off x="762000" y="2209800"/>
            <a:ext cx="7696200" cy="3474720"/>
          </a:xfrm>
        </p:spPr>
        <p:txBody>
          <a:bodyPr>
            <a:normAutofit lnSpcReduction="10000"/>
          </a:bodyPr>
          <a:lstStyle/>
          <a:p>
            <a:r>
              <a:rPr lang="en-US" dirty="0"/>
              <a:t>By using multiple screens for displaying the big size advertising purpose and the contents on the screen is made up of several mage files and broadcasting display information such as highway roads, subways, buses and in bus stations, train and railway stations, shopping malls, city squares, hospitals, conference halls, colleges and schools for displaying notice for student information and displaying all instrumental information for visitors and the same application in industries for displaying notices for useful information to their employees</a:t>
            </a:r>
          </a:p>
          <a:p>
            <a:endParaRPr lang="en-US" dirty="0"/>
          </a:p>
        </p:txBody>
      </p:sp>
    </p:spTree>
    <p:extLst>
      <p:ext uri="{BB962C8B-B14F-4D97-AF65-F5344CB8AC3E}">
        <p14:creationId xmlns:p14="http://schemas.microsoft.com/office/powerpoint/2010/main" val="49378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lgn="ctr">
              <a:buNone/>
            </a:pPr>
            <a:r>
              <a:rPr lang="en-US" dirty="0" smtClean="0"/>
              <a:t>OVERVIEW</a:t>
            </a:r>
            <a:endParaRPr lang="en-US" dirty="0"/>
          </a:p>
        </p:txBody>
      </p:sp>
      <p:sp>
        <p:nvSpPr>
          <p:cNvPr id="3" name="Content Placeholder 2"/>
          <p:cNvSpPr>
            <a:spLocks noGrp="1"/>
          </p:cNvSpPr>
          <p:nvPr>
            <p:ph sz="quarter" idx="13"/>
          </p:nvPr>
        </p:nvSpPr>
        <p:spPr>
          <a:xfrm>
            <a:off x="762000" y="2209800"/>
            <a:ext cx="7696200" cy="3474720"/>
          </a:xfrm>
        </p:spPr>
        <p:txBody>
          <a:bodyPr/>
          <a:lstStyle/>
          <a:p>
            <a:r>
              <a:rPr lang="en-IN" dirty="0"/>
              <a:t> In the modern world of technology, computers are affecting our lives in more ways. Our project “DIGITAL NOTICE BOARD USING RASPBERRY PI3” aims at creating an web application which will ease the process of connecting to raspberry pi. Using this it is possible to control electrical devices such as Notice Board. It has good user interface</a:t>
            </a:r>
            <a:r>
              <a:rPr lang="en-IN" dirty="0" smtClean="0"/>
              <a:t>.</a:t>
            </a:r>
          </a:p>
          <a:p>
            <a:r>
              <a:rPr lang="en-IN" b="1" dirty="0"/>
              <a:t>Overall description or General description</a:t>
            </a:r>
            <a:endParaRPr lang="en-US" dirty="0"/>
          </a:p>
          <a:p>
            <a:r>
              <a:rPr lang="en-IN" b="1" dirty="0"/>
              <a:t>Specific requirements</a:t>
            </a:r>
            <a:endParaRPr lang="en-US" dirty="0"/>
          </a:p>
          <a:p>
            <a:pPr marL="45720" indent="0">
              <a:buNone/>
            </a:pPr>
            <a:endParaRPr lang="en-IN" dirty="0" smtClean="0"/>
          </a:p>
          <a:p>
            <a:endParaRPr lang="en-US" dirty="0"/>
          </a:p>
        </p:txBody>
      </p:sp>
    </p:spTree>
    <p:extLst>
      <p:ext uri="{BB962C8B-B14F-4D97-AF65-F5344CB8AC3E}">
        <p14:creationId xmlns:p14="http://schemas.microsoft.com/office/powerpoint/2010/main" val="493781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lgn="ctr">
              <a:buNone/>
            </a:pPr>
            <a:r>
              <a:rPr lang="en-US" dirty="0" smtClean="0"/>
              <a:t>OVER ALL DESCRIPTION</a:t>
            </a:r>
            <a:endParaRPr lang="en-US" dirty="0"/>
          </a:p>
        </p:txBody>
      </p:sp>
      <p:sp>
        <p:nvSpPr>
          <p:cNvPr id="3" name="Content Placeholder 2"/>
          <p:cNvSpPr>
            <a:spLocks noGrp="1"/>
          </p:cNvSpPr>
          <p:nvPr>
            <p:ph sz="quarter" idx="13"/>
          </p:nvPr>
        </p:nvSpPr>
        <p:spPr>
          <a:xfrm>
            <a:off x="762000" y="2209800"/>
            <a:ext cx="7696200" cy="3474720"/>
          </a:xfrm>
        </p:spPr>
        <p:txBody>
          <a:bodyPr>
            <a:normAutofit lnSpcReduction="10000"/>
          </a:bodyPr>
          <a:lstStyle/>
          <a:p>
            <a:pPr marL="45720" indent="0">
              <a:buNone/>
            </a:pPr>
            <a:r>
              <a:rPr lang="en-IN" b="1" dirty="0"/>
              <a:t> PRODUCT PERSPECTIVE</a:t>
            </a:r>
            <a:endParaRPr lang="en-US" dirty="0"/>
          </a:p>
          <a:p>
            <a:r>
              <a:rPr lang="en-IN" dirty="0"/>
              <a:t>Notice Board is the primary thing in any institution or public utility places like bus stations, railway stations, colleges, malls, etc. The main objective of this </a:t>
            </a:r>
            <a:r>
              <a:rPr lang="en-IN" dirty="0" err="1"/>
              <a:t>IoT</a:t>
            </a:r>
            <a:r>
              <a:rPr lang="en-IN" dirty="0"/>
              <a:t> system is to develop a wireless notice board that displays message sent from user. It is simple to design, easy to install, user friendly system, which can receive and display notice in a particular manner with respect to date and time, which help the user to easily keep the track of the notice board every day.</a:t>
            </a:r>
            <a:endParaRPr lang="en-US" dirty="0"/>
          </a:p>
          <a:p>
            <a:endParaRPr lang="en-US" dirty="0"/>
          </a:p>
        </p:txBody>
      </p:sp>
    </p:spTree>
    <p:extLst>
      <p:ext uri="{BB962C8B-B14F-4D97-AF65-F5344CB8AC3E}">
        <p14:creationId xmlns:p14="http://schemas.microsoft.com/office/powerpoint/2010/main" val="493781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533400"/>
            <a:ext cx="7543800" cy="1447800"/>
          </a:xfrm>
        </p:spPr>
        <p:txBody>
          <a:bodyPr/>
          <a:lstStyle/>
          <a:p>
            <a:pPr marL="0" indent="0">
              <a:buNone/>
            </a:pPr>
            <a:r>
              <a:rPr lang="en-US" dirty="0"/>
              <a:t>OVER ALL DESCRIPTION</a:t>
            </a:r>
          </a:p>
        </p:txBody>
      </p:sp>
      <p:sp>
        <p:nvSpPr>
          <p:cNvPr id="3" name="Content Placeholder 2"/>
          <p:cNvSpPr>
            <a:spLocks noGrp="1"/>
          </p:cNvSpPr>
          <p:nvPr>
            <p:ph sz="quarter" idx="13"/>
          </p:nvPr>
        </p:nvSpPr>
        <p:spPr>
          <a:xfrm>
            <a:off x="762000" y="2209800"/>
            <a:ext cx="7696200" cy="4191000"/>
          </a:xfrm>
        </p:spPr>
        <p:txBody>
          <a:bodyPr>
            <a:normAutofit lnSpcReduction="10000"/>
          </a:bodyPr>
          <a:lstStyle/>
          <a:p>
            <a:pPr marL="45720" indent="0">
              <a:buNone/>
            </a:pPr>
            <a:r>
              <a:rPr lang="en-IN" b="1" dirty="0" smtClean="0"/>
              <a:t>PRODUCT </a:t>
            </a:r>
            <a:r>
              <a:rPr lang="en-IN" b="1" dirty="0"/>
              <a:t>FUNCTION</a:t>
            </a:r>
            <a:endParaRPr lang="en-US" dirty="0"/>
          </a:p>
          <a:p>
            <a:r>
              <a:rPr lang="en-IN" dirty="0"/>
              <a:t>  Digital Notice Board is developed to access the Notice Board connected the Web Browser. This helps to manage Updates Daily. It is also useful in  a situation when daily sticking notices on notice board .</a:t>
            </a:r>
            <a:endParaRPr lang="en-US" dirty="0"/>
          </a:p>
          <a:p>
            <a:r>
              <a:rPr lang="en-IN" dirty="0"/>
              <a:t>A summary of major functions that Digital Notice Board will perform:</a:t>
            </a:r>
            <a:endParaRPr lang="en-US" dirty="0"/>
          </a:p>
          <a:p>
            <a:pPr lvl="0"/>
            <a:r>
              <a:rPr lang="en-IN" dirty="0"/>
              <a:t>User must be identified.</a:t>
            </a:r>
            <a:endParaRPr lang="en-US" dirty="0"/>
          </a:p>
          <a:p>
            <a:pPr lvl="0"/>
            <a:r>
              <a:rPr lang="en-IN" dirty="0"/>
              <a:t>In a board it should be flexible to handle messages.</a:t>
            </a:r>
            <a:endParaRPr lang="en-US" dirty="0"/>
          </a:p>
          <a:p>
            <a:pPr lvl="0"/>
            <a:r>
              <a:rPr lang="en-IN" dirty="0"/>
              <a:t>Application also gives some information regarding the daily Notices.</a:t>
            </a:r>
            <a:endParaRPr lang="en-US" dirty="0"/>
          </a:p>
          <a:p>
            <a:endParaRPr lang="en-US" dirty="0"/>
          </a:p>
        </p:txBody>
      </p:sp>
    </p:spTree>
    <p:extLst>
      <p:ext uri="{BB962C8B-B14F-4D97-AF65-F5344CB8AC3E}">
        <p14:creationId xmlns:p14="http://schemas.microsoft.com/office/powerpoint/2010/main" val="1473754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92</TotalTime>
  <Words>1295</Words>
  <Application>Microsoft Office PowerPoint</Application>
  <PresentationFormat>On-screen Show (4:3)</PresentationFormat>
  <Paragraphs>114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Slipstream</vt:lpstr>
      <vt:lpstr>Digital Notice Board           using Raspberry pi3</vt:lpstr>
      <vt:lpstr>PowerPoint Presentation</vt:lpstr>
      <vt:lpstr>ABSTRACT</vt:lpstr>
      <vt:lpstr>INTRODUCTION</vt:lpstr>
      <vt:lpstr>PURPOSE</vt:lpstr>
      <vt:lpstr>SCOPE</vt:lpstr>
      <vt:lpstr>OVERVIEW</vt:lpstr>
      <vt:lpstr>OVER ALL DESCRIPTION</vt:lpstr>
      <vt:lpstr>OVER ALL DESCRIPTION</vt:lpstr>
      <vt:lpstr>OVER ALL DESCRIPTION</vt:lpstr>
      <vt:lpstr>FUNCTIONAL REQUIREMENTs</vt:lpstr>
      <vt:lpstr>EXTERNAL  REQUIREMENTS </vt:lpstr>
      <vt:lpstr>EXTERNAL REQUIREMENTS </vt:lpstr>
      <vt:lpstr>INTRODUCTION TO UML</vt:lpstr>
      <vt:lpstr>USE CASE DIAGRAM</vt:lpstr>
      <vt:lpstr>USE CASE DIAGRAM</vt:lpstr>
      <vt:lpstr>CLASS DIAGRAM</vt:lpstr>
      <vt:lpstr> CLASS DIAGRAM</vt:lpstr>
      <vt:lpstr> SEQUENCE DIAGRAM</vt:lpstr>
      <vt:lpstr> SEQUENCE DIAGRAM</vt:lpstr>
      <vt:lpstr>CIRCUIT DIAGRAM</vt:lpstr>
      <vt:lpstr>BLOCK DIAGRAM</vt:lpstr>
      <vt:lpstr>System Flow Diagram</vt:lpstr>
      <vt:lpstr>PowerPoint Presentation</vt:lpstr>
      <vt:lpstr>LOGIN PAGE </vt:lpstr>
      <vt:lpstr> SEND NOTIFICATION</vt:lpstr>
      <vt:lpstr>DISPLAY NOTICE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Notice Board           using Raspberry pi3</dc:title>
  <dc:creator>Jayaprakash Takkellapati</dc:creator>
  <cp:lastModifiedBy>Jayaprakash Takkellapati</cp:lastModifiedBy>
  <cp:revision>8</cp:revision>
  <dcterms:created xsi:type="dcterms:W3CDTF">2018-09-05T18:31:22Z</dcterms:created>
  <dcterms:modified xsi:type="dcterms:W3CDTF">2018-09-06T04:55:44Z</dcterms:modified>
</cp:coreProperties>
</file>