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61" r:id="rId3"/>
    <p:sldId id="257" r:id="rId4"/>
    <p:sldId id="258" r:id="rId5"/>
    <p:sldId id="259" r:id="rId6"/>
    <p:sldId id="260" r:id="rId7"/>
  </p:sldIdLst>
  <p:sldSz cx="14630400" cy="8229600"/>
  <p:notesSz cx="8229600" cy="14630400"/>
  <p:embeddedFontLst>
    <p:embeddedFont>
      <p:font typeface="Mukta Light" panose="020B0604020202020204" charset="0"/>
      <p:regular r:id="rId9"/>
    </p:embeddedFont>
    <p:embeddedFont>
      <p:font typeface="Prompt Medium" panose="00000600000000000000" pitchFamily="2" charset="-34"/>
      <p:regular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9627E5-51F6-48C9-9047-B63FEEB041AF}" type="doc">
      <dgm:prSet loTypeId="urn:microsoft.com/office/officeart/2005/8/layout/process4" loCatId="process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AC45676-36B6-4F3D-8EF9-E56283743959}">
      <dgm:prSet phldrT="[Text]" custT="1"/>
      <dgm:spPr/>
      <dgm:t>
        <a:bodyPr/>
        <a:lstStyle/>
        <a:p>
          <a:r>
            <a:rPr lang="en-IN" sz="2000" b="1" cap="none" spc="50">
              <a:ln w="0"/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rPr>
            <a:t>Input: [email text]</a:t>
          </a:r>
          <a:endParaRPr lang="en-IN" sz="2000" b="1" cap="none" spc="50" dirty="0">
            <a:ln w="0"/>
            <a:effectLst>
              <a:innerShdw blurRad="63500" dist="50800" dir="13500000">
                <a:srgbClr val="000000">
                  <a:alpha val="50000"/>
                </a:srgbClr>
              </a:innerShdw>
            </a:effectLst>
          </a:endParaRPr>
        </a:p>
      </dgm:t>
    </dgm:pt>
    <dgm:pt modelId="{AC529447-424C-4C9C-8B92-192F312580A4}" type="parTrans" cxnId="{73682E89-6C02-48AC-AD68-0D8987AA4961}">
      <dgm:prSet/>
      <dgm:spPr/>
      <dgm:t>
        <a:bodyPr/>
        <a:lstStyle/>
        <a:p>
          <a:endParaRPr lang="en-IN" sz="2000" b="1" cap="none" spc="50">
            <a:ln w="0"/>
            <a:solidFill>
              <a:schemeClr val="bg2"/>
            </a:solidFill>
            <a:effectLst>
              <a:innerShdw blurRad="63500" dist="50800" dir="13500000">
                <a:srgbClr val="000000">
                  <a:alpha val="50000"/>
                </a:srgbClr>
              </a:innerShdw>
            </a:effectLst>
          </a:endParaRPr>
        </a:p>
      </dgm:t>
    </dgm:pt>
    <dgm:pt modelId="{FCA20F7F-1094-4E99-B0D6-834A1F58E43A}" type="sibTrans" cxnId="{73682E89-6C02-48AC-AD68-0D8987AA4961}">
      <dgm:prSet/>
      <dgm:spPr/>
      <dgm:t>
        <a:bodyPr/>
        <a:lstStyle/>
        <a:p>
          <a:endParaRPr lang="en-IN" sz="2000" b="1" cap="none" spc="50">
            <a:ln w="0"/>
            <a:solidFill>
              <a:schemeClr val="bg2"/>
            </a:solidFill>
            <a:effectLst>
              <a:innerShdw blurRad="63500" dist="50800" dir="13500000">
                <a:srgbClr val="000000">
                  <a:alpha val="50000"/>
                </a:srgbClr>
              </a:innerShdw>
            </a:effectLst>
          </a:endParaRPr>
        </a:p>
      </dgm:t>
    </dgm:pt>
    <dgm:pt modelId="{EE4D3533-27C1-4252-8751-952CFEE742D4}">
      <dgm:prSet custT="1"/>
      <dgm:spPr/>
      <dgm:t>
        <a:bodyPr/>
        <a:lstStyle/>
        <a:p>
          <a:r>
            <a:rPr lang="en-IN" sz="2000" b="1" cap="none" spc="50">
              <a:ln w="0"/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rPr>
            <a:t>[Embedding Layer] -- Converts words into vectors</a:t>
          </a:r>
          <a:endParaRPr lang="en-IN" sz="2000" b="1" cap="none" spc="50" dirty="0">
            <a:ln w="0"/>
            <a:effectLst>
              <a:innerShdw blurRad="63500" dist="50800" dir="13500000">
                <a:srgbClr val="000000">
                  <a:alpha val="50000"/>
                </a:srgbClr>
              </a:innerShdw>
            </a:effectLst>
          </a:endParaRPr>
        </a:p>
      </dgm:t>
    </dgm:pt>
    <dgm:pt modelId="{D996BDE3-2131-4871-9EBC-520FE8F99BA7}" type="parTrans" cxnId="{393CAC6B-BF4F-4AAF-B1EF-8C70C66E06CA}">
      <dgm:prSet/>
      <dgm:spPr/>
      <dgm:t>
        <a:bodyPr/>
        <a:lstStyle/>
        <a:p>
          <a:endParaRPr lang="en-IN" sz="2000" b="1" cap="none" spc="50">
            <a:ln w="0"/>
            <a:solidFill>
              <a:schemeClr val="bg2"/>
            </a:solidFill>
            <a:effectLst>
              <a:innerShdw blurRad="63500" dist="50800" dir="13500000">
                <a:srgbClr val="000000">
                  <a:alpha val="50000"/>
                </a:srgbClr>
              </a:innerShdw>
            </a:effectLst>
          </a:endParaRPr>
        </a:p>
      </dgm:t>
    </dgm:pt>
    <dgm:pt modelId="{FBCE55B0-D102-4D26-9A00-E1F8F3CC2F75}" type="sibTrans" cxnId="{393CAC6B-BF4F-4AAF-B1EF-8C70C66E06CA}">
      <dgm:prSet/>
      <dgm:spPr/>
      <dgm:t>
        <a:bodyPr/>
        <a:lstStyle/>
        <a:p>
          <a:endParaRPr lang="en-IN" sz="2000" b="1" cap="none" spc="50">
            <a:ln w="0"/>
            <a:solidFill>
              <a:schemeClr val="bg2"/>
            </a:solidFill>
            <a:effectLst>
              <a:innerShdw blurRad="63500" dist="50800" dir="13500000">
                <a:srgbClr val="000000">
                  <a:alpha val="50000"/>
                </a:srgbClr>
              </a:innerShdw>
            </a:effectLst>
          </a:endParaRPr>
        </a:p>
      </dgm:t>
    </dgm:pt>
    <dgm:pt modelId="{99A2E9F9-484D-486B-99B7-C9B8FBBF28C9}">
      <dgm:prSet custT="1"/>
      <dgm:spPr/>
      <dgm:t>
        <a:bodyPr/>
        <a:lstStyle/>
        <a:p>
          <a:r>
            <a:rPr lang="en-IN" sz="2000" b="1" cap="none" spc="50">
              <a:ln w="0"/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rPr>
            <a:t>[LSTM Layer] -- Learns word sequence patterns</a:t>
          </a:r>
          <a:endParaRPr lang="en-IN" sz="2000" b="1" cap="none" spc="50" dirty="0">
            <a:ln w="0"/>
            <a:effectLst>
              <a:innerShdw blurRad="63500" dist="50800" dir="13500000">
                <a:srgbClr val="000000">
                  <a:alpha val="50000"/>
                </a:srgbClr>
              </a:innerShdw>
            </a:effectLst>
          </a:endParaRPr>
        </a:p>
      </dgm:t>
    </dgm:pt>
    <dgm:pt modelId="{FC4111B9-6E87-4452-B8C4-5E90F48CB037}" type="parTrans" cxnId="{D63C2C15-F419-4A3C-890D-FDEFCBFA8BA1}">
      <dgm:prSet/>
      <dgm:spPr/>
      <dgm:t>
        <a:bodyPr/>
        <a:lstStyle/>
        <a:p>
          <a:endParaRPr lang="en-IN" sz="2000" b="1" cap="none" spc="50">
            <a:ln w="0"/>
            <a:solidFill>
              <a:schemeClr val="bg2"/>
            </a:solidFill>
            <a:effectLst>
              <a:innerShdw blurRad="63500" dist="50800" dir="13500000">
                <a:srgbClr val="000000">
                  <a:alpha val="50000"/>
                </a:srgbClr>
              </a:innerShdw>
            </a:effectLst>
          </a:endParaRPr>
        </a:p>
      </dgm:t>
    </dgm:pt>
    <dgm:pt modelId="{8D25F17C-ABCD-4A50-8423-1D8C2D760996}" type="sibTrans" cxnId="{D63C2C15-F419-4A3C-890D-FDEFCBFA8BA1}">
      <dgm:prSet/>
      <dgm:spPr/>
      <dgm:t>
        <a:bodyPr/>
        <a:lstStyle/>
        <a:p>
          <a:endParaRPr lang="en-IN" sz="2000" b="1" cap="none" spc="50">
            <a:ln w="0"/>
            <a:solidFill>
              <a:schemeClr val="bg2"/>
            </a:solidFill>
            <a:effectLst>
              <a:innerShdw blurRad="63500" dist="50800" dir="13500000">
                <a:srgbClr val="000000">
                  <a:alpha val="50000"/>
                </a:srgbClr>
              </a:innerShdw>
            </a:effectLst>
          </a:endParaRPr>
        </a:p>
      </dgm:t>
    </dgm:pt>
    <dgm:pt modelId="{4C0042BE-D964-4F27-A4EC-F58E12193D9B}">
      <dgm:prSet custT="1"/>
      <dgm:spPr/>
      <dgm:t>
        <a:bodyPr/>
        <a:lstStyle/>
        <a:p>
          <a:r>
            <a:rPr lang="en-IN" sz="2000" b="1" cap="none" spc="50">
              <a:ln w="0"/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rPr>
            <a:t>[Dropout Layer] -- Prevents overfitting</a:t>
          </a:r>
          <a:endParaRPr lang="en-IN" sz="2000" b="1" cap="none" spc="50" dirty="0">
            <a:ln w="0"/>
            <a:effectLst>
              <a:innerShdw blurRad="63500" dist="50800" dir="13500000">
                <a:srgbClr val="000000">
                  <a:alpha val="50000"/>
                </a:srgbClr>
              </a:innerShdw>
            </a:effectLst>
          </a:endParaRPr>
        </a:p>
      </dgm:t>
    </dgm:pt>
    <dgm:pt modelId="{10033532-4D9B-4450-BD5D-DB24E522E10A}" type="parTrans" cxnId="{6E273C17-1509-433F-A9DE-EC81B814FA70}">
      <dgm:prSet/>
      <dgm:spPr/>
      <dgm:t>
        <a:bodyPr/>
        <a:lstStyle/>
        <a:p>
          <a:endParaRPr lang="en-IN" sz="2000" b="1" cap="none" spc="50">
            <a:ln w="0"/>
            <a:solidFill>
              <a:schemeClr val="bg2"/>
            </a:solidFill>
            <a:effectLst>
              <a:innerShdw blurRad="63500" dist="50800" dir="13500000">
                <a:srgbClr val="000000">
                  <a:alpha val="50000"/>
                </a:srgbClr>
              </a:innerShdw>
            </a:effectLst>
          </a:endParaRPr>
        </a:p>
      </dgm:t>
    </dgm:pt>
    <dgm:pt modelId="{9E7382C8-2942-4BAA-970E-D00316CAD62F}" type="sibTrans" cxnId="{6E273C17-1509-433F-A9DE-EC81B814FA70}">
      <dgm:prSet/>
      <dgm:spPr/>
      <dgm:t>
        <a:bodyPr/>
        <a:lstStyle/>
        <a:p>
          <a:endParaRPr lang="en-IN" sz="2000" b="1" cap="none" spc="50">
            <a:ln w="0"/>
            <a:solidFill>
              <a:schemeClr val="bg2"/>
            </a:solidFill>
            <a:effectLst>
              <a:innerShdw blurRad="63500" dist="50800" dir="13500000">
                <a:srgbClr val="000000">
                  <a:alpha val="50000"/>
                </a:srgbClr>
              </a:innerShdw>
            </a:effectLst>
          </a:endParaRPr>
        </a:p>
      </dgm:t>
    </dgm:pt>
    <dgm:pt modelId="{180559EC-62E1-4DCA-B408-BCEC85853AA0}">
      <dgm:prSet custT="1"/>
      <dgm:spPr/>
      <dgm:t>
        <a:bodyPr/>
        <a:lstStyle/>
        <a:p>
          <a:r>
            <a:rPr lang="en-IN" sz="2000" b="1" cap="none" spc="50">
              <a:ln w="0"/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rPr>
            <a:t>[Dense Layer] -- Fully connected layer to combine features</a:t>
          </a:r>
          <a:endParaRPr lang="en-IN" sz="2000" b="1" cap="none" spc="50" dirty="0">
            <a:ln w="0"/>
            <a:effectLst>
              <a:innerShdw blurRad="63500" dist="50800" dir="13500000">
                <a:srgbClr val="000000">
                  <a:alpha val="50000"/>
                </a:srgbClr>
              </a:innerShdw>
            </a:effectLst>
          </a:endParaRPr>
        </a:p>
      </dgm:t>
    </dgm:pt>
    <dgm:pt modelId="{99BD2FFF-FE6F-4896-91BE-0066662F3BAD}" type="parTrans" cxnId="{1B301368-FC0E-424A-B9AF-D27A0407033F}">
      <dgm:prSet/>
      <dgm:spPr/>
      <dgm:t>
        <a:bodyPr/>
        <a:lstStyle/>
        <a:p>
          <a:endParaRPr lang="en-IN" sz="2000" b="1" cap="none" spc="50">
            <a:ln w="0"/>
            <a:solidFill>
              <a:schemeClr val="bg2"/>
            </a:solidFill>
            <a:effectLst>
              <a:innerShdw blurRad="63500" dist="50800" dir="13500000">
                <a:srgbClr val="000000">
                  <a:alpha val="50000"/>
                </a:srgbClr>
              </a:innerShdw>
            </a:effectLst>
          </a:endParaRPr>
        </a:p>
      </dgm:t>
    </dgm:pt>
    <dgm:pt modelId="{B423D210-A7E2-4FA6-B0D6-94965DAAE8E7}" type="sibTrans" cxnId="{1B301368-FC0E-424A-B9AF-D27A0407033F}">
      <dgm:prSet/>
      <dgm:spPr/>
      <dgm:t>
        <a:bodyPr/>
        <a:lstStyle/>
        <a:p>
          <a:endParaRPr lang="en-IN" sz="2000" b="1" cap="none" spc="50">
            <a:ln w="0"/>
            <a:solidFill>
              <a:schemeClr val="bg2"/>
            </a:solidFill>
            <a:effectLst>
              <a:innerShdw blurRad="63500" dist="50800" dir="13500000">
                <a:srgbClr val="000000">
                  <a:alpha val="50000"/>
                </a:srgbClr>
              </a:innerShdw>
            </a:effectLst>
          </a:endParaRPr>
        </a:p>
      </dgm:t>
    </dgm:pt>
    <dgm:pt modelId="{F023489D-3F9C-4577-AC6D-5D6082AD6FAB}">
      <dgm:prSet custT="1"/>
      <dgm:spPr/>
      <dgm:t>
        <a:bodyPr/>
        <a:lstStyle/>
        <a:p>
          <a:r>
            <a:rPr lang="en-IN" sz="2000" b="1" cap="none" spc="50">
              <a:ln w="0"/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rPr>
            <a:t>Output: [spam or ham</a:t>
          </a:r>
          <a:endParaRPr lang="en-IN" sz="2000" b="1" cap="none" spc="50" dirty="0">
            <a:ln w="0"/>
            <a:effectLst>
              <a:innerShdw blurRad="63500" dist="50800" dir="13500000">
                <a:srgbClr val="000000">
                  <a:alpha val="50000"/>
                </a:srgbClr>
              </a:innerShdw>
            </a:effectLst>
          </a:endParaRPr>
        </a:p>
      </dgm:t>
    </dgm:pt>
    <dgm:pt modelId="{D7E0F553-BD44-4F07-800E-19AF091FA6E4}" type="parTrans" cxnId="{1AEF0128-B6CC-4635-AD52-DF89E1E37BC5}">
      <dgm:prSet/>
      <dgm:spPr/>
      <dgm:t>
        <a:bodyPr/>
        <a:lstStyle/>
        <a:p>
          <a:endParaRPr lang="en-IN" sz="2000" b="1" cap="none" spc="50">
            <a:ln w="0"/>
            <a:solidFill>
              <a:schemeClr val="bg2"/>
            </a:solidFill>
            <a:effectLst>
              <a:innerShdw blurRad="63500" dist="50800" dir="13500000">
                <a:srgbClr val="000000">
                  <a:alpha val="50000"/>
                </a:srgbClr>
              </a:innerShdw>
            </a:effectLst>
          </a:endParaRPr>
        </a:p>
      </dgm:t>
    </dgm:pt>
    <dgm:pt modelId="{EBA1C702-39E4-43BF-A6BC-5B22DF66BEEF}" type="sibTrans" cxnId="{1AEF0128-B6CC-4635-AD52-DF89E1E37BC5}">
      <dgm:prSet/>
      <dgm:spPr/>
      <dgm:t>
        <a:bodyPr/>
        <a:lstStyle/>
        <a:p>
          <a:endParaRPr lang="en-IN" sz="2000" b="1" cap="none" spc="50">
            <a:ln w="0"/>
            <a:solidFill>
              <a:schemeClr val="bg2"/>
            </a:solidFill>
            <a:effectLst>
              <a:innerShdw blurRad="63500" dist="50800" dir="13500000">
                <a:srgbClr val="000000">
                  <a:alpha val="50000"/>
                </a:srgbClr>
              </a:innerShdw>
            </a:effectLst>
          </a:endParaRPr>
        </a:p>
      </dgm:t>
    </dgm:pt>
    <dgm:pt modelId="{6E602701-9373-4A4A-B51D-0B604A234F4B}" type="pres">
      <dgm:prSet presAssocID="{6E9627E5-51F6-48C9-9047-B63FEEB041AF}" presName="Name0" presStyleCnt="0">
        <dgm:presLayoutVars>
          <dgm:dir/>
          <dgm:animLvl val="lvl"/>
          <dgm:resizeHandles val="exact"/>
        </dgm:presLayoutVars>
      </dgm:prSet>
      <dgm:spPr/>
    </dgm:pt>
    <dgm:pt modelId="{49639653-DA6A-44C7-AF5B-8E894F58364C}" type="pres">
      <dgm:prSet presAssocID="{F023489D-3F9C-4577-AC6D-5D6082AD6FAB}" presName="boxAndChildren" presStyleCnt="0"/>
      <dgm:spPr/>
    </dgm:pt>
    <dgm:pt modelId="{99B11340-3EB5-4BC2-ADAE-5BC67A7A0210}" type="pres">
      <dgm:prSet presAssocID="{F023489D-3F9C-4577-AC6D-5D6082AD6FAB}" presName="parentTextBox" presStyleLbl="node1" presStyleIdx="0" presStyleCnt="6"/>
      <dgm:spPr/>
    </dgm:pt>
    <dgm:pt modelId="{DCBF1A6B-AC72-4F19-8D9D-D46F4CA3B6EA}" type="pres">
      <dgm:prSet presAssocID="{B423D210-A7E2-4FA6-B0D6-94965DAAE8E7}" presName="sp" presStyleCnt="0"/>
      <dgm:spPr/>
    </dgm:pt>
    <dgm:pt modelId="{131C6DA1-4D81-429D-81C6-852CF040270C}" type="pres">
      <dgm:prSet presAssocID="{180559EC-62E1-4DCA-B408-BCEC85853AA0}" presName="arrowAndChildren" presStyleCnt="0"/>
      <dgm:spPr/>
    </dgm:pt>
    <dgm:pt modelId="{0FAE4C58-626D-48D2-8687-1EE69547F42E}" type="pres">
      <dgm:prSet presAssocID="{180559EC-62E1-4DCA-B408-BCEC85853AA0}" presName="parentTextArrow" presStyleLbl="node1" presStyleIdx="1" presStyleCnt="6"/>
      <dgm:spPr/>
    </dgm:pt>
    <dgm:pt modelId="{A8886EC3-25CE-4F70-952C-F4254FC612FB}" type="pres">
      <dgm:prSet presAssocID="{9E7382C8-2942-4BAA-970E-D00316CAD62F}" presName="sp" presStyleCnt="0"/>
      <dgm:spPr/>
    </dgm:pt>
    <dgm:pt modelId="{E15BFF08-6B42-4E5A-B8EB-5F2361FE71A2}" type="pres">
      <dgm:prSet presAssocID="{4C0042BE-D964-4F27-A4EC-F58E12193D9B}" presName="arrowAndChildren" presStyleCnt="0"/>
      <dgm:spPr/>
    </dgm:pt>
    <dgm:pt modelId="{0C9A6129-808B-49B2-8DFB-D12E595927C9}" type="pres">
      <dgm:prSet presAssocID="{4C0042BE-D964-4F27-A4EC-F58E12193D9B}" presName="parentTextArrow" presStyleLbl="node1" presStyleIdx="2" presStyleCnt="6"/>
      <dgm:spPr/>
    </dgm:pt>
    <dgm:pt modelId="{71962802-EADB-44A5-982E-5E0AA1998818}" type="pres">
      <dgm:prSet presAssocID="{8D25F17C-ABCD-4A50-8423-1D8C2D760996}" presName="sp" presStyleCnt="0"/>
      <dgm:spPr/>
    </dgm:pt>
    <dgm:pt modelId="{5A69CBD5-0986-4A08-9935-01BE7869B909}" type="pres">
      <dgm:prSet presAssocID="{99A2E9F9-484D-486B-99B7-C9B8FBBF28C9}" presName="arrowAndChildren" presStyleCnt="0"/>
      <dgm:spPr/>
    </dgm:pt>
    <dgm:pt modelId="{A5B54B5C-4A4C-4092-9592-4FB1C18D7566}" type="pres">
      <dgm:prSet presAssocID="{99A2E9F9-484D-486B-99B7-C9B8FBBF28C9}" presName="parentTextArrow" presStyleLbl="node1" presStyleIdx="3" presStyleCnt="6"/>
      <dgm:spPr/>
    </dgm:pt>
    <dgm:pt modelId="{10953BE3-5E33-40C9-80AF-F8D99DF308F1}" type="pres">
      <dgm:prSet presAssocID="{FBCE55B0-D102-4D26-9A00-E1F8F3CC2F75}" presName="sp" presStyleCnt="0"/>
      <dgm:spPr/>
    </dgm:pt>
    <dgm:pt modelId="{F06FD48C-815E-4260-9135-8825C5CE7F79}" type="pres">
      <dgm:prSet presAssocID="{EE4D3533-27C1-4252-8751-952CFEE742D4}" presName="arrowAndChildren" presStyleCnt="0"/>
      <dgm:spPr/>
    </dgm:pt>
    <dgm:pt modelId="{5F66A8F2-F668-4E5C-9E9A-D57AA50DB02D}" type="pres">
      <dgm:prSet presAssocID="{EE4D3533-27C1-4252-8751-952CFEE742D4}" presName="parentTextArrow" presStyleLbl="node1" presStyleIdx="4" presStyleCnt="6"/>
      <dgm:spPr/>
    </dgm:pt>
    <dgm:pt modelId="{A65D9AC5-B235-48E0-98F6-845554ACE92E}" type="pres">
      <dgm:prSet presAssocID="{FCA20F7F-1094-4E99-B0D6-834A1F58E43A}" presName="sp" presStyleCnt="0"/>
      <dgm:spPr/>
    </dgm:pt>
    <dgm:pt modelId="{D5C6C94C-18B0-49B9-A993-47CEE84DBE47}" type="pres">
      <dgm:prSet presAssocID="{DAC45676-36B6-4F3D-8EF9-E56283743959}" presName="arrowAndChildren" presStyleCnt="0"/>
      <dgm:spPr/>
    </dgm:pt>
    <dgm:pt modelId="{6E73BC87-0B97-4D4E-80F0-9C2BFF62AD28}" type="pres">
      <dgm:prSet presAssocID="{DAC45676-36B6-4F3D-8EF9-E56283743959}" presName="parentTextArrow" presStyleLbl="node1" presStyleIdx="5" presStyleCnt="6" custLinFactNeighborY="1276"/>
      <dgm:spPr/>
    </dgm:pt>
  </dgm:ptLst>
  <dgm:cxnLst>
    <dgm:cxn modelId="{D63C2C15-F419-4A3C-890D-FDEFCBFA8BA1}" srcId="{6E9627E5-51F6-48C9-9047-B63FEEB041AF}" destId="{99A2E9F9-484D-486B-99B7-C9B8FBBF28C9}" srcOrd="2" destOrd="0" parTransId="{FC4111B9-6E87-4452-B8C4-5E90F48CB037}" sibTransId="{8D25F17C-ABCD-4A50-8423-1D8C2D760996}"/>
    <dgm:cxn modelId="{6E273C17-1509-433F-A9DE-EC81B814FA70}" srcId="{6E9627E5-51F6-48C9-9047-B63FEEB041AF}" destId="{4C0042BE-D964-4F27-A4EC-F58E12193D9B}" srcOrd="3" destOrd="0" parTransId="{10033532-4D9B-4450-BD5D-DB24E522E10A}" sibTransId="{9E7382C8-2942-4BAA-970E-D00316CAD62F}"/>
    <dgm:cxn modelId="{1AEF0128-B6CC-4635-AD52-DF89E1E37BC5}" srcId="{6E9627E5-51F6-48C9-9047-B63FEEB041AF}" destId="{F023489D-3F9C-4577-AC6D-5D6082AD6FAB}" srcOrd="5" destOrd="0" parTransId="{D7E0F553-BD44-4F07-800E-19AF091FA6E4}" sibTransId="{EBA1C702-39E4-43BF-A6BC-5B22DF66BEEF}"/>
    <dgm:cxn modelId="{1B301368-FC0E-424A-B9AF-D27A0407033F}" srcId="{6E9627E5-51F6-48C9-9047-B63FEEB041AF}" destId="{180559EC-62E1-4DCA-B408-BCEC85853AA0}" srcOrd="4" destOrd="0" parTransId="{99BD2FFF-FE6F-4896-91BE-0066662F3BAD}" sibTransId="{B423D210-A7E2-4FA6-B0D6-94965DAAE8E7}"/>
    <dgm:cxn modelId="{706F5868-D2D6-4682-8A10-516EC81F9154}" type="presOf" srcId="{4C0042BE-D964-4F27-A4EC-F58E12193D9B}" destId="{0C9A6129-808B-49B2-8DFB-D12E595927C9}" srcOrd="0" destOrd="0" presId="urn:microsoft.com/office/officeart/2005/8/layout/process4"/>
    <dgm:cxn modelId="{393CAC6B-BF4F-4AAF-B1EF-8C70C66E06CA}" srcId="{6E9627E5-51F6-48C9-9047-B63FEEB041AF}" destId="{EE4D3533-27C1-4252-8751-952CFEE742D4}" srcOrd="1" destOrd="0" parTransId="{D996BDE3-2131-4871-9EBC-520FE8F99BA7}" sibTransId="{FBCE55B0-D102-4D26-9A00-E1F8F3CC2F75}"/>
    <dgm:cxn modelId="{E1F1E34E-8FFB-4AC2-85A7-49E16F4FAEE1}" type="presOf" srcId="{6E9627E5-51F6-48C9-9047-B63FEEB041AF}" destId="{6E602701-9373-4A4A-B51D-0B604A234F4B}" srcOrd="0" destOrd="0" presId="urn:microsoft.com/office/officeart/2005/8/layout/process4"/>
    <dgm:cxn modelId="{8951C350-AC56-4D78-A482-44C9BFD39DDD}" type="presOf" srcId="{DAC45676-36B6-4F3D-8EF9-E56283743959}" destId="{6E73BC87-0B97-4D4E-80F0-9C2BFF62AD28}" srcOrd="0" destOrd="0" presId="urn:microsoft.com/office/officeart/2005/8/layout/process4"/>
    <dgm:cxn modelId="{ABCAEE50-7C4A-49F5-9417-A863206954FD}" type="presOf" srcId="{180559EC-62E1-4DCA-B408-BCEC85853AA0}" destId="{0FAE4C58-626D-48D2-8687-1EE69547F42E}" srcOrd="0" destOrd="0" presId="urn:microsoft.com/office/officeart/2005/8/layout/process4"/>
    <dgm:cxn modelId="{73682E89-6C02-48AC-AD68-0D8987AA4961}" srcId="{6E9627E5-51F6-48C9-9047-B63FEEB041AF}" destId="{DAC45676-36B6-4F3D-8EF9-E56283743959}" srcOrd="0" destOrd="0" parTransId="{AC529447-424C-4C9C-8B92-192F312580A4}" sibTransId="{FCA20F7F-1094-4E99-B0D6-834A1F58E43A}"/>
    <dgm:cxn modelId="{505EFEB7-B8C4-4E86-BFDB-AAD65C4A1E3A}" type="presOf" srcId="{EE4D3533-27C1-4252-8751-952CFEE742D4}" destId="{5F66A8F2-F668-4E5C-9E9A-D57AA50DB02D}" srcOrd="0" destOrd="0" presId="urn:microsoft.com/office/officeart/2005/8/layout/process4"/>
    <dgm:cxn modelId="{31B39BD1-4DE2-40C1-9343-C96A9AFE55D4}" type="presOf" srcId="{F023489D-3F9C-4577-AC6D-5D6082AD6FAB}" destId="{99B11340-3EB5-4BC2-ADAE-5BC67A7A0210}" srcOrd="0" destOrd="0" presId="urn:microsoft.com/office/officeart/2005/8/layout/process4"/>
    <dgm:cxn modelId="{0C43D9E6-673F-4589-844C-4C2625B7D1C7}" type="presOf" srcId="{99A2E9F9-484D-486B-99B7-C9B8FBBF28C9}" destId="{A5B54B5C-4A4C-4092-9592-4FB1C18D7566}" srcOrd="0" destOrd="0" presId="urn:microsoft.com/office/officeart/2005/8/layout/process4"/>
    <dgm:cxn modelId="{9DD490A8-8C8A-4317-BEED-2A87E37A22F1}" type="presParOf" srcId="{6E602701-9373-4A4A-B51D-0B604A234F4B}" destId="{49639653-DA6A-44C7-AF5B-8E894F58364C}" srcOrd="0" destOrd="0" presId="urn:microsoft.com/office/officeart/2005/8/layout/process4"/>
    <dgm:cxn modelId="{589850E6-2804-4E64-B50F-F97B14253EA8}" type="presParOf" srcId="{49639653-DA6A-44C7-AF5B-8E894F58364C}" destId="{99B11340-3EB5-4BC2-ADAE-5BC67A7A0210}" srcOrd="0" destOrd="0" presId="urn:microsoft.com/office/officeart/2005/8/layout/process4"/>
    <dgm:cxn modelId="{48806D3C-C8A5-4E07-A056-8AB953C2B16E}" type="presParOf" srcId="{6E602701-9373-4A4A-B51D-0B604A234F4B}" destId="{DCBF1A6B-AC72-4F19-8D9D-D46F4CA3B6EA}" srcOrd="1" destOrd="0" presId="urn:microsoft.com/office/officeart/2005/8/layout/process4"/>
    <dgm:cxn modelId="{6FCE4D66-DC21-4D48-A1E0-0637A54AE630}" type="presParOf" srcId="{6E602701-9373-4A4A-B51D-0B604A234F4B}" destId="{131C6DA1-4D81-429D-81C6-852CF040270C}" srcOrd="2" destOrd="0" presId="urn:microsoft.com/office/officeart/2005/8/layout/process4"/>
    <dgm:cxn modelId="{5AF40DD8-6D3C-4F88-8398-7E5806453326}" type="presParOf" srcId="{131C6DA1-4D81-429D-81C6-852CF040270C}" destId="{0FAE4C58-626D-48D2-8687-1EE69547F42E}" srcOrd="0" destOrd="0" presId="urn:microsoft.com/office/officeart/2005/8/layout/process4"/>
    <dgm:cxn modelId="{48292DA0-2020-47B3-86B4-E6CEAE4C819B}" type="presParOf" srcId="{6E602701-9373-4A4A-B51D-0B604A234F4B}" destId="{A8886EC3-25CE-4F70-952C-F4254FC612FB}" srcOrd="3" destOrd="0" presId="urn:microsoft.com/office/officeart/2005/8/layout/process4"/>
    <dgm:cxn modelId="{B628E881-18F8-41D2-962C-61E7B3E6E60D}" type="presParOf" srcId="{6E602701-9373-4A4A-B51D-0B604A234F4B}" destId="{E15BFF08-6B42-4E5A-B8EB-5F2361FE71A2}" srcOrd="4" destOrd="0" presId="urn:microsoft.com/office/officeart/2005/8/layout/process4"/>
    <dgm:cxn modelId="{B5997A9C-91EF-46B9-AFFE-1925B24C266D}" type="presParOf" srcId="{E15BFF08-6B42-4E5A-B8EB-5F2361FE71A2}" destId="{0C9A6129-808B-49B2-8DFB-D12E595927C9}" srcOrd="0" destOrd="0" presId="urn:microsoft.com/office/officeart/2005/8/layout/process4"/>
    <dgm:cxn modelId="{19B39BEA-D23E-42A3-BC4C-FBAE1D15B06A}" type="presParOf" srcId="{6E602701-9373-4A4A-B51D-0B604A234F4B}" destId="{71962802-EADB-44A5-982E-5E0AA1998818}" srcOrd="5" destOrd="0" presId="urn:microsoft.com/office/officeart/2005/8/layout/process4"/>
    <dgm:cxn modelId="{329DD2EB-E603-47AD-8E09-1A4A360029C9}" type="presParOf" srcId="{6E602701-9373-4A4A-B51D-0B604A234F4B}" destId="{5A69CBD5-0986-4A08-9935-01BE7869B909}" srcOrd="6" destOrd="0" presId="urn:microsoft.com/office/officeart/2005/8/layout/process4"/>
    <dgm:cxn modelId="{924C16A8-8D80-4D0D-87BD-EBE870019E8E}" type="presParOf" srcId="{5A69CBD5-0986-4A08-9935-01BE7869B909}" destId="{A5B54B5C-4A4C-4092-9592-4FB1C18D7566}" srcOrd="0" destOrd="0" presId="urn:microsoft.com/office/officeart/2005/8/layout/process4"/>
    <dgm:cxn modelId="{93D7352E-471E-45C7-852D-4603A13A2BED}" type="presParOf" srcId="{6E602701-9373-4A4A-B51D-0B604A234F4B}" destId="{10953BE3-5E33-40C9-80AF-F8D99DF308F1}" srcOrd="7" destOrd="0" presId="urn:microsoft.com/office/officeart/2005/8/layout/process4"/>
    <dgm:cxn modelId="{321B3037-D4C8-4B71-96F7-13D08AE7572B}" type="presParOf" srcId="{6E602701-9373-4A4A-B51D-0B604A234F4B}" destId="{F06FD48C-815E-4260-9135-8825C5CE7F79}" srcOrd="8" destOrd="0" presId="urn:microsoft.com/office/officeart/2005/8/layout/process4"/>
    <dgm:cxn modelId="{D23A9AA5-CDFF-4461-9D49-77AA0E76985C}" type="presParOf" srcId="{F06FD48C-815E-4260-9135-8825C5CE7F79}" destId="{5F66A8F2-F668-4E5C-9E9A-D57AA50DB02D}" srcOrd="0" destOrd="0" presId="urn:microsoft.com/office/officeart/2005/8/layout/process4"/>
    <dgm:cxn modelId="{54C36FF4-24F7-45F2-AAAF-E7E7B030A912}" type="presParOf" srcId="{6E602701-9373-4A4A-B51D-0B604A234F4B}" destId="{A65D9AC5-B235-48E0-98F6-845554ACE92E}" srcOrd="9" destOrd="0" presId="urn:microsoft.com/office/officeart/2005/8/layout/process4"/>
    <dgm:cxn modelId="{A511460B-7D93-4F7B-A349-DDA2692162AB}" type="presParOf" srcId="{6E602701-9373-4A4A-B51D-0B604A234F4B}" destId="{D5C6C94C-18B0-49B9-A993-47CEE84DBE47}" srcOrd="10" destOrd="0" presId="urn:microsoft.com/office/officeart/2005/8/layout/process4"/>
    <dgm:cxn modelId="{962483EE-9B25-4F23-8508-9D1842312472}" type="presParOf" srcId="{D5C6C94C-18B0-49B9-A993-47CEE84DBE47}" destId="{6E73BC87-0B97-4D4E-80F0-9C2BFF62AD28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B11340-3EB5-4BC2-ADAE-5BC67A7A0210}">
      <dsp:nvSpPr>
        <dsp:cNvPr id="0" name=""/>
        <dsp:cNvSpPr/>
      </dsp:nvSpPr>
      <dsp:spPr>
        <a:xfrm>
          <a:off x="0" y="4902372"/>
          <a:ext cx="5748456" cy="64343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cap="none" spc="50">
              <a:ln w="0"/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rPr>
            <a:t>Output: [spam or ham</a:t>
          </a:r>
          <a:endParaRPr lang="en-IN" sz="2000" b="1" kern="1200" cap="none" spc="50" dirty="0">
            <a:ln w="0"/>
            <a:effectLst>
              <a:innerShdw blurRad="63500" dist="50800" dir="13500000">
                <a:srgbClr val="000000">
                  <a:alpha val="50000"/>
                </a:srgbClr>
              </a:innerShdw>
            </a:effectLst>
          </a:endParaRPr>
        </a:p>
      </dsp:txBody>
      <dsp:txXfrm>
        <a:off x="0" y="4902372"/>
        <a:ext cx="5748456" cy="643433"/>
      </dsp:txXfrm>
    </dsp:sp>
    <dsp:sp modelId="{0FAE4C58-626D-48D2-8687-1EE69547F42E}">
      <dsp:nvSpPr>
        <dsp:cNvPr id="0" name=""/>
        <dsp:cNvSpPr/>
      </dsp:nvSpPr>
      <dsp:spPr>
        <a:xfrm rot="10800000">
          <a:off x="0" y="3922423"/>
          <a:ext cx="5748456" cy="989601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cap="none" spc="50">
              <a:ln w="0"/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rPr>
            <a:t>[Dense Layer] -- Fully connected layer to combine features</a:t>
          </a:r>
          <a:endParaRPr lang="en-IN" sz="2000" b="1" kern="1200" cap="none" spc="50" dirty="0">
            <a:ln w="0"/>
            <a:effectLst>
              <a:innerShdw blurRad="63500" dist="50800" dir="13500000">
                <a:srgbClr val="000000">
                  <a:alpha val="50000"/>
                </a:srgbClr>
              </a:innerShdw>
            </a:effectLst>
          </a:endParaRPr>
        </a:p>
      </dsp:txBody>
      <dsp:txXfrm rot="10800000">
        <a:off x="0" y="3922423"/>
        <a:ext cx="5748456" cy="643013"/>
      </dsp:txXfrm>
    </dsp:sp>
    <dsp:sp modelId="{0C9A6129-808B-49B2-8DFB-D12E595927C9}">
      <dsp:nvSpPr>
        <dsp:cNvPr id="0" name=""/>
        <dsp:cNvSpPr/>
      </dsp:nvSpPr>
      <dsp:spPr>
        <a:xfrm rot="10800000">
          <a:off x="0" y="2942473"/>
          <a:ext cx="5748456" cy="989601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cap="none" spc="50">
              <a:ln w="0"/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rPr>
            <a:t>[Dropout Layer] -- Prevents overfitting</a:t>
          </a:r>
          <a:endParaRPr lang="en-IN" sz="2000" b="1" kern="1200" cap="none" spc="50" dirty="0">
            <a:ln w="0"/>
            <a:effectLst>
              <a:innerShdw blurRad="63500" dist="50800" dir="13500000">
                <a:srgbClr val="000000">
                  <a:alpha val="50000"/>
                </a:srgbClr>
              </a:innerShdw>
            </a:effectLst>
          </a:endParaRPr>
        </a:p>
      </dsp:txBody>
      <dsp:txXfrm rot="10800000">
        <a:off x="0" y="2942473"/>
        <a:ext cx="5748456" cy="643013"/>
      </dsp:txXfrm>
    </dsp:sp>
    <dsp:sp modelId="{A5B54B5C-4A4C-4092-9592-4FB1C18D7566}">
      <dsp:nvSpPr>
        <dsp:cNvPr id="0" name=""/>
        <dsp:cNvSpPr/>
      </dsp:nvSpPr>
      <dsp:spPr>
        <a:xfrm rot="10800000">
          <a:off x="0" y="1962523"/>
          <a:ext cx="5748456" cy="989601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cap="none" spc="50">
              <a:ln w="0"/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rPr>
            <a:t>[LSTM Layer] -- Learns word sequence patterns</a:t>
          </a:r>
          <a:endParaRPr lang="en-IN" sz="2000" b="1" kern="1200" cap="none" spc="50" dirty="0">
            <a:ln w="0"/>
            <a:effectLst>
              <a:innerShdw blurRad="63500" dist="50800" dir="13500000">
                <a:srgbClr val="000000">
                  <a:alpha val="50000"/>
                </a:srgbClr>
              </a:innerShdw>
            </a:effectLst>
          </a:endParaRPr>
        </a:p>
      </dsp:txBody>
      <dsp:txXfrm rot="10800000">
        <a:off x="0" y="1962523"/>
        <a:ext cx="5748456" cy="643013"/>
      </dsp:txXfrm>
    </dsp:sp>
    <dsp:sp modelId="{5F66A8F2-F668-4E5C-9E9A-D57AA50DB02D}">
      <dsp:nvSpPr>
        <dsp:cNvPr id="0" name=""/>
        <dsp:cNvSpPr/>
      </dsp:nvSpPr>
      <dsp:spPr>
        <a:xfrm rot="10800000">
          <a:off x="0" y="982574"/>
          <a:ext cx="5748456" cy="989601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cap="none" spc="50">
              <a:ln w="0"/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rPr>
            <a:t>[Embedding Layer] -- Converts words into vectors</a:t>
          </a:r>
          <a:endParaRPr lang="en-IN" sz="2000" b="1" kern="1200" cap="none" spc="50" dirty="0">
            <a:ln w="0"/>
            <a:effectLst>
              <a:innerShdw blurRad="63500" dist="50800" dir="13500000">
                <a:srgbClr val="000000">
                  <a:alpha val="50000"/>
                </a:srgbClr>
              </a:innerShdw>
            </a:effectLst>
          </a:endParaRPr>
        </a:p>
      </dsp:txBody>
      <dsp:txXfrm rot="10800000">
        <a:off x="0" y="982574"/>
        <a:ext cx="5748456" cy="643013"/>
      </dsp:txXfrm>
    </dsp:sp>
    <dsp:sp modelId="{6E73BC87-0B97-4D4E-80F0-9C2BFF62AD28}">
      <dsp:nvSpPr>
        <dsp:cNvPr id="0" name=""/>
        <dsp:cNvSpPr/>
      </dsp:nvSpPr>
      <dsp:spPr>
        <a:xfrm rot="10800000">
          <a:off x="0" y="15251"/>
          <a:ext cx="5748456" cy="989601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cap="none" spc="50">
              <a:ln w="0"/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rPr>
            <a:t>Input: [email text]</a:t>
          </a:r>
          <a:endParaRPr lang="en-IN" sz="2000" b="1" kern="1200" cap="none" spc="50" dirty="0">
            <a:ln w="0"/>
            <a:effectLst>
              <a:innerShdw blurRad="63500" dist="50800" dir="13500000">
                <a:srgbClr val="000000">
                  <a:alpha val="50000"/>
                </a:srgbClr>
              </a:innerShdw>
            </a:effectLst>
          </a:endParaRPr>
        </a:p>
      </dsp:txBody>
      <dsp:txXfrm rot="10800000">
        <a:off x="0" y="15251"/>
        <a:ext cx="5748456" cy="6430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3820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7269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0C23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0C23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0C23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0C23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0C23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D93D3B4-7436-8AF2-EDAE-A79EE2F4E2FF}"/>
              </a:ext>
            </a:extLst>
          </p:cNvPr>
          <p:cNvSpPr/>
          <p:nvPr/>
        </p:nvSpPr>
        <p:spPr>
          <a:xfrm>
            <a:off x="10359483" y="505088"/>
            <a:ext cx="3947532" cy="1535586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 0"/>
          <p:cNvSpPr/>
          <p:nvPr/>
        </p:nvSpPr>
        <p:spPr>
          <a:xfrm>
            <a:off x="964397" y="3404024"/>
            <a:ext cx="12718149" cy="258789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lIns="0" tIns="0" rIns="0" bIns="0" rtlCol="0" anchor="t"/>
          <a:lstStyle/>
          <a:p>
            <a:pPr marL="0" indent="0" algn="ctr">
              <a:lnSpc>
                <a:spcPts val="7450"/>
              </a:lnSpc>
              <a:buNone/>
            </a:pPr>
            <a:endParaRPr lang="en-IN" sz="8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marL="0" indent="0" algn="ctr">
              <a:lnSpc>
                <a:spcPts val="7450"/>
              </a:lnSpc>
              <a:buNone/>
            </a:pPr>
            <a:r>
              <a:rPr lang="en-IN" sz="8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The Leads – Review 1</a:t>
            </a:r>
            <a:endParaRPr lang="en-US" sz="115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Prompt Medium" pitchFamily="34" charset="0"/>
              <a:cs typeface="Prompt Medium" pitchFamily="34" charset="-12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DD29F5-00F7-2684-AB7D-3624CFE9C83F}"/>
              </a:ext>
            </a:extLst>
          </p:cNvPr>
          <p:cNvSpPr/>
          <p:nvPr/>
        </p:nvSpPr>
        <p:spPr>
          <a:xfrm>
            <a:off x="12823902" y="7754302"/>
            <a:ext cx="1717288" cy="38993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The_Leads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C8F40C3-4E7F-5219-C9BF-5AC2865093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4067" y="659587"/>
            <a:ext cx="3533257" cy="117296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2313C9A-B786-3941-A145-1BAE0C57B9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703" y="505088"/>
            <a:ext cx="8729590" cy="1535586"/>
          </a:xfrm>
          <a:prstGeom prst="rect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50437" y="1621512"/>
            <a:ext cx="7415927" cy="283892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7450"/>
              </a:lnSpc>
              <a:buNone/>
            </a:pPr>
            <a:r>
              <a:rPr lang="en-US" sz="5950" dirty="0">
                <a:solidFill>
                  <a:srgbClr val="C6BFEE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AI-Based Email Classifier for Hospitals</a:t>
            </a:r>
            <a:endParaRPr lang="en-US" sz="5950" dirty="0"/>
          </a:p>
        </p:txBody>
      </p:sp>
      <p:sp>
        <p:nvSpPr>
          <p:cNvPr id="4" name="Text 1"/>
          <p:cNvSpPr/>
          <p:nvPr/>
        </p:nvSpPr>
        <p:spPr>
          <a:xfrm>
            <a:off x="6350437" y="4830723"/>
            <a:ext cx="741592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Phishing attacks pose a significant threat to hospitals.</a:t>
            </a:r>
            <a:endParaRPr lang="en-US" sz="1900" dirty="0"/>
          </a:p>
        </p:txBody>
      </p:sp>
      <p:sp>
        <p:nvSpPr>
          <p:cNvPr id="5" name="Text 2"/>
          <p:cNvSpPr/>
          <p:nvPr/>
        </p:nvSpPr>
        <p:spPr>
          <a:xfrm>
            <a:off x="6350437" y="5503426"/>
            <a:ext cx="741592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Sensitive patient data is at risk.</a:t>
            </a:r>
            <a:endParaRPr lang="en-US" sz="19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DD29F5-00F7-2684-AB7D-3624CFE9C83F}"/>
              </a:ext>
            </a:extLst>
          </p:cNvPr>
          <p:cNvSpPr/>
          <p:nvPr/>
        </p:nvSpPr>
        <p:spPr>
          <a:xfrm>
            <a:off x="12823902" y="7754302"/>
            <a:ext cx="1717288" cy="38993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The_Leads</a:t>
            </a:r>
          </a:p>
        </p:txBody>
      </p:sp>
    </p:spTree>
    <p:extLst>
      <p:ext uri="{BB962C8B-B14F-4D97-AF65-F5344CB8AC3E}">
        <p14:creationId xmlns:p14="http://schemas.microsoft.com/office/powerpoint/2010/main" val="2710171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21356" y="2551271"/>
            <a:ext cx="5486400" cy="6858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400"/>
              </a:lnSpc>
              <a:buNone/>
            </a:pPr>
            <a:r>
              <a:rPr lang="en-US" sz="4300" dirty="0">
                <a:solidFill>
                  <a:srgbClr val="C6BFEE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Solution Approach</a:t>
            </a:r>
            <a:endParaRPr lang="en-US" sz="4300" dirty="0"/>
          </a:p>
        </p:txBody>
      </p:sp>
      <p:sp>
        <p:nvSpPr>
          <p:cNvPr id="3" name="Text 1"/>
          <p:cNvSpPr/>
          <p:nvPr/>
        </p:nvSpPr>
        <p:spPr>
          <a:xfrm>
            <a:off x="1321356" y="3854172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150" dirty="0">
                <a:solidFill>
                  <a:srgbClr val="C6BFEE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AI Classifier</a:t>
            </a:r>
            <a:endParaRPr lang="en-US" sz="2150" dirty="0"/>
          </a:p>
        </p:txBody>
      </p:sp>
      <p:sp>
        <p:nvSpPr>
          <p:cNvPr id="4" name="Text 2"/>
          <p:cNvSpPr/>
          <p:nvPr/>
        </p:nvSpPr>
        <p:spPr>
          <a:xfrm>
            <a:off x="1321356" y="4443889"/>
            <a:ext cx="5692735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Identify suspicious emails.</a:t>
            </a:r>
            <a:endParaRPr lang="en-US" sz="1900" dirty="0"/>
          </a:p>
        </p:txBody>
      </p:sp>
      <p:sp>
        <p:nvSpPr>
          <p:cNvPr id="5" name="Text 3"/>
          <p:cNvSpPr/>
          <p:nvPr/>
        </p:nvSpPr>
        <p:spPr>
          <a:xfrm>
            <a:off x="1321356" y="5061109"/>
            <a:ext cx="5692735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Employ machine learning.</a:t>
            </a:r>
            <a:endParaRPr lang="en-US" sz="1900" dirty="0"/>
          </a:p>
        </p:txBody>
      </p:sp>
      <p:sp>
        <p:nvSpPr>
          <p:cNvPr id="6" name="Text 4"/>
          <p:cNvSpPr/>
          <p:nvPr/>
        </p:nvSpPr>
        <p:spPr>
          <a:xfrm>
            <a:off x="7623929" y="3854172"/>
            <a:ext cx="2812137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150" dirty="0">
                <a:solidFill>
                  <a:srgbClr val="C6BFEE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Real-time Monitoring</a:t>
            </a:r>
            <a:endParaRPr lang="en-US" sz="2150" dirty="0"/>
          </a:p>
        </p:txBody>
      </p:sp>
      <p:sp>
        <p:nvSpPr>
          <p:cNvPr id="7" name="Text 5"/>
          <p:cNvSpPr/>
          <p:nvPr/>
        </p:nvSpPr>
        <p:spPr>
          <a:xfrm>
            <a:off x="7623929" y="4443889"/>
            <a:ext cx="5692735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Alert IT staff and key stakeholders.</a:t>
            </a:r>
            <a:endParaRPr lang="en-US" sz="1900" dirty="0"/>
          </a:p>
        </p:txBody>
      </p:sp>
      <p:sp>
        <p:nvSpPr>
          <p:cNvPr id="8" name="Text 6"/>
          <p:cNvSpPr/>
          <p:nvPr/>
        </p:nvSpPr>
        <p:spPr>
          <a:xfrm>
            <a:off x="7623929" y="5061109"/>
            <a:ext cx="5692735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Detect potential phishing threats.</a:t>
            </a:r>
            <a:endParaRPr lang="en-US" sz="19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B07814-567E-31FB-9EC9-F4F9FC48140C}"/>
              </a:ext>
            </a:extLst>
          </p:cNvPr>
          <p:cNvSpPr/>
          <p:nvPr/>
        </p:nvSpPr>
        <p:spPr>
          <a:xfrm>
            <a:off x="12823902" y="7754302"/>
            <a:ext cx="1717288" cy="38993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The_Leads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864037" y="681514"/>
            <a:ext cx="5486400" cy="6858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400"/>
              </a:lnSpc>
              <a:buNone/>
            </a:pPr>
            <a:r>
              <a:rPr lang="en-US" sz="4300" dirty="0">
                <a:solidFill>
                  <a:srgbClr val="C6BFEE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Model Architecture</a:t>
            </a:r>
            <a:endParaRPr lang="en-US" sz="4300" dirty="0"/>
          </a:p>
        </p:txBody>
      </p:sp>
      <p:sp>
        <p:nvSpPr>
          <p:cNvPr id="4" name="Shape 1"/>
          <p:cNvSpPr/>
          <p:nvPr/>
        </p:nvSpPr>
        <p:spPr>
          <a:xfrm>
            <a:off x="864037" y="1737598"/>
            <a:ext cx="7415927" cy="1953339"/>
          </a:xfrm>
          <a:prstGeom prst="roundRect">
            <a:avLst>
              <a:gd name="adj" fmla="val 5308"/>
            </a:avLst>
          </a:prstGeom>
          <a:solidFill>
            <a:srgbClr val="542C49"/>
          </a:solidFill>
          <a:ln w="15240">
            <a:solidFill>
              <a:srgbClr val="6D4562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126093" y="1999655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15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Technologies Used</a:t>
            </a:r>
            <a:endParaRPr lang="en-US" sz="2150" dirty="0"/>
          </a:p>
        </p:txBody>
      </p:sp>
      <p:sp>
        <p:nvSpPr>
          <p:cNvPr id="6" name="Text 3"/>
          <p:cNvSpPr/>
          <p:nvPr/>
        </p:nvSpPr>
        <p:spPr>
          <a:xfrm>
            <a:off x="1126093" y="2490668"/>
            <a:ext cx="6891814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TensorFlow and Keras.</a:t>
            </a:r>
            <a:endParaRPr lang="en-US" sz="1900" dirty="0"/>
          </a:p>
        </p:txBody>
      </p:sp>
      <p:sp>
        <p:nvSpPr>
          <p:cNvPr id="7" name="Text 4"/>
          <p:cNvSpPr/>
          <p:nvPr/>
        </p:nvSpPr>
        <p:spPr>
          <a:xfrm>
            <a:off x="1126093" y="3033832"/>
            <a:ext cx="6891814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LSTM layer for handling email text.</a:t>
            </a:r>
            <a:endParaRPr lang="en-US" sz="1900" dirty="0"/>
          </a:p>
        </p:txBody>
      </p:sp>
      <p:sp>
        <p:nvSpPr>
          <p:cNvPr id="8" name="Shape 5"/>
          <p:cNvSpPr/>
          <p:nvPr/>
        </p:nvSpPr>
        <p:spPr>
          <a:xfrm>
            <a:off x="864037" y="3937754"/>
            <a:ext cx="7415927" cy="1953339"/>
          </a:xfrm>
          <a:prstGeom prst="roundRect">
            <a:avLst>
              <a:gd name="adj" fmla="val 5308"/>
            </a:avLst>
          </a:prstGeom>
          <a:solidFill>
            <a:srgbClr val="542C49"/>
          </a:solidFill>
          <a:ln w="15240">
            <a:solidFill>
              <a:srgbClr val="6D4562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1126093" y="4199811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15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Steps</a:t>
            </a:r>
            <a:endParaRPr lang="en-US" sz="2150" dirty="0"/>
          </a:p>
        </p:txBody>
      </p:sp>
      <p:sp>
        <p:nvSpPr>
          <p:cNvPr id="10" name="Text 7"/>
          <p:cNvSpPr/>
          <p:nvPr/>
        </p:nvSpPr>
        <p:spPr>
          <a:xfrm>
            <a:off x="1126093" y="4690824"/>
            <a:ext cx="6891814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Tokenization and padding.</a:t>
            </a:r>
            <a:endParaRPr lang="en-US" sz="1900" dirty="0"/>
          </a:p>
        </p:txBody>
      </p:sp>
      <p:sp>
        <p:nvSpPr>
          <p:cNvPr id="11" name="Text 8"/>
          <p:cNvSpPr/>
          <p:nvPr/>
        </p:nvSpPr>
        <p:spPr>
          <a:xfrm>
            <a:off x="1126093" y="5233988"/>
            <a:ext cx="6891814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Embedding email text.</a:t>
            </a:r>
            <a:endParaRPr lang="en-US" sz="1900" dirty="0"/>
          </a:p>
        </p:txBody>
      </p:sp>
      <p:sp>
        <p:nvSpPr>
          <p:cNvPr id="12" name="Shape 9"/>
          <p:cNvSpPr/>
          <p:nvPr/>
        </p:nvSpPr>
        <p:spPr>
          <a:xfrm>
            <a:off x="864037" y="6137910"/>
            <a:ext cx="7415927" cy="1410176"/>
          </a:xfrm>
          <a:prstGeom prst="roundRect">
            <a:avLst>
              <a:gd name="adj" fmla="val 7353"/>
            </a:avLst>
          </a:prstGeom>
          <a:solidFill>
            <a:srgbClr val="542C49"/>
          </a:solidFill>
          <a:ln w="15240">
            <a:solidFill>
              <a:srgbClr val="6D4562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1126093" y="6399967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15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Classification</a:t>
            </a:r>
            <a:endParaRPr lang="en-US" sz="2150" dirty="0"/>
          </a:p>
        </p:txBody>
      </p:sp>
      <p:sp>
        <p:nvSpPr>
          <p:cNvPr id="14" name="Text 11"/>
          <p:cNvSpPr/>
          <p:nvPr/>
        </p:nvSpPr>
        <p:spPr>
          <a:xfrm>
            <a:off x="1126093" y="6890980"/>
            <a:ext cx="6891814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Categorize emails as phishing or legitimate.</a:t>
            </a:r>
            <a:endParaRPr lang="en-US" sz="19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CF2B392-5269-1207-63FB-3A2930B9030D}"/>
              </a:ext>
            </a:extLst>
          </p:cNvPr>
          <p:cNvSpPr/>
          <p:nvPr/>
        </p:nvSpPr>
        <p:spPr>
          <a:xfrm>
            <a:off x="12823902" y="7754302"/>
            <a:ext cx="1717288" cy="38993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The_Leads</a:t>
            </a:r>
          </a:p>
        </p:txBody>
      </p:sp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71F8E198-3930-1806-05CF-18C25291EF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15314770"/>
              </p:ext>
            </p:extLst>
          </p:nvPr>
        </p:nvGraphicFramePr>
        <p:xfrm>
          <a:off x="8631224" y="1737597"/>
          <a:ext cx="5748456" cy="55484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363"/>
            <a:ext cx="14630400" cy="30861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94799" y="3841942"/>
            <a:ext cx="6897053" cy="6858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400"/>
              </a:lnSpc>
              <a:buNone/>
            </a:pPr>
            <a:r>
              <a:rPr lang="en-US" sz="4300" dirty="0">
                <a:solidFill>
                  <a:srgbClr val="C6BFEE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Evaluation &amp; Performance</a:t>
            </a:r>
            <a:endParaRPr lang="en-US" sz="4300" dirty="0"/>
          </a:p>
        </p:txBody>
      </p:sp>
      <p:sp>
        <p:nvSpPr>
          <p:cNvPr id="10" name="Text 7"/>
          <p:cNvSpPr/>
          <p:nvPr/>
        </p:nvSpPr>
        <p:spPr>
          <a:xfrm>
            <a:off x="8240911" y="5610106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15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Metrics Tracked</a:t>
            </a:r>
            <a:endParaRPr lang="en-US" sz="2150" dirty="0"/>
          </a:p>
        </p:txBody>
      </p:sp>
      <p:sp>
        <p:nvSpPr>
          <p:cNvPr id="11" name="Text 8"/>
          <p:cNvSpPr/>
          <p:nvPr/>
        </p:nvSpPr>
        <p:spPr>
          <a:xfrm>
            <a:off x="8240911" y="6101120"/>
            <a:ext cx="5068253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Training &amp; Validation Accuracy.</a:t>
            </a:r>
            <a:endParaRPr lang="en-US" sz="1900" dirty="0"/>
          </a:p>
        </p:txBody>
      </p:sp>
      <p:sp>
        <p:nvSpPr>
          <p:cNvPr id="12" name="Text 9"/>
          <p:cNvSpPr/>
          <p:nvPr/>
        </p:nvSpPr>
        <p:spPr>
          <a:xfrm>
            <a:off x="8240911" y="6644283"/>
            <a:ext cx="5068253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Loss over epochs.</a:t>
            </a:r>
            <a:endParaRPr lang="en-US" sz="19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EABD662-DCAD-FC92-E7C8-A9D5F91CA309}"/>
              </a:ext>
            </a:extLst>
          </p:cNvPr>
          <p:cNvSpPr/>
          <p:nvPr/>
        </p:nvSpPr>
        <p:spPr>
          <a:xfrm>
            <a:off x="12823902" y="7754302"/>
            <a:ext cx="1717288" cy="38993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The_Leads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EC4DBDF-2D0F-1BD5-5935-BEADBAE217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8616" y="2263698"/>
            <a:ext cx="6488815" cy="53148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C1A9897-D65D-4638-801C-33BBFEF28C13}"/>
              </a:ext>
            </a:extLst>
          </p:cNvPr>
          <p:cNvSpPr txBox="1"/>
          <p:nvPr/>
        </p:nvSpPr>
        <p:spPr>
          <a:xfrm>
            <a:off x="192968" y="5135138"/>
            <a:ext cx="733750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Aptos Display" panose="020B0004020202020204" pitchFamily="34" charset="0"/>
              </a:rPr>
              <a:t>True Positives (TP): 472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Aptos Display" panose="020B0004020202020204" pitchFamily="34" charset="0"/>
              </a:rPr>
              <a:t> — Correctly predicted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Aptos Display" panose="020B0004020202020204" pitchFamily="34" charset="0"/>
              </a:rPr>
              <a:t>Spam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Aptos Display" panose="020B0004020202020204" pitchFamily="34" charset="0"/>
              </a:rPr>
              <a:t> emails.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latin typeface="Aptos Display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Aptos Display" panose="020B0004020202020204" pitchFamily="34" charset="0"/>
              </a:rPr>
              <a:t>True Negatives (TN): 1383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Aptos Display" panose="020B0004020202020204" pitchFamily="34" charset="0"/>
              </a:rPr>
              <a:t> — Correctly predicted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Aptos Display" panose="020B0004020202020204" pitchFamily="34" charset="0"/>
              </a:rPr>
              <a:t>Ham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Aptos Display" panose="020B0004020202020204" pitchFamily="34" charset="0"/>
              </a:rPr>
              <a:t> (non-spam) emails.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latin typeface="Aptos Display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Aptos Display" panose="020B0004020202020204" pitchFamily="34" charset="0"/>
              </a:rPr>
              <a:t>False Positives (FP): 6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Aptos Display" panose="020B0004020202020204" pitchFamily="34" charset="0"/>
              </a:rPr>
              <a:t> — Incorrectly predicted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Aptos Display" panose="020B0004020202020204" pitchFamily="34" charset="0"/>
              </a:rPr>
              <a:t>Spam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Aptos Display" panose="020B0004020202020204" pitchFamily="34" charset="0"/>
              </a:rPr>
              <a:t> (actually Ham).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latin typeface="Aptos Display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Aptos Display" panose="020B0004020202020204" pitchFamily="34" charset="0"/>
              </a:rPr>
              <a:t>False Negatives (FN): 9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Aptos Display" panose="020B0004020202020204" pitchFamily="34" charset="0"/>
              </a:rPr>
              <a:t> — Incorrectly predicted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Aptos Display" panose="020B0004020202020204" pitchFamily="34" charset="0"/>
              </a:rPr>
              <a:t>Ham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Aptos Display" panose="020B0004020202020204" pitchFamily="34" charset="0"/>
              </a:rPr>
              <a:t> (actually Spam).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32219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39364" y="670203"/>
            <a:ext cx="5416153" cy="6769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300"/>
              </a:lnSpc>
              <a:buNone/>
            </a:pPr>
            <a:r>
              <a:rPr lang="en-US" sz="4250" dirty="0">
                <a:solidFill>
                  <a:srgbClr val="C6BFEE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Next Steps</a:t>
            </a:r>
            <a:endParaRPr lang="en-US" sz="42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9364" y="1712714"/>
            <a:ext cx="1218605" cy="1949768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923490" y="1956435"/>
            <a:ext cx="2708077" cy="3384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Model Evaluation</a:t>
            </a:r>
            <a:endParaRPr lang="en-US" sz="2100" dirty="0"/>
          </a:p>
        </p:txBody>
      </p:sp>
      <p:sp>
        <p:nvSpPr>
          <p:cNvPr id="6" name="Text 2"/>
          <p:cNvSpPr/>
          <p:nvPr/>
        </p:nvSpPr>
        <p:spPr>
          <a:xfrm>
            <a:off x="7923490" y="2441138"/>
            <a:ext cx="5853946" cy="3899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5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Finalize and tune.</a:t>
            </a:r>
            <a:endParaRPr lang="en-US" sz="19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9364" y="3662482"/>
            <a:ext cx="1218605" cy="1949768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923490" y="3906203"/>
            <a:ext cx="2708077" cy="3384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Windows App</a:t>
            </a:r>
            <a:endParaRPr lang="en-US" sz="2100" dirty="0"/>
          </a:p>
        </p:txBody>
      </p:sp>
      <p:sp>
        <p:nvSpPr>
          <p:cNvPr id="9" name="Text 4"/>
          <p:cNvSpPr/>
          <p:nvPr/>
        </p:nvSpPr>
        <p:spPr>
          <a:xfrm>
            <a:off x="7923490" y="4390906"/>
            <a:ext cx="5853946" cy="3899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5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Implement background functionality.</a:t>
            </a:r>
            <a:endParaRPr lang="en-US" sz="1900" dirty="0"/>
          </a:p>
        </p:txBody>
      </p:sp>
      <p:sp>
        <p:nvSpPr>
          <p:cNvPr id="10" name="Text 5"/>
          <p:cNvSpPr/>
          <p:nvPr/>
        </p:nvSpPr>
        <p:spPr>
          <a:xfrm>
            <a:off x="7923490" y="4927044"/>
            <a:ext cx="5853946" cy="3899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5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Send alerts to IT department.</a:t>
            </a:r>
            <a:endParaRPr lang="en-US" sz="1900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39364" y="5612249"/>
            <a:ext cx="1218605" cy="1949768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7923490" y="5855970"/>
            <a:ext cx="2774275" cy="3384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Real-time Monitoring</a:t>
            </a:r>
            <a:endParaRPr lang="en-US" sz="2100" dirty="0"/>
          </a:p>
        </p:txBody>
      </p:sp>
      <p:sp>
        <p:nvSpPr>
          <p:cNvPr id="13" name="Text 7"/>
          <p:cNvSpPr/>
          <p:nvPr/>
        </p:nvSpPr>
        <p:spPr>
          <a:xfrm>
            <a:off x="7923490" y="6340673"/>
            <a:ext cx="5853946" cy="3899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5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Complete deployment.</a:t>
            </a:r>
            <a:endParaRPr lang="en-US" sz="19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437AAAA-2E12-2A92-95AD-415946E97E70}"/>
              </a:ext>
            </a:extLst>
          </p:cNvPr>
          <p:cNvSpPr/>
          <p:nvPr/>
        </p:nvSpPr>
        <p:spPr>
          <a:xfrm>
            <a:off x="12823902" y="7754302"/>
            <a:ext cx="1717288" cy="38993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The_Leads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250</Words>
  <Application>Microsoft Office PowerPoint</Application>
  <PresentationFormat>Custom</PresentationFormat>
  <Paragraphs>58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 Display</vt:lpstr>
      <vt:lpstr>Arial</vt:lpstr>
      <vt:lpstr>Mukta Light</vt:lpstr>
      <vt:lpstr>Prompt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bharathkingmaker17@gmail.com</cp:lastModifiedBy>
  <cp:revision>3</cp:revision>
  <dcterms:created xsi:type="dcterms:W3CDTF">2024-09-29T11:21:47Z</dcterms:created>
  <dcterms:modified xsi:type="dcterms:W3CDTF">2024-09-29T15:16:35Z</dcterms:modified>
</cp:coreProperties>
</file>