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7" r:id="rId4"/>
    <p:sldId id="260" r:id="rId5"/>
    <p:sldId id="259" r:id="rId6"/>
    <p:sldId id="261" r:id="rId7"/>
    <p:sldId id="262" r:id="rId8"/>
    <p:sldId id="264" r:id="rId9"/>
    <p:sldId id="263" r:id="rId10"/>
    <p:sldId id="265" r:id="rId11"/>
    <p:sldId id="266" r:id="rId12"/>
    <p:sldId id="267" r:id="rId13"/>
    <p:sldId id="268" r:id="rId14"/>
    <p:sldId id="269" r:id="rId15"/>
    <p:sldId id="276"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7"/>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Wednesday, 12 April,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Wednesday, 12 April,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31742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Wednesday, 12 April,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57446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Wednesday, 12 April,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Wednesday, 12 April,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23429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Wednesday, 12 April,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Wednesday, 12 April,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Wednesday, 12 April,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868207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Wednesday, 12 April,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Wednesday, 12 April,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Wednesday, 12 April,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27319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Wednesday, 12 April,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F21A-DF08-C6AC-7FC6-67A07BF1746B}"/>
              </a:ext>
            </a:extLst>
          </p:cNvPr>
          <p:cNvSpPr>
            <a:spLocks noGrp="1"/>
          </p:cNvSpPr>
          <p:nvPr>
            <p:ph type="ctrTitle"/>
          </p:nvPr>
        </p:nvSpPr>
        <p:spPr/>
        <p:txBody>
          <a:bodyPr>
            <a:normAutofit fontScale="90000"/>
          </a:bodyPr>
          <a:lstStyle/>
          <a:p>
            <a:r>
              <a:rPr lang="en-AU" sz="6600" b="1" dirty="0">
                <a:effectLst/>
                <a:latin typeface="Times New Roman" panose="02020603050405020304" pitchFamily="18" charset="0"/>
                <a:ea typeface="SimSun" panose="02010600030101010101" pitchFamily="2" charset="-122"/>
              </a:rPr>
              <a:t>The Deep </a:t>
            </a:r>
            <a:r>
              <a:rPr lang="en-AU" sz="6600" b="1" dirty="0" err="1">
                <a:effectLst/>
                <a:latin typeface="Times New Roman" panose="02020603050405020304" pitchFamily="18" charset="0"/>
                <a:ea typeface="SimSun" panose="02010600030101010101" pitchFamily="2" charset="-122"/>
              </a:rPr>
              <a:t>Intru</a:t>
            </a:r>
            <a:r>
              <a:rPr lang="en-AU" sz="6600" b="1" dirty="0">
                <a:effectLst/>
                <a:latin typeface="Times New Roman" panose="02020603050405020304" pitchFamily="18" charset="0"/>
                <a:ea typeface="SimSun" panose="02010600030101010101" pitchFamily="2" charset="-122"/>
              </a:rPr>
              <a:t>-Net for anomaly detection in massive IoT networks</a:t>
            </a:r>
            <a:endParaRPr lang="en-IN" dirty="0"/>
          </a:p>
        </p:txBody>
      </p:sp>
    </p:spTree>
    <p:extLst>
      <p:ext uri="{BB962C8B-B14F-4D97-AF65-F5344CB8AC3E}">
        <p14:creationId xmlns:p14="http://schemas.microsoft.com/office/powerpoint/2010/main" val="3822812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60BBB-A864-1151-28E1-C0CD8E48A48E}"/>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                       PROPOSED SYSTEM</a:t>
            </a:r>
          </a:p>
        </p:txBody>
      </p:sp>
      <p:sp>
        <p:nvSpPr>
          <p:cNvPr id="3" name="Content Placeholder 2">
            <a:extLst>
              <a:ext uri="{FF2B5EF4-FFF2-40B4-BE49-F238E27FC236}">
                <a16:creationId xmlns:a16="http://schemas.microsoft.com/office/drawing/2014/main" id="{44D2E613-53F9-9C43-1E2D-CD0A68A58F7F}"/>
              </a:ext>
            </a:extLst>
          </p:cNvPr>
          <p:cNvSpPr>
            <a:spLocks noGrp="1"/>
          </p:cNvSpPr>
          <p:nvPr>
            <p:ph idx="1"/>
          </p:nvPr>
        </p:nvSpPr>
        <p:spPr>
          <a:xfrm>
            <a:off x="550863" y="1342239"/>
            <a:ext cx="11090274" cy="4966486"/>
          </a:xfrm>
        </p:spPr>
        <p:txBody>
          <a:bodyPr>
            <a:normAutofit/>
          </a:bodyPr>
          <a:lstStyle/>
          <a:p>
            <a:pPr marL="0" indent="0" algn="just">
              <a:lnSpc>
                <a:spcPct val="107000"/>
              </a:lnSpc>
              <a:spcAft>
                <a:spcPts val="795"/>
              </a:spcAft>
              <a:buNone/>
            </a:pPr>
            <a:r>
              <a:rPr lang="en-IN" sz="1800" dirty="0">
                <a:solidFill>
                  <a:schemeClr val="tx1"/>
                </a:solidFill>
                <a:effectLst/>
                <a:latin typeface="Times New Roman" panose="02020603050405020304" pitchFamily="18" charset="0"/>
                <a:ea typeface="Times New Roman" panose="02020603050405020304" pitchFamily="18" charset="0"/>
              </a:rPr>
              <a:t>          The Deep </a:t>
            </a:r>
            <a:r>
              <a:rPr lang="en-IN" sz="1800" dirty="0" err="1">
                <a:solidFill>
                  <a:schemeClr val="tx1"/>
                </a:solidFill>
                <a:effectLst/>
                <a:latin typeface="Times New Roman" panose="02020603050405020304" pitchFamily="18" charset="0"/>
                <a:ea typeface="Times New Roman" panose="02020603050405020304" pitchFamily="18" charset="0"/>
              </a:rPr>
              <a:t>Intru</a:t>
            </a:r>
            <a:r>
              <a:rPr lang="en-IN" sz="1800" dirty="0">
                <a:solidFill>
                  <a:schemeClr val="tx1"/>
                </a:solidFill>
                <a:effectLst/>
                <a:latin typeface="Times New Roman" panose="02020603050405020304" pitchFamily="18" charset="0"/>
                <a:ea typeface="Times New Roman" panose="02020603050405020304" pitchFamily="18" charset="0"/>
              </a:rPr>
              <a:t>-Net is an AI-based system that uses deep learning algorithms to detect anomalies in massive IoT networks. The system is designed to work with large-scale networks that may have millions of connected devices generating massive amounts of data. </a:t>
            </a:r>
          </a:p>
          <a:p>
            <a:pPr marL="6350" indent="-6350" algn="just">
              <a:lnSpc>
                <a:spcPct val="107000"/>
              </a:lnSpc>
              <a:spcAft>
                <a:spcPts val="795"/>
              </a:spcAft>
            </a:pPr>
            <a:r>
              <a:rPr lang="en-IN" sz="1800" dirty="0">
                <a:solidFill>
                  <a:schemeClr val="tx1"/>
                </a:solidFill>
                <a:effectLst/>
                <a:latin typeface="Times New Roman" panose="02020603050405020304" pitchFamily="18" charset="0"/>
                <a:ea typeface="Times New Roman" panose="02020603050405020304" pitchFamily="18" charset="0"/>
              </a:rPr>
              <a:t>The system has three main components: </a:t>
            </a:r>
          </a:p>
          <a:p>
            <a:pPr marL="6350" indent="-6350" algn="just">
              <a:lnSpc>
                <a:spcPct val="107000"/>
              </a:lnSpc>
              <a:spcAft>
                <a:spcPts val="795"/>
              </a:spcAft>
            </a:pPr>
            <a:r>
              <a:rPr lang="en-IN" sz="1800" dirty="0">
                <a:solidFill>
                  <a:schemeClr val="tx1"/>
                </a:solidFill>
                <a:effectLst/>
                <a:latin typeface="Times New Roman" panose="02020603050405020304" pitchFamily="18" charset="0"/>
                <a:ea typeface="Times New Roman" panose="02020603050405020304" pitchFamily="18" charset="0"/>
              </a:rPr>
              <a:t>Data </a:t>
            </a:r>
            <a:r>
              <a:rPr lang="en-IN" sz="1800" dirty="0" err="1">
                <a:solidFill>
                  <a:schemeClr val="tx1"/>
                </a:solidFill>
                <a:effectLst/>
                <a:latin typeface="Times New Roman" panose="02020603050405020304" pitchFamily="18" charset="0"/>
                <a:ea typeface="Times New Roman" panose="02020603050405020304" pitchFamily="18" charset="0"/>
              </a:rPr>
              <a:t>Preprocessing</a:t>
            </a:r>
            <a:r>
              <a:rPr lang="en-IN" sz="1800" dirty="0">
                <a:solidFill>
                  <a:schemeClr val="tx1"/>
                </a:solidFill>
                <a:effectLst/>
                <a:latin typeface="Times New Roman" panose="02020603050405020304" pitchFamily="18" charset="0"/>
                <a:ea typeface="Times New Roman" panose="02020603050405020304" pitchFamily="18" charset="0"/>
              </a:rPr>
              <a:t>: The raw data generated by IoT devices is </a:t>
            </a:r>
            <a:r>
              <a:rPr lang="en-IN" sz="1800" dirty="0" err="1">
                <a:solidFill>
                  <a:schemeClr val="tx1"/>
                </a:solidFill>
                <a:effectLst/>
                <a:latin typeface="Times New Roman" panose="02020603050405020304" pitchFamily="18" charset="0"/>
                <a:ea typeface="Times New Roman" panose="02020603050405020304" pitchFamily="18" charset="0"/>
              </a:rPr>
              <a:t>preprocessed</a:t>
            </a:r>
            <a:r>
              <a:rPr lang="en-IN" sz="1800" dirty="0">
                <a:solidFill>
                  <a:schemeClr val="tx1"/>
                </a:solidFill>
                <a:effectLst/>
                <a:latin typeface="Times New Roman" panose="02020603050405020304" pitchFamily="18" charset="0"/>
                <a:ea typeface="Times New Roman" panose="02020603050405020304" pitchFamily="18" charset="0"/>
              </a:rPr>
              <a:t> to remove any noise or errors. The </a:t>
            </a:r>
            <a:r>
              <a:rPr lang="en-IN" sz="1800" dirty="0" err="1">
                <a:solidFill>
                  <a:schemeClr val="tx1"/>
                </a:solidFill>
                <a:effectLst/>
                <a:latin typeface="Times New Roman" panose="02020603050405020304" pitchFamily="18" charset="0"/>
                <a:ea typeface="Times New Roman" panose="02020603050405020304" pitchFamily="18" charset="0"/>
              </a:rPr>
              <a:t>preprocessing</a:t>
            </a:r>
            <a:r>
              <a:rPr lang="en-IN" sz="1800" dirty="0">
                <a:solidFill>
                  <a:schemeClr val="tx1"/>
                </a:solidFill>
                <a:effectLst/>
                <a:latin typeface="Times New Roman" panose="02020603050405020304" pitchFamily="18" charset="0"/>
                <a:ea typeface="Times New Roman" panose="02020603050405020304" pitchFamily="18" charset="0"/>
              </a:rPr>
              <a:t> step may include data cleaning, filtering, and normalization. </a:t>
            </a:r>
          </a:p>
          <a:p>
            <a:pPr marL="6350" indent="-6350" algn="just">
              <a:lnSpc>
                <a:spcPct val="107000"/>
              </a:lnSpc>
              <a:spcAft>
                <a:spcPts val="795"/>
              </a:spcAft>
            </a:pPr>
            <a:r>
              <a:rPr lang="en-IN" sz="1800" dirty="0">
                <a:solidFill>
                  <a:schemeClr val="tx1"/>
                </a:solidFill>
                <a:effectLst/>
                <a:latin typeface="Times New Roman" panose="02020603050405020304" pitchFamily="18" charset="0"/>
                <a:ea typeface="Times New Roman" panose="02020603050405020304" pitchFamily="18" charset="0"/>
              </a:rPr>
              <a:t> Feature Extraction: The </a:t>
            </a:r>
            <a:r>
              <a:rPr lang="en-IN" sz="1800" dirty="0" err="1">
                <a:solidFill>
                  <a:schemeClr val="tx1"/>
                </a:solidFill>
                <a:effectLst/>
                <a:latin typeface="Times New Roman" panose="02020603050405020304" pitchFamily="18" charset="0"/>
                <a:ea typeface="Times New Roman" panose="02020603050405020304" pitchFamily="18" charset="0"/>
              </a:rPr>
              <a:t>preprocessed</a:t>
            </a:r>
            <a:r>
              <a:rPr lang="en-IN" sz="1800" dirty="0">
                <a:solidFill>
                  <a:schemeClr val="tx1"/>
                </a:solidFill>
                <a:effectLst/>
                <a:latin typeface="Times New Roman" panose="02020603050405020304" pitchFamily="18" charset="0"/>
                <a:ea typeface="Times New Roman" panose="02020603050405020304" pitchFamily="18" charset="0"/>
              </a:rPr>
              <a:t> data is then transformed into features that can be used by the deep learning algorithms. The feature extraction step may include statistical analysis, signal processing, and other techniques to extract relevant features from the data. </a:t>
            </a:r>
          </a:p>
          <a:p>
            <a:pPr marL="6350" indent="-6350" algn="just">
              <a:lnSpc>
                <a:spcPct val="107000"/>
              </a:lnSpc>
              <a:spcAft>
                <a:spcPts val="795"/>
              </a:spcAft>
            </a:pPr>
            <a:r>
              <a:rPr lang="en-IN" sz="1800" dirty="0">
                <a:solidFill>
                  <a:schemeClr val="tx1"/>
                </a:solidFill>
                <a:effectLst/>
                <a:latin typeface="Times New Roman" panose="02020603050405020304" pitchFamily="18" charset="0"/>
                <a:ea typeface="Times New Roman" panose="02020603050405020304" pitchFamily="18" charset="0"/>
              </a:rPr>
              <a:t>Deep Neural Network: The system uses a deep neural network to learn the normal </a:t>
            </a:r>
            <a:r>
              <a:rPr lang="en-IN" sz="1800" dirty="0" err="1">
                <a:solidFill>
                  <a:schemeClr val="tx1"/>
                </a:solidFill>
                <a:effectLst/>
                <a:latin typeface="Times New Roman" panose="02020603050405020304" pitchFamily="18" charset="0"/>
                <a:ea typeface="Times New Roman" panose="02020603050405020304" pitchFamily="18" charset="0"/>
              </a:rPr>
              <a:t>behavior</a:t>
            </a:r>
            <a:r>
              <a:rPr lang="en-IN" sz="1800" dirty="0">
                <a:solidFill>
                  <a:schemeClr val="tx1"/>
                </a:solidFill>
                <a:effectLst/>
                <a:latin typeface="Times New Roman" panose="02020603050405020304" pitchFamily="18" charset="0"/>
                <a:ea typeface="Times New Roman" panose="02020603050405020304" pitchFamily="18" charset="0"/>
              </a:rPr>
              <a:t> patterns of the IoT network. The deep neural network is trained using the features extracted from the </a:t>
            </a:r>
            <a:r>
              <a:rPr lang="en-IN" sz="1800" dirty="0" err="1">
                <a:solidFill>
                  <a:schemeClr val="tx1"/>
                </a:solidFill>
                <a:effectLst/>
                <a:latin typeface="Times New Roman" panose="02020603050405020304" pitchFamily="18" charset="0"/>
                <a:ea typeface="Times New Roman" panose="02020603050405020304" pitchFamily="18" charset="0"/>
              </a:rPr>
              <a:t>preprocessed</a:t>
            </a:r>
            <a:r>
              <a:rPr lang="en-IN" sz="1800" dirty="0">
                <a:solidFill>
                  <a:schemeClr val="tx1"/>
                </a:solidFill>
                <a:effectLst/>
                <a:latin typeface="Times New Roman" panose="02020603050405020304" pitchFamily="18" charset="0"/>
                <a:ea typeface="Times New Roman" panose="02020603050405020304" pitchFamily="18" charset="0"/>
              </a:rPr>
              <a:t> data. Once trained, the neural network can identify any deviations from the learned patterns and flag them as anomalous </a:t>
            </a:r>
            <a:r>
              <a:rPr lang="en-IN" sz="1800" dirty="0" err="1">
                <a:solidFill>
                  <a:schemeClr val="tx1"/>
                </a:solidFill>
                <a:effectLst/>
                <a:latin typeface="Times New Roman" panose="02020603050405020304" pitchFamily="18" charset="0"/>
                <a:ea typeface="Times New Roman" panose="02020603050405020304" pitchFamily="18" charset="0"/>
              </a:rPr>
              <a:t>behavior</a:t>
            </a:r>
            <a:r>
              <a:rPr lang="en-IN" sz="1800" dirty="0">
                <a:solidFill>
                  <a:schemeClr val="tx1"/>
                </a:solidFill>
                <a:effectLst/>
                <a:latin typeface="Times New Roman" panose="02020603050405020304" pitchFamily="18" charset="0"/>
                <a:ea typeface="Times New Roman" panose="02020603050405020304" pitchFamily="18" charset="0"/>
              </a:rPr>
              <a:t>. </a:t>
            </a:r>
          </a:p>
          <a:p>
            <a:endParaRPr lang="en-IN" dirty="0"/>
          </a:p>
        </p:txBody>
      </p:sp>
    </p:spTree>
    <p:extLst>
      <p:ext uri="{BB962C8B-B14F-4D97-AF65-F5344CB8AC3E}">
        <p14:creationId xmlns:p14="http://schemas.microsoft.com/office/powerpoint/2010/main" val="2243650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5BD93-ECB7-B039-88FF-966BA6E9B3F7}"/>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                              ADVANTAGES</a:t>
            </a:r>
          </a:p>
        </p:txBody>
      </p:sp>
      <p:sp>
        <p:nvSpPr>
          <p:cNvPr id="3" name="Content Placeholder 2">
            <a:extLst>
              <a:ext uri="{FF2B5EF4-FFF2-40B4-BE49-F238E27FC236}">
                <a16:creationId xmlns:a16="http://schemas.microsoft.com/office/drawing/2014/main" id="{71E1BD5D-791D-977D-20CE-74039D91C343}"/>
              </a:ext>
            </a:extLst>
          </p:cNvPr>
          <p:cNvSpPr>
            <a:spLocks noGrp="1"/>
          </p:cNvSpPr>
          <p:nvPr>
            <p:ph idx="1"/>
          </p:nvPr>
        </p:nvSpPr>
        <p:spPr/>
        <p:txBody>
          <a:bodyPr/>
          <a:lstStyle/>
          <a:p>
            <a:pPr lvl="0" algn="just">
              <a:lnSpc>
                <a:spcPct val="150000"/>
              </a:lnSpc>
              <a:buFont typeface="Wingdings" panose="05000000000000000000" pitchFamily="2" charset="2"/>
              <a:buChar char="q"/>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Deep learning architecture is created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Aft>
                <a:spcPts val="800"/>
              </a:spcAft>
              <a:buFont typeface="Wingdings" panose="05000000000000000000" pitchFamily="2" charset="2"/>
              <a:buChar char="q"/>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Accuracy is improved</a:t>
            </a:r>
          </a:p>
          <a:p>
            <a:pPr lvl="0" algn="just">
              <a:lnSpc>
                <a:spcPct val="150000"/>
              </a:lnSpc>
              <a:spcAft>
                <a:spcPts val="800"/>
              </a:spcAft>
              <a:buFont typeface="Wingdings" panose="05000000000000000000" pitchFamily="2" charset="2"/>
              <a:buChar char="q"/>
            </a:pPr>
            <a:r>
              <a:rPr lang="en-US" sz="1800" dirty="0">
                <a:latin typeface="Times New Roman" panose="02020603050405020304" pitchFamily="18" charset="0"/>
                <a:ea typeface="Calibri" panose="020F0502020204030204" pitchFamily="34" charset="0"/>
                <a:cs typeface="Times New Roman" panose="02020603050405020304" pitchFamily="18" charset="0"/>
              </a:rPr>
              <a:t> Scalability is improved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95485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11698-FCAC-51B9-69CB-35DA770E76D3}"/>
              </a:ext>
            </a:extLst>
          </p:cNvPr>
          <p:cNvSpPr>
            <a:spLocks noGrp="1"/>
          </p:cNvSpPr>
          <p:nvPr>
            <p:ph type="title"/>
          </p:nvPr>
        </p:nvSpPr>
        <p:spPr>
          <a:xfrm>
            <a:off x="550862" y="549275"/>
            <a:ext cx="11091600" cy="1153690"/>
          </a:xfrm>
        </p:spPr>
        <p:txBody>
          <a:bodyPr>
            <a:normAutofit/>
          </a:bodyPr>
          <a:lstStyle/>
          <a:p>
            <a:pPr algn="ctr"/>
            <a:r>
              <a:rPr lang="en-IN" sz="4000" b="1" dirty="0">
                <a:solidFill>
                  <a:schemeClr val="tx1">
                    <a:lumMod val="95000"/>
                    <a:lumOff val="5000"/>
                  </a:schemeClr>
                </a:solidFill>
                <a:latin typeface="Times New Roman" pitchFamily="18" charset="0"/>
                <a:cs typeface="Times New Roman" pitchFamily="18" charset="0"/>
              </a:rPr>
              <a:t>SYSTEM  REQUIREMENTS</a:t>
            </a:r>
            <a:endParaRPr lang="en-IN" sz="4000" dirty="0"/>
          </a:p>
        </p:txBody>
      </p:sp>
      <p:sp>
        <p:nvSpPr>
          <p:cNvPr id="3" name="Content Placeholder 2">
            <a:extLst>
              <a:ext uri="{FF2B5EF4-FFF2-40B4-BE49-F238E27FC236}">
                <a16:creationId xmlns:a16="http://schemas.microsoft.com/office/drawing/2014/main" id="{A16EA1CB-A5C2-5828-3C9C-FDD7018A6FC5}"/>
              </a:ext>
            </a:extLst>
          </p:cNvPr>
          <p:cNvSpPr>
            <a:spLocks noGrp="1"/>
          </p:cNvSpPr>
          <p:nvPr>
            <p:ph idx="1"/>
          </p:nvPr>
        </p:nvSpPr>
        <p:spPr>
          <a:xfrm>
            <a:off x="550863" y="1702965"/>
            <a:ext cx="11090274" cy="4966283"/>
          </a:xfrm>
        </p:spPr>
        <p:txBody>
          <a:bodyPr>
            <a:normAutofit/>
          </a:bodyPr>
          <a:lstStyle/>
          <a:p>
            <a:r>
              <a:rPr lang="en-IN" sz="2600" b="1" dirty="0">
                <a:latin typeface="Times New Roman" panose="02020603050405020304" pitchFamily="18" charset="0"/>
                <a:cs typeface="Times New Roman" panose="02020603050405020304" pitchFamily="18" charset="0"/>
              </a:rPr>
              <a:t>HARDWARE REQUIREMENTS</a:t>
            </a:r>
            <a:r>
              <a:rPr lang="en-IN" sz="2600" dirty="0">
                <a:latin typeface="Times New Roman" panose="02020603050405020304" pitchFamily="18" charset="0"/>
                <a:cs typeface="Times New Roman" panose="02020603050405020304" pitchFamily="18" charset="0"/>
              </a:rPr>
              <a:t>:</a:t>
            </a:r>
          </a:p>
          <a:p>
            <a:pPr marL="914400"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Operating System: Windows 10, 8.1, 7 Service Pack 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914400"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Processor: Minimum Intel or AMD x86-64 processor with four logical cores and AVX2 instruction set support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914400"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RAM: 8 GB</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446618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6223BD-96BD-4FF2-654D-49865DF5BA62}"/>
              </a:ext>
            </a:extLst>
          </p:cNvPr>
          <p:cNvSpPr>
            <a:spLocks noGrp="1"/>
          </p:cNvSpPr>
          <p:nvPr>
            <p:ph idx="1"/>
          </p:nvPr>
        </p:nvSpPr>
        <p:spPr>
          <a:xfrm>
            <a:off x="550863" y="1241571"/>
            <a:ext cx="11090274" cy="4868031"/>
          </a:xfrm>
        </p:spPr>
        <p:txBody>
          <a:bodyPr>
            <a:normAutofit/>
          </a:bodyPr>
          <a:lstStyle/>
          <a:p>
            <a:pPr>
              <a:buFont typeface="Wingdings" panose="05000000000000000000" pitchFamily="2" charset="2"/>
              <a:buChar char="q"/>
            </a:pPr>
            <a:r>
              <a:rPr lang="en-IN" sz="2900" b="1" dirty="0">
                <a:latin typeface="Times New Roman" panose="02020603050405020304" pitchFamily="18" charset="0"/>
                <a:cs typeface="Times New Roman" panose="02020603050405020304" pitchFamily="18" charset="0"/>
              </a:rPr>
              <a:t>SOFTWARE REQUIREMENTS:</a:t>
            </a:r>
          </a:p>
          <a:p>
            <a:pPr>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MATLAB 2017 </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Toolbox utilized:</a:t>
            </a:r>
          </a:p>
          <a:p>
            <a:pPr lvl="2" algn="just">
              <a:lnSpc>
                <a:spcPct val="150000"/>
              </a:lnSpc>
              <a:buFont typeface="Wingdings" panose="05000000000000000000" pitchFamily="2" charset="2"/>
              <a:buChar char="q"/>
            </a:pPr>
            <a:r>
              <a:rPr lang="en-US" dirty="0">
                <a:effectLst/>
                <a:latin typeface="Times New Roman" panose="02020603050405020304" pitchFamily="18" charset="0"/>
                <a:ea typeface="Calibri" panose="020F0502020204030204" pitchFamily="34" charset="0"/>
                <a:cs typeface="Times New Roman" panose="02020603050405020304" pitchFamily="18" charset="0"/>
              </a:rPr>
              <a:t>  IMAGE PROCESSING</a:t>
            </a:r>
          </a:p>
          <a:p>
            <a:pPr lvl="2" algn="just">
              <a:lnSpc>
                <a:spcPct val="150000"/>
              </a:lnSpc>
              <a:buFont typeface="Wingdings" panose="05000000000000000000" pitchFamily="2" charset="2"/>
              <a:buChar char="q"/>
            </a:pPr>
            <a:r>
              <a:rPr lang="en-US" dirty="0">
                <a:effectLst/>
                <a:latin typeface="Times New Roman" panose="02020603050405020304" pitchFamily="18" charset="0"/>
                <a:ea typeface="Calibri" panose="020F0502020204030204" pitchFamily="34" charset="0"/>
                <a:cs typeface="Times New Roman" panose="02020603050405020304" pitchFamily="18" charset="0"/>
              </a:rPr>
              <a:t>  STATISTICS AND NEURAL NETWORKS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lvl="2" algn="just">
              <a:lnSpc>
                <a:spcPct val="150000"/>
              </a:lnSpc>
              <a:buFont typeface="Wingdings" panose="05000000000000000000" pitchFamily="2" charset="2"/>
              <a:buChar char="q"/>
            </a:pPr>
            <a:r>
              <a:rPr lang="en-US" dirty="0">
                <a:effectLst/>
                <a:latin typeface="Times New Roman" panose="02020603050405020304" pitchFamily="18" charset="0"/>
                <a:ea typeface="Calibri" panose="020F0502020204030204" pitchFamily="34" charset="0"/>
                <a:cs typeface="Times New Roman" panose="02020603050405020304" pitchFamily="18" charset="0"/>
              </a:rPr>
              <a:t> SIGNAL PROCESSING</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lvl="2" algn="just">
              <a:lnSpc>
                <a:spcPct val="150000"/>
              </a:lnSpc>
              <a:buFont typeface="Wingdings" panose="05000000000000000000" pitchFamily="2" charset="2"/>
              <a:buChar char="q"/>
            </a:pPr>
            <a:r>
              <a:rPr lang="en-IN"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DEEP LEARNING</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2970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F1F35-C2E8-6137-F006-64BE5BA22318}"/>
              </a:ext>
            </a:extLst>
          </p:cNvPr>
          <p:cNvSpPr>
            <a:spLocks noGrp="1"/>
          </p:cNvSpPr>
          <p:nvPr>
            <p:ph type="title"/>
          </p:nvPr>
        </p:nvSpPr>
        <p:spPr>
          <a:xfrm>
            <a:off x="550862" y="549275"/>
            <a:ext cx="11091600" cy="918798"/>
          </a:xfrm>
        </p:spPr>
        <p:txBody>
          <a:bodyPr>
            <a:normAutofit/>
          </a:bodyPr>
          <a:lstStyle/>
          <a:p>
            <a:r>
              <a:rPr lang="en-US" sz="4000" b="1" dirty="0">
                <a:latin typeface="Times New Roman" panose="02020603050405020304" pitchFamily="18" charset="0"/>
                <a:cs typeface="Times New Roman" panose="02020603050405020304" pitchFamily="18" charset="0"/>
              </a:rPr>
              <a:t>                          METHODOLOGY</a:t>
            </a:r>
            <a:endParaRPr lang="en-IN" sz="4000" dirty="0"/>
          </a:p>
        </p:txBody>
      </p:sp>
      <p:sp>
        <p:nvSpPr>
          <p:cNvPr id="3" name="Content Placeholder 2">
            <a:extLst>
              <a:ext uri="{FF2B5EF4-FFF2-40B4-BE49-F238E27FC236}">
                <a16:creationId xmlns:a16="http://schemas.microsoft.com/office/drawing/2014/main" id="{B9CFAC60-BB3E-9CEC-AAB4-EEBF73313BF6}"/>
              </a:ext>
            </a:extLst>
          </p:cNvPr>
          <p:cNvSpPr>
            <a:spLocks noGrp="1"/>
          </p:cNvSpPr>
          <p:nvPr>
            <p:ph idx="1"/>
          </p:nvPr>
        </p:nvSpPr>
        <p:spPr>
          <a:xfrm>
            <a:off x="550863" y="1526797"/>
            <a:ext cx="11090274" cy="5033394"/>
          </a:xfrm>
        </p:spPr>
        <p:txBody>
          <a:bodyPr>
            <a:normAutofit/>
          </a:bodyPr>
          <a:lstStyle/>
          <a:p>
            <a:pPr indent="0" algn="just">
              <a:lnSpc>
                <a:spcPct val="150000"/>
              </a:lnSpc>
              <a:buNone/>
            </a:pPr>
            <a:r>
              <a:rPr lang="en-US"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Object oriented methodology is a system development approach encouraging and facilitating re-use of software components. With this methodology, a computer can be developed on a component basis which enables the effective reuse of existing components and facilitates the sharing of its components by other systems. It employs international standard unified modelling language  (UML)  from the object management group  (OMG) .Using this methodology , a system can be developed on a component basis , which enables the effective reuse of existing components, it facilitates the sharing of its other system components. Objects oriented methodology asks the analyst to determine what the objects of the system are?, what responsibilities and relationships an object has to with the other objects? And how they behave over time?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50000"/>
              </a:lnSpc>
              <a:spcAft>
                <a:spcPts val="800"/>
              </a:spcAft>
              <a:buNone/>
            </a:pPr>
            <a:endParaRPr lang="en-IN" sz="33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43440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image2.png">
            <a:extLst>
              <a:ext uri="{FF2B5EF4-FFF2-40B4-BE49-F238E27FC236}">
                <a16:creationId xmlns:a16="http://schemas.microsoft.com/office/drawing/2014/main" id="{3E29E836-0B98-6651-85F0-ABC59FD65A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1474" y="562467"/>
            <a:ext cx="5820052"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1359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BA640-7A93-21C5-17A8-AC5EC16FE248}"/>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sym typeface="+mn-ea"/>
              </a:rPr>
              <a:t>                     RESULTS &amp; DISCUSSIONS</a:t>
            </a:r>
            <a:endParaRPr lang="en-IN" sz="4000" dirty="0"/>
          </a:p>
        </p:txBody>
      </p:sp>
      <p:pic>
        <p:nvPicPr>
          <p:cNvPr id="4" name="Content Placeholder 3">
            <a:extLst>
              <a:ext uri="{FF2B5EF4-FFF2-40B4-BE49-F238E27FC236}">
                <a16:creationId xmlns:a16="http://schemas.microsoft.com/office/drawing/2014/main" id="{DCAFA848-6ED2-6EE8-A49B-800BAB19A10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20705" y="1342239"/>
            <a:ext cx="5922627" cy="3355596"/>
          </a:xfrm>
          <a:prstGeom prst="rect">
            <a:avLst/>
          </a:prstGeom>
          <a:noFill/>
          <a:ln>
            <a:noFill/>
          </a:ln>
        </p:spPr>
      </p:pic>
      <p:sp>
        <p:nvSpPr>
          <p:cNvPr id="6" name="TextBox 5">
            <a:extLst>
              <a:ext uri="{FF2B5EF4-FFF2-40B4-BE49-F238E27FC236}">
                <a16:creationId xmlns:a16="http://schemas.microsoft.com/office/drawing/2014/main" id="{902C1ED5-BBC5-3517-518F-7141EB541D8F}"/>
              </a:ext>
            </a:extLst>
          </p:cNvPr>
          <p:cNvSpPr txBox="1"/>
          <p:nvPr/>
        </p:nvSpPr>
        <p:spPr>
          <a:xfrm rot="10800000" flipV="1">
            <a:off x="2155971" y="5154850"/>
            <a:ext cx="6985932" cy="708912"/>
          </a:xfrm>
          <a:prstGeom prst="rect">
            <a:avLst/>
          </a:prstGeom>
          <a:noFill/>
        </p:spPr>
        <p:txBody>
          <a:bodyPr wrap="square">
            <a:spAutoFit/>
          </a:bodyPr>
          <a:lstStyle/>
          <a:p>
            <a:pPr marL="457200" algn="ctr">
              <a:lnSpc>
                <a:spcPct val="115000"/>
              </a:lnSpc>
              <a:spcAft>
                <a:spcPts val="1000"/>
              </a:spcAft>
            </a:pPr>
            <a:r>
              <a:rPr lang="en-AU" sz="1800" dirty="0">
                <a:effectLst/>
                <a:latin typeface="Times New Roman" panose="02020603050405020304" pitchFamily="18" charset="0"/>
                <a:ea typeface="Calibri" panose="020F0502020204030204" pitchFamily="34" charset="0"/>
                <a:cs typeface="Times New Roman" panose="02020603050405020304" pitchFamily="18" charset="0"/>
              </a:rPr>
              <a:t>Fig </a:t>
            </a:r>
            <a:r>
              <a:rPr lang="en-AU" dirty="0">
                <a:latin typeface="Times New Roman" panose="02020603050405020304" pitchFamily="18" charset="0"/>
                <a:ea typeface="Calibri" panose="020F0502020204030204" pitchFamily="34" charset="0"/>
                <a:cs typeface="Times New Roman" panose="02020603050405020304" pitchFamily="18" charset="0"/>
              </a:rPr>
              <a:t>1</a:t>
            </a:r>
            <a:r>
              <a:rPr lang="en-AU" sz="1800" dirty="0">
                <a:effectLst/>
                <a:latin typeface="Times New Roman" panose="02020603050405020304" pitchFamily="18" charset="0"/>
                <a:ea typeface="Calibri" panose="020F0502020204030204" pitchFamily="34" charset="0"/>
                <a:cs typeface="Times New Roman" panose="02020603050405020304" pitchFamily="18" charset="0"/>
              </a:rPr>
              <a:t>.Shows the Deep </a:t>
            </a:r>
            <a:r>
              <a:rPr lang="en-AU" sz="1800" dirty="0" err="1">
                <a:effectLst/>
                <a:latin typeface="Times New Roman" panose="02020603050405020304" pitchFamily="18" charset="0"/>
                <a:ea typeface="Calibri" panose="020F0502020204030204" pitchFamily="34" charset="0"/>
                <a:cs typeface="Times New Roman" panose="02020603050405020304" pitchFamily="18" charset="0"/>
              </a:rPr>
              <a:t>Intru</a:t>
            </a:r>
            <a:r>
              <a:rPr lang="en-AU" sz="1800" dirty="0">
                <a:effectLst/>
                <a:latin typeface="Times New Roman" panose="02020603050405020304" pitchFamily="18" charset="0"/>
                <a:ea typeface="Calibri" panose="020F0502020204030204" pitchFamily="34" charset="0"/>
                <a:cs typeface="Times New Roman" panose="02020603050405020304" pitchFamily="18" charset="0"/>
              </a:rPr>
              <a:t>-Net training accuracy at different iterations are depicted here.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09118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0F0F510-5EF5-9892-623C-C047D1DCC2C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29223" y="864067"/>
            <a:ext cx="4733554" cy="3120704"/>
          </a:xfrm>
          <a:prstGeom prst="rect">
            <a:avLst/>
          </a:prstGeom>
          <a:noFill/>
          <a:ln>
            <a:noFill/>
          </a:ln>
        </p:spPr>
      </p:pic>
      <p:sp>
        <p:nvSpPr>
          <p:cNvPr id="6" name="TextBox 5">
            <a:extLst>
              <a:ext uri="{FF2B5EF4-FFF2-40B4-BE49-F238E27FC236}">
                <a16:creationId xmlns:a16="http://schemas.microsoft.com/office/drawing/2014/main" id="{35FD421F-4707-E366-D1C9-FB42B0202B7A}"/>
              </a:ext>
            </a:extLst>
          </p:cNvPr>
          <p:cNvSpPr txBox="1"/>
          <p:nvPr/>
        </p:nvSpPr>
        <p:spPr>
          <a:xfrm rot="10800000" flipV="1">
            <a:off x="1677798" y="4431390"/>
            <a:ext cx="9009776" cy="878895"/>
          </a:xfrm>
          <a:prstGeom prst="rect">
            <a:avLst/>
          </a:prstGeom>
          <a:noFill/>
        </p:spPr>
        <p:txBody>
          <a:bodyPr wrap="square">
            <a:spAutoFit/>
          </a:bodyPr>
          <a:lstStyle/>
          <a:p>
            <a:pPr marL="457200"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Fig 2. Shows the Deep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Intru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-Net testing accuracy at different ranges of iterations are depicted here.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61680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00C89-0E75-F6D8-3AA2-2B1F4FF548B3}"/>
              </a:ext>
            </a:extLst>
          </p:cNvPr>
          <p:cNvSpPr>
            <a:spLocks noGrp="1"/>
          </p:cNvSpPr>
          <p:nvPr>
            <p:ph type="title"/>
          </p:nvPr>
        </p:nvSpPr>
        <p:spPr/>
        <p:txBody>
          <a:bodyPr>
            <a:normAutofit/>
          </a:bodyPr>
          <a:lstStyle/>
          <a:p>
            <a:r>
              <a:rPr lang="en-US" altLang="en-GB" sz="4000" b="1" dirty="0">
                <a:latin typeface="Times New Roman" panose="02020603050405020304" pitchFamily="18" charset="0"/>
                <a:cs typeface="Times New Roman" panose="02020603050405020304" pitchFamily="18" charset="0"/>
                <a:sym typeface="+mn-ea"/>
              </a:rPr>
              <a:t>                              CONCLUSION</a:t>
            </a:r>
            <a:endParaRPr lang="en-IN" sz="4000" dirty="0"/>
          </a:p>
        </p:txBody>
      </p:sp>
      <p:sp>
        <p:nvSpPr>
          <p:cNvPr id="3" name="Content Placeholder 2">
            <a:extLst>
              <a:ext uri="{FF2B5EF4-FFF2-40B4-BE49-F238E27FC236}">
                <a16:creationId xmlns:a16="http://schemas.microsoft.com/office/drawing/2014/main" id="{4D04E161-6EE3-678C-CB48-0F276E43A089}"/>
              </a:ext>
            </a:extLst>
          </p:cNvPr>
          <p:cNvSpPr>
            <a:spLocks noGrp="1"/>
          </p:cNvSpPr>
          <p:nvPr>
            <p:ph idx="1"/>
          </p:nvPr>
        </p:nvSpPr>
        <p:spPr>
          <a:xfrm>
            <a:off x="550863" y="1409351"/>
            <a:ext cx="11090274" cy="5234730"/>
          </a:xfrm>
        </p:spPr>
        <p:txBody>
          <a:bodyPr>
            <a:normAutofit fontScale="77500" lnSpcReduction="20000"/>
          </a:bodyPr>
          <a:lstStyle/>
          <a:p>
            <a:pPr marL="0" indent="0" algn="just">
              <a:lnSpc>
                <a:spcPct val="160000"/>
              </a:lnSpc>
              <a:buNone/>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The widespread growth of the internet of things made it possible for a variety of apps to be installed in smart devices, mobile devices, laptops, and other pieces of equipment that are set to allow flexible access to the internet. There have been a lot of people who have benefitted from the dependability of the internet as a common medium. On the same scale of operations, the intrusion assaults pose a danger to the system's level of security. The data that is kept in the cloud has to have some kind of defense against network irregularities. The primary emphasis of the system that is now being presented is the construction of a revolutionary deep learning architecture that features layers that have been optimized to improve performance. The CICIDS2017 dataset is taken into account by the system that is provided. The CICIDS dataset is taken into account by the system as the reference information, and Deep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Intru</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-Net is used to do testing on the architecture that is developed. The dataset is split into training data comprising 80% of the total and testing data making up the remaining 20%. The documented patterns of network irregularities are included in the dataset. The Deep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Intru</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-Net is able to understand the common pattern of anomaly that occurs in the network and recognize when other patterns with the same characteristics arise. The capacity of the system to learn is increased as a result of the better iterations. </a:t>
            </a:r>
            <a:endParaRPr lang="en-IN" dirty="0"/>
          </a:p>
        </p:txBody>
      </p:sp>
    </p:spTree>
    <p:extLst>
      <p:ext uri="{BB962C8B-B14F-4D97-AF65-F5344CB8AC3E}">
        <p14:creationId xmlns:p14="http://schemas.microsoft.com/office/powerpoint/2010/main" val="3661863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61032-DF4B-3887-87B4-AD87CC746B17}"/>
              </a:ext>
            </a:extLst>
          </p:cNvPr>
          <p:cNvSpPr>
            <a:spLocks noGrp="1"/>
          </p:cNvSpPr>
          <p:nvPr>
            <p:ph type="title"/>
          </p:nvPr>
        </p:nvSpPr>
        <p:spPr/>
        <p:txBody>
          <a:bodyPr>
            <a:normAutofit/>
          </a:bodyPr>
          <a:lstStyle/>
          <a:p>
            <a:r>
              <a:rPr lang="en-US" altLang="en-GB" sz="4000" b="1" dirty="0">
                <a:latin typeface="Times New Roman" panose="02020603050405020304" pitchFamily="18" charset="0"/>
                <a:cs typeface="Times New Roman" panose="02020603050405020304" pitchFamily="18" charset="0"/>
                <a:sym typeface="+mn-ea"/>
              </a:rPr>
              <a:t>                             REFERENCES</a:t>
            </a:r>
            <a:endParaRPr lang="en-IN" sz="4000" dirty="0"/>
          </a:p>
        </p:txBody>
      </p:sp>
      <p:sp>
        <p:nvSpPr>
          <p:cNvPr id="3" name="Content Placeholder 2">
            <a:extLst>
              <a:ext uri="{FF2B5EF4-FFF2-40B4-BE49-F238E27FC236}">
                <a16:creationId xmlns:a16="http://schemas.microsoft.com/office/drawing/2014/main" id="{2E3950A1-E412-A9E9-5C21-23C8485DA1D1}"/>
              </a:ext>
            </a:extLst>
          </p:cNvPr>
          <p:cNvSpPr>
            <a:spLocks noGrp="1"/>
          </p:cNvSpPr>
          <p:nvPr>
            <p:ph idx="1"/>
          </p:nvPr>
        </p:nvSpPr>
        <p:spPr>
          <a:xfrm>
            <a:off x="550863" y="1719743"/>
            <a:ext cx="11090274" cy="4373081"/>
          </a:xfrm>
        </p:spPr>
        <p:txBody>
          <a:bodyPr>
            <a:normAutofit fontScale="85000" lnSpcReduction="20000"/>
          </a:bodyPr>
          <a:lstStyle/>
          <a:p>
            <a:pPr marL="457200" algn="just">
              <a:lnSpc>
                <a:spcPct val="150000"/>
              </a:lnSpc>
              <a:spcAft>
                <a:spcPts val="800"/>
              </a:spcAft>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Sheikh Tahir Bakhsh , Saleh Alghamdi, Rayan A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Alsemmeari</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and Syed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Raheel</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Hassan, 2019., in open access journal, SAGE, Soft Comp. in IDS., </a:t>
            </a:r>
            <a:endParaRPr lang="en-IN"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[2]	A-Krishna, ALMAA J-</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Matheiwkutty</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DS.-Jacob and HM, "Research on Intrusion Detection &amp; Prevention model Using Deep Learning," 2020 Int. Conf..,( (ICESC),(2020,)</a:t>
            </a:r>
            <a:endParaRPr lang="en-IN"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[3]	A.-Ali and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MM.Yousaf</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 Research entitled Novel triple Intrusion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Detec</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&amp; safe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Gaurd</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System in SDN..," in IEEE Open-Access Year 2020.,</a:t>
            </a:r>
            <a:endParaRPr lang="en-IN"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Zhigang</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Huang.,,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Leii</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Zhangg</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 Key authentication protocols against smart connected devices.,”, IEEE 2019 published.</a:t>
            </a:r>
            <a:endParaRPr lang="en-IN"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[5]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Rafał-Kozik</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&amp;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Michałl-Chorass</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“.,Machine learning tech., Springer –Int. Published 2014., </a:t>
            </a:r>
            <a:endParaRPr lang="en-IN" sz="2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27703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51E48C-7C6E-86C9-4FBD-005B5A507B3B}"/>
              </a:ext>
            </a:extLst>
          </p:cNvPr>
          <p:cNvSpPr txBox="1"/>
          <p:nvPr/>
        </p:nvSpPr>
        <p:spPr>
          <a:xfrm>
            <a:off x="1115736" y="92278"/>
            <a:ext cx="10192623" cy="6463308"/>
          </a:xfrm>
          <a:prstGeom prst="rect">
            <a:avLst/>
          </a:prstGeom>
          <a:noFill/>
        </p:spPr>
        <p:txBody>
          <a:bodyPr wrap="square">
            <a:spAutoFit/>
          </a:bodyPr>
          <a:lstStyle/>
          <a:p>
            <a:pPr algn="ctr"/>
            <a:r>
              <a:rPr lang="en-AU" sz="2400" b="1" dirty="0">
                <a:solidFill>
                  <a:schemeClr val="accent1">
                    <a:lumMod val="75000"/>
                  </a:schemeClr>
                </a:solidFill>
                <a:effectLst/>
                <a:latin typeface="Times New Roman" panose="02020603050405020304" pitchFamily="18" charset="0"/>
                <a:ea typeface="SimSun" panose="02010600030101010101" pitchFamily="2" charset="-122"/>
              </a:rPr>
              <a:t>The Deep </a:t>
            </a:r>
            <a:r>
              <a:rPr lang="en-AU" sz="2400" b="1" dirty="0" err="1">
                <a:solidFill>
                  <a:schemeClr val="accent1">
                    <a:lumMod val="75000"/>
                  </a:schemeClr>
                </a:solidFill>
                <a:effectLst/>
                <a:latin typeface="Times New Roman" panose="02020603050405020304" pitchFamily="18" charset="0"/>
                <a:ea typeface="SimSun" panose="02010600030101010101" pitchFamily="2" charset="-122"/>
              </a:rPr>
              <a:t>Intru</a:t>
            </a:r>
            <a:r>
              <a:rPr lang="en-AU" sz="2400" b="1" dirty="0">
                <a:solidFill>
                  <a:schemeClr val="accent1">
                    <a:lumMod val="75000"/>
                  </a:schemeClr>
                </a:solidFill>
                <a:effectLst/>
                <a:latin typeface="Times New Roman" panose="02020603050405020304" pitchFamily="18" charset="0"/>
                <a:ea typeface="SimSun" panose="02010600030101010101" pitchFamily="2" charset="-122"/>
              </a:rPr>
              <a:t>-Net for anomaly detection in massive IoT networks  </a:t>
            </a:r>
            <a:endParaRPr lang="en-IN" sz="2400" dirty="0">
              <a:solidFill>
                <a:schemeClr val="accent1">
                  <a:lumMod val="75000"/>
                </a:schemeClr>
              </a:solidFill>
              <a:effectLst/>
              <a:latin typeface="Times New Roman" panose="02020603050405020304" pitchFamily="18" charset="0"/>
              <a:ea typeface="SimSun" panose="02010600030101010101" pitchFamily="2" charset="-122"/>
            </a:endParaRPr>
          </a:p>
          <a:p>
            <a:pPr algn="ctr"/>
            <a:r>
              <a:rPr lang="en-GB" altLang="en-US" i="1" dirty="0">
                <a:solidFill>
                  <a:srgbClr val="FF0000"/>
                </a:solidFill>
                <a:latin typeface="Times New Roman" panose="02020603050405020304" charset="0"/>
                <a:cs typeface="Times New Roman" panose="02020603050405020304" charset="0"/>
              </a:rPr>
              <a:t>A Review Report submitted to</a:t>
            </a:r>
            <a:endParaRPr lang="en-GB" altLang="en-US" i="1" dirty="0">
              <a:solidFill>
                <a:schemeClr val="accent2"/>
              </a:solidFill>
              <a:latin typeface="Times New Roman" panose="02020603050405020304" charset="0"/>
              <a:cs typeface="Times New Roman" panose="02020603050405020304" charset="0"/>
            </a:endParaRPr>
          </a:p>
          <a:p>
            <a:pPr algn="ctr"/>
            <a:r>
              <a:rPr lang="en-GB" altLang="en-US" dirty="0">
                <a:solidFill>
                  <a:srgbClr val="C00000"/>
                </a:solidFill>
                <a:latin typeface="Times New Roman" panose="02020603050405020304" charset="0"/>
                <a:cs typeface="Times New Roman" panose="02020603050405020304" charset="0"/>
              </a:rPr>
              <a:t>JAWAHARLAL NEHRU TECHNOLOGICAL UNIVERSITY </a:t>
            </a:r>
          </a:p>
          <a:p>
            <a:pPr algn="ctr"/>
            <a:r>
              <a:rPr lang="en-GB" altLang="en-US" dirty="0">
                <a:solidFill>
                  <a:srgbClr val="C00000"/>
                </a:solidFill>
                <a:latin typeface="Times New Roman" panose="02020603050405020304" charset="0"/>
                <a:cs typeface="Times New Roman" panose="02020603050405020304" charset="0"/>
              </a:rPr>
              <a:t>ANANTAPUR, ANANTAPURAMU</a:t>
            </a:r>
          </a:p>
          <a:p>
            <a:pPr algn="ctr"/>
            <a:r>
              <a:rPr lang="en-GB" altLang="en-US" i="1" dirty="0">
                <a:solidFill>
                  <a:schemeClr val="accent1"/>
                </a:solidFill>
                <a:latin typeface="Times New Roman" panose="02020603050405020304" charset="0"/>
                <a:cs typeface="Times New Roman" panose="02020603050405020304" charset="0"/>
              </a:rPr>
              <a:t>In partial </a:t>
            </a:r>
            <a:r>
              <a:rPr lang="en-GB" altLang="en-US" i="1" dirty="0" err="1">
                <a:solidFill>
                  <a:schemeClr val="accent1"/>
                </a:solidFill>
                <a:latin typeface="Times New Roman" panose="02020603050405020304" charset="0"/>
                <a:cs typeface="Times New Roman" panose="02020603050405020304" charset="0"/>
              </a:rPr>
              <a:t>fulfillment</a:t>
            </a:r>
            <a:r>
              <a:rPr lang="en-GB" altLang="en-US" i="1" dirty="0">
                <a:solidFill>
                  <a:schemeClr val="accent1"/>
                </a:solidFill>
                <a:latin typeface="Times New Roman" panose="02020603050405020304" charset="0"/>
                <a:cs typeface="Times New Roman" panose="02020603050405020304" charset="0"/>
              </a:rPr>
              <a:t> of the requirements for the award of the degree of</a:t>
            </a:r>
            <a:endParaRPr lang="en-GB" altLang="en-US" dirty="0">
              <a:solidFill>
                <a:schemeClr val="accent2"/>
              </a:solidFill>
              <a:latin typeface="Times New Roman" panose="02020603050405020304" charset="0"/>
              <a:cs typeface="Times New Roman" panose="02020603050405020304" charset="0"/>
            </a:endParaRPr>
          </a:p>
          <a:p>
            <a:pPr algn="ctr"/>
            <a:r>
              <a:rPr lang="en-GB" altLang="en-US" sz="1600" dirty="0">
                <a:solidFill>
                  <a:srgbClr val="C00000"/>
                </a:solidFill>
                <a:latin typeface="Times New Roman" panose="02020603050405020304" charset="0"/>
                <a:cs typeface="Times New Roman" panose="02020603050405020304" charset="0"/>
              </a:rPr>
              <a:t>BACHELOR OF TECHNOLOGY</a:t>
            </a:r>
          </a:p>
          <a:p>
            <a:pPr algn="ctr"/>
            <a:r>
              <a:rPr lang="en-GB" altLang="en-US" sz="1600" dirty="0">
                <a:solidFill>
                  <a:srgbClr val="C00000"/>
                </a:solidFill>
                <a:latin typeface="Times New Roman" panose="02020603050405020304" charset="0"/>
                <a:cs typeface="Times New Roman" panose="02020603050405020304" charset="0"/>
              </a:rPr>
              <a:t>In</a:t>
            </a:r>
          </a:p>
          <a:p>
            <a:pPr algn="ctr"/>
            <a:r>
              <a:rPr lang="en-GB" altLang="en-US" sz="1600" dirty="0">
                <a:solidFill>
                  <a:srgbClr val="C00000"/>
                </a:solidFill>
                <a:latin typeface="Times New Roman" panose="02020603050405020304" charset="0"/>
                <a:cs typeface="Times New Roman" panose="02020603050405020304" charset="0"/>
              </a:rPr>
              <a:t>COMPUTER SCIENCE AND ENGINEERING</a:t>
            </a:r>
          </a:p>
          <a:p>
            <a:pPr algn="ctr"/>
            <a:r>
              <a:rPr lang="en-GB" altLang="en-US" i="1" dirty="0">
                <a:solidFill>
                  <a:schemeClr val="accent2"/>
                </a:solidFill>
                <a:latin typeface="Times New Roman" panose="02020603050405020304" charset="0"/>
                <a:cs typeface="Times New Roman" panose="02020603050405020304" charset="0"/>
              </a:rPr>
              <a:t>Submitted by</a:t>
            </a:r>
          </a:p>
          <a:p>
            <a:r>
              <a:rPr lang="en-US" altLang="en-GB" dirty="0">
                <a:solidFill>
                  <a:srgbClr val="00B050"/>
                </a:solidFill>
                <a:latin typeface="Times New Roman" panose="02020603050405020304" charset="0"/>
                <a:cs typeface="Times New Roman" panose="02020603050405020304" charset="0"/>
              </a:rPr>
              <a:t>	        J JAYA PRAKASH (19HR1A0547)</a:t>
            </a:r>
            <a:r>
              <a:rPr lang="en-GB" altLang="en-US" dirty="0">
                <a:solidFill>
                  <a:srgbClr val="00B050"/>
                </a:solidFill>
                <a:latin typeface="Times New Roman" panose="02020603050405020304" charset="0"/>
                <a:cs typeface="Times New Roman" panose="02020603050405020304" charset="0"/>
              </a:rPr>
              <a:t>      D CHIRANJEEVI (19HR1A0534)</a:t>
            </a:r>
            <a:r>
              <a:rPr lang="en-US" altLang="en-US" dirty="0">
                <a:solidFill>
                  <a:srgbClr val="00B050"/>
                </a:solidFill>
                <a:latin typeface="Times New Roman" panose="02020603050405020304" charset="0"/>
                <a:cs typeface="Times New Roman" panose="02020603050405020304" charset="0"/>
              </a:rPr>
              <a:t>        </a:t>
            </a:r>
            <a:r>
              <a:rPr lang="en-GB" altLang="en-US" dirty="0">
                <a:solidFill>
                  <a:srgbClr val="00B050"/>
                </a:solidFill>
                <a:latin typeface="Times New Roman" panose="02020603050405020304" charset="0"/>
                <a:cs typeface="Times New Roman" panose="02020603050405020304" charset="0"/>
              </a:rPr>
              <a:t> </a:t>
            </a:r>
          </a:p>
          <a:p>
            <a:r>
              <a:rPr lang="en-GB" altLang="en-GB" dirty="0">
                <a:solidFill>
                  <a:srgbClr val="00B050"/>
                </a:solidFill>
                <a:latin typeface="Times New Roman" panose="02020603050405020304" charset="0"/>
                <a:cs typeface="Times New Roman" panose="02020603050405020304" charset="0"/>
              </a:rPr>
              <a:t>                        B THEJASWINI     (19HR1A0515)</a:t>
            </a:r>
            <a:r>
              <a:rPr lang="en-GB" altLang="en-US" dirty="0">
                <a:solidFill>
                  <a:srgbClr val="00B050"/>
                </a:solidFill>
                <a:latin typeface="Times New Roman" panose="02020603050405020304" charset="0"/>
                <a:cs typeface="Times New Roman" panose="02020603050405020304" charset="0"/>
              </a:rPr>
              <a:t>      G TEJASREE        (19HR1A0543)</a:t>
            </a:r>
          </a:p>
          <a:p>
            <a:pPr algn="ctr"/>
            <a:r>
              <a:rPr lang="en-GB" altLang="en-US" i="1" dirty="0">
                <a:solidFill>
                  <a:schemeClr val="accent1"/>
                </a:solidFill>
                <a:latin typeface="Times New Roman" panose="02020603050405020304" charset="0"/>
                <a:cs typeface="Times New Roman" panose="02020603050405020304" charset="0"/>
              </a:rPr>
              <a:t>Under the esteemed guidance of</a:t>
            </a:r>
          </a:p>
          <a:p>
            <a:pPr algn="ctr"/>
            <a:r>
              <a:rPr lang="en-GB" altLang="en-US" dirty="0" err="1">
                <a:solidFill>
                  <a:srgbClr val="C00000"/>
                </a:solidFill>
                <a:latin typeface="Times New Roman" panose="02020603050405020304" charset="0"/>
                <a:cs typeface="Times New Roman" panose="02020603050405020304" charset="0"/>
              </a:rPr>
              <a:t>Mrs.G.Lavanya</a:t>
            </a:r>
            <a:r>
              <a:rPr lang="en-GB" altLang="en-US" dirty="0">
                <a:solidFill>
                  <a:srgbClr val="C00000"/>
                </a:solidFill>
                <a:latin typeface="Times New Roman" panose="02020603050405020304" charset="0"/>
                <a:cs typeface="Times New Roman" panose="02020603050405020304" charset="0"/>
              </a:rPr>
              <a:t>, </a:t>
            </a:r>
            <a:r>
              <a:rPr lang="en-GB" altLang="en-US" dirty="0" err="1">
                <a:solidFill>
                  <a:srgbClr val="C00000"/>
                </a:solidFill>
                <a:latin typeface="Times New Roman" panose="02020603050405020304" charset="0"/>
                <a:cs typeface="Times New Roman" panose="02020603050405020304" charset="0"/>
              </a:rPr>
              <a:t>M.Tech</a:t>
            </a:r>
            <a:r>
              <a:rPr lang="en-GB" altLang="en-US" dirty="0">
                <a:solidFill>
                  <a:srgbClr val="C00000"/>
                </a:solidFill>
                <a:latin typeface="Times New Roman" panose="02020603050405020304" charset="0"/>
                <a:cs typeface="Times New Roman" panose="02020603050405020304" charset="0"/>
              </a:rPr>
              <a:t> </a:t>
            </a:r>
          </a:p>
          <a:p>
            <a:pPr algn="ctr"/>
            <a:r>
              <a:rPr lang="en-GB" altLang="en-US" dirty="0">
                <a:solidFill>
                  <a:srgbClr val="C00000"/>
                </a:solidFill>
                <a:latin typeface="Times New Roman" panose="02020603050405020304" charset="0"/>
                <a:cs typeface="Times New Roman" panose="02020603050405020304" charset="0"/>
              </a:rPr>
              <a:t>ASSISTANT PROFESSOR, CSE Department</a:t>
            </a:r>
          </a:p>
          <a:p>
            <a:pPr algn="ctr"/>
            <a:endParaRPr lang="en-GB" altLang="en-US" dirty="0">
              <a:solidFill>
                <a:srgbClr val="C00000"/>
              </a:solidFill>
              <a:latin typeface="Times New Roman" panose="02020603050405020304" charset="0"/>
              <a:cs typeface="Times New Roman" panose="02020603050405020304" charset="0"/>
            </a:endParaRPr>
          </a:p>
          <a:p>
            <a:pPr algn="ctr"/>
            <a:endParaRPr lang="en-GB" altLang="en-US" dirty="0">
              <a:solidFill>
                <a:srgbClr val="C00000"/>
              </a:solidFill>
              <a:latin typeface="Times New Roman" panose="02020603050405020304" charset="0"/>
              <a:cs typeface="Times New Roman" panose="02020603050405020304" charset="0"/>
            </a:endParaRPr>
          </a:p>
          <a:p>
            <a:pPr algn="ctr"/>
            <a:r>
              <a:rPr lang="en-GB" altLang="en-US" dirty="0">
                <a:solidFill>
                  <a:srgbClr val="C00000"/>
                </a:solidFill>
                <a:latin typeface="Times New Roman" panose="02020603050405020304" charset="0"/>
                <a:cs typeface="Times New Roman" panose="02020603050405020304" charset="0"/>
              </a:rPr>
              <a:t>DEPARTMENT OF COMPUTER SCIENCE AND ENGINEERING</a:t>
            </a:r>
          </a:p>
          <a:p>
            <a:pPr algn="ctr"/>
            <a:r>
              <a:rPr lang="en-GB" altLang="en-US" dirty="0">
                <a:solidFill>
                  <a:srgbClr val="00B050"/>
                </a:solidFill>
                <a:latin typeface="Times New Roman" panose="02020603050405020304" charset="0"/>
                <a:cs typeface="Times New Roman" panose="02020603050405020304" charset="0"/>
              </a:rPr>
              <a:t>MOTHER THERESA INSTITUTE OF ENGINEERING AND </a:t>
            </a:r>
          </a:p>
          <a:p>
            <a:pPr algn="ctr"/>
            <a:r>
              <a:rPr lang="en-GB" altLang="en-US" dirty="0">
                <a:solidFill>
                  <a:srgbClr val="00B050"/>
                </a:solidFill>
                <a:latin typeface="Times New Roman" panose="02020603050405020304" charset="0"/>
                <a:cs typeface="Times New Roman" panose="02020603050405020304" charset="0"/>
              </a:rPr>
              <a:t>TECHNOLOGY</a:t>
            </a:r>
          </a:p>
          <a:p>
            <a:pPr algn="ctr"/>
            <a:r>
              <a:rPr lang="en-GB" altLang="en-US" dirty="0" err="1">
                <a:solidFill>
                  <a:schemeClr val="tx1"/>
                </a:solidFill>
                <a:latin typeface="Times New Roman" panose="02020603050405020304" charset="0"/>
                <a:cs typeface="Times New Roman" panose="02020603050405020304" charset="0"/>
              </a:rPr>
              <a:t>Melumoi</a:t>
            </a:r>
            <a:r>
              <a:rPr lang="en-GB" altLang="en-US" dirty="0">
                <a:solidFill>
                  <a:schemeClr val="tx1"/>
                </a:solidFill>
                <a:latin typeface="Times New Roman" panose="02020603050405020304" charset="0"/>
                <a:cs typeface="Times New Roman" panose="02020603050405020304" charset="0"/>
              </a:rPr>
              <a:t> (Post), Palamaner-517408.</a:t>
            </a:r>
            <a:endParaRPr lang="en-GB" altLang="en-US" dirty="0">
              <a:solidFill>
                <a:schemeClr val="accent2"/>
              </a:solidFill>
              <a:latin typeface="Times New Roman" panose="02020603050405020304" charset="0"/>
              <a:cs typeface="Times New Roman" panose="02020603050405020304" charset="0"/>
            </a:endParaRPr>
          </a:p>
          <a:p>
            <a:pPr algn="ctr"/>
            <a:r>
              <a:rPr lang="en-GB" altLang="en-US" dirty="0">
                <a:gradFill>
                  <a:gsLst>
                    <a:gs pos="0">
                      <a:srgbClr val="7B32B2"/>
                    </a:gs>
                    <a:gs pos="100000">
                      <a:srgbClr val="401A5D"/>
                    </a:gs>
                  </a:gsLst>
                  <a:lin scaled="0"/>
                </a:gradFill>
                <a:latin typeface="Times New Roman" panose="02020603050405020304" charset="0"/>
                <a:cs typeface="Times New Roman" panose="02020603050405020304" charset="0"/>
              </a:rPr>
              <a:t>Approved by AICTE, New Delhi and Affiliated to JNTUA, Anantapuramu-515002</a:t>
            </a:r>
          </a:p>
          <a:p>
            <a:pPr algn="ctr"/>
            <a:r>
              <a:rPr lang="en-GB" altLang="en-US" dirty="0">
                <a:gradFill>
                  <a:gsLst>
                    <a:gs pos="0">
                      <a:srgbClr val="7B32B2"/>
                    </a:gs>
                    <a:gs pos="100000">
                      <a:srgbClr val="401A5D"/>
                    </a:gs>
                  </a:gsLst>
                  <a:lin scaled="0"/>
                </a:gradFill>
                <a:latin typeface="Times New Roman" panose="02020603050405020304" charset="0"/>
                <a:cs typeface="Times New Roman" panose="02020603050405020304" charset="0"/>
              </a:rPr>
              <a:t>NAAC Accredited and An ISO 9001:2015 Certified Institution</a:t>
            </a:r>
          </a:p>
          <a:p>
            <a:pPr algn="ctr"/>
            <a:r>
              <a:rPr lang="en-GB" altLang="en-US" dirty="0">
                <a:latin typeface="Times New Roman" panose="02020603050405020304" charset="0"/>
                <a:cs typeface="Times New Roman" panose="02020603050405020304" charset="0"/>
              </a:rPr>
              <a:t>2022-2023</a:t>
            </a:r>
          </a:p>
        </p:txBody>
      </p:sp>
      <p:pic>
        <p:nvPicPr>
          <p:cNvPr id="4" name="Picture 3">
            <a:extLst>
              <a:ext uri="{FF2B5EF4-FFF2-40B4-BE49-F238E27FC236}">
                <a16:creationId xmlns:a16="http://schemas.microsoft.com/office/drawing/2014/main" id="{3499BE8B-0DF6-89D6-9E51-396213B5D893}"/>
              </a:ext>
            </a:extLst>
          </p:cNvPr>
          <p:cNvPicPr>
            <a:picLocks noChangeAspect="1"/>
          </p:cNvPicPr>
          <p:nvPr/>
        </p:nvPicPr>
        <p:blipFill>
          <a:blip r:embed="rId2"/>
          <a:stretch>
            <a:fillRect/>
          </a:stretch>
        </p:blipFill>
        <p:spPr>
          <a:xfrm>
            <a:off x="5469622" y="3993160"/>
            <a:ext cx="1006679" cy="511728"/>
          </a:xfrm>
          <a:prstGeom prst="rect">
            <a:avLst/>
          </a:prstGeom>
        </p:spPr>
      </p:pic>
    </p:spTree>
    <p:extLst>
      <p:ext uri="{BB962C8B-B14F-4D97-AF65-F5344CB8AC3E}">
        <p14:creationId xmlns:p14="http://schemas.microsoft.com/office/powerpoint/2010/main" val="46174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49FF-D4A0-ADD5-3AD8-4AFBCBC3988F}"/>
              </a:ext>
            </a:extLst>
          </p:cNvPr>
          <p:cNvSpPr>
            <a:spLocks noGrp="1"/>
          </p:cNvSpPr>
          <p:nvPr>
            <p:ph type="title"/>
          </p:nvPr>
        </p:nvSpPr>
        <p:spPr/>
        <p:txBody>
          <a:bodyPr>
            <a:normAutofit/>
          </a:bodyPr>
          <a:lstStyle/>
          <a:p>
            <a:r>
              <a:rPr lang="en-IN" sz="4000" b="1" dirty="0">
                <a:latin typeface="Times New Roman" pitchFamily="18" charset="0"/>
                <a:cs typeface="Times New Roman" pitchFamily="18" charset="0"/>
              </a:rPr>
              <a:t>                      ACKNOWLEDGEMENT</a:t>
            </a:r>
            <a:endParaRPr lang="en-IN" sz="4000" dirty="0"/>
          </a:p>
        </p:txBody>
      </p:sp>
      <p:sp>
        <p:nvSpPr>
          <p:cNvPr id="3" name="Content Placeholder 2">
            <a:extLst>
              <a:ext uri="{FF2B5EF4-FFF2-40B4-BE49-F238E27FC236}">
                <a16:creationId xmlns:a16="http://schemas.microsoft.com/office/drawing/2014/main" id="{B69B1C2D-AF62-2FBA-108A-9A6D9297A6B2}"/>
              </a:ext>
            </a:extLst>
          </p:cNvPr>
          <p:cNvSpPr>
            <a:spLocks noGrp="1"/>
          </p:cNvSpPr>
          <p:nvPr>
            <p:ph idx="1"/>
          </p:nvPr>
        </p:nvSpPr>
        <p:spPr/>
        <p:txBody>
          <a:bodyPr>
            <a:normAutofit/>
          </a:bodyPr>
          <a:lstStyle/>
          <a:p>
            <a:pPr marL="0" indent="0" algn="just">
              <a:lnSpc>
                <a:spcPct val="150000"/>
              </a:lnSpc>
              <a:buNone/>
            </a:pPr>
            <a:r>
              <a:rPr lang="en-US" sz="2000" dirty="0">
                <a:latin typeface="Times New Roman" pitchFamily="18" charset="0"/>
                <a:cs typeface="Times New Roman" pitchFamily="18" charset="0"/>
              </a:rPr>
              <a:t>         I am grateful to all  of those with whom I have had the pleasure to work during this journal and other related projects. Each of the members of my Dissertation Committee has provided me extensive personal and professional guidance and taught me a great deal about both scientific research and life in general to the completion of my project journal titled “</a:t>
            </a:r>
            <a:r>
              <a:rPr lang="en-AU" sz="2000" b="1" dirty="0">
                <a:effectLst/>
                <a:latin typeface="Times New Roman" panose="02020603050405020304" pitchFamily="18" charset="0"/>
                <a:ea typeface="SimSun" panose="02010600030101010101" pitchFamily="2" charset="-122"/>
              </a:rPr>
              <a:t>The Deep </a:t>
            </a:r>
            <a:r>
              <a:rPr lang="en-AU" sz="2000" b="1" dirty="0" err="1">
                <a:effectLst/>
                <a:latin typeface="Times New Roman" panose="02020603050405020304" pitchFamily="18" charset="0"/>
                <a:ea typeface="SimSun" panose="02010600030101010101" pitchFamily="2" charset="-122"/>
              </a:rPr>
              <a:t>Intru</a:t>
            </a:r>
            <a:r>
              <a:rPr lang="en-AU" sz="2000" b="1" dirty="0">
                <a:effectLst/>
                <a:latin typeface="Times New Roman" panose="02020603050405020304" pitchFamily="18" charset="0"/>
                <a:ea typeface="SimSun" panose="02010600030101010101" pitchFamily="2" charset="-122"/>
              </a:rPr>
              <a:t>-Net for anomaly detection i</a:t>
            </a:r>
            <a:r>
              <a:rPr lang="en-AU" sz="2000" b="1" dirty="0">
                <a:latin typeface="Times New Roman" panose="02020603050405020304" pitchFamily="18" charset="0"/>
                <a:ea typeface="SimSun" panose="02010600030101010101" pitchFamily="2" charset="-122"/>
              </a:rPr>
              <a:t>n </a:t>
            </a:r>
            <a:r>
              <a:rPr lang="en-AU" sz="2000" b="1" dirty="0">
                <a:effectLst/>
                <a:latin typeface="Times New Roman" panose="02020603050405020304" pitchFamily="18" charset="0"/>
                <a:ea typeface="SimSun" panose="02010600030101010101" pitchFamily="2" charset="-122"/>
              </a:rPr>
              <a:t>massive IoT networks</a:t>
            </a:r>
            <a:r>
              <a:rPr lang="en-US" sz="2000" dirty="0">
                <a:latin typeface="Times New Roman" pitchFamily="18" charset="0"/>
                <a:cs typeface="Times New Roman" pitchFamily="18" charset="0"/>
              </a:rPr>
              <a:t>”.</a:t>
            </a:r>
            <a:endParaRPr lang="en-IN" sz="2000" dirty="0"/>
          </a:p>
        </p:txBody>
      </p:sp>
    </p:spTree>
    <p:extLst>
      <p:ext uri="{BB962C8B-B14F-4D97-AF65-F5344CB8AC3E}">
        <p14:creationId xmlns:p14="http://schemas.microsoft.com/office/powerpoint/2010/main" val="1286974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C46894-78FD-2F7D-9567-3ED852DA0E7B}"/>
              </a:ext>
            </a:extLst>
          </p:cNvPr>
          <p:cNvSpPr txBox="1"/>
          <p:nvPr/>
        </p:nvSpPr>
        <p:spPr>
          <a:xfrm>
            <a:off x="3047301" y="2507768"/>
            <a:ext cx="6094602" cy="1846659"/>
          </a:xfrm>
          <a:prstGeom prst="rect">
            <a:avLst/>
          </a:prstGeom>
          <a:noFill/>
        </p:spPr>
        <p:txBody>
          <a:bodyPr wrap="square">
            <a:spAutoFit/>
          </a:bodyPr>
          <a:lstStyle/>
          <a:p>
            <a:r>
              <a:rPr lang="en-GB" sz="9600" i="1" dirty="0">
                <a:latin typeface="Times New Roman" panose="02020603050405020304" pitchFamily="18" charset="0"/>
                <a:cs typeface="Times New Roman" panose="02020603050405020304" pitchFamily="18" charset="0"/>
              </a:rPr>
              <a:t>Thank You !</a:t>
            </a:r>
            <a:br>
              <a:rPr lang="en-GB" sz="9600" i="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9955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730F4-266C-510D-19AC-175407792ABA}"/>
              </a:ext>
            </a:extLst>
          </p:cNvPr>
          <p:cNvSpPr>
            <a:spLocks noGrp="1"/>
          </p:cNvSpPr>
          <p:nvPr>
            <p:ph type="title"/>
          </p:nvPr>
        </p:nvSpPr>
        <p:spPr>
          <a:xfrm>
            <a:off x="645952" y="549275"/>
            <a:ext cx="10996510" cy="2185536"/>
          </a:xfrm>
        </p:spPr>
        <p:txBody>
          <a:bodyPr/>
          <a:lstStyle/>
          <a:p>
            <a:pPr algn="ctr"/>
            <a:r>
              <a:rPr lang="en-AU" sz="4800" b="1" dirty="0">
                <a:effectLst/>
                <a:latin typeface="Times New Roman" panose="02020603050405020304" pitchFamily="18" charset="0"/>
                <a:ea typeface="SimSun" panose="02010600030101010101" pitchFamily="2" charset="-122"/>
              </a:rPr>
              <a:t>The Deep </a:t>
            </a:r>
            <a:r>
              <a:rPr lang="en-AU" sz="4800" b="1" dirty="0" err="1">
                <a:effectLst/>
                <a:latin typeface="Times New Roman" panose="02020603050405020304" pitchFamily="18" charset="0"/>
                <a:ea typeface="SimSun" panose="02010600030101010101" pitchFamily="2" charset="-122"/>
              </a:rPr>
              <a:t>Intru</a:t>
            </a:r>
            <a:r>
              <a:rPr lang="en-AU" sz="4800" b="1" dirty="0">
                <a:effectLst/>
                <a:latin typeface="Times New Roman" panose="02020603050405020304" pitchFamily="18" charset="0"/>
                <a:ea typeface="SimSun" panose="02010600030101010101" pitchFamily="2" charset="-122"/>
              </a:rPr>
              <a:t>-Net for anomaly detection            </a:t>
            </a:r>
            <a:r>
              <a:rPr lang="en-AU" b="1" dirty="0">
                <a:latin typeface="Times New Roman" panose="02020603050405020304" pitchFamily="18" charset="0"/>
                <a:ea typeface="SimSun" panose="02010600030101010101" pitchFamily="2" charset="-122"/>
              </a:rPr>
              <a:t>        in </a:t>
            </a:r>
            <a:r>
              <a:rPr lang="en-AU" sz="4800" b="1" dirty="0">
                <a:effectLst/>
                <a:latin typeface="Times New Roman" panose="02020603050405020304" pitchFamily="18" charset="0"/>
                <a:ea typeface="SimSun" panose="02010600030101010101" pitchFamily="2" charset="-122"/>
              </a:rPr>
              <a:t>massive IoT networks</a:t>
            </a:r>
            <a:endParaRPr lang="en-IN" dirty="0"/>
          </a:p>
        </p:txBody>
      </p:sp>
      <p:sp>
        <p:nvSpPr>
          <p:cNvPr id="3" name="Content Placeholder 2">
            <a:extLst>
              <a:ext uri="{FF2B5EF4-FFF2-40B4-BE49-F238E27FC236}">
                <a16:creationId xmlns:a16="http://schemas.microsoft.com/office/drawing/2014/main" id="{69C3C424-E07F-EF2B-F8E1-3F8BCDC64B9A}"/>
              </a:ext>
            </a:extLst>
          </p:cNvPr>
          <p:cNvSpPr>
            <a:spLocks noGrp="1"/>
          </p:cNvSpPr>
          <p:nvPr>
            <p:ph idx="1"/>
          </p:nvPr>
        </p:nvSpPr>
        <p:spPr>
          <a:xfrm>
            <a:off x="1065402" y="3429000"/>
            <a:ext cx="10340843" cy="2410057"/>
          </a:xfrm>
        </p:spPr>
        <p:txBody>
          <a:bodyPr>
            <a:normAutofit fontScale="25000" lnSpcReduction="20000"/>
          </a:bodyPr>
          <a:lstStyle/>
          <a:p>
            <a:pPr marL="0" indent="0">
              <a:buNone/>
            </a:pPr>
            <a:r>
              <a:rPr lang="en-IN" sz="6200" b="1" dirty="0">
                <a:solidFill>
                  <a:schemeClr val="tx1"/>
                </a:solidFill>
                <a:latin typeface="Times New Roman" panose="02020603050405020304" pitchFamily="18" charset="0"/>
                <a:cs typeface="Times New Roman" panose="02020603050405020304" pitchFamily="18" charset="0"/>
              </a:rPr>
              <a:t>        </a:t>
            </a:r>
            <a:r>
              <a:rPr lang="en-IN" sz="8000" b="1" dirty="0">
                <a:solidFill>
                  <a:schemeClr val="tx1"/>
                </a:solidFill>
                <a:latin typeface="Times New Roman" panose="02020603050405020304" pitchFamily="18" charset="0"/>
                <a:cs typeface="Times New Roman" panose="02020603050405020304" pitchFamily="18" charset="0"/>
              </a:rPr>
              <a:t>GUIDE    </a:t>
            </a:r>
            <a:r>
              <a:rPr lang="en-IN" sz="6200" b="1" dirty="0">
                <a:solidFill>
                  <a:schemeClr val="tx1"/>
                </a:solidFill>
                <a:latin typeface="Times New Roman" panose="02020603050405020304" pitchFamily="18" charset="0"/>
                <a:cs typeface="Times New Roman" panose="02020603050405020304" pitchFamily="18" charset="0"/>
              </a:rPr>
              <a:t>                                                                                                         </a:t>
            </a:r>
            <a:r>
              <a:rPr lang="en-IN" sz="8000" b="1" dirty="0">
                <a:solidFill>
                  <a:schemeClr val="tx1"/>
                </a:solidFill>
                <a:latin typeface="Times New Roman" panose="02020603050405020304" pitchFamily="18" charset="0"/>
                <a:cs typeface="Times New Roman" panose="02020603050405020304" pitchFamily="18" charset="0"/>
              </a:rPr>
              <a:t>PRESENTED  BY</a:t>
            </a:r>
          </a:p>
          <a:p>
            <a:pPr marL="0" indent="0">
              <a:buNone/>
            </a:pPr>
            <a:r>
              <a:rPr lang="en-IN" sz="2800" b="1" dirty="0">
                <a:solidFill>
                  <a:schemeClr val="tx1"/>
                </a:solidFill>
                <a:latin typeface="Times New Roman" panose="02020603050405020304" pitchFamily="18" charset="0"/>
                <a:cs typeface="Times New Roman" panose="02020603050405020304" pitchFamily="18" charset="0"/>
              </a:rPr>
              <a:t> </a:t>
            </a:r>
            <a:r>
              <a:rPr lang="en-IN" sz="6400" dirty="0">
                <a:solidFill>
                  <a:schemeClr val="tx1"/>
                </a:solidFill>
                <a:latin typeface="Times New Roman" panose="02020603050405020304" pitchFamily="18" charset="0"/>
                <a:cs typeface="Times New Roman" panose="02020603050405020304" pitchFamily="18" charset="0"/>
              </a:rPr>
              <a:t>Mrs. G. Lavanya </a:t>
            </a:r>
            <a:r>
              <a:rPr lang="en-IN" sz="6400" dirty="0" err="1">
                <a:solidFill>
                  <a:schemeClr val="tx1"/>
                </a:solidFill>
                <a:latin typeface="Times New Roman" panose="02020603050405020304" pitchFamily="18" charset="0"/>
                <a:cs typeface="Times New Roman" panose="02020603050405020304" pitchFamily="18" charset="0"/>
              </a:rPr>
              <a:t>M.Tech</a:t>
            </a:r>
            <a:r>
              <a:rPr lang="en-IN" sz="6400" dirty="0">
                <a:solidFill>
                  <a:schemeClr val="tx1"/>
                </a:solidFill>
                <a:latin typeface="Times New Roman" panose="02020603050405020304" pitchFamily="18" charset="0"/>
                <a:cs typeface="Times New Roman" panose="02020603050405020304" pitchFamily="18" charset="0"/>
              </a:rPr>
              <a:t> 			</a:t>
            </a:r>
            <a:r>
              <a:rPr lang="en-IN" sz="6400" dirty="0">
                <a:latin typeface="Times New Roman" panose="02020603050405020304" pitchFamily="18" charset="0"/>
                <a:cs typeface="Times New Roman" panose="02020603050405020304" pitchFamily="18" charset="0"/>
              </a:rPr>
              <a:t>                              </a:t>
            </a:r>
            <a:r>
              <a:rPr lang="en-US" sz="6400" dirty="0" err="1">
                <a:solidFill>
                  <a:schemeClr val="tx1"/>
                </a:solidFill>
                <a:latin typeface="Times New Roman" panose="02020603050405020304" pitchFamily="18" charset="0"/>
                <a:cs typeface="Times New Roman" panose="02020603050405020304" pitchFamily="18" charset="0"/>
              </a:rPr>
              <a:t>J.Jaya</a:t>
            </a:r>
            <a:r>
              <a:rPr lang="en-US" sz="6400" dirty="0">
                <a:solidFill>
                  <a:schemeClr val="tx1"/>
                </a:solidFill>
                <a:latin typeface="Times New Roman" panose="02020603050405020304" pitchFamily="18" charset="0"/>
                <a:cs typeface="Times New Roman" panose="02020603050405020304" pitchFamily="18" charset="0"/>
              </a:rPr>
              <a:t> Prakash   (19HR1A0547) </a:t>
            </a:r>
          </a:p>
          <a:p>
            <a:pPr marL="0" indent="0">
              <a:buNone/>
            </a:pPr>
            <a:r>
              <a:rPr lang="en-IN" sz="6400" dirty="0">
                <a:latin typeface="Times New Roman" panose="02020603050405020304" pitchFamily="18" charset="0"/>
                <a:cs typeface="Times New Roman" panose="02020603050405020304" pitchFamily="18" charset="0"/>
              </a:rPr>
              <a:t>     </a:t>
            </a:r>
            <a:r>
              <a:rPr lang="en-IN" sz="6400" dirty="0">
                <a:solidFill>
                  <a:schemeClr val="tx1"/>
                </a:solidFill>
                <a:latin typeface="Times New Roman" panose="02020603050405020304" pitchFamily="18" charset="0"/>
                <a:cs typeface="Times New Roman" panose="02020603050405020304" pitchFamily="18" charset="0"/>
              </a:rPr>
              <a:t>Assistant professor				</a:t>
            </a:r>
            <a:r>
              <a:rPr lang="en-IN" sz="6400" dirty="0">
                <a:latin typeface="Times New Roman" panose="02020603050405020304" pitchFamily="18" charset="0"/>
                <a:cs typeface="Times New Roman" panose="02020603050405020304" pitchFamily="18" charset="0"/>
              </a:rPr>
              <a:t>                               </a:t>
            </a:r>
            <a:r>
              <a:rPr lang="en-IN" sz="6400" dirty="0" err="1">
                <a:latin typeface="Times New Roman" panose="02020603050405020304" pitchFamily="18" charset="0"/>
                <a:cs typeface="Times New Roman" panose="02020603050405020304" pitchFamily="18" charset="0"/>
              </a:rPr>
              <a:t>D.Chiranjeevi</a:t>
            </a:r>
            <a:r>
              <a:rPr lang="en-IN" sz="6400" dirty="0">
                <a:latin typeface="Times New Roman" panose="02020603050405020304" pitchFamily="18" charset="0"/>
                <a:cs typeface="Times New Roman" panose="02020603050405020304" pitchFamily="18" charset="0"/>
              </a:rPr>
              <a:t>    (19HR1A0534)</a:t>
            </a:r>
          </a:p>
          <a:p>
            <a:pPr marL="0" indent="0">
              <a:buNone/>
            </a:pPr>
            <a:r>
              <a:rPr lang="en-IN" sz="6400" dirty="0">
                <a:latin typeface="Times New Roman" panose="02020603050405020304" pitchFamily="18" charset="0"/>
                <a:cs typeface="Times New Roman" panose="02020603050405020304" pitchFamily="18" charset="0"/>
              </a:rPr>
              <a:t>                                                                                                                         </a:t>
            </a:r>
            <a:r>
              <a:rPr lang="en-IN" sz="6400" dirty="0" err="1">
                <a:latin typeface="Times New Roman" panose="02020603050405020304" pitchFamily="18" charset="0"/>
                <a:cs typeface="Times New Roman" panose="02020603050405020304" pitchFamily="18" charset="0"/>
              </a:rPr>
              <a:t>B.Thejaswini</a:t>
            </a:r>
            <a:r>
              <a:rPr lang="en-IN" sz="6400" dirty="0">
                <a:latin typeface="Times New Roman" panose="02020603050405020304" pitchFamily="18" charset="0"/>
                <a:cs typeface="Times New Roman" panose="02020603050405020304" pitchFamily="18" charset="0"/>
              </a:rPr>
              <a:t>      (19HR1A0515)</a:t>
            </a:r>
          </a:p>
          <a:p>
            <a:pPr marL="0" indent="0">
              <a:buNone/>
            </a:pPr>
            <a:r>
              <a:rPr lang="en-IN" sz="6400" dirty="0">
                <a:latin typeface="Times New Roman" panose="02020603050405020304" pitchFamily="18" charset="0"/>
                <a:cs typeface="Times New Roman" panose="02020603050405020304" pitchFamily="18" charset="0"/>
              </a:rPr>
              <a:t>                                                                                                                          </a:t>
            </a:r>
            <a:r>
              <a:rPr lang="en-IN" sz="6400" dirty="0" err="1">
                <a:latin typeface="Times New Roman" panose="02020603050405020304" pitchFamily="18" charset="0"/>
                <a:cs typeface="Times New Roman" panose="02020603050405020304" pitchFamily="18" charset="0"/>
              </a:rPr>
              <a:t>G.Tejasree</a:t>
            </a:r>
            <a:r>
              <a:rPr lang="en-IN" sz="6400" dirty="0">
                <a:latin typeface="Times New Roman" panose="02020603050405020304" pitchFamily="18" charset="0"/>
                <a:cs typeface="Times New Roman" panose="02020603050405020304" pitchFamily="18" charset="0"/>
              </a:rPr>
              <a:t>          (19HR1A0543)</a:t>
            </a:r>
          </a:p>
          <a:p>
            <a:pPr marL="0" indent="0">
              <a:buNone/>
            </a:pPr>
            <a:endParaRPr lang="en-IN" sz="6400" dirty="0">
              <a:latin typeface="Times New Roman" panose="02020603050405020304" pitchFamily="18" charset="0"/>
              <a:cs typeface="Times New Roman" panose="02020603050405020304" pitchFamily="18" charset="0"/>
            </a:endParaRPr>
          </a:p>
          <a:p>
            <a:pPr marL="0" indent="0">
              <a:buNone/>
            </a:pPr>
            <a:r>
              <a:rPr lang="en-IN" sz="6400" b="1" dirty="0">
                <a:latin typeface="Times New Roman" panose="02020603050405020304" pitchFamily="18" charset="0"/>
                <a:cs typeface="Times New Roman" panose="02020603050405020304" pitchFamily="18" charset="0"/>
              </a:rPr>
              <a:t>                                                                                                                                                                                                                                                                                                                                                                                                                                                       </a:t>
            </a:r>
          </a:p>
          <a:p>
            <a:pPr marL="0" indent="0">
              <a:buNone/>
            </a:pPr>
            <a:r>
              <a:rPr lang="en-US" sz="6400"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				                                                                                  </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	</a:t>
            </a:r>
            <a:r>
              <a:rPr lang="en-IN" sz="2400" dirty="0">
                <a:solidFill>
                  <a:schemeClr val="tx1"/>
                </a:solidFill>
                <a:latin typeface="Times New Roman" panose="02020603050405020304" pitchFamily="18" charset="0"/>
                <a:cs typeface="Times New Roman" panose="02020603050405020304" pitchFamily="18" charset="0"/>
              </a:rPr>
              <a:t>  		</a:t>
            </a:r>
          </a:p>
          <a:p>
            <a:pPr marL="0" indent="0">
              <a:buNone/>
            </a:pPr>
            <a:r>
              <a:rPr lang="en-IN" sz="2400" dirty="0">
                <a:solidFill>
                  <a:schemeClr val="tx1"/>
                </a:solidFill>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0553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2AA15-0296-3F2C-B967-156FCAB79EE6}"/>
              </a:ext>
            </a:extLst>
          </p:cNvPr>
          <p:cNvSpPr>
            <a:spLocks noGrp="1"/>
          </p:cNvSpPr>
          <p:nvPr>
            <p:ph type="title"/>
          </p:nvPr>
        </p:nvSpPr>
        <p:spPr>
          <a:xfrm>
            <a:off x="550863" y="549275"/>
            <a:ext cx="11090274" cy="843297"/>
          </a:xfrm>
        </p:spPr>
        <p:txBody>
          <a:bodyPr>
            <a:normAutofit/>
          </a:bodyPr>
          <a:lstStyle/>
          <a:p>
            <a:r>
              <a:rPr lang="en-IN" sz="4000" b="1" dirty="0">
                <a:latin typeface="Times New Roman" pitchFamily="18" charset="0"/>
                <a:cs typeface="Times New Roman" pitchFamily="18" charset="0"/>
              </a:rPr>
              <a:t>                               CONTENTS</a:t>
            </a:r>
            <a:endParaRPr lang="en-IN" sz="4000" dirty="0"/>
          </a:p>
        </p:txBody>
      </p:sp>
      <p:sp>
        <p:nvSpPr>
          <p:cNvPr id="3" name="Content Placeholder 2">
            <a:extLst>
              <a:ext uri="{FF2B5EF4-FFF2-40B4-BE49-F238E27FC236}">
                <a16:creationId xmlns:a16="http://schemas.microsoft.com/office/drawing/2014/main" id="{6ABABE25-D2BB-9BEE-45EA-99D7F418BA9C}"/>
              </a:ext>
            </a:extLst>
          </p:cNvPr>
          <p:cNvSpPr>
            <a:spLocks noGrp="1"/>
          </p:cNvSpPr>
          <p:nvPr>
            <p:ph sz="half" idx="1"/>
          </p:nvPr>
        </p:nvSpPr>
        <p:spPr>
          <a:xfrm>
            <a:off x="550862" y="1610686"/>
            <a:ext cx="5435600" cy="4588777"/>
          </a:xfrm>
        </p:spPr>
        <p:txBody>
          <a:bodyPr>
            <a:normAutofit fontScale="85000" lnSpcReduction="20000"/>
          </a:bodyPr>
          <a:lstStyle/>
          <a:p>
            <a:pPr marL="285750" indent="-285750">
              <a:lnSpc>
                <a:spcPct val="150000"/>
              </a:lnSpc>
              <a:buClr>
                <a:schemeClr val="tx1">
                  <a:lumMod val="95000"/>
                </a:schemeClr>
              </a:buClr>
              <a:buFont typeface="Wingdings" pitchFamily="2" charset="2"/>
              <a:buChar char="Ø"/>
            </a:pPr>
            <a:r>
              <a:rPr lang="en-US" sz="2900" dirty="0">
                <a:latin typeface="Times New Roman" panose="02020603050405020304" pitchFamily="18" charset="0"/>
                <a:cs typeface="Times New Roman" panose="02020603050405020304" pitchFamily="18" charset="0"/>
                <a:sym typeface="+mn-ea"/>
              </a:rPr>
              <a:t>Abstract</a:t>
            </a:r>
          </a:p>
          <a:p>
            <a:pPr marL="285750" indent="-285750">
              <a:lnSpc>
                <a:spcPct val="150000"/>
              </a:lnSpc>
              <a:buClr>
                <a:schemeClr val="tx1">
                  <a:lumMod val="95000"/>
                </a:schemeClr>
              </a:buClr>
              <a:buFont typeface="Wingdings" panose="05000000000000000000" charset="0"/>
              <a:buChar char="Ø"/>
            </a:pPr>
            <a:r>
              <a:rPr lang="en-US" sz="2600" dirty="0">
                <a:latin typeface="Times New Roman" panose="02020603050405020304" pitchFamily="18" charset="0"/>
                <a:cs typeface="Times New Roman" panose="02020603050405020304" pitchFamily="18" charset="0"/>
                <a:sym typeface="+mn-ea"/>
              </a:rPr>
              <a:t>Introduction</a:t>
            </a:r>
          </a:p>
          <a:p>
            <a:pPr marL="285750" indent="-285750">
              <a:lnSpc>
                <a:spcPct val="150000"/>
              </a:lnSpc>
              <a:buClr>
                <a:schemeClr val="tx1">
                  <a:lumMod val="95000"/>
                </a:schemeClr>
              </a:buClr>
              <a:buFont typeface="Wingdings" panose="05000000000000000000" charset="0"/>
              <a:buChar char="Ø"/>
            </a:pPr>
            <a:r>
              <a:rPr lang="en-US" sz="2600" dirty="0">
                <a:latin typeface="Times New Roman" panose="02020603050405020304" pitchFamily="18" charset="0"/>
                <a:cs typeface="Times New Roman" panose="02020603050405020304" pitchFamily="18" charset="0"/>
                <a:sym typeface="+mn-ea"/>
              </a:rPr>
              <a:t>Research Gap </a:t>
            </a:r>
          </a:p>
          <a:p>
            <a:pPr marL="285750" indent="-285750">
              <a:lnSpc>
                <a:spcPct val="150000"/>
              </a:lnSpc>
              <a:buClr>
                <a:schemeClr val="tx1">
                  <a:lumMod val="95000"/>
                </a:schemeClr>
              </a:buClr>
              <a:buFont typeface="Wingdings" panose="05000000000000000000" charset="0"/>
              <a:buChar char="Ø"/>
            </a:pPr>
            <a:r>
              <a:rPr lang="en-US" sz="2600" dirty="0">
                <a:latin typeface="Times New Roman" panose="02020603050405020304" pitchFamily="18" charset="0"/>
                <a:cs typeface="Times New Roman" panose="02020603050405020304" pitchFamily="18" charset="0"/>
                <a:sym typeface="+mn-ea"/>
              </a:rPr>
              <a:t>Objective  </a:t>
            </a:r>
          </a:p>
          <a:p>
            <a:pPr marL="285750" indent="-285750">
              <a:lnSpc>
                <a:spcPct val="150000"/>
              </a:lnSpc>
              <a:buClr>
                <a:schemeClr val="tx1">
                  <a:lumMod val="95000"/>
                </a:schemeClr>
              </a:buClr>
              <a:buFont typeface="Wingdings" panose="05000000000000000000" charset="0"/>
              <a:buChar char="Ø"/>
            </a:pPr>
            <a:r>
              <a:rPr lang="en-US" sz="2600" dirty="0">
                <a:latin typeface="Times New Roman" panose="02020603050405020304" pitchFamily="18" charset="0"/>
                <a:cs typeface="Times New Roman" panose="02020603050405020304" pitchFamily="18" charset="0"/>
                <a:sym typeface="+mn-ea"/>
              </a:rPr>
              <a:t>Existing System</a:t>
            </a:r>
          </a:p>
          <a:p>
            <a:pPr marL="285750" indent="-285750">
              <a:lnSpc>
                <a:spcPct val="150000"/>
              </a:lnSpc>
              <a:buClr>
                <a:schemeClr val="tx1">
                  <a:lumMod val="95000"/>
                </a:schemeClr>
              </a:buClr>
              <a:buFont typeface="Wingdings" panose="05000000000000000000" charset="0"/>
              <a:buChar char="Ø"/>
            </a:pPr>
            <a:r>
              <a:rPr lang="en-US" sz="2600" dirty="0">
                <a:latin typeface="Times New Roman" panose="02020603050405020304" pitchFamily="18" charset="0"/>
                <a:cs typeface="Times New Roman" panose="02020603050405020304" pitchFamily="18" charset="0"/>
                <a:sym typeface="+mn-ea"/>
              </a:rPr>
              <a:t>Disadvantages of Existing  System </a:t>
            </a:r>
          </a:p>
          <a:p>
            <a:pPr marL="285750" indent="-285750">
              <a:lnSpc>
                <a:spcPct val="150000"/>
              </a:lnSpc>
              <a:buClr>
                <a:schemeClr val="tx1">
                  <a:lumMod val="95000"/>
                </a:schemeClr>
              </a:buClr>
              <a:buFont typeface="Wingdings" panose="05000000000000000000" charset="0"/>
              <a:buChar char="Ø"/>
            </a:pPr>
            <a:r>
              <a:rPr lang="en-US" sz="2600" dirty="0">
                <a:latin typeface="Times New Roman" panose="02020603050405020304" pitchFamily="18" charset="0"/>
                <a:cs typeface="Times New Roman" panose="02020603050405020304" pitchFamily="18" charset="0"/>
                <a:sym typeface="+mn-ea"/>
              </a:rPr>
              <a:t>Proposed System</a:t>
            </a:r>
          </a:p>
          <a:p>
            <a:endParaRPr lang="en-IN" dirty="0"/>
          </a:p>
        </p:txBody>
      </p:sp>
      <p:sp>
        <p:nvSpPr>
          <p:cNvPr id="4" name="Content Placeholder 3">
            <a:extLst>
              <a:ext uri="{FF2B5EF4-FFF2-40B4-BE49-F238E27FC236}">
                <a16:creationId xmlns:a16="http://schemas.microsoft.com/office/drawing/2014/main" id="{F4547B8E-672F-4BEA-FD0E-E2696FCBE434}"/>
              </a:ext>
            </a:extLst>
          </p:cNvPr>
          <p:cNvSpPr>
            <a:spLocks noGrp="1"/>
          </p:cNvSpPr>
          <p:nvPr>
            <p:ph sz="half" idx="2"/>
          </p:nvPr>
        </p:nvSpPr>
        <p:spPr>
          <a:xfrm>
            <a:off x="6205538" y="1669408"/>
            <a:ext cx="5435600" cy="4588777"/>
          </a:xfrm>
        </p:spPr>
        <p:txBody>
          <a:bodyPr>
            <a:normAutofit fontScale="85000" lnSpcReduction="20000"/>
          </a:bodyPr>
          <a:lstStyle/>
          <a:p>
            <a:pPr marL="285750" indent="-285750">
              <a:lnSpc>
                <a:spcPct val="150000"/>
              </a:lnSpc>
              <a:buClr>
                <a:schemeClr val="tx1"/>
              </a:buClr>
              <a:buFont typeface="Wingdings" pitchFamily="2" charset="2"/>
              <a:buChar char="Ø"/>
            </a:pPr>
            <a:r>
              <a:rPr lang="en-US" sz="2600" dirty="0">
                <a:latin typeface="Times New Roman" panose="02020603050405020304" pitchFamily="18" charset="0"/>
                <a:cs typeface="Times New Roman" panose="02020603050405020304" pitchFamily="18" charset="0"/>
                <a:sym typeface="+mn-ea"/>
              </a:rPr>
              <a:t>Advantages of Proposed System</a:t>
            </a:r>
          </a:p>
          <a:p>
            <a:pPr marL="285750" indent="-285750">
              <a:lnSpc>
                <a:spcPct val="150000"/>
              </a:lnSpc>
              <a:buClr>
                <a:schemeClr val="tx1"/>
              </a:buClr>
              <a:buFont typeface="Wingdings" pitchFamily="2" charset="2"/>
              <a:buChar char="Ø"/>
            </a:pPr>
            <a:r>
              <a:rPr lang="en-US" sz="2600" dirty="0">
                <a:latin typeface="Times New Roman" panose="02020603050405020304" pitchFamily="18" charset="0"/>
                <a:cs typeface="Times New Roman" panose="02020603050405020304" pitchFamily="18" charset="0"/>
                <a:sym typeface="+mn-ea"/>
              </a:rPr>
              <a:t>System Requirements</a:t>
            </a:r>
          </a:p>
          <a:p>
            <a:pPr marL="285750" indent="-285750">
              <a:lnSpc>
                <a:spcPct val="150000"/>
              </a:lnSpc>
              <a:buClr>
                <a:schemeClr val="tx1"/>
              </a:buClr>
              <a:buFont typeface="Wingdings" pitchFamily="2" charset="2"/>
              <a:buChar char="Ø"/>
            </a:pPr>
            <a:r>
              <a:rPr lang="en-US" sz="2600" dirty="0">
                <a:latin typeface="Times New Roman" panose="02020603050405020304" pitchFamily="18" charset="0"/>
                <a:cs typeface="Times New Roman" panose="02020603050405020304" pitchFamily="18" charset="0"/>
                <a:sym typeface="+mn-ea"/>
              </a:rPr>
              <a:t>Methodology</a:t>
            </a:r>
          </a:p>
          <a:p>
            <a:pPr marL="285750" indent="-285750">
              <a:lnSpc>
                <a:spcPct val="150000"/>
              </a:lnSpc>
              <a:buClr>
                <a:schemeClr val="tx1"/>
              </a:buClr>
              <a:buFont typeface="Wingdings" pitchFamily="2" charset="2"/>
              <a:buChar char="Ø"/>
            </a:pPr>
            <a:r>
              <a:rPr lang="en-US" sz="2600" dirty="0">
                <a:latin typeface="Times New Roman" panose="02020603050405020304" pitchFamily="18" charset="0"/>
                <a:cs typeface="Times New Roman" panose="02020603050405020304" pitchFamily="18" charset="0"/>
                <a:sym typeface="+mn-ea"/>
              </a:rPr>
              <a:t>Results &amp; Discussion</a:t>
            </a:r>
          </a:p>
          <a:p>
            <a:pPr marL="285750" indent="-285750">
              <a:lnSpc>
                <a:spcPct val="150000"/>
              </a:lnSpc>
              <a:buClr>
                <a:schemeClr val="tx1"/>
              </a:buClr>
              <a:buFont typeface="Wingdings" pitchFamily="2" charset="2"/>
              <a:buChar char="Ø"/>
            </a:pPr>
            <a:r>
              <a:rPr lang="en-US" sz="2600" dirty="0">
                <a:latin typeface="Times New Roman" panose="02020603050405020304" pitchFamily="18" charset="0"/>
                <a:cs typeface="Times New Roman" panose="02020603050405020304" pitchFamily="18" charset="0"/>
                <a:sym typeface="+mn-ea"/>
              </a:rPr>
              <a:t>Conclusion</a:t>
            </a:r>
          </a:p>
          <a:p>
            <a:pPr marL="285750" indent="-285750">
              <a:lnSpc>
                <a:spcPct val="150000"/>
              </a:lnSpc>
              <a:buClr>
                <a:schemeClr val="tx1"/>
              </a:buClr>
              <a:buFont typeface="Wingdings" pitchFamily="2" charset="2"/>
              <a:buChar char="Ø"/>
            </a:pPr>
            <a:r>
              <a:rPr lang="en-US" sz="2600" dirty="0">
                <a:latin typeface="Times New Roman" panose="02020603050405020304" pitchFamily="18" charset="0"/>
                <a:cs typeface="Times New Roman" panose="02020603050405020304" pitchFamily="18" charset="0"/>
                <a:sym typeface="+mn-ea"/>
              </a:rPr>
              <a:t>References</a:t>
            </a:r>
          </a:p>
          <a:p>
            <a:pPr marL="285750" indent="-285750">
              <a:lnSpc>
                <a:spcPct val="150000"/>
              </a:lnSpc>
              <a:buClr>
                <a:schemeClr val="tx1"/>
              </a:buClr>
              <a:buFont typeface="Wingdings" pitchFamily="2" charset="2"/>
              <a:buChar char="Ø"/>
            </a:pPr>
            <a:r>
              <a:rPr lang="en-US" sz="2600" dirty="0">
                <a:latin typeface="Times New Roman" panose="02020603050405020304" pitchFamily="18" charset="0"/>
                <a:cs typeface="Times New Roman" panose="02020603050405020304" pitchFamily="18" charset="0"/>
                <a:sym typeface="+mn-ea"/>
              </a:rPr>
              <a:t>Acknowledgment</a:t>
            </a:r>
            <a:endParaRPr lang="en-US" sz="2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4809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EB1587-FC20-AF10-80CF-4310AE33ADC9}"/>
              </a:ext>
            </a:extLst>
          </p:cNvPr>
          <p:cNvSpPr>
            <a:spLocks noGrp="1"/>
          </p:cNvSpPr>
          <p:nvPr>
            <p:ph idx="1"/>
          </p:nvPr>
        </p:nvSpPr>
        <p:spPr>
          <a:xfrm>
            <a:off x="550863" y="1375793"/>
            <a:ext cx="11090274" cy="5176009"/>
          </a:xfrm>
        </p:spPr>
        <p:txBody>
          <a:bodyPr>
            <a:normAutofit lnSpcReduction="10000"/>
          </a:bodyPr>
          <a:lstStyle/>
          <a:p>
            <a:pPr marL="457200" lvl="1" indent="0" algn="just">
              <a:lnSpc>
                <a:spcPct val="150000"/>
              </a:lnSpc>
              <a:buNone/>
            </a:pPr>
            <a:r>
              <a:rPr lang="en-US" sz="1000" dirty="0">
                <a:latin typeface="Times New Roman" panose="02020603050405020304" pitchFamily="18" charset="0"/>
                <a:ea typeface="Calibri" panose="020F0502020204030204" pitchFamily="34" charset="0"/>
              </a:rPr>
              <a:t>	</a:t>
            </a:r>
            <a:r>
              <a:rPr lang="en-IN" sz="1800" dirty="0">
                <a:solidFill>
                  <a:schemeClr val="tx1"/>
                </a:solidFill>
                <a:effectLst/>
                <a:latin typeface="Times New Roman" panose="02020603050405020304" pitchFamily="18" charset="0"/>
                <a:ea typeface="Times New Roman" panose="02020603050405020304" pitchFamily="18" charset="0"/>
              </a:rPr>
              <a:t>The massive development of the internet of things enabled various applications in smart devices, mobiles, laptops, and equipment that are configured with the common internet to provide flexible access. numerous users benefited by the reliability of the internet as a common medium. on the similar scope of work, the intrusion attacks threaten the system security. The data stored in the cloud needs to be protected from network anomalies. The presented system is focused on development of novel deep learning architecture with tuned layers for better performance. The presented system considers the CICIDS2017 dataset. The system considers the CICIDS dataset as the reference information and creates an architecture using Deep </a:t>
            </a:r>
            <a:r>
              <a:rPr lang="en-IN" sz="1800" dirty="0" err="1">
                <a:solidFill>
                  <a:schemeClr val="tx1"/>
                </a:solidFill>
                <a:effectLst/>
                <a:latin typeface="Times New Roman" panose="02020603050405020304" pitchFamily="18" charset="0"/>
                <a:ea typeface="Times New Roman" panose="02020603050405020304" pitchFamily="18" charset="0"/>
              </a:rPr>
              <a:t>Intru</a:t>
            </a:r>
            <a:r>
              <a:rPr lang="en-IN" sz="1800" dirty="0">
                <a:solidFill>
                  <a:schemeClr val="tx1"/>
                </a:solidFill>
                <a:effectLst/>
                <a:latin typeface="Times New Roman" panose="02020603050405020304" pitchFamily="18" charset="0"/>
                <a:ea typeface="Times New Roman" panose="02020603050405020304" pitchFamily="18" charset="0"/>
              </a:rPr>
              <a:t>-Net to test. The dataset is divided into training data of 80% and testing data of 20%. The dataset holds the recorded patterns of network anomalies. The Deep </a:t>
            </a:r>
            <a:r>
              <a:rPr lang="en-IN" sz="1800" dirty="0" err="1">
                <a:solidFill>
                  <a:schemeClr val="tx1"/>
                </a:solidFill>
                <a:effectLst/>
                <a:latin typeface="Times New Roman" panose="02020603050405020304" pitchFamily="18" charset="0"/>
                <a:ea typeface="Times New Roman" panose="02020603050405020304" pitchFamily="18" charset="0"/>
              </a:rPr>
              <a:t>Intru</a:t>
            </a:r>
            <a:r>
              <a:rPr lang="en-IN" sz="1800" dirty="0">
                <a:solidFill>
                  <a:schemeClr val="tx1"/>
                </a:solidFill>
                <a:effectLst/>
                <a:latin typeface="Times New Roman" panose="02020603050405020304" pitchFamily="18" charset="0"/>
                <a:ea typeface="Times New Roman" panose="02020603050405020304" pitchFamily="18" charset="0"/>
              </a:rPr>
              <a:t>-Net learns the frequent pattern of anomaly in the network and detects the occurrence of similar patterns. The improved iterations increase the learning strength of the system. The performance evaluation is made using accuracy value estimation and the proposed network achieved 98% accuracy. </a:t>
            </a:r>
          </a:p>
          <a:p>
            <a:pPr marL="457200" lvl="1" indent="0" algn="just">
              <a:lnSpc>
                <a:spcPct val="150000"/>
              </a:lnSpc>
              <a:buNone/>
            </a:pPr>
            <a:r>
              <a:rPr lang="en-US" sz="1800" b="1" dirty="0">
                <a:latin typeface="Times New Roman" panose="02020603050405020304" pitchFamily="18" charset="0"/>
              </a:rPr>
              <a:t>Keywords: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Internet of things, smart devices, intrusion attacks, CICIDS , Deep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Intru</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-Net, Accuracy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gn="just">
              <a:lnSpc>
                <a:spcPct val="100000"/>
              </a:lnSpc>
              <a:buNone/>
            </a:pPr>
            <a:endParaRPr lang="en-IN" sz="1800" b="1" dirty="0"/>
          </a:p>
        </p:txBody>
      </p:sp>
      <p:sp>
        <p:nvSpPr>
          <p:cNvPr id="5" name="Title 4">
            <a:extLst>
              <a:ext uri="{FF2B5EF4-FFF2-40B4-BE49-F238E27FC236}">
                <a16:creationId xmlns:a16="http://schemas.microsoft.com/office/drawing/2014/main" id="{33085824-BCDE-A45F-33C5-898B611FE7B3}"/>
              </a:ext>
            </a:extLst>
          </p:cNvPr>
          <p:cNvSpPr>
            <a:spLocks noGrp="1"/>
          </p:cNvSpPr>
          <p:nvPr>
            <p:ph type="title"/>
          </p:nvPr>
        </p:nvSpPr>
        <p:spPr>
          <a:xfrm>
            <a:off x="550862" y="549275"/>
            <a:ext cx="11091600" cy="734241"/>
          </a:xfrm>
        </p:spPr>
        <p:txBody>
          <a:bodyPr>
            <a:normAutofit/>
          </a:bodyPr>
          <a:lstStyle/>
          <a:p>
            <a:r>
              <a:rPr lang="en-IN" sz="4000" b="1" dirty="0">
                <a:latin typeface="Times New Roman" pitchFamily="18" charset="0"/>
                <a:cs typeface="Times New Roman" pitchFamily="18" charset="0"/>
              </a:rPr>
              <a:t>                                ABSTRACT</a:t>
            </a:r>
            <a:endParaRPr lang="en-IN" sz="4000" dirty="0"/>
          </a:p>
        </p:txBody>
      </p:sp>
    </p:spTree>
    <p:extLst>
      <p:ext uri="{BB962C8B-B14F-4D97-AF65-F5344CB8AC3E}">
        <p14:creationId xmlns:p14="http://schemas.microsoft.com/office/powerpoint/2010/main" val="245639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F1733-F162-974D-C986-6F5FB3FE8083}"/>
              </a:ext>
            </a:extLst>
          </p:cNvPr>
          <p:cNvSpPr>
            <a:spLocks noGrp="1"/>
          </p:cNvSpPr>
          <p:nvPr>
            <p:ph type="title"/>
          </p:nvPr>
        </p:nvSpPr>
        <p:spPr>
          <a:xfrm>
            <a:off x="550862" y="549275"/>
            <a:ext cx="11091600" cy="616795"/>
          </a:xfrm>
        </p:spPr>
        <p:txBody>
          <a:bodyPr>
            <a:normAutofit/>
          </a:bodyPr>
          <a:lstStyle/>
          <a:p>
            <a:r>
              <a:rPr lang="en-US" sz="4000" dirty="0">
                <a:latin typeface="Times New Roman" panose="02020603050405020304" pitchFamily="18" charset="0"/>
                <a:cs typeface="Times New Roman" panose="02020603050405020304" pitchFamily="18" charset="0"/>
              </a:rPr>
              <a:t>                             INTRODUCTION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D2BCF07-CB05-18AE-8CBD-71793F0FBFC8}"/>
              </a:ext>
            </a:extLst>
          </p:cNvPr>
          <p:cNvSpPr>
            <a:spLocks noGrp="1"/>
          </p:cNvSpPr>
          <p:nvPr>
            <p:ph idx="1"/>
          </p:nvPr>
        </p:nvSpPr>
        <p:spPr>
          <a:xfrm>
            <a:off x="550863" y="1325461"/>
            <a:ext cx="11090274" cy="4767363"/>
          </a:xfrm>
        </p:spPr>
        <p:txBody>
          <a:bodyPr/>
          <a:lstStyle/>
          <a:p>
            <a:pPr marL="0" indent="0" algn="just">
              <a:lnSpc>
                <a:spcPct val="150000"/>
              </a:lnSpc>
              <a:spcAft>
                <a:spcPts val="795"/>
              </a:spcAft>
              <a:buNone/>
            </a:pPr>
            <a:r>
              <a:rPr lang="en-IN" sz="1800" dirty="0">
                <a:solidFill>
                  <a:schemeClr val="tx1"/>
                </a:solidFill>
                <a:effectLst/>
                <a:latin typeface="Times New Roman" panose="02020603050405020304" pitchFamily="18" charset="0"/>
                <a:ea typeface="Times New Roman" panose="02020603050405020304" pitchFamily="18" charset="0"/>
              </a:rPr>
              <a:t>	Smart devices, including smartphones, smartwatches, and other Internet of Things (IoT) devices, have become an essential part of our daily lives. These devices generate and store vast amounts of personal and sensitive data, making them an attractive target for cyber-attacks. Traditional security measures, such as firewalls and intrusion detection systems (IDS), are not always effective in detecting and preventing these attacks. Therefore, there is a growing need for more advanced security measures that can detect and prevent cyber-attacks on smart devices. Deep Intrusion Detection System (IDS) is a promising security measure that can detect and prevent cyber-attacks on smart devices. Deep IDS is a type of IDS that uses machine learning algorithms, such as Convolutional Neural Networks (CNNs) and Long Short-Term Memory (LSTM) networks, to </a:t>
            </a:r>
            <a:r>
              <a:rPr lang="en-IN" sz="1800" dirty="0" err="1">
                <a:solidFill>
                  <a:schemeClr val="tx1"/>
                </a:solidFill>
                <a:effectLst/>
                <a:latin typeface="Times New Roman" panose="02020603050405020304" pitchFamily="18" charset="0"/>
                <a:ea typeface="Times New Roman" panose="02020603050405020304" pitchFamily="18" charset="0"/>
              </a:rPr>
              <a:t>analyze</a:t>
            </a:r>
            <a:r>
              <a:rPr lang="en-IN" sz="1800" dirty="0">
                <a:solidFill>
                  <a:schemeClr val="tx1"/>
                </a:solidFill>
                <a:effectLst/>
                <a:latin typeface="Times New Roman" panose="02020603050405020304" pitchFamily="18" charset="0"/>
                <a:ea typeface="Times New Roman" panose="02020603050405020304" pitchFamily="18" charset="0"/>
              </a:rPr>
              <a:t> network traffic and system activity data to identify patterns that indicate potential security threats. The system is designed to extract various features, such as statistical and </a:t>
            </a:r>
            <a:r>
              <a:rPr lang="en-IN" sz="1800" dirty="0" err="1">
                <a:solidFill>
                  <a:schemeClr val="tx1"/>
                </a:solidFill>
                <a:effectLst/>
                <a:latin typeface="Times New Roman" panose="02020603050405020304" pitchFamily="18" charset="0"/>
                <a:ea typeface="Times New Roman" panose="02020603050405020304" pitchFamily="18" charset="0"/>
              </a:rPr>
              <a:t>behavioral</a:t>
            </a:r>
            <a:r>
              <a:rPr lang="en-IN" sz="1800" dirty="0">
                <a:solidFill>
                  <a:schemeClr val="tx1"/>
                </a:solidFill>
                <a:effectLst/>
                <a:latin typeface="Times New Roman" panose="02020603050405020304" pitchFamily="18" charset="0"/>
                <a:ea typeface="Times New Roman" panose="02020603050405020304" pitchFamily="18" charset="0"/>
              </a:rPr>
              <a:t> features, from the raw data to identify patterns that indicate potential security threats. </a:t>
            </a:r>
          </a:p>
          <a:p>
            <a:endParaRPr lang="en-IN" dirty="0"/>
          </a:p>
        </p:txBody>
      </p:sp>
    </p:spTree>
    <p:extLst>
      <p:ext uri="{BB962C8B-B14F-4D97-AF65-F5344CB8AC3E}">
        <p14:creationId xmlns:p14="http://schemas.microsoft.com/office/powerpoint/2010/main" val="997579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61E8-2B5E-4A8F-A7B7-6C07162E63BE}"/>
              </a:ext>
            </a:extLst>
          </p:cNvPr>
          <p:cNvSpPr>
            <a:spLocks noGrp="1"/>
          </p:cNvSpPr>
          <p:nvPr>
            <p:ph type="title"/>
          </p:nvPr>
        </p:nvSpPr>
        <p:spPr>
          <a:xfrm>
            <a:off x="550862" y="549275"/>
            <a:ext cx="11091600" cy="700685"/>
          </a:xfrm>
        </p:spPr>
        <p:txBody>
          <a:bodyPr>
            <a:normAutofit/>
          </a:bodyPr>
          <a:lstStyle/>
          <a:p>
            <a:r>
              <a:rPr lang="en-IN" sz="4000" b="1" dirty="0">
                <a:latin typeface="Times New Roman" pitchFamily="18" charset="0"/>
                <a:cs typeface="Times New Roman" pitchFamily="18" charset="0"/>
              </a:rPr>
              <a:t>                            RESEARCH GAP</a:t>
            </a:r>
            <a:endParaRPr lang="en-IN" sz="4000" dirty="0"/>
          </a:p>
        </p:txBody>
      </p:sp>
      <p:sp>
        <p:nvSpPr>
          <p:cNvPr id="3" name="Content Placeholder 2">
            <a:extLst>
              <a:ext uri="{FF2B5EF4-FFF2-40B4-BE49-F238E27FC236}">
                <a16:creationId xmlns:a16="http://schemas.microsoft.com/office/drawing/2014/main" id="{1368ED04-9197-E719-C385-87B6E3BF98D4}"/>
              </a:ext>
            </a:extLst>
          </p:cNvPr>
          <p:cNvSpPr>
            <a:spLocks noGrp="1"/>
          </p:cNvSpPr>
          <p:nvPr>
            <p:ph idx="1"/>
          </p:nvPr>
        </p:nvSpPr>
        <p:spPr>
          <a:xfrm>
            <a:off x="550863" y="1342239"/>
            <a:ext cx="11090274" cy="4750585"/>
          </a:xfrm>
        </p:spPr>
        <p:txBody>
          <a:bodyPr>
            <a:normAutofit/>
          </a:bodyPr>
          <a:lstStyle/>
          <a:p>
            <a:pPr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Limited research on deep learning-based anomaly detection techniques </a:t>
            </a:r>
          </a:p>
          <a:p>
            <a:pPr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Lack of comprehensive evaluation of the performance and scalability of The Deep </a:t>
            </a:r>
            <a:r>
              <a:rPr lang="en-US" sz="2000" dirty="0" err="1">
                <a:latin typeface="Times New Roman" panose="02020603050405020304" pitchFamily="18" charset="0"/>
                <a:cs typeface="Times New Roman" panose="02020603050405020304" pitchFamily="18" charset="0"/>
              </a:rPr>
              <a:t>Intru</a:t>
            </a:r>
            <a:r>
              <a:rPr lang="en-US" sz="2000" dirty="0">
                <a:latin typeface="Times New Roman" panose="02020603050405020304" pitchFamily="18" charset="0"/>
                <a:cs typeface="Times New Roman" panose="02020603050405020304" pitchFamily="18" charset="0"/>
              </a:rPr>
              <a:t>-Net:</a:t>
            </a:r>
          </a:p>
          <a:p>
            <a:pPr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Limited research on the impact of varying IoT network characteristics on The Deep </a:t>
            </a:r>
            <a:r>
              <a:rPr lang="en-US" sz="2000" dirty="0" err="1">
                <a:latin typeface="Times New Roman" panose="02020603050405020304" pitchFamily="18" charset="0"/>
                <a:cs typeface="Times New Roman" panose="02020603050405020304" pitchFamily="18" charset="0"/>
              </a:rPr>
              <a:t>Intru</a:t>
            </a:r>
            <a:r>
              <a:rPr lang="en-US" sz="2000" dirty="0">
                <a:latin typeface="Times New Roman" panose="02020603050405020304" pitchFamily="18" charset="0"/>
                <a:cs typeface="Times New Roman" panose="02020603050405020304" pitchFamily="18" charset="0"/>
              </a:rPr>
              <a:t>-Net's performance: </a:t>
            </a:r>
          </a:p>
          <a:p>
            <a:pPr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Lack of investigation into the interpretability and </a:t>
            </a:r>
            <a:r>
              <a:rPr lang="en-US" sz="2000" dirty="0" err="1">
                <a:latin typeface="Times New Roman" panose="02020603050405020304" pitchFamily="18" charset="0"/>
                <a:cs typeface="Times New Roman" panose="02020603050405020304" pitchFamily="18" charset="0"/>
              </a:rPr>
              <a:t>explainability</a:t>
            </a:r>
            <a:r>
              <a:rPr lang="en-US" sz="2000" dirty="0">
                <a:latin typeface="Times New Roman" panose="02020603050405020304" pitchFamily="18" charset="0"/>
                <a:cs typeface="Times New Roman" panose="02020603050405020304" pitchFamily="18" charset="0"/>
              </a:rPr>
              <a:t> of The Deep </a:t>
            </a:r>
            <a:r>
              <a:rPr lang="en-US" sz="2000" dirty="0" err="1">
                <a:latin typeface="Times New Roman" panose="02020603050405020304" pitchFamily="18" charset="0"/>
                <a:cs typeface="Times New Roman" panose="02020603050405020304" pitchFamily="18" charset="0"/>
              </a:rPr>
              <a:t>Intru</a:t>
            </a:r>
            <a:r>
              <a:rPr lang="en-US" sz="2000" dirty="0">
                <a:latin typeface="Times New Roman" panose="02020603050405020304" pitchFamily="18" charset="0"/>
                <a:cs typeface="Times New Roman" panose="02020603050405020304" pitchFamily="18" charset="0"/>
              </a:rPr>
              <a:t>-Net: </a:t>
            </a:r>
          </a:p>
          <a:p>
            <a:pPr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Limited research on practical deployment and implementation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7073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2BC6E-28DD-F274-A9DB-6B4EBDB8FA82}"/>
              </a:ext>
            </a:extLst>
          </p:cNvPr>
          <p:cNvSpPr>
            <a:spLocks noGrp="1"/>
          </p:cNvSpPr>
          <p:nvPr>
            <p:ph type="title"/>
          </p:nvPr>
        </p:nvSpPr>
        <p:spPr>
          <a:xfrm>
            <a:off x="550862" y="549275"/>
            <a:ext cx="11091600" cy="650351"/>
          </a:xfrm>
        </p:spPr>
        <p:txBody>
          <a:bodyPr>
            <a:normAutofit/>
          </a:bodyPr>
          <a:lstStyle/>
          <a:p>
            <a:r>
              <a:rPr lang="en-IN" sz="4000" b="1" dirty="0">
                <a:latin typeface="Times New Roman" pitchFamily="18" charset="0"/>
                <a:cs typeface="Times New Roman" pitchFamily="18" charset="0"/>
              </a:rPr>
              <a:t>                                OBJECTIVE</a:t>
            </a:r>
            <a:endParaRPr lang="en-IN" sz="4000" dirty="0"/>
          </a:p>
        </p:txBody>
      </p:sp>
      <p:sp>
        <p:nvSpPr>
          <p:cNvPr id="3" name="Content Placeholder 2">
            <a:extLst>
              <a:ext uri="{FF2B5EF4-FFF2-40B4-BE49-F238E27FC236}">
                <a16:creationId xmlns:a16="http://schemas.microsoft.com/office/drawing/2014/main" id="{0C92CB07-4734-1D5B-08B9-E70E4CC5590A}"/>
              </a:ext>
            </a:extLst>
          </p:cNvPr>
          <p:cNvSpPr>
            <a:spLocks noGrp="1"/>
          </p:cNvSpPr>
          <p:nvPr>
            <p:ph idx="1"/>
          </p:nvPr>
        </p:nvSpPr>
        <p:spPr>
          <a:xfrm>
            <a:off x="411061" y="1199626"/>
            <a:ext cx="11641137" cy="5041783"/>
          </a:xfrm>
        </p:spPr>
        <p:txBody>
          <a:bodyPr>
            <a:normAutofit fontScale="25000" lnSpcReduction="20000"/>
          </a:bodyPr>
          <a:lstStyle/>
          <a:p>
            <a:pPr marL="0" indent="0" algn="just">
              <a:lnSpc>
                <a:spcPct val="150000"/>
              </a:lnSpc>
              <a:buNone/>
            </a:pPr>
            <a:r>
              <a:rPr lang="en-US" sz="4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rPr>
              <a:t>The Deep </a:t>
            </a:r>
            <a:r>
              <a:rPr lang="en-US" sz="7200" dirty="0" err="1">
                <a:effectLst/>
                <a:latin typeface="Times New Roman" panose="02020603050405020304" pitchFamily="18" charset="0"/>
                <a:ea typeface="Times New Roman" panose="02020603050405020304" pitchFamily="18" charset="0"/>
                <a:cs typeface="Times New Roman" panose="02020603050405020304" pitchFamily="18" charset="0"/>
              </a:rPr>
              <a:t>Intru</a:t>
            </a: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rPr>
              <a:t>-Net for anomaly detection in massive IoT networks is to develop an efficient and scalable system that can accurately </a:t>
            </a:r>
            <a:r>
              <a:rPr lang="en-US" sz="7200">
                <a:effectLst/>
                <a:latin typeface="Times New Roman" panose="02020603050405020304" pitchFamily="18" charset="0"/>
                <a:ea typeface="Times New Roman" panose="02020603050405020304" pitchFamily="18" charset="0"/>
                <a:cs typeface="Times New Roman" panose="02020603050405020304" pitchFamily="18" charset="0"/>
              </a:rPr>
              <a:t>detect and </a:t>
            </a: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rPr>
              <a:t>mitigate anomalies or security breaches in massive IoT networks. The system aims to achieve the following objectives:</a:t>
            </a:r>
            <a:endParaRPr lang="en-IN" sz="7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sz="7200" b="1" kern="100" dirty="0">
                <a:effectLst/>
                <a:latin typeface="Times New Roman" panose="02020603050405020304" pitchFamily="18" charset="0"/>
                <a:ea typeface="Calibri" panose="020F0502020204030204" pitchFamily="34" charset="0"/>
                <a:cs typeface="Times New Roman" panose="02020603050405020304" pitchFamily="18" charset="0"/>
              </a:rPr>
              <a:t>Enhanced Anomaly Detection: </a:t>
            </a:r>
            <a:r>
              <a:rPr lang="en-US" sz="7200" kern="100" dirty="0">
                <a:effectLst/>
                <a:latin typeface="Times New Roman" panose="02020603050405020304" pitchFamily="18" charset="0"/>
                <a:ea typeface="Calibri" panose="020F0502020204030204" pitchFamily="34" charset="0"/>
                <a:cs typeface="Times New Roman" panose="02020603050405020304" pitchFamily="18" charset="0"/>
              </a:rPr>
              <a:t>The system seeks to develop advanced deep learning-based models and algorithms that can effectively detect various types of anomalies in IoT networks, including known and unknown attacks, abnormal behavior patterns, and anomalous data traffic.</a:t>
            </a:r>
            <a:endParaRPr lang="en-IN" sz="7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7200" b="1" kern="100" dirty="0">
                <a:effectLst/>
                <a:latin typeface="Times New Roman" panose="02020603050405020304" pitchFamily="18" charset="0"/>
                <a:ea typeface="Calibri" panose="020F0502020204030204" pitchFamily="34" charset="0"/>
                <a:cs typeface="Times New Roman" panose="02020603050405020304" pitchFamily="18" charset="0"/>
              </a:rPr>
              <a:t>Scalability and Efficiency: </a:t>
            </a:r>
            <a:r>
              <a:rPr lang="en-US" sz="7200" kern="100" dirty="0">
                <a:effectLst/>
                <a:latin typeface="Times New Roman" panose="02020603050405020304" pitchFamily="18" charset="0"/>
                <a:ea typeface="Calibri" panose="020F0502020204030204" pitchFamily="34" charset="0"/>
                <a:cs typeface="Times New Roman" panose="02020603050405020304" pitchFamily="18" charset="0"/>
              </a:rPr>
              <a:t>The system aims to design a scalable and efficient architecture that can handle the massive volume of data generated by IoT devices in real-time or near real-time, while minimizing computational overhead and resource utilization.</a:t>
            </a:r>
            <a:endParaRPr lang="en-IN" sz="7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pPr>
            <a:r>
              <a:rPr lang="en-US" sz="7200" b="1" kern="100" dirty="0">
                <a:effectLst/>
                <a:latin typeface="Times New Roman" panose="02020603050405020304" pitchFamily="18" charset="0"/>
                <a:ea typeface="Calibri" panose="020F0502020204030204" pitchFamily="34" charset="0"/>
                <a:cs typeface="Times New Roman" panose="02020603050405020304" pitchFamily="18" charset="0"/>
              </a:rPr>
              <a:t>User-Friendly Interfaces: </a:t>
            </a:r>
            <a:r>
              <a:rPr lang="en-US" sz="7200" kern="100" dirty="0">
                <a:effectLst/>
                <a:latin typeface="Times New Roman" panose="02020603050405020304" pitchFamily="18" charset="0"/>
                <a:ea typeface="Calibri" panose="020F0502020204030204" pitchFamily="34" charset="0"/>
                <a:cs typeface="Times New Roman" panose="02020603050405020304" pitchFamily="18" charset="0"/>
              </a:rPr>
              <a:t>The system aims to provide user-friendly interfaces and dashboards that offer meaningful insights and visualizations of the system's anomaly detection results, enabling security operators and administrators to easily monitor and manage the security of massive IoT networks.</a:t>
            </a:r>
            <a:endParaRPr lang="en-IN" sz="72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55395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6E91E-B2C0-30F9-C5A9-F13EFB629061}"/>
              </a:ext>
            </a:extLst>
          </p:cNvPr>
          <p:cNvSpPr>
            <a:spLocks noGrp="1"/>
          </p:cNvSpPr>
          <p:nvPr>
            <p:ph type="title"/>
          </p:nvPr>
        </p:nvSpPr>
        <p:spPr>
          <a:xfrm>
            <a:off x="550862" y="549275"/>
            <a:ext cx="11091600" cy="751019"/>
          </a:xfrm>
        </p:spPr>
        <p:txBody>
          <a:bodyPr/>
          <a:lstStyle/>
          <a:p>
            <a:r>
              <a:rPr lang="en-US" sz="2000" b="1" dirty="0">
                <a:solidFill>
                  <a:schemeClr val="tx1"/>
                </a:solidFill>
                <a:latin typeface="Times New Roman" pitchFamily="18" charset="0"/>
                <a:cs typeface="Times New Roman" pitchFamily="18" charset="0"/>
              </a:rPr>
              <a:t>                                                   </a:t>
            </a:r>
            <a:r>
              <a:rPr lang="en-US" sz="4000" b="1" dirty="0">
                <a:latin typeface="Times New Roman" pitchFamily="18" charset="0"/>
                <a:cs typeface="Times New Roman" pitchFamily="18" charset="0"/>
              </a:rPr>
              <a:t>EXISTING SYSTEM</a:t>
            </a:r>
            <a:endParaRPr lang="en-IN" sz="4000" dirty="0"/>
          </a:p>
        </p:txBody>
      </p:sp>
      <p:sp>
        <p:nvSpPr>
          <p:cNvPr id="3" name="Content Placeholder 2">
            <a:extLst>
              <a:ext uri="{FF2B5EF4-FFF2-40B4-BE49-F238E27FC236}">
                <a16:creationId xmlns:a16="http://schemas.microsoft.com/office/drawing/2014/main" id="{A4B98DC1-5EE4-A357-377B-760AB8C201CE}"/>
              </a:ext>
            </a:extLst>
          </p:cNvPr>
          <p:cNvSpPr>
            <a:spLocks noGrp="1"/>
          </p:cNvSpPr>
          <p:nvPr>
            <p:ph idx="1"/>
          </p:nvPr>
        </p:nvSpPr>
        <p:spPr>
          <a:xfrm>
            <a:off x="550863" y="1300295"/>
            <a:ext cx="11090274" cy="5293452"/>
          </a:xfrm>
        </p:spPr>
        <p:txBody>
          <a:bodyPr>
            <a:normAutofit fontScale="70000" lnSpcReduction="20000"/>
          </a:bodyPr>
          <a:lstStyle/>
          <a:p>
            <a:pPr marL="0" indent="0" algn="just">
              <a:lnSpc>
                <a:spcPct val="170000"/>
              </a:lnSpc>
              <a:buNone/>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In the context of MANER-Security, an assessment is made of the research work done on mobile ad-hoc network-based smart IDSS. They classified the data packets using an artificial neural network (ANN). ANN stands for artificial neural network. They said that categorization is a significant factor in the intrusion detection process. The development of a boat classifier may be seen here. It has been determined that the system is effective against uncommon assaults, DOS, and probing difficulties. They conducted research on a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WiFi</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-enabled IoT home intrusion detection system. They integrated a detection algorithm into an identifying router based on received signal strength indicator (RSSI) and made it possible to see the status of the whole home's security system through the Internet of Things. </a:t>
            </a:r>
          </a:p>
          <a:p>
            <a:pPr algn="just">
              <a:lnSpc>
                <a:spcPct val="170000"/>
              </a:lnSpc>
              <a:buFont typeface="Wingdings" panose="05000000000000000000" pitchFamily="2" charset="2"/>
              <a:buChar char="q"/>
            </a:pPr>
            <a:r>
              <a:rPr lang="en-IN" sz="2900" b="1" dirty="0">
                <a:latin typeface="Times New Roman" panose="02020603050405020304" pitchFamily="18" charset="0"/>
                <a:cs typeface="Times New Roman" panose="02020603050405020304" pitchFamily="18" charset="0"/>
              </a:rPr>
              <a:t>DISADVANTGES:</a:t>
            </a:r>
          </a:p>
          <a:p>
            <a:pPr algn="just">
              <a:lnSpc>
                <a:spcPct val="170000"/>
              </a:lnSpc>
              <a:buFont typeface="Wingdings" panose="05000000000000000000" pitchFamily="2" charset="2"/>
              <a:buChar char="q"/>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Unstructured dataset </a:t>
            </a:r>
          </a:p>
          <a:p>
            <a:pPr algn="just">
              <a:lnSpc>
                <a:spcPct val="170000"/>
              </a:lnSpc>
              <a:buFont typeface="Wingdings" panose="05000000000000000000" pitchFamily="2" charset="2"/>
              <a:buChar char="q"/>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Detection time is more</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7422706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emplate>3D Float</Template>
  <TotalTime>237</TotalTime>
  <Words>1966</Words>
  <Application>Microsoft Office PowerPoint</Application>
  <PresentationFormat>Widescreen</PresentationFormat>
  <Paragraphs>109</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Gill Sans MT</vt:lpstr>
      <vt:lpstr>Times New Roman</vt:lpstr>
      <vt:lpstr>Walbaum Display</vt:lpstr>
      <vt:lpstr>Wingdings</vt:lpstr>
      <vt:lpstr>3DFloatVTI</vt:lpstr>
      <vt:lpstr>The Deep Intru-Net for anomaly detection in massive IoT networks</vt:lpstr>
      <vt:lpstr>PowerPoint Presentation</vt:lpstr>
      <vt:lpstr>The Deep Intru-Net for anomaly detection                    in massive IoT networks</vt:lpstr>
      <vt:lpstr>                               CONTENTS</vt:lpstr>
      <vt:lpstr>                                ABSTRACT</vt:lpstr>
      <vt:lpstr>                             INTRODUCTION</vt:lpstr>
      <vt:lpstr>                            RESEARCH GAP</vt:lpstr>
      <vt:lpstr>                                OBJECTIVE</vt:lpstr>
      <vt:lpstr>                                                   EXISTING SYSTEM</vt:lpstr>
      <vt:lpstr>                       PROPOSED SYSTEM</vt:lpstr>
      <vt:lpstr>                              ADVANTAGES</vt:lpstr>
      <vt:lpstr>SYSTEM  REQUIREMENTS</vt:lpstr>
      <vt:lpstr>PowerPoint Presentation</vt:lpstr>
      <vt:lpstr>                          METHODOLOGY</vt:lpstr>
      <vt:lpstr>PowerPoint Presentation</vt:lpstr>
      <vt:lpstr>                     RESULTS &amp; DISCUSSIONS</vt:lpstr>
      <vt:lpstr>PowerPoint Presentation</vt:lpstr>
      <vt:lpstr>                              CONCLUSION</vt:lpstr>
      <vt:lpstr>                             REFERENCES</vt:lpstr>
      <vt:lpstr>                      ACKNOWLEDGEMENT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Deep Intru-Net for anomaly detection in massive IoT networks</dc:title>
  <dc:creator>b thejaswini</dc:creator>
  <cp:lastModifiedBy>Jayaprakash J</cp:lastModifiedBy>
  <cp:revision>5</cp:revision>
  <dcterms:created xsi:type="dcterms:W3CDTF">2023-04-11T09:47:16Z</dcterms:created>
  <dcterms:modified xsi:type="dcterms:W3CDTF">2023-04-12T10:59:34Z</dcterms:modified>
</cp:coreProperties>
</file>