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0" d="100"/>
          <a:sy n="70" d="100"/>
        </p:scale>
        <p:origin x="1075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8A8-2DB8-4DF0-8A50-C3B02FFC7E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89675-0D4A-4B4E-8A79-A6C941E5CD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D98A8-2DB8-4DF0-8A50-C3B02FFC7E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89675-0D4A-4B4E-8A79-A6C941E5CD4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MLWave/Black-Boxxy/master/credit-card-default.csv" TargetMode="External"/><Relationship Id="rId3" Type="http://schemas.openxmlformats.org/officeDocument/2006/relationships/hyperlink" Target="https://archive.ics.uci.edu/ml/datasets/default+of+credit+card+clients" TargetMode="External"/><Relationship Id="rId2" Type="http://schemas.openxmlformats.org/officeDocument/2006/relationships/hyperlink" Target="https://rstudio-pubs-static.s3.amazonaws.com/281390_8a4ea1f1d23043479814ec4a38dbbfd9.html" TargetMode="External"/><Relationship Id="rId1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niversity of New Haven students speak out against comments made during  9/11 remembrance speech - The Charger Bulletin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7645" b="5747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Rectangle 10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rgbClr val="65594A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Intro to Artificial Intelligence</a:t>
            </a:r>
            <a:br>
              <a:rPr lang="en-US" sz="4600" dirty="0">
                <a:solidFill>
                  <a:srgbClr val="FFFFFF"/>
                </a:solidFill>
              </a:rPr>
            </a:br>
            <a:r>
              <a:rPr lang="en-US" sz="46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Dr. Shivanjali Khare</a:t>
            </a:r>
            <a:endParaRPr lang="en-US" sz="4600" dirty="0">
              <a:solidFill>
                <a:srgbClr val="FFFFFF"/>
              </a:solidFill>
            </a:endParaRPr>
          </a:p>
        </p:txBody>
      </p:sp>
      <p:cxnSp>
        <p:nvCxnSpPr>
          <p:cNvPr id="1073" name="Straight Connector 107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ow to Visualize Time Series Data | Time Visualization Graph"/>
          <p:cNvPicPr>
            <a:picLocks noChangeAspect="1" noChangeArrowheads="1"/>
          </p:cNvPicPr>
          <p:nvPr/>
        </p:nvPicPr>
        <p:blipFill rotWithShape="1">
          <a:blip r:embed="rId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8" r="20648" b="2"/>
          <a:stretch>
            <a:fillRect/>
          </a:stretch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Performance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9225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</a:rPr>
              <a:t>2. </a:t>
            </a:r>
            <a:r>
              <a:rPr lang="en-IN" sz="2200" dirty="0">
                <a:solidFill>
                  <a:srgbClr val="FFFFFF"/>
                </a:solidFill>
              </a:rPr>
              <a:t>Representing the performance of </a:t>
            </a:r>
            <a:endParaRPr lang="en-IN" sz="22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N" sz="2200" dirty="0">
                <a:solidFill>
                  <a:srgbClr val="FFFFFF"/>
                </a:solidFill>
              </a:rPr>
              <a:t>      model visually by plotting bar graph</a:t>
            </a:r>
            <a:endParaRPr lang="en-IN" sz="22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052" y="1397831"/>
            <a:ext cx="5381896" cy="5095044"/>
          </a:xfrm>
          <a:prstGeom prst="rect">
            <a:avLst/>
          </a:prstGeom>
        </p:spPr>
      </p:pic>
      <p:pic>
        <p:nvPicPr>
          <p:cNvPr id="5" name="Content Placeholder 4" descr="Screenshot 2022-12-12 at 8.12.35 PM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0870" y="1397635"/>
            <a:ext cx="5382260" cy="509587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9" name="Rectangle 102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51" name="Group 10250"/>
          <p:cNvGrpSpPr>
            <a:grpSpLocks noGrp="1" noRot="1" noChangeAspect="1" noMove="1" noResize="1" noUngrp="1"/>
          </p:cNvGrpSpPr>
          <p:nvPr/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252" name="Oval 10251"/>
            <p:cNvSpPr/>
            <p:nvPr/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3" name="Oval 10252"/>
            <p:cNvSpPr/>
            <p:nvPr/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4" name="Oval 10253"/>
            <p:cNvSpPr/>
            <p:nvPr/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5" name="Oval 10254"/>
            <p:cNvSpPr/>
            <p:nvPr/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56" name="Oval 10255"/>
            <p:cNvSpPr/>
            <p:nvPr/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7" name="Oval 10256"/>
            <p:cNvSpPr/>
            <p:nvPr/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59" name="Rectangle 102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61" name="Group 10260"/>
          <p:cNvGrpSpPr>
            <a:grpSpLocks noGrp="1" noRot="1" noChangeAspect="1" noMove="1" noResize="1" noUngrp="1"/>
          </p:cNvGrpSpPr>
          <p:nvPr/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0262" name="Straight Connector 10261"/>
            <p:cNvCxnSpPr/>
            <p:nvPr/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3" name="Straight Connector 10262"/>
            <p:cNvCxnSpPr/>
            <p:nvPr/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4" name="Straight Connector 10263"/>
            <p:cNvCxnSpPr/>
            <p:nvPr/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5" name="Straight Connector 10264"/>
            <p:cNvCxnSpPr/>
            <p:nvPr/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67" name="Rectangle 102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69" name="Group 10268"/>
          <p:cNvGrpSpPr>
            <a:grpSpLocks noGrp="1" noRot="1" noChangeAspect="1" noMove="1" noResize="1" noUngrp="1"/>
          </p:cNvGrpSpPr>
          <p:nvPr/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270" name="Straight Connector 10269"/>
            <p:cNvCxnSpPr/>
            <p:nvPr/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1" name="Straight Connector 10270"/>
            <p:cNvCxnSpPr/>
            <p:nvPr/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2" name="Straight Connector 10271"/>
            <p:cNvCxnSpPr/>
            <p:nvPr/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3" name="Straight Connector 10272"/>
            <p:cNvCxnSpPr/>
            <p:nvPr/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42" name="Picture 2" descr="Model Training - K Fold Cross Validation - DEV Community 👩‍💻👨‍💻"/>
          <p:cNvPicPr>
            <a:picLocks noChangeAspect="1" noChangeArrowheads="1"/>
          </p:cNvPicPr>
          <p:nvPr/>
        </p:nvPicPr>
        <p:blipFill>
          <a:blip r:embed="rId1">
            <a:alphaModFix amt="25000"/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0784" y="-1520281"/>
            <a:ext cx="10691280" cy="601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5" y="630936"/>
            <a:ext cx="7017275" cy="101595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 Fold Cross Validation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436" y="2031279"/>
            <a:ext cx="8627853" cy="62451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 also used K Fold Cross Validation to assess the models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997" y="2686796"/>
            <a:ext cx="6619875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Cheat Sheet for Machine Learning Models | by Alexander Chang | Analytics  Vidhya | Medium"/>
          <p:cNvPicPr>
            <a:picLocks noChangeAspect="1" noChangeArrowheads="1"/>
          </p:cNvPicPr>
          <p:nvPr/>
        </p:nvPicPr>
        <p:blipFill rotWithShape="1">
          <a:blip r:embed="rId1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" b="10182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842" y="365125"/>
            <a:ext cx="8431306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Calculating Feature importance for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Random Forest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We calculated important features of the Random Forest Model because it performed well in comparison to other models.</a:t>
            </a:r>
            <a:endParaRPr lang="en-IN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630" y="2647550"/>
            <a:ext cx="5717647" cy="406405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tability AI Announce $101 Million Investment In Open Source AI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>
            <a:fillRect/>
          </a:stretch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18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References</a:t>
            </a:r>
            <a:endParaRPr lang="en-US" sz="3600"/>
          </a:p>
        </p:txBody>
      </p:sp>
      <p:cxnSp>
        <p:nvCxnSpPr>
          <p:cNvPr id="12297" name="Straight Connector 1229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700">
                <a:hlinkClick r:id="rId2"/>
              </a:rPr>
              <a:t>https://rstudio-pubs-static.s3.amazonaws.com/281390_8a4ea1f1d23043479814ec4a38dbbfd9.html</a:t>
            </a:r>
            <a:endParaRPr lang="en-IN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IN" sz="1700"/>
              <a:t>Data retrieved from : </a:t>
            </a:r>
            <a:r>
              <a:rPr lang="en-IN" sz="1700">
                <a:hlinkClick r:id="rId3"/>
              </a:rPr>
              <a:t>https://archive.ics.uci.edu/ml/datasets/default+of+credit+card+clients</a:t>
            </a:r>
            <a:endParaRPr lang="en-IN" sz="1700"/>
          </a:p>
          <a:p>
            <a:pPr marL="0" indent="0">
              <a:buNone/>
            </a:pPr>
            <a:r>
              <a:rPr lang="en-IN" sz="1700">
                <a:hlinkClick r:id="rId4"/>
              </a:rPr>
              <a:t>https://raw.githubusercontent.com/MLWave/Black-Boxxy/master/credit-card-default.csv</a:t>
            </a:r>
            <a:endParaRPr lang="en-IN" sz="1700"/>
          </a:p>
          <a:p>
            <a:endParaRPr lang="en-IN" sz="1700"/>
          </a:p>
          <a:p>
            <a:pPr marL="0" indent="0">
              <a:buNone/>
            </a:pPr>
            <a:endParaRPr lang="en-US"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Where is Artificial Intelligence Used Today? By ITChronicles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7" r="-1" b="2581"/>
          <a:stretch>
            <a:fillRect/>
          </a:stretch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54" name="Freeform: Shape 133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111" y="4856921"/>
            <a:ext cx="2245659" cy="5151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THANK YOU</a:t>
            </a:r>
            <a:endParaRPr lang="en-US" sz="32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Rectangle 20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F5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 fontScale="90000"/>
          </a:bodyPr>
          <a:lstStyle/>
          <a:p>
            <a:pPr algn="r"/>
            <a:r>
              <a:rPr lang="en-US" sz="4300" spc="-5" dirty="0">
                <a:solidFill>
                  <a:srgbClr val="FFFFFF"/>
                </a:solidFill>
              </a:rPr>
              <a:t>Detection</a:t>
            </a:r>
            <a:r>
              <a:rPr lang="en-US" sz="4300" spc="-40" dirty="0">
                <a:solidFill>
                  <a:srgbClr val="FFFFFF"/>
                </a:solidFill>
              </a:rPr>
              <a:t> </a:t>
            </a:r>
            <a:r>
              <a:rPr lang="en-US" sz="4300" spc="-5" dirty="0">
                <a:solidFill>
                  <a:srgbClr val="FFFFFF"/>
                </a:solidFill>
              </a:rPr>
              <a:t>of</a:t>
            </a:r>
            <a:r>
              <a:rPr lang="en-US" sz="4300" spc="-45" dirty="0">
                <a:solidFill>
                  <a:srgbClr val="FFFFFF"/>
                </a:solidFill>
              </a:rPr>
              <a:t> </a:t>
            </a:r>
            <a:r>
              <a:rPr lang="en-US" sz="4300" spc="-5" dirty="0">
                <a:solidFill>
                  <a:srgbClr val="FFFFFF"/>
                </a:solidFill>
              </a:rPr>
              <a:t>Credit</a:t>
            </a:r>
            <a:r>
              <a:rPr lang="en-US" sz="4300" spc="-40" dirty="0">
                <a:solidFill>
                  <a:srgbClr val="FFFFFF"/>
                </a:solidFill>
              </a:rPr>
              <a:t> </a:t>
            </a:r>
            <a:r>
              <a:rPr lang="en-US" sz="4300" spc="-5" dirty="0">
                <a:solidFill>
                  <a:srgbClr val="FFFFFF"/>
                </a:solidFill>
              </a:rPr>
              <a:t>Card </a:t>
            </a:r>
            <a:r>
              <a:rPr lang="en-US" sz="4300" spc="-1485" dirty="0">
                <a:solidFill>
                  <a:srgbClr val="FFFFFF"/>
                </a:solidFill>
              </a:rPr>
              <a:t> </a:t>
            </a:r>
            <a:r>
              <a:rPr lang="en-US" sz="4300" spc="-5" dirty="0">
                <a:solidFill>
                  <a:srgbClr val="FFFFFF"/>
                </a:solidFill>
              </a:rPr>
              <a:t>Defaulters</a:t>
            </a:r>
            <a:br>
              <a:rPr lang="en-US" sz="4300" dirty="0">
                <a:solidFill>
                  <a:srgbClr val="FFFFFF"/>
                </a:solidFill>
              </a:rPr>
            </a:br>
            <a:endParaRPr lang="en-US" sz="4300" dirty="0">
              <a:solidFill>
                <a:srgbClr val="FFFFFF"/>
              </a:solidFill>
            </a:endParaRPr>
          </a:p>
        </p:txBody>
      </p:sp>
      <p:pic>
        <p:nvPicPr>
          <p:cNvPr id="2052" name="Picture 4" descr="Credit Card Fraud Detection Tips 202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5" r="6543"/>
          <a:stretch>
            <a:fillRect/>
          </a:stretch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Rectangle 20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Rajesh Kanneboyena-		00722139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Jayaprakash Dama-			00747524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Lakshmi </a:t>
            </a:r>
            <a:r>
              <a:rPr lang="en-US" dirty="0" err="1">
                <a:solidFill>
                  <a:srgbClr val="FFFFFF"/>
                </a:solidFill>
              </a:rPr>
              <a:t>Sowjanya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Donadri</a:t>
            </a:r>
            <a:r>
              <a:rPr lang="en-US" dirty="0">
                <a:solidFill>
                  <a:srgbClr val="FFFFFF"/>
                </a:solidFill>
              </a:rPr>
              <a:t>-	</a:t>
            </a:r>
            <a:r>
              <a:rPr lang="en-US" sz="2400" dirty="0">
                <a:solidFill>
                  <a:srgbClr val="FFFFFF"/>
                </a:solidFill>
              </a:rPr>
              <a:t>00746430</a:t>
            </a: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Logistic Regression Algorithm | Introduction to Logistic Regression"/>
          <p:cNvPicPr>
            <a:picLocks noChangeAspect="1" noChangeArrowheads="1"/>
          </p:cNvPicPr>
          <p:nvPr/>
        </p:nvPicPr>
        <p:blipFill rotWithShape="1">
          <a:blip r:embed="rId1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" r="4605" b="-1"/>
          <a:stretch>
            <a:fillRect/>
          </a:stretch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FFFF"/>
                </a:solidFill>
              </a:rPr>
              <a:t>Machine learning techniques are sweeping the commercial world, and the internet is already covered in ML models ranging from e-commerce to human care, and the list goes on.</a:t>
            </a:r>
            <a:endParaRPr lang="en-IN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FFFF"/>
                </a:solidFill>
              </a:rPr>
              <a:t>We are predicting credit card defaulters in this project by training a data set using several machine learning techniques and comparing the results of each model. </a:t>
            </a:r>
            <a:r>
              <a:rPr lang="en-US">
                <a:solidFill>
                  <a:srgbClr val="FFFFFF"/>
                </a:solidFill>
                <a:latin typeface="Inter"/>
              </a:rPr>
              <a:t>Machine Learning models like</a:t>
            </a:r>
            <a:endParaRPr lang="en-US">
              <a:solidFill>
                <a:srgbClr val="FFFFFF"/>
              </a:solidFill>
              <a:latin typeface="Inter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>
                <a:solidFill>
                  <a:srgbClr val="FFFFFF"/>
                </a:solidFill>
                <a:latin typeface="Inter"/>
              </a:rPr>
              <a:t>SVM</a:t>
            </a:r>
            <a:endParaRPr lang="en-US">
              <a:solidFill>
                <a:srgbClr val="FFFFFF"/>
              </a:solidFill>
              <a:latin typeface="Inter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>
                <a:solidFill>
                  <a:srgbClr val="FFFFFF"/>
                </a:solidFill>
                <a:latin typeface="Inter"/>
              </a:rPr>
              <a:t>Logistic Regression</a:t>
            </a:r>
            <a:endParaRPr lang="en-US">
              <a:solidFill>
                <a:srgbClr val="FFFFFF"/>
              </a:solidFill>
              <a:latin typeface="Inter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>
                <a:solidFill>
                  <a:srgbClr val="FFFFFF"/>
                </a:solidFill>
                <a:latin typeface="Inter"/>
              </a:rPr>
              <a:t>Naive bayes</a:t>
            </a:r>
            <a:endParaRPr lang="en-US">
              <a:solidFill>
                <a:srgbClr val="FFFFFF"/>
              </a:solidFill>
              <a:latin typeface="Inter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>
                <a:solidFill>
                  <a:srgbClr val="FFFFFF"/>
                </a:solidFill>
                <a:latin typeface="Inter"/>
              </a:rPr>
              <a:t>Random Forest</a:t>
            </a:r>
            <a:endParaRPr lang="en-US">
              <a:solidFill>
                <a:srgbClr val="FFFFFF"/>
              </a:solidFill>
              <a:latin typeface="Inter"/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Impact of Automated Exploratory Data Analysis in Litigation | Legaltech  News"/>
          <p:cNvPicPr>
            <a:picLocks noChangeAspect="1" noChangeArrowheads="1"/>
          </p:cNvPicPr>
          <p:nvPr/>
        </p:nvPicPr>
        <p:blipFill rotWithShape="1">
          <a:blip r:embed="rId1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9" b="2342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Approach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1. </a:t>
            </a:r>
            <a:r>
              <a:rPr lang="en-US" dirty="0">
                <a:solidFill>
                  <a:srgbClr val="FFFFFF"/>
                </a:solidFill>
              </a:rPr>
              <a:t>Get the data set via the API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2. </a:t>
            </a:r>
            <a:r>
              <a:rPr lang="en-IN" dirty="0">
                <a:solidFill>
                  <a:srgbClr val="FFFFFF"/>
                </a:solidFill>
              </a:rPr>
              <a:t>Exploratory data analysis</a:t>
            </a:r>
            <a:endParaRPr lang="en-IN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3. </a:t>
            </a:r>
            <a:r>
              <a:rPr lang="en-US" dirty="0">
                <a:solidFill>
                  <a:srgbClr val="FFFFFF"/>
                </a:solidFill>
              </a:rPr>
              <a:t>ML model is used to train the data set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4. </a:t>
            </a:r>
            <a:r>
              <a:rPr lang="en-IN" dirty="0">
                <a:solidFill>
                  <a:srgbClr val="FFFFFF"/>
                </a:solidFill>
              </a:rPr>
              <a:t>Predict the model with Test data</a:t>
            </a:r>
            <a:endParaRPr lang="en-IN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5. </a:t>
            </a:r>
            <a:r>
              <a:rPr lang="en-IN" dirty="0">
                <a:solidFill>
                  <a:srgbClr val="FFFFFF"/>
                </a:solidFill>
              </a:rPr>
              <a:t>Metrics – Confusion matrix , F1 score, K Fold cross validation.</a:t>
            </a:r>
            <a:endParaRPr lang="en-IN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9814" y="4312762"/>
            <a:ext cx="98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39505" y="43127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EDA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747510" y="4309607"/>
          <a:ext cx="1143335" cy="675861"/>
        </p:xfrm>
        <a:graphic>
          <a:graphicData uri="http://schemas.openxmlformats.org/drawingml/2006/table">
            <a:tbl>
              <a:tblPr/>
              <a:tblGrid>
                <a:gridCol w="1143335"/>
              </a:tblGrid>
              <a:tr h="675861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46205" y="4309607"/>
          <a:ext cx="1248355" cy="675861"/>
        </p:xfrm>
        <a:graphic>
          <a:graphicData uri="http://schemas.openxmlformats.org/drawingml/2006/table">
            <a:tbl>
              <a:tblPr/>
              <a:tblGrid>
                <a:gridCol w="1248355"/>
              </a:tblGrid>
              <a:tr h="6758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506995" y="4309607"/>
          <a:ext cx="1446810" cy="675861"/>
        </p:xfrm>
        <a:graphic>
          <a:graphicData uri="http://schemas.openxmlformats.org/drawingml/2006/table">
            <a:tbl>
              <a:tblPr/>
              <a:tblGrid>
                <a:gridCol w="1446810"/>
              </a:tblGrid>
              <a:tr h="675861">
                <a:tc>
                  <a:txBody>
                    <a:bodyPr/>
                    <a:lstStyle/>
                    <a:p>
                      <a:r>
                        <a:rPr lang="en-US" dirty="0"/>
                        <a:t>Train the Model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552202" y="4309606"/>
          <a:ext cx="1446810" cy="675861"/>
        </p:xfrm>
        <a:graphic>
          <a:graphicData uri="http://schemas.openxmlformats.org/drawingml/2006/table">
            <a:tbl>
              <a:tblPr/>
              <a:tblGrid>
                <a:gridCol w="1446810"/>
              </a:tblGrid>
              <a:tr h="675861">
                <a:tc>
                  <a:txBody>
                    <a:bodyPr/>
                    <a:lstStyle/>
                    <a:p>
                      <a:r>
                        <a:rPr lang="en-US" dirty="0"/>
                        <a:t>Predict the Model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587409" y="4309606"/>
          <a:ext cx="1431234" cy="675861"/>
        </p:xfrm>
        <a:graphic>
          <a:graphicData uri="http://schemas.openxmlformats.org/drawingml/2006/table">
            <a:tbl>
              <a:tblPr/>
              <a:tblGrid>
                <a:gridCol w="1431234"/>
              </a:tblGrid>
              <a:tr h="675861">
                <a:tc>
                  <a:txBody>
                    <a:bodyPr/>
                    <a:lstStyle/>
                    <a:p>
                      <a:r>
                        <a:rPr lang="en-US" dirty="0"/>
                        <a:t>Performance Evaluation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2302565" y="4682094"/>
            <a:ext cx="33694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95865" y="4678939"/>
            <a:ext cx="39622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96000" y="4678939"/>
            <a:ext cx="320703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142136" y="4678939"/>
            <a:ext cx="333954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410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>
            <a:fillRect/>
          </a:stretch>
        </p:blipFill>
        <p:spPr bwMode="auto">
          <a:xfrm>
            <a:off x="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452" y="1122362"/>
            <a:ext cx="4874821" cy="7938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</a:rPr>
              <a:t>Feature Analysis </a:t>
            </a:r>
            <a:endParaRPr lang="en-US" sz="6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" y="2615453"/>
            <a:ext cx="10600765" cy="4231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00"/>
                </a:solidFill>
              </a:rPr>
              <a:t>1. In the data set, I looked any missing values 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188" y="3131574"/>
            <a:ext cx="7305289" cy="28484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5" name="Rectangle 51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Why Feature Correlation Matters …. A Lot! | by Will Badr | Towards Data  Science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5" b="8986"/>
          <a:stretch>
            <a:fillRect/>
          </a:stretch>
        </p:blipFill>
        <p:spPr bwMode="auto">
          <a:xfrm>
            <a:off x="72043" y="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52183"/>
            <a:ext cx="4763193" cy="8360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Feature Analysis</a:t>
            </a: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051" y="2023782"/>
            <a:ext cx="6304214" cy="4975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00"/>
                </a:solidFill>
              </a:rPr>
              <a:t>2.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Correlation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between features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42" y="2500105"/>
            <a:ext cx="5721531" cy="349049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What is Logistic regression? | IBM"/>
          <p:cNvPicPr>
            <a:picLocks noChangeAspect="1" noChangeArrowheads="1"/>
          </p:cNvPicPr>
          <p:nvPr/>
        </p:nvPicPr>
        <p:blipFill rotWithShape="1">
          <a:blip r:embed="rId1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12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Feature Analysis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262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dirty="0">
                <a:solidFill>
                  <a:srgbClr val="FFFF00"/>
                </a:solidFill>
              </a:rPr>
              <a:t>Find unique values in few columns</a:t>
            </a:r>
            <a:endParaRPr lang="en-IN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solidFill>
                  <a:srgbClr val="FFFF00"/>
                </a:solidFill>
              </a:rPr>
              <a:t>Transform the education and marital status columns' values</a:t>
            </a:r>
            <a:endParaRPr lang="en-US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solidFill>
                  <a:srgbClr val="FFFF00"/>
                </a:solidFill>
              </a:rPr>
              <a:t>Set 'default’ as target and create a new dataset by dropping this column from original dataset</a:t>
            </a:r>
            <a:endParaRPr lang="en-US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solidFill>
                  <a:srgbClr val="FFFF00"/>
                </a:solidFill>
              </a:rPr>
              <a:t>Use </a:t>
            </a:r>
            <a:r>
              <a:rPr lang="en-US" dirty="0" err="1">
                <a:solidFill>
                  <a:srgbClr val="FFFF00"/>
                </a:solidFill>
              </a:rPr>
              <a:t>RobustScaler</a:t>
            </a:r>
            <a:r>
              <a:rPr lang="en-US" dirty="0">
                <a:solidFill>
                  <a:srgbClr val="FFFF00"/>
                </a:solidFill>
              </a:rPr>
              <a:t> to transform the new data set from above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18" y="4078101"/>
            <a:ext cx="5362575" cy="178117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9" name="Rectangle 71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 descr="AI Wears Many Hats in the Modern Workplace"/>
          <p:cNvPicPr>
            <a:picLocks noChangeAspect="1" noChangeArrowheads="1"/>
          </p:cNvPicPr>
          <p:nvPr/>
        </p:nvPicPr>
        <p:blipFill rotWithShape="1">
          <a:blip r:embed="rId1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Modelling 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7181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30988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dirty="0">
                <a:solidFill>
                  <a:srgbClr val="FFFFFF"/>
                </a:solidFill>
              </a:rPr>
              <a:t>Created the train and test data set</a:t>
            </a:r>
            <a:endParaRPr lang="en-IN" sz="22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200" dirty="0">
                <a:solidFill>
                  <a:srgbClr val="FFFFFF"/>
                </a:solidFill>
              </a:rPr>
              <a:t>From </a:t>
            </a:r>
            <a:r>
              <a:rPr lang="en-IN" sz="2200" dirty="0" err="1">
                <a:solidFill>
                  <a:srgbClr val="FFFFFF"/>
                </a:solidFill>
              </a:rPr>
              <a:t>SKLearn</a:t>
            </a:r>
            <a:r>
              <a:rPr lang="en-IN" sz="2200" dirty="0">
                <a:solidFill>
                  <a:srgbClr val="FFFFFF"/>
                </a:solidFill>
              </a:rPr>
              <a:t> Imported the ML model</a:t>
            </a:r>
            <a:endParaRPr lang="en-IN" sz="22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200" dirty="0">
                <a:solidFill>
                  <a:srgbClr val="FFFFFF"/>
                </a:solidFill>
              </a:rPr>
              <a:t>Performed train data set on those models</a:t>
            </a:r>
            <a:endParaRPr lang="en-IN" sz="22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FFFF"/>
                </a:solidFill>
              </a:rPr>
              <a:t>Using a test data set to predict the model</a:t>
            </a:r>
            <a:endParaRPr lang="en-US" sz="22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FFFF"/>
                </a:solidFill>
              </a:rPr>
              <a:t>F1 score and confusion matrix were used to evaluate the model</a:t>
            </a:r>
            <a:endParaRPr lang="en-US" sz="22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FFFF"/>
                </a:solidFill>
              </a:rPr>
              <a:t>K Fold Cross Validation is used to evaluate the model</a:t>
            </a:r>
            <a:endParaRPr lang="en-US" sz="22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FFFF"/>
                </a:solidFill>
              </a:rPr>
              <a:t>A new dataset was used to test the model</a:t>
            </a:r>
            <a:endParaRPr lang="en-IN" sz="22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549" y="5103305"/>
            <a:ext cx="7829550" cy="109537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01" name="Rectangle 820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 descr="Artificial Intelligence 'AI' And Additional Needs – The Additional Needs  Blogfather"/>
          <p:cNvPicPr>
            <a:picLocks noChangeAspect="1" noChangeArrowheads="1"/>
          </p:cNvPicPr>
          <p:nvPr/>
        </p:nvPicPr>
        <p:blipFill rotWithShape="1">
          <a:blip r:embed="rId1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9" b="10371"/>
          <a:stretch>
            <a:fillRect/>
          </a:stretch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Performance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1. Following is the performance of each models used.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30" y="3222556"/>
            <a:ext cx="10067335" cy="2036522"/>
          </a:xfrm>
          <a:prstGeom prst="rect">
            <a:avLst/>
          </a:prstGeom>
        </p:spPr>
      </p:pic>
      <p:pic>
        <p:nvPicPr>
          <p:cNvPr id="5" name="Content Placeholder 4" descr="Screenshot 2022-12-12 at 7.04.20 PM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41095" y="3222625"/>
            <a:ext cx="10067925" cy="20358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2253</Words>
  <Application>WPS Presentation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Tw Cen MT</vt:lpstr>
      <vt:lpstr>Inter</vt:lpstr>
      <vt:lpstr>Segoe Print</vt:lpstr>
      <vt:lpstr>Calibri</vt:lpstr>
      <vt:lpstr>Calibri</vt:lpstr>
      <vt:lpstr>Arial</vt:lpstr>
      <vt:lpstr>Calibri Light</vt:lpstr>
      <vt:lpstr>Microsoft YaHei</vt:lpstr>
      <vt:lpstr>Arial Unicode MS</vt:lpstr>
      <vt:lpstr>Office Theme</vt:lpstr>
      <vt:lpstr>Intro to Artificial Intelligence Dr. Shivanjali Khare</vt:lpstr>
      <vt:lpstr>Detection of Credit Card  Defaulters </vt:lpstr>
      <vt:lpstr>Overview</vt:lpstr>
      <vt:lpstr>Approach</vt:lpstr>
      <vt:lpstr>Feature Analysis </vt:lpstr>
      <vt:lpstr>Feature Analysis</vt:lpstr>
      <vt:lpstr>Feature Analysis</vt:lpstr>
      <vt:lpstr>Modelling </vt:lpstr>
      <vt:lpstr>Performance</vt:lpstr>
      <vt:lpstr>Performance</vt:lpstr>
      <vt:lpstr>K Fold Cross Validation</vt:lpstr>
      <vt:lpstr>Calculating Feature importance for  Random Forest 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Kanneboyena, Rajesh</dc:creator>
  <cp:lastModifiedBy>rajes</cp:lastModifiedBy>
  <cp:revision>4</cp:revision>
  <dcterms:created xsi:type="dcterms:W3CDTF">2022-12-02T20:41:00Z</dcterms:created>
  <dcterms:modified xsi:type="dcterms:W3CDTF">2022-12-13T02:34:01Z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5EAF380720BB488F9E40CEEE059EE2C3</vt:lpwstr>
  </property>
  <property fmtid="{D5CDD505-2E9C-101B-9397-08002B2CF9AE}" pid="3" name="KSOProductBuildVer">
    <vt:lpwstr>1033-11.2.0.11417</vt:lpwstr>
  </property>
</Properties>
</file>