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198189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8A7B93-889E-4156-B50E-4B5C9EE4C14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55344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3591434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1546148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1792934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93610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1434802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2127495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202132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17735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8A7B93-889E-4156-B50E-4B5C9EE4C144}"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193063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8A7B93-889E-4156-B50E-4B5C9EE4C14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196905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8A7B93-889E-4156-B50E-4B5C9EE4C144}"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269781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8A7B93-889E-4156-B50E-4B5C9EE4C144}"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267001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A7B93-889E-4156-B50E-4B5C9EE4C144}"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75440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8A7B93-889E-4156-B50E-4B5C9EE4C14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59955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8A7B93-889E-4156-B50E-4B5C9EE4C144}"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7B6135-E5C5-4DE5-85AC-E9FF7C9B4515}" type="slidenum">
              <a:rPr lang="en-US" smtClean="0"/>
              <a:t>‹#›</a:t>
            </a:fld>
            <a:endParaRPr lang="en-US"/>
          </a:p>
        </p:txBody>
      </p:sp>
    </p:spTree>
    <p:extLst>
      <p:ext uri="{BB962C8B-B14F-4D97-AF65-F5344CB8AC3E}">
        <p14:creationId xmlns:p14="http://schemas.microsoft.com/office/powerpoint/2010/main" val="361886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8A7B93-889E-4156-B50E-4B5C9EE4C144}" type="datetimeFigureOut">
              <a:rPr lang="en-US" smtClean="0"/>
              <a:t>12/2/2021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7B6135-E5C5-4DE5-85AC-E9FF7C9B4515}" type="slidenum">
              <a:rPr lang="en-US" smtClean="0"/>
              <a:t>‹#›</a:t>
            </a:fld>
            <a:endParaRPr lang="en-US"/>
          </a:p>
        </p:txBody>
      </p:sp>
    </p:spTree>
    <p:extLst>
      <p:ext uri="{BB962C8B-B14F-4D97-AF65-F5344CB8AC3E}">
        <p14:creationId xmlns:p14="http://schemas.microsoft.com/office/powerpoint/2010/main" val="495294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59E8-2BBF-48A3-8107-F2CEB62918F4}"/>
              </a:ext>
            </a:extLst>
          </p:cNvPr>
          <p:cNvSpPr>
            <a:spLocks noGrp="1"/>
          </p:cNvSpPr>
          <p:nvPr>
            <p:ph type="ctrTitle"/>
          </p:nvPr>
        </p:nvSpPr>
        <p:spPr>
          <a:xfrm>
            <a:off x="2418289" y="1740310"/>
            <a:ext cx="8574622" cy="458564"/>
          </a:xfrm>
        </p:spPr>
        <p:txBody>
          <a:bodyPr>
            <a:noAutofit/>
          </a:bodyPr>
          <a:lstStyle/>
          <a:p>
            <a:r>
              <a:rPr lang="en-US" sz="3600" b="1" dirty="0">
                <a:effectLst/>
                <a:latin typeface="Times New Roman" panose="02020603050405020304" pitchFamily="18" charset="0"/>
                <a:ea typeface="Calibri" panose="020F0502020204030204" pitchFamily="34" charset="0"/>
              </a:rPr>
              <a:t>Article Summarization and Categorization</a:t>
            </a:r>
            <a:endParaRPr lang="en-US" sz="9600" b="1" dirty="0"/>
          </a:p>
        </p:txBody>
      </p:sp>
      <p:sp>
        <p:nvSpPr>
          <p:cNvPr id="3" name="Subtitle 2">
            <a:extLst>
              <a:ext uri="{FF2B5EF4-FFF2-40B4-BE49-F238E27FC236}">
                <a16:creationId xmlns:a16="http://schemas.microsoft.com/office/drawing/2014/main" id="{1295EA78-2E4F-40F2-94A8-B58C6C14AD7E}"/>
              </a:ext>
            </a:extLst>
          </p:cNvPr>
          <p:cNvSpPr>
            <a:spLocks noGrp="1"/>
          </p:cNvSpPr>
          <p:nvPr>
            <p:ph type="subTitle" idx="1"/>
          </p:nvPr>
        </p:nvSpPr>
        <p:spPr>
          <a:xfrm>
            <a:off x="6705600" y="3952568"/>
            <a:ext cx="5279923" cy="2246671"/>
          </a:xfrm>
        </p:spPr>
        <p:txBody>
          <a:bodyPr>
            <a:normAutofit/>
          </a:bodyPr>
          <a:lstStyle/>
          <a:p>
            <a:pPr algn="ctr"/>
            <a:r>
              <a:rPr lang="en-US" sz="1600" b="1" dirty="0">
                <a:latin typeface="Times New Roman" panose="02020603050405020304" pitchFamily="18" charset="0"/>
                <a:cs typeface="Times New Roman" panose="02020603050405020304" pitchFamily="18" charset="0"/>
              </a:rPr>
              <a:t>By</a:t>
            </a:r>
          </a:p>
          <a:p>
            <a:pPr algn="ctr"/>
            <a:r>
              <a:rPr lang="en-US" sz="1600" b="1" dirty="0" err="1">
                <a:latin typeface="Times New Roman" panose="02020603050405020304" pitchFamily="18" charset="0"/>
                <a:cs typeface="Times New Roman" panose="02020603050405020304" pitchFamily="18" charset="0"/>
              </a:rPr>
              <a:t>Ayyappa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Ankishetty</a:t>
            </a: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Jaya Prakash Reddy </a:t>
            </a:r>
            <a:r>
              <a:rPr lang="en-US" sz="1600" b="1" dirty="0" err="1">
                <a:latin typeface="Times New Roman" panose="02020603050405020304" pitchFamily="18" charset="0"/>
                <a:cs typeface="Times New Roman" panose="02020603050405020304" pitchFamily="18" charset="0"/>
              </a:rPr>
              <a:t>Gade</a:t>
            </a: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Divya Geethanjali Birudharaju</a:t>
            </a:r>
          </a:p>
          <a:p>
            <a:endParaRPr lang="en-US" sz="1600" dirty="0"/>
          </a:p>
        </p:txBody>
      </p:sp>
    </p:spTree>
    <p:extLst>
      <p:ext uri="{BB962C8B-B14F-4D97-AF65-F5344CB8AC3E}">
        <p14:creationId xmlns:p14="http://schemas.microsoft.com/office/powerpoint/2010/main" val="181777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0B77A-6C6D-4B4F-8953-B2033041EE7E}"/>
              </a:ext>
            </a:extLst>
          </p:cNvPr>
          <p:cNvSpPr>
            <a:spLocks noGrp="1"/>
          </p:cNvSpPr>
          <p:nvPr>
            <p:ph idx="1"/>
          </p:nvPr>
        </p:nvSpPr>
        <p:spPr>
          <a:xfrm>
            <a:off x="1857936" y="1791928"/>
            <a:ext cx="10018713" cy="3124201"/>
          </a:xfrm>
        </p:spPr>
        <p:txBody>
          <a:bodyPr>
            <a:normAutofit/>
          </a:bodyPr>
          <a:lstStyle/>
          <a:p>
            <a:pPr marL="0" indent="0">
              <a:buNone/>
            </a:pPr>
            <a:r>
              <a:rPr lang="en-US" sz="11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6345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AEC2-D388-4F95-A342-A859B3FF8754}"/>
              </a:ext>
            </a:extLst>
          </p:cNvPr>
          <p:cNvSpPr>
            <a:spLocks noGrp="1"/>
          </p:cNvSpPr>
          <p:nvPr>
            <p:ph type="title"/>
          </p:nvPr>
        </p:nvSpPr>
        <p:spPr>
          <a:xfrm>
            <a:off x="1484311" y="685800"/>
            <a:ext cx="10018713" cy="808703"/>
          </a:xfrm>
        </p:spPr>
        <p:txBody>
          <a:bodyPr>
            <a:normAutofit/>
          </a:bodyPr>
          <a:lstStyle/>
          <a:p>
            <a:r>
              <a:rPr lang="en-US" sz="32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3B13670-87F0-493E-BC74-397E4FA45805}"/>
              </a:ext>
            </a:extLst>
          </p:cNvPr>
          <p:cNvSpPr>
            <a:spLocks noGrp="1"/>
          </p:cNvSpPr>
          <p:nvPr>
            <p:ph idx="1"/>
          </p:nvPr>
        </p:nvSpPr>
        <p:spPr>
          <a:xfrm>
            <a:off x="3057832" y="1710813"/>
            <a:ext cx="8445191" cy="4080387"/>
          </a:xfrm>
        </p:spPr>
        <p:txBody>
          <a:bodyPr>
            <a:normAutofit lnSpcReduction="10000"/>
          </a:bodyPr>
          <a:lstStyle/>
          <a:p>
            <a:r>
              <a:rPr lang="en-US" dirty="0">
                <a:latin typeface="Times New Roman" panose="02020603050405020304" pitchFamily="18" charset="0"/>
                <a:cs typeface="Times New Roman" panose="02020603050405020304" pitchFamily="18" charset="0"/>
              </a:rPr>
              <a:t>Motivation, Significance, Objectives</a:t>
            </a:r>
          </a:p>
          <a:p>
            <a:r>
              <a:rPr lang="en-US" dirty="0">
                <a:latin typeface="Times New Roman" panose="02020603050405020304" pitchFamily="18" charset="0"/>
                <a:cs typeface="Times New Roman" panose="02020603050405020304" pitchFamily="18" charset="0"/>
              </a:rPr>
              <a:t>Text Summarization</a:t>
            </a:r>
          </a:p>
          <a:p>
            <a:r>
              <a:rPr lang="en-US" dirty="0">
                <a:latin typeface="Times New Roman" panose="02020603050405020304" pitchFamily="18" charset="0"/>
                <a:cs typeface="Times New Roman" panose="02020603050405020304" pitchFamily="18" charset="0"/>
              </a:rPr>
              <a:t>Text Categorization</a:t>
            </a:r>
          </a:p>
          <a:p>
            <a:r>
              <a:rPr lang="en-US" dirty="0">
                <a:latin typeface="Times New Roman" panose="02020603050405020304" pitchFamily="18" charset="0"/>
                <a:cs typeface="Times New Roman" panose="02020603050405020304" pitchFamily="18" charset="0"/>
              </a:rPr>
              <a:t>Features</a:t>
            </a:r>
          </a:p>
          <a:p>
            <a:r>
              <a:rPr lang="en-US" dirty="0">
                <a:latin typeface="Times New Roman" panose="02020603050405020304" pitchFamily="18" charset="0"/>
                <a:cs typeface="Times New Roman" panose="02020603050405020304" pitchFamily="18" charset="0"/>
              </a:rPr>
              <a:t>Text Summarization Models </a:t>
            </a:r>
          </a:p>
          <a:p>
            <a:r>
              <a:rPr lang="en-US" dirty="0">
                <a:latin typeface="Times New Roman" panose="02020603050405020304" pitchFamily="18" charset="0"/>
                <a:cs typeface="Times New Roman" panose="02020603050405020304" pitchFamily="18" charset="0"/>
              </a:rPr>
              <a:t>Text Categorization Models</a:t>
            </a:r>
          </a:p>
          <a:p>
            <a:r>
              <a:rPr lang="en-US" dirty="0">
                <a:latin typeface="Times New Roman" panose="02020603050405020304" pitchFamily="18" charset="0"/>
                <a:cs typeface="Times New Roman" panose="02020603050405020304" pitchFamily="18" charset="0"/>
              </a:rPr>
              <a:t>Outputs</a:t>
            </a:r>
          </a:p>
          <a:p>
            <a:r>
              <a:rPr lang="en-US" dirty="0">
                <a:latin typeface="Times New Roman" panose="02020603050405020304" pitchFamily="18" charset="0"/>
                <a:cs typeface="Times New Roman" panose="02020603050405020304" pitchFamily="18" charset="0"/>
              </a:rPr>
              <a:t>User Interface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51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A8D6-96B3-4DDD-8CB1-3D88248D607D}"/>
              </a:ext>
            </a:extLst>
          </p:cNvPr>
          <p:cNvSpPr>
            <a:spLocks noGrp="1"/>
          </p:cNvSpPr>
          <p:nvPr>
            <p:ph type="title"/>
          </p:nvPr>
        </p:nvSpPr>
        <p:spPr>
          <a:xfrm>
            <a:off x="1484311" y="685800"/>
            <a:ext cx="10018713" cy="1113503"/>
          </a:xfrm>
        </p:spPr>
        <p:txBody>
          <a:bodyPr>
            <a:normAutofit fontScale="90000"/>
          </a:bodyPr>
          <a:lstStyle/>
          <a:p>
            <a:r>
              <a:rPr lang="en-US" b="1" dirty="0">
                <a:latin typeface="Times New Roman" panose="02020603050405020304" pitchFamily="18" charset="0"/>
                <a:cs typeface="Times New Roman" panose="02020603050405020304" pitchFamily="18" charset="0"/>
              </a:rPr>
              <a:t>Motivation, Significance, Objectives</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5D705CB6-1D95-4289-86D6-5C38F1055802}"/>
              </a:ext>
            </a:extLst>
          </p:cNvPr>
          <p:cNvSpPr>
            <a:spLocks noGrp="1"/>
          </p:cNvSpPr>
          <p:nvPr>
            <p:ph idx="1"/>
          </p:nvPr>
        </p:nvSpPr>
        <p:spPr>
          <a:xfrm>
            <a:off x="1484311" y="1799303"/>
            <a:ext cx="10018713" cy="5142270"/>
          </a:xfrm>
        </p:spPr>
        <p:txBody>
          <a:bodyPr>
            <a:normAutofit/>
          </a:bodyPr>
          <a:lstStyle/>
          <a:p>
            <a:pPr marL="0" marR="0" lvl="0" indent="0" algn="just">
              <a:lnSpc>
                <a:spcPct val="107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Motivation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motivation behind this project is, we find few articles on Instagram (captions of post), Blog or any social platform but it would be difficult for us to find what is in the article before reading it. Sometimes, after seeing the length of the article, we might lose interest and stop reading it.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lnSpc>
                <a:spcPct val="107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15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Significance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Summarization helps individuals to ignore unimportant information in the text.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Categorization helps people to identify what is the article about.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7000"/>
              </a:lnSpc>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Summarization and Categorization both can help lot of people, especially students to read the articles which are related to the topic they want to learn about.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Objectives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create a model which summarizes and categorize articles.</a:t>
            </a:r>
          </a:p>
          <a:p>
            <a:pPr marL="914400" lvl="2" indent="0">
              <a:lnSpc>
                <a:spcPct val="107000"/>
              </a:lnSpc>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Train the model with the existing data of article summarization and categorization</a:t>
            </a:r>
          </a:p>
          <a:p>
            <a:pPr marL="914400" lvl="2" indent="0">
              <a:lnSpc>
                <a:spcPct val="107000"/>
              </a:lnSpc>
              <a:spcBef>
                <a:spcPts val="0"/>
              </a:spcBef>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achieve a model with a good accuracy.</a:t>
            </a:r>
          </a:p>
          <a:p>
            <a:pPr marL="914400" lvl="2" indent="0">
              <a:lnSpc>
                <a:spcPct val="107000"/>
              </a:lnSpc>
              <a:spcBef>
                <a:spcPts val="0"/>
              </a:spcBef>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create a user-friendly UI which is connected to the backend.</a:t>
            </a:r>
          </a:p>
          <a:p>
            <a:endParaRPr lang="en-US" dirty="0"/>
          </a:p>
        </p:txBody>
      </p:sp>
    </p:spTree>
    <p:extLst>
      <p:ext uri="{BB962C8B-B14F-4D97-AF65-F5344CB8AC3E}">
        <p14:creationId xmlns:p14="http://schemas.microsoft.com/office/powerpoint/2010/main" val="388974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EC3A-56B1-4FEC-95CE-FE13DC47203C}"/>
              </a:ext>
            </a:extLst>
          </p:cNvPr>
          <p:cNvSpPr>
            <a:spLocks noGrp="1"/>
          </p:cNvSpPr>
          <p:nvPr>
            <p:ph type="title"/>
          </p:nvPr>
        </p:nvSpPr>
        <p:spPr>
          <a:xfrm>
            <a:off x="1553316" y="681501"/>
            <a:ext cx="10018713" cy="759542"/>
          </a:xfrm>
        </p:spPr>
        <p:txBody>
          <a:bodyPr>
            <a:normAutofit/>
          </a:bodyPr>
          <a:lstStyle/>
          <a:p>
            <a:r>
              <a:rPr lang="en-US" sz="3200" b="1" dirty="0">
                <a:latin typeface="Times New Roman" panose="02020603050405020304" pitchFamily="18" charset="0"/>
                <a:cs typeface="Times New Roman" panose="02020603050405020304" pitchFamily="18" charset="0"/>
              </a:rPr>
              <a:t>Text Summarization</a:t>
            </a:r>
          </a:p>
        </p:txBody>
      </p:sp>
      <p:sp>
        <p:nvSpPr>
          <p:cNvPr id="3" name="Content Placeholder 2">
            <a:extLst>
              <a:ext uri="{FF2B5EF4-FFF2-40B4-BE49-F238E27FC236}">
                <a16:creationId xmlns:a16="http://schemas.microsoft.com/office/drawing/2014/main" id="{2078FDCF-B331-4306-9492-2F79EADB461D}"/>
              </a:ext>
            </a:extLst>
          </p:cNvPr>
          <p:cNvSpPr>
            <a:spLocks noGrp="1"/>
          </p:cNvSpPr>
          <p:nvPr>
            <p:ph idx="1"/>
          </p:nvPr>
        </p:nvSpPr>
        <p:spPr>
          <a:xfrm>
            <a:off x="1385987" y="1622322"/>
            <a:ext cx="10018713" cy="3392129"/>
          </a:xfrm>
        </p:spPr>
        <p:txBody>
          <a:bodyPr>
            <a:normAutofit/>
          </a:bodyPr>
          <a:lstStyle/>
          <a:p>
            <a:pPr marL="0" marR="0" lvl="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For text summarization, we are using extractive summarization using cosine similarity technique.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lnSpc>
                <a:spcPct val="107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Extractive summarization extracts information from the original text that is identical to the original content. In other words, rather than producing a unique summary based on the entire document, it will rank each sentence in the document against all of the others based on the sentence's explanatory power.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p>
        </p:txBody>
      </p:sp>
      <p:sp>
        <p:nvSpPr>
          <p:cNvPr id="5" name="TextBox 4">
            <a:extLst>
              <a:ext uri="{FF2B5EF4-FFF2-40B4-BE49-F238E27FC236}">
                <a16:creationId xmlns:a16="http://schemas.microsoft.com/office/drawing/2014/main" id="{DB379843-D369-43DF-A527-5AD40FD821A8}"/>
              </a:ext>
            </a:extLst>
          </p:cNvPr>
          <p:cNvSpPr txBox="1"/>
          <p:nvPr/>
        </p:nvSpPr>
        <p:spPr>
          <a:xfrm>
            <a:off x="1504154" y="4827675"/>
            <a:ext cx="9782377"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Text Categorization</a:t>
            </a:r>
            <a:endParaRPr lang="en-US" sz="3200" dirty="0"/>
          </a:p>
        </p:txBody>
      </p:sp>
      <p:sp>
        <p:nvSpPr>
          <p:cNvPr id="9" name="TextBox 8">
            <a:extLst>
              <a:ext uri="{FF2B5EF4-FFF2-40B4-BE49-F238E27FC236}">
                <a16:creationId xmlns:a16="http://schemas.microsoft.com/office/drawing/2014/main" id="{35122606-174F-4576-9792-ADB00AA99B5B}"/>
              </a:ext>
            </a:extLst>
          </p:cNvPr>
          <p:cNvSpPr txBox="1"/>
          <p:nvPr/>
        </p:nvSpPr>
        <p:spPr>
          <a:xfrm>
            <a:off x="1720646" y="5575501"/>
            <a:ext cx="9684054" cy="460895"/>
          </a:xfrm>
          <a:prstGeom prst="rect">
            <a:avLst/>
          </a:prstGeom>
          <a:noFill/>
        </p:spPr>
        <p:txBody>
          <a:bodyPr wrap="square">
            <a:spAutoFit/>
          </a:bodyPr>
          <a:lstStyle/>
          <a:p>
            <a:pPr marL="0" marR="0" lvl="0" indent="0" algn="just">
              <a:lnSpc>
                <a:spcPct val="107000"/>
              </a:lnSpc>
              <a:spcBef>
                <a:spcPts val="0"/>
              </a:spcBef>
              <a:spcAft>
                <a:spcPts val="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Classifying the category of Article.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81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1502-EB0E-46B3-A9C3-39314E4E1D4A}"/>
              </a:ext>
            </a:extLst>
          </p:cNvPr>
          <p:cNvSpPr>
            <a:spLocks noGrp="1"/>
          </p:cNvSpPr>
          <p:nvPr>
            <p:ph type="title"/>
          </p:nvPr>
        </p:nvSpPr>
        <p:spPr>
          <a:xfrm>
            <a:off x="1484311" y="685801"/>
            <a:ext cx="10018713" cy="700548"/>
          </a:xfrm>
        </p:spPr>
        <p:txBody>
          <a:bodyPr>
            <a:normAutofit fontScale="90000"/>
          </a:bodyPr>
          <a:lstStyle/>
          <a:p>
            <a:r>
              <a:rPr lang="en-US" b="1"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532286E2-B2C9-4866-BF8D-A25FF9E0A0DB}"/>
              </a:ext>
            </a:extLst>
          </p:cNvPr>
          <p:cNvSpPr>
            <a:spLocks noGrp="1"/>
          </p:cNvSpPr>
          <p:nvPr>
            <p:ph idx="1"/>
          </p:nvPr>
        </p:nvSpPr>
        <p:spPr>
          <a:xfrm>
            <a:off x="2733368" y="1828801"/>
            <a:ext cx="8769655" cy="3962400"/>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Links Deletion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Fixing Word Length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Remove Unwanted Symbols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Stopwords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Stemming </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Lower Case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7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B254-F489-4BBA-A113-7CBD3C1C7019}"/>
              </a:ext>
            </a:extLst>
          </p:cNvPr>
          <p:cNvSpPr>
            <a:spLocks noGrp="1"/>
          </p:cNvSpPr>
          <p:nvPr>
            <p:ph type="title"/>
          </p:nvPr>
        </p:nvSpPr>
        <p:spPr>
          <a:xfrm>
            <a:off x="1287664" y="1602657"/>
            <a:ext cx="10018713" cy="808703"/>
          </a:xfrm>
        </p:spPr>
        <p:txBody>
          <a:bodyPr>
            <a:noAutofit/>
          </a:bodyPr>
          <a:lstStyle/>
          <a:p>
            <a:r>
              <a:rPr lang="en-US" b="1" dirty="0">
                <a:latin typeface="Times New Roman" panose="02020603050405020304" pitchFamily="18" charset="0"/>
                <a:cs typeface="Times New Roman" panose="02020603050405020304" pitchFamily="18" charset="0"/>
              </a:rPr>
              <a:t>Text Summarization Models </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A688232F-62B5-4708-9BBF-FAB594C45979}"/>
              </a:ext>
            </a:extLst>
          </p:cNvPr>
          <p:cNvSpPr>
            <a:spLocks noGrp="1"/>
          </p:cNvSpPr>
          <p:nvPr>
            <p:ph idx="1"/>
          </p:nvPr>
        </p:nvSpPr>
        <p:spPr>
          <a:xfrm>
            <a:off x="2379406" y="2241756"/>
            <a:ext cx="8799152" cy="3293806"/>
          </a:xfrm>
        </p:spPr>
        <p:txBody>
          <a:bodyPr>
            <a:normAutofit/>
          </a:bodyPr>
          <a:lstStyle/>
          <a:p>
            <a:r>
              <a:rPr lang="en-US" sz="2800" dirty="0" err="1">
                <a:latin typeface="Times New Roman" panose="02020603050405020304" pitchFamily="18" charset="0"/>
                <a:cs typeface="Times New Roman" panose="02020603050405020304" pitchFamily="18" charset="0"/>
              </a:rPr>
              <a:t>TextRank</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Gensim</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NLTK summarizer</a:t>
            </a:r>
          </a:p>
        </p:txBody>
      </p:sp>
    </p:spTree>
    <p:extLst>
      <p:ext uri="{BB962C8B-B14F-4D97-AF65-F5344CB8AC3E}">
        <p14:creationId xmlns:p14="http://schemas.microsoft.com/office/powerpoint/2010/main" val="126081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B451-853F-4570-A374-8EED6CC7E476}"/>
              </a:ext>
            </a:extLst>
          </p:cNvPr>
          <p:cNvSpPr>
            <a:spLocks noGrp="1"/>
          </p:cNvSpPr>
          <p:nvPr>
            <p:ph type="title"/>
          </p:nvPr>
        </p:nvSpPr>
        <p:spPr>
          <a:xfrm>
            <a:off x="1484311" y="685801"/>
            <a:ext cx="10018713" cy="1054510"/>
          </a:xfrm>
        </p:spPr>
        <p:txBody>
          <a:bodyPr/>
          <a:lstStyle/>
          <a:p>
            <a:r>
              <a:rPr lang="en-US" b="1" dirty="0">
                <a:latin typeface="Times New Roman" panose="02020603050405020304" pitchFamily="18" charset="0"/>
                <a:cs typeface="Times New Roman" panose="02020603050405020304" pitchFamily="18" charset="0"/>
              </a:rPr>
              <a:t>Text Categorization Models</a:t>
            </a:r>
          </a:p>
        </p:txBody>
      </p:sp>
      <p:sp>
        <p:nvSpPr>
          <p:cNvPr id="3" name="Content Placeholder 2">
            <a:extLst>
              <a:ext uri="{FF2B5EF4-FFF2-40B4-BE49-F238E27FC236}">
                <a16:creationId xmlns:a16="http://schemas.microsoft.com/office/drawing/2014/main" id="{D33A6BBC-AF3C-4EC0-9EFE-775EA4AE3950}"/>
              </a:ext>
            </a:extLst>
          </p:cNvPr>
          <p:cNvSpPr>
            <a:spLocks noGrp="1"/>
          </p:cNvSpPr>
          <p:nvPr>
            <p:ph idx="1"/>
          </p:nvPr>
        </p:nvSpPr>
        <p:spPr>
          <a:xfrm>
            <a:off x="2290916" y="2143433"/>
            <a:ext cx="9212107" cy="3647768"/>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Decision Tree</a:t>
            </a:r>
          </a:p>
          <a:p>
            <a:r>
              <a:rPr lang="en-US" sz="2600" dirty="0">
                <a:latin typeface="Times New Roman" panose="02020603050405020304" pitchFamily="18" charset="0"/>
                <a:cs typeface="Times New Roman" panose="02020603050405020304" pitchFamily="18" charset="0"/>
              </a:rPr>
              <a:t>Random Forest</a:t>
            </a:r>
          </a:p>
          <a:p>
            <a:r>
              <a:rPr lang="en-US" sz="2600" dirty="0">
                <a:latin typeface="Times New Roman" panose="02020603050405020304" pitchFamily="18" charset="0"/>
                <a:cs typeface="Times New Roman" panose="02020603050405020304" pitchFamily="18" charset="0"/>
              </a:rPr>
              <a:t>KNN</a:t>
            </a:r>
          </a:p>
          <a:p>
            <a:r>
              <a:rPr lang="en-US" sz="2600" dirty="0">
                <a:latin typeface="Times New Roman" panose="02020603050405020304" pitchFamily="18" charset="0"/>
                <a:cs typeface="Times New Roman" panose="02020603050405020304" pitchFamily="18" charset="0"/>
              </a:rPr>
              <a:t>Ridge Classifier</a:t>
            </a:r>
          </a:p>
          <a:p>
            <a:r>
              <a:rPr lang="en-US" sz="2600" dirty="0">
                <a:latin typeface="Times New Roman" panose="02020603050405020304" pitchFamily="18" charset="0"/>
                <a:cs typeface="Times New Roman" panose="02020603050405020304" pitchFamily="18" charset="0"/>
              </a:rPr>
              <a:t>Gaussian Naïve Bayes</a:t>
            </a:r>
          </a:p>
          <a:p>
            <a:r>
              <a:rPr lang="en-US" sz="2600" dirty="0">
                <a:latin typeface="Times New Roman" panose="02020603050405020304" pitchFamily="18" charset="0"/>
                <a:cs typeface="Times New Roman" panose="02020603050405020304" pitchFamily="18" charset="0"/>
              </a:rPr>
              <a:t>Logistic Regression</a:t>
            </a:r>
          </a:p>
          <a:p>
            <a:r>
              <a:rPr lang="en-US" sz="2600" dirty="0" err="1">
                <a:latin typeface="Times New Roman" panose="02020603050405020304" pitchFamily="18" charset="0"/>
                <a:cs typeface="Times New Roman" panose="02020603050405020304" pitchFamily="18" charset="0"/>
              </a:rPr>
              <a:t>Keras</a:t>
            </a:r>
            <a:r>
              <a:rPr lang="en-US" sz="2600" dirty="0">
                <a:latin typeface="Times New Roman" panose="02020603050405020304" pitchFamily="18" charset="0"/>
                <a:cs typeface="Times New Roman" panose="02020603050405020304" pitchFamily="18" charset="0"/>
              </a:rPr>
              <a:t> Tokenizer</a:t>
            </a:r>
          </a:p>
          <a:p>
            <a:endParaRPr lang="en-US" dirty="0"/>
          </a:p>
        </p:txBody>
      </p:sp>
    </p:spTree>
    <p:extLst>
      <p:ext uri="{BB962C8B-B14F-4D97-AF65-F5344CB8AC3E}">
        <p14:creationId xmlns:p14="http://schemas.microsoft.com/office/powerpoint/2010/main" val="5725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D57BF-1795-4619-B047-2AB4627B275A}"/>
              </a:ext>
            </a:extLst>
          </p:cNvPr>
          <p:cNvSpPr>
            <a:spLocks noGrp="1"/>
          </p:cNvSpPr>
          <p:nvPr>
            <p:ph type="title"/>
          </p:nvPr>
        </p:nvSpPr>
        <p:spPr>
          <a:xfrm>
            <a:off x="1484310" y="105698"/>
            <a:ext cx="10018713" cy="916858"/>
          </a:xfrm>
        </p:spPr>
        <p:txBody>
          <a:bodyPr/>
          <a:lstStyle/>
          <a:p>
            <a:r>
              <a:rPr lang="en-US" b="1" dirty="0">
                <a:latin typeface="Times New Roman" panose="02020603050405020304" pitchFamily="18" charset="0"/>
                <a:cs typeface="Times New Roman" panose="02020603050405020304" pitchFamily="18" charset="0"/>
              </a:rPr>
              <a:t>Outputs</a:t>
            </a:r>
          </a:p>
        </p:txBody>
      </p:sp>
      <p:pic>
        <p:nvPicPr>
          <p:cNvPr id="4" name="Content Placeholder 3" descr="A picture containing scatter chart&#10;&#10;Description automatically generated">
            <a:extLst>
              <a:ext uri="{FF2B5EF4-FFF2-40B4-BE49-F238E27FC236}">
                <a16:creationId xmlns:a16="http://schemas.microsoft.com/office/drawing/2014/main" id="{FD97CA49-FC48-4740-BD4E-83A7641FD48B}"/>
              </a:ext>
            </a:extLst>
          </p:cNvPr>
          <p:cNvPicPr>
            <a:picLocks noGrp="1" noChangeAspect="1"/>
          </p:cNvPicPr>
          <p:nvPr>
            <p:ph idx="1"/>
          </p:nvPr>
        </p:nvPicPr>
        <p:blipFill>
          <a:blip r:embed="rId2"/>
          <a:stretch>
            <a:fillRect/>
          </a:stretch>
        </p:blipFill>
        <p:spPr>
          <a:xfrm>
            <a:off x="1582634" y="1174288"/>
            <a:ext cx="10018712" cy="1863881"/>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10B28F32-2B3D-4157-A290-615DA1D29436}"/>
              </a:ext>
            </a:extLst>
          </p:cNvPr>
          <p:cNvPicPr>
            <a:picLocks noChangeAspect="1"/>
          </p:cNvPicPr>
          <p:nvPr/>
        </p:nvPicPr>
        <p:blipFill>
          <a:blip r:embed="rId3"/>
          <a:stretch>
            <a:fillRect/>
          </a:stretch>
        </p:blipFill>
        <p:spPr>
          <a:xfrm>
            <a:off x="1582633" y="3429000"/>
            <a:ext cx="10018711" cy="2345055"/>
          </a:xfrm>
          <a:prstGeom prst="rect">
            <a:avLst/>
          </a:prstGeom>
        </p:spPr>
      </p:pic>
    </p:spTree>
    <p:extLst>
      <p:ext uri="{BB962C8B-B14F-4D97-AF65-F5344CB8AC3E}">
        <p14:creationId xmlns:p14="http://schemas.microsoft.com/office/powerpoint/2010/main" val="388230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AFFD-11B5-4923-A568-6DB6BBDF4229}"/>
              </a:ext>
            </a:extLst>
          </p:cNvPr>
          <p:cNvSpPr>
            <a:spLocks noGrp="1"/>
          </p:cNvSpPr>
          <p:nvPr>
            <p:ph type="title"/>
          </p:nvPr>
        </p:nvSpPr>
        <p:spPr>
          <a:xfrm>
            <a:off x="1484310" y="518653"/>
            <a:ext cx="10018713" cy="690716"/>
          </a:xfrm>
        </p:spPr>
        <p:txBody>
          <a:bodyPr>
            <a:normAutofit fontScale="90000"/>
          </a:bodyPr>
          <a:lstStyle/>
          <a:p>
            <a:r>
              <a:rPr lang="en-US" b="1" dirty="0">
                <a:latin typeface="Times New Roman" panose="02020603050405020304" pitchFamily="18" charset="0"/>
                <a:cs typeface="Times New Roman" panose="02020603050405020304" pitchFamily="18" charset="0"/>
              </a:rPr>
              <a:t>UI Outputs</a:t>
            </a:r>
          </a:p>
        </p:txBody>
      </p:sp>
      <p:pic>
        <p:nvPicPr>
          <p:cNvPr id="9" name="Content Placeholder 8" descr="Graphical user interface, text, application&#10;&#10;Description automatically generated">
            <a:extLst>
              <a:ext uri="{FF2B5EF4-FFF2-40B4-BE49-F238E27FC236}">
                <a16:creationId xmlns:a16="http://schemas.microsoft.com/office/drawing/2014/main" id="{902B0850-2A2F-4066-BA70-3E454B51B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395" y="1742766"/>
            <a:ext cx="8686264" cy="4125976"/>
          </a:xfrm>
        </p:spPr>
      </p:pic>
    </p:spTree>
    <p:extLst>
      <p:ext uri="{BB962C8B-B14F-4D97-AF65-F5344CB8AC3E}">
        <p14:creationId xmlns:p14="http://schemas.microsoft.com/office/powerpoint/2010/main" val="2097050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124</TotalTime>
  <Words>325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Article Summarization and Categorization</vt:lpstr>
      <vt:lpstr>Contents</vt:lpstr>
      <vt:lpstr>Motivation, Significance, Objectives </vt:lpstr>
      <vt:lpstr>Text Summarization</vt:lpstr>
      <vt:lpstr>Features</vt:lpstr>
      <vt:lpstr>Text Summarization Models  </vt:lpstr>
      <vt:lpstr>Text Categorization Models</vt:lpstr>
      <vt:lpstr>Outputs</vt:lpstr>
      <vt:lpstr>UI Outputs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 Summarization and Categorization</dc:title>
  <dc:creator>Birudharaju, Divya Geethanjali</dc:creator>
  <cp:lastModifiedBy>Birudharaju, Divya Geethanjali</cp:lastModifiedBy>
  <cp:revision>1</cp:revision>
  <dcterms:created xsi:type="dcterms:W3CDTF">2021-12-03T03:20:38Z</dcterms:created>
  <dcterms:modified xsi:type="dcterms:W3CDTF">2021-12-03T05:25:32Z</dcterms:modified>
</cp:coreProperties>
</file>