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5" r:id="rId3"/>
    <p:sldId id="258" r:id="rId4"/>
    <p:sldId id="259" r:id="rId5"/>
    <p:sldId id="265" r:id="rId6"/>
    <p:sldId id="266" r:id="rId7"/>
    <p:sldId id="268" r:id="rId8"/>
    <p:sldId id="267" r:id="rId9"/>
    <p:sldId id="269" r:id="rId10"/>
    <p:sldId id="271" r:id="rId11"/>
    <p:sldId id="272" r:id="rId12"/>
    <p:sldId id="263" r:id="rId13"/>
    <p:sldId id="274" r:id="rId14"/>
    <p:sldId id="261" r:id="rId15"/>
    <p:sldId id="262" r:id="rId16"/>
  </p:sldIdLst>
  <p:sldSz cx="9144000" cy="5143500" type="screen16x9"/>
  <p:notesSz cx="9144000" cy="5143500"/>
  <p:embeddedFontLst>
    <p:embeddedFont>
      <p:font typeface="Calibri" panose="020F0502020204030204" pitchFamily="34" charset="0"/>
      <p:regular r:id="rId17"/>
      <p:bold r:id="rId18"/>
      <p:italic r:id="rId19"/>
      <p:boldItalic r:id="rId20"/>
    </p:embeddedFont>
    <p:embeddedFont>
      <p:font typeface="CFRUAJ+EBGaramond-Medium" panose="020B0604020202020204" charset="0"/>
      <p:regular r:id="rId21"/>
    </p:embeddedFont>
    <p:embeddedFont>
      <p:font typeface="CHCNIJ+PublicSans-Bold" panose="020B0604020202020204"/>
      <p:regular r:id="rId22"/>
    </p:embeddedFont>
    <p:embeddedFont>
      <p:font typeface="CSBFGQ+EBGaramond-Bold" panose="020B0604020202020204"/>
      <p:regular r:id="rId23"/>
    </p:embeddedFont>
    <p:embeddedFont>
      <p:font typeface="IDNLAK+EBGaramond-Medium" panose="020B0604020202020204"/>
      <p:regular r:id="rId24"/>
    </p:embeddedFont>
    <p:embeddedFont>
      <p:font typeface="ILIIOR+EBGaramond-Bold" panose="020B0604020202020204" charset="0"/>
      <p:regular r:id="rId25"/>
    </p:embeddedFont>
    <p:embeddedFont>
      <p:font typeface="KQGMTU+Arial-BoldMT" panose="020B0604020202020204" charset="0"/>
      <p:regular r:id="rId26"/>
    </p:embeddedFont>
    <p:embeddedFont>
      <p:font typeface="PVLNNE+ArialMT" panose="020B0604020202020204" charset="0"/>
      <p:regular r:id="rId27"/>
    </p:embeddedFont>
    <p:embeddedFont>
      <p:font typeface="Shonar Bangla" panose="02020603050405020304" pitchFamily="18" charset="0"/>
      <p:regular r:id="rId28"/>
      <p:bold r:id="rId29"/>
    </p:embeddedFont>
    <p:embeddedFont>
      <p:font typeface="SJNKRS+ArialMT" panose="020B0604020202020204"/>
      <p:regular r:id="rId30"/>
    </p:embeddedFont>
    <p:embeddedFont>
      <p:font typeface="SLFRMA+PublicSans-BoldItalic" panose="020B0604020202020204"/>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018" y="72"/>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11/18/2023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11/18/2023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sz="2400" b="1">
                <a:solidFill>
                  <a:srgbClr val="223669"/>
                </a:solidFill>
                <a:latin typeface="+mj-lt"/>
                <a:cs typeface="CHCNIJ+PublicSans-Bold"/>
              </a:rPr>
              <a:t>“</a:t>
            </a:r>
            <a:r>
              <a:rPr lang="en-US" sz="2400" b="1" dirty="0">
                <a:solidFill>
                  <a:srgbClr val="223669"/>
                </a:solidFill>
                <a:latin typeface="+mj-lt"/>
                <a:cs typeface="CHCNIJ+PublicSans-Bold"/>
              </a:rPr>
              <a:t>portfolio website</a:t>
            </a:r>
            <a:r>
              <a:rPr sz="2400" b="1">
                <a:solidFill>
                  <a:srgbClr val="223669"/>
                </a:solidFill>
                <a:latin typeface="+mj-lt"/>
                <a:cs typeface="CHCNIJ+PublicSans-Bold"/>
              </a:rPr>
              <a:t>”</a:t>
            </a:r>
            <a:endParaRPr sz="2400" b="1" dirty="0">
              <a:solidFill>
                <a:srgbClr val="223669"/>
              </a:solidFill>
              <a:latin typeface="+mj-lt"/>
              <a:cs typeface="CHCNIJ+PublicSans-Bold"/>
            </a:endParaRPr>
          </a:p>
          <a:p>
            <a:pPr marL="12" marR="0">
              <a:lnSpc>
                <a:spcPts val="2819"/>
              </a:lnSpc>
              <a:spcBef>
                <a:spcPts val="2852"/>
              </a:spcBef>
              <a:spcAft>
                <a:spcPts val="0"/>
              </a:spcAft>
            </a:pPr>
            <a:r>
              <a:rPr sz="2400" b="1" dirty="0">
                <a:solidFill>
                  <a:srgbClr val="223669"/>
                </a:solidFill>
                <a:latin typeface="CHCNIJ+PublicSans-Bold"/>
                <a:cs typeface="CHCNIJ+PublicSans-Bold"/>
              </a:rPr>
              <a:t>Task - 2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23478"/>
            <a:ext cx="9144000" cy="5143500"/>
          </a:xfrm>
          <a:prstGeom prst="rect">
            <a:avLst/>
          </a:prstGeom>
          <a:blipFill>
            <a:blip r:embed="rId2" cstate="print"/>
            <a:stretch>
              <a:fillRect/>
            </a:stretch>
          </a:blipFill>
        </p:spPr>
        <p:txBody>
          <a:bodyPr wrap="square" lIns="0" tIns="0" rIns="0" bIns="0" rtlCol="0">
            <a:spAutoFit/>
          </a:bodyPr>
          <a:lstStyle/>
          <a:p>
            <a:endParaRPr lang="en-IN"/>
          </a:p>
        </p:txBody>
      </p:sp>
      <p:sp>
        <p:nvSpPr>
          <p:cNvPr id="6" name="TextBox 5">
            <a:extLst>
              <a:ext uri="{FF2B5EF4-FFF2-40B4-BE49-F238E27FC236}">
                <a16:creationId xmlns:a16="http://schemas.microsoft.com/office/drawing/2014/main" id="{D8FA112B-D69F-3881-34DF-9237BAFA9809}"/>
              </a:ext>
            </a:extLst>
          </p:cNvPr>
          <p:cNvSpPr txBox="1"/>
          <p:nvPr/>
        </p:nvSpPr>
        <p:spPr>
          <a:xfrm>
            <a:off x="899592" y="555526"/>
            <a:ext cx="6264696" cy="5355312"/>
          </a:xfrm>
          <a:prstGeom prst="rect">
            <a:avLst/>
          </a:prstGeom>
          <a:noFill/>
        </p:spPr>
        <p:txBody>
          <a:bodyPr wrap="square" rtlCol="0">
            <a:spAutoFit/>
          </a:bodyPr>
          <a:lstStyle/>
          <a:p>
            <a:pPr marL="342900" indent="-342900">
              <a:buFont typeface="Wingdings" panose="05000000000000000000" pitchFamily="2" charset="2"/>
              <a:buChar char="q"/>
            </a:pPr>
            <a:r>
              <a:rPr lang="en-IN" b="1" i="0" dirty="0">
                <a:solidFill>
                  <a:schemeClr val="tx2">
                    <a:lumMod val="60000"/>
                    <a:lumOff val="40000"/>
                  </a:schemeClr>
                </a:solidFill>
                <a:effectLst/>
                <a:latin typeface="Söhne"/>
              </a:rPr>
              <a:t>App Component (App.js):</a:t>
            </a:r>
          </a:p>
          <a:p>
            <a:pPr marL="342900" indent="-342900">
              <a:buFont typeface="Wingdings" panose="05000000000000000000" pitchFamily="2" charset="2"/>
              <a:buChar char="q"/>
            </a:pPr>
            <a:endParaRPr lang="en-IN" sz="1200" b="1" dirty="0">
              <a:solidFill>
                <a:schemeClr val="tx2">
                  <a:lumMod val="60000"/>
                  <a:lumOff val="40000"/>
                </a:schemeClr>
              </a:solidFill>
              <a:latin typeface="Söhne"/>
            </a:endParaRPr>
          </a:p>
          <a:p>
            <a:r>
              <a:rPr lang="en-IN" sz="1200" b="1" dirty="0"/>
              <a:t>// App.js</a:t>
            </a:r>
          </a:p>
          <a:p>
            <a:endParaRPr lang="en-IN" sz="1200" b="1" dirty="0"/>
          </a:p>
          <a:p>
            <a:r>
              <a:rPr lang="en-US" sz="1200" dirty="0"/>
              <a:t>import React from 'react';</a:t>
            </a:r>
          </a:p>
          <a:p>
            <a:r>
              <a:rPr lang="en-US" sz="1200" dirty="0"/>
              <a:t> import Header from './components/Header';</a:t>
            </a:r>
          </a:p>
          <a:p>
            <a:r>
              <a:rPr lang="en-US" sz="1200" dirty="0"/>
              <a:t> import </a:t>
            </a:r>
            <a:r>
              <a:rPr lang="en-US" sz="1200" dirty="0" err="1"/>
              <a:t>AboutMe</a:t>
            </a:r>
            <a:r>
              <a:rPr lang="en-US" sz="1200" dirty="0"/>
              <a:t> from './components/</a:t>
            </a:r>
            <a:r>
              <a:rPr lang="en-US" sz="1200" dirty="0" err="1"/>
              <a:t>AboutMe</a:t>
            </a:r>
            <a:r>
              <a:rPr lang="en-US" sz="1200" dirty="0"/>
              <a:t>';</a:t>
            </a:r>
          </a:p>
          <a:p>
            <a:r>
              <a:rPr lang="en-US" sz="1200" dirty="0"/>
              <a:t> import Portfolio from './components/Portfolio';</a:t>
            </a:r>
          </a:p>
          <a:p>
            <a:r>
              <a:rPr lang="en-US" sz="1200" dirty="0"/>
              <a:t> import Contact from './components/Contact';</a:t>
            </a:r>
          </a:p>
          <a:p>
            <a:r>
              <a:rPr lang="en-US" sz="1200" dirty="0"/>
              <a:t> import Footer from './components/Footer';</a:t>
            </a:r>
          </a:p>
          <a:p>
            <a:r>
              <a:rPr lang="en-US" sz="1200" dirty="0"/>
              <a:t> import './styles.css';</a:t>
            </a:r>
          </a:p>
          <a:p>
            <a:r>
              <a:rPr lang="en-US" sz="1200" dirty="0"/>
              <a:t> function App() {</a:t>
            </a:r>
          </a:p>
          <a:p>
            <a:r>
              <a:rPr lang="en-US" sz="1200" dirty="0"/>
              <a:t> return ( </a:t>
            </a:r>
          </a:p>
          <a:p>
            <a:r>
              <a:rPr lang="en-US" sz="1200" dirty="0"/>
              <a:t>&lt;div&gt;</a:t>
            </a:r>
          </a:p>
          <a:p>
            <a:r>
              <a:rPr lang="en-US" sz="1200" dirty="0"/>
              <a:t> &lt;Header /&gt;</a:t>
            </a:r>
          </a:p>
          <a:p>
            <a:r>
              <a:rPr lang="en-US" sz="1200" dirty="0"/>
              <a:t> &lt;main&gt;</a:t>
            </a:r>
          </a:p>
          <a:p>
            <a:r>
              <a:rPr lang="en-US" sz="1200" dirty="0"/>
              <a:t> &lt;</a:t>
            </a:r>
            <a:r>
              <a:rPr lang="en-US" sz="1200" dirty="0" err="1"/>
              <a:t>AboutMe</a:t>
            </a:r>
            <a:r>
              <a:rPr lang="en-US" sz="1200" dirty="0"/>
              <a:t> /&gt; </a:t>
            </a:r>
          </a:p>
          <a:p>
            <a:r>
              <a:rPr lang="en-US" sz="1200" dirty="0"/>
              <a:t>&lt;Portfolio /&gt;</a:t>
            </a:r>
          </a:p>
          <a:p>
            <a:r>
              <a:rPr lang="en-US" sz="1200" dirty="0"/>
              <a:t> &lt;Contact /&gt;</a:t>
            </a:r>
          </a:p>
          <a:p>
            <a:r>
              <a:rPr lang="en-US" sz="1200" dirty="0"/>
              <a:t> &lt;/main&gt;</a:t>
            </a:r>
          </a:p>
          <a:p>
            <a:r>
              <a:rPr lang="en-US" sz="1200" dirty="0"/>
              <a:t> &lt;Footer /&gt;</a:t>
            </a:r>
          </a:p>
          <a:p>
            <a:r>
              <a:rPr lang="en-US" sz="1200" dirty="0"/>
              <a:t> &lt;/div&gt;</a:t>
            </a:r>
          </a:p>
          <a:p>
            <a:r>
              <a:rPr lang="en-US" sz="1200" dirty="0"/>
              <a:t> );</a:t>
            </a:r>
          </a:p>
          <a:p>
            <a:r>
              <a:rPr lang="en-US" sz="1200" dirty="0"/>
              <a:t> } </a:t>
            </a:r>
          </a:p>
          <a:p>
            <a:r>
              <a:rPr lang="en-US" sz="1200" dirty="0"/>
              <a:t>export default App;</a:t>
            </a:r>
            <a:endParaRPr lang="en-IN" sz="1200" b="1" i="0" dirty="0">
              <a:solidFill>
                <a:schemeClr val="tx2">
                  <a:lumMod val="60000"/>
                  <a:lumOff val="40000"/>
                </a:schemeClr>
              </a:solidFill>
              <a:effectLst/>
              <a:latin typeface="Söhne"/>
            </a:endParaRPr>
          </a:p>
          <a:p>
            <a:pPr marL="342900" indent="-342900">
              <a:buFont typeface="+mj-lt"/>
              <a:buAutoNum type="arabicPeriod"/>
            </a:pPr>
            <a:endParaRPr lang="en-IN" dirty="0"/>
          </a:p>
          <a:p>
            <a:endParaRPr lang="en-IN" dirty="0"/>
          </a:p>
        </p:txBody>
      </p:sp>
    </p:spTree>
    <p:extLst>
      <p:ext uri="{BB962C8B-B14F-4D97-AF65-F5344CB8AC3E}">
        <p14:creationId xmlns:p14="http://schemas.microsoft.com/office/powerpoint/2010/main" val="1558878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304800" y="0"/>
            <a:ext cx="9144000" cy="5143500"/>
          </a:xfrm>
          <a:prstGeom prst="rect">
            <a:avLst/>
          </a:prstGeom>
          <a:blipFill>
            <a:blip r:embed="rId2" cstate="print"/>
            <a:stretch>
              <a:fillRect/>
            </a:stretch>
          </a:blipFill>
        </p:spPr>
        <p:txBody>
          <a:bodyPr wrap="square" lIns="0" tIns="0" rIns="0" bIns="0" rtlCol="0">
            <a:spAutoFit/>
          </a:bodyPr>
          <a:lstStyle/>
          <a:p>
            <a:endParaRPr lang="en-IN"/>
          </a:p>
        </p:txBody>
      </p:sp>
      <p:sp>
        <p:nvSpPr>
          <p:cNvPr id="5" name="TextBox 4">
            <a:extLst>
              <a:ext uri="{FF2B5EF4-FFF2-40B4-BE49-F238E27FC236}">
                <a16:creationId xmlns:a16="http://schemas.microsoft.com/office/drawing/2014/main" id="{356208C5-7100-F2B7-8EEC-024B9DD0FEB0}"/>
              </a:ext>
            </a:extLst>
          </p:cNvPr>
          <p:cNvSpPr txBox="1"/>
          <p:nvPr/>
        </p:nvSpPr>
        <p:spPr>
          <a:xfrm>
            <a:off x="1259632" y="411510"/>
            <a:ext cx="6480720" cy="4585871"/>
          </a:xfrm>
          <a:prstGeom prst="rect">
            <a:avLst/>
          </a:prstGeom>
          <a:noFill/>
        </p:spPr>
        <p:txBody>
          <a:bodyPr wrap="square" rtlCol="0">
            <a:spAutoFit/>
          </a:bodyPr>
          <a:lstStyle/>
          <a:p>
            <a:r>
              <a:rPr lang="en-IN" sz="4400" b="1" dirty="0">
                <a:solidFill>
                  <a:schemeClr val="tx2"/>
                </a:solidFill>
              </a:rPr>
              <a:t>Index.js:</a:t>
            </a:r>
          </a:p>
          <a:p>
            <a:endParaRPr lang="en-IN" sz="2400" b="1" dirty="0">
              <a:solidFill>
                <a:schemeClr val="tx2"/>
              </a:solidFill>
            </a:endParaRPr>
          </a:p>
          <a:p>
            <a:endParaRPr lang="en-IN" sz="2400" b="1" dirty="0">
              <a:solidFill>
                <a:schemeClr val="tx2"/>
              </a:solidFill>
            </a:endParaRPr>
          </a:p>
          <a:p>
            <a:endParaRPr lang="en-IN" sz="2400" b="1" dirty="0">
              <a:solidFill>
                <a:schemeClr val="tx2"/>
              </a:solidFill>
            </a:endParaRPr>
          </a:p>
          <a:p>
            <a:r>
              <a:rPr lang="en-US" sz="4400" dirty="0"/>
              <a:t>Make sure the index.js file in the </a:t>
            </a:r>
            <a:r>
              <a:rPr lang="en-US" sz="4400" dirty="0" err="1"/>
              <a:t>src</a:t>
            </a:r>
            <a:r>
              <a:rPr lang="en-US" sz="4400" dirty="0"/>
              <a:t> folder remains as generated by Create React App.</a:t>
            </a:r>
            <a:endParaRPr lang="en-IN" sz="4400" b="1" dirty="0">
              <a:solidFill>
                <a:schemeClr val="tx2"/>
              </a:solidFill>
            </a:endParaRPr>
          </a:p>
        </p:txBody>
      </p:sp>
      <p:sp>
        <p:nvSpPr>
          <p:cNvPr id="6" name="TextBox 5">
            <a:extLst>
              <a:ext uri="{FF2B5EF4-FFF2-40B4-BE49-F238E27FC236}">
                <a16:creationId xmlns:a16="http://schemas.microsoft.com/office/drawing/2014/main" id="{D8FA112B-D69F-3881-34DF-9237BAFA9809}"/>
              </a:ext>
            </a:extLst>
          </p:cNvPr>
          <p:cNvSpPr txBox="1"/>
          <p:nvPr/>
        </p:nvSpPr>
        <p:spPr>
          <a:xfrm>
            <a:off x="899592" y="843558"/>
            <a:ext cx="6264696" cy="461665"/>
          </a:xfrm>
          <a:prstGeom prst="rect">
            <a:avLst/>
          </a:prstGeom>
          <a:noFill/>
        </p:spPr>
        <p:txBody>
          <a:bodyPr wrap="square" rtlCol="0">
            <a:spAutoFit/>
          </a:bodyPr>
          <a:lstStyle/>
          <a:p>
            <a:endParaRPr lang="en-IN" sz="1200" dirty="0"/>
          </a:p>
          <a:p>
            <a:r>
              <a:rPr lang="en-IN" sz="1200" dirty="0"/>
              <a:t>    </a:t>
            </a:r>
          </a:p>
        </p:txBody>
      </p:sp>
    </p:spTree>
    <p:extLst>
      <p:ext uri="{BB962C8B-B14F-4D97-AF65-F5344CB8AC3E}">
        <p14:creationId xmlns:p14="http://schemas.microsoft.com/office/powerpoint/2010/main" val="1843480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TextBox 2">
            <a:extLst>
              <a:ext uri="{FF2B5EF4-FFF2-40B4-BE49-F238E27FC236}">
                <a16:creationId xmlns:a16="http://schemas.microsoft.com/office/drawing/2014/main" id="{F6779692-8AA9-2CFD-4DCD-0142E49E2662}"/>
              </a:ext>
            </a:extLst>
          </p:cNvPr>
          <p:cNvSpPr txBox="1"/>
          <p:nvPr/>
        </p:nvSpPr>
        <p:spPr>
          <a:xfrm>
            <a:off x="971600" y="411510"/>
            <a:ext cx="5112568" cy="5355312"/>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tx2">
                    <a:lumMod val="60000"/>
                    <a:lumOff val="40000"/>
                  </a:schemeClr>
                </a:solidFill>
              </a:rPr>
              <a:t>Styling:</a:t>
            </a:r>
          </a:p>
          <a:p>
            <a:pPr marL="285750" indent="-285750">
              <a:buFont typeface="Wingdings" panose="05000000000000000000" pitchFamily="2" charset="2"/>
              <a:buChar char="q"/>
            </a:pPr>
            <a:endParaRPr lang="en-US" sz="1200" b="1" dirty="0">
              <a:solidFill>
                <a:schemeClr val="tx2">
                  <a:lumMod val="60000"/>
                  <a:lumOff val="40000"/>
                </a:schemeClr>
              </a:solidFill>
            </a:endParaRPr>
          </a:p>
          <a:p>
            <a:pPr marL="285750" indent="-285750">
              <a:buFont typeface="Wingdings" panose="05000000000000000000" pitchFamily="2" charset="2"/>
              <a:buChar char="q"/>
            </a:pPr>
            <a:endParaRPr lang="en-US" sz="1200" b="1" dirty="0">
              <a:solidFill>
                <a:schemeClr val="tx2">
                  <a:lumMod val="60000"/>
                  <a:lumOff val="40000"/>
                </a:schemeClr>
              </a:solidFill>
            </a:endParaRPr>
          </a:p>
          <a:p>
            <a:pPr marL="285750" indent="-285750">
              <a:buFont typeface="Wingdings" panose="05000000000000000000" pitchFamily="2" charset="2"/>
              <a:buChar char="q"/>
            </a:pPr>
            <a:endParaRPr lang="en-US" sz="1200" b="1" dirty="0">
              <a:solidFill>
                <a:schemeClr val="tx2">
                  <a:lumMod val="60000"/>
                  <a:lumOff val="40000"/>
                </a:schemeClr>
              </a:solidFill>
            </a:endParaRPr>
          </a:p>
          <a:p>
            <a:pPr marL="285750" indent="-285750"/>
            <a:r>
              <a:rPr lang="en-US" sz="900" dirty="0"/>
              <a:t>/* styles.css */</a:t>
            </a:r>
          </a:p>
          <a:p>
            <a:pPr marL="285750" indent="-285750"/>
            <a:r>
              <a:rPr lang="en-US" sz="900" dirty="0"/>
              <a:t> body { </a:t>
            </a:r>
          </a:p>
          <a:p>
            <a:pPr marL="285750" indent="-285750"/>
            <a:r>
              <a:rPr lang="en-US" sz="900" dirty="0"/>
              <a:t>margin: 0;</a:t>
            </a:r>
          </a:p>
          <a:p>
            <a:pPr marL="285750" indent="-285750"/>
            <a:r>
              <a:rPr lang="en-US" sz="900" dirty="0"/>
              <a:t> font-family: 'Arial', sans-serif;</a:t>
            </a:r>
          </a:p>
          <a:p>
            <a:pPr marL="285750" indent="-285750"/>
            <a:r>
              <a:rPr lang="en-US" sz="900" dirty="0"/>
              <a:t> }</a:t>
            </a:r>
          </a:p>
          <a:p>
            <a:pPr marL="285750" indent="-285750"/>
            <a:endParaRPr lang="en-US" sz="900" dirty="0"/>
          </a:p>
          <a:p>
            <a:pPr marL="285750" indent="-285750"/>
            <a:r>
              <a:rPr lang="en-US" sz="900" dirty="0"/>
              <a:t> header { </a:t>
            </a:r>
          </a:p>
          <a:p>
            <a:pPr marL="285750" indent="-285750"/>
            <a:r>
              <a:rPr lang="en-US" sz="900" dirty="0"/>
              <a:t>background-color: #333; </a:t>
            </a:r>
          </a:p>
          <a:p>
            <a:pPr marL="285750" indent="-285750"/>
            <a:r>
              <a:rPr lang="en-US" sz="900" dirty="0"/>
              <a:t>color: white; </a:t>
            </a:r>
          </a:p>
          <a:p>
            <a:pPr marL="285750" indent="-285750"/>
            <a:r>
              <a:rPr lang="en-US" sz="900" dirty="0"/>
              <a:t>padding: 1rem; </a:t>
            </a:r>
          </a:p>
          <a:p>
            <a:pPr marL="285750" indent="-285750"/>
            <a:r>
              <a:rPr lang="en-US" sz="900" dirty="0"/>
              <a:t>} </a:t>
            </a:r>
          </a:p>
          <a:p>
            <a:pPr marL="285750" indent="-285750"/>
            <a:r>
              <a:rPr lang="en-US" sz="900" dirty="0" err="1"/>
              <a:t>nav</a:t>
            </a:r>
            <a:r>
              <a:rPr lang="en-US" sz="900" dirty="0"/>
              <a:t> </a:t>
            </a:r>
            <a:r>
              <a:rPr lang="en-US" sz="900" dirty="0" err="1"/>
              <a:t>ul</a:t>
            </a:r>
            <a:r>
              <a:rPr lang="en-US" sz="900" dirty="0"/>
              <a:t> {</a:t>
            </a:r>
          </a:p>
          <a:p>
            <a:pPr marL="285750" indent="-285750"/>
            <a:r>
              <a:rPr lang="en-US" sz="900" dirty="0"/>
              <a:t> list-style: none; </a:t>
            </a:r>
          </a:p>
          <a:p>
            <a:pPr marL="285750" indent="-285750"/>
            <a:r>
              <a:rPr lang="en-US" sz="900" dirty="0"/>
              <a:t>display: flex;</a:t>
            </a:r>
          </a:p>
          <a:p>
            <a:pPr marL="285750" indent="-285750"/>
            <a:r>
              <a:rPr lang="en-US" sz="900" dirty="0"/>
              <a:t> }</a:t>
            </a:r>
          </a:p>
          <a:p>
            <a:pPr marL="285750" indent="-285750"/>
            <a:r>
              <a:rPr lang="en-US" sz="900" dirty="0" err="1"/>
              <a:t>nav</a:t>
            </a:r>
            <a:r>
              <a:rPr lang="en-US" sz="900" dirty="0"/>
              <a:t>  </a:t>
            </a:r>
            <a:r>
              <a:rPr lang="en-US" sz="900" dirty="0" err="1"/>
              <a:t>li</a:t>
            </a:r>
            <a:r>
              <a:rPr lang="en-US" sz="900" dirty="0"/>
              <a:t> {</a:t>
            </a:r>
          </a:p>
          <a:p>
            <a:pPr marL="285750" indent="-285750"/>
            <a:r>
              <a:rPr lang="en-US" sz="900" dirty="0"/>
              <a:t> margin-right: 1rem;</a:t>
            </a:r>
          </a:p>
          <a:p>
            <a:pPr marL="285750" indent="-285750"/>
            <a:r>
              <a:rPr lang="en-US" sz="900" dirty="0"/>
              <a:t> cursor: pointer; </a:t>
            </a:r>
          </a:p>
          <a:p>
            <a:pPr marL="285750" indent="-285750"/>
            <a:r>
              <a:rPr lang="en-US" sz="900" dirty="0"/>
              <a:t>}</a:t>
            </a:r>
          </a:p>
          <a:p>
            <a:pPr marL="285750" indent="-285750"/>
            <a:r>
              <a:rPr lang="en-US" sz="900" dirty="0"/>
              <a:t> section {</a:t>
            </a:r>
          </a:p>
          <a:p>
            <a:pPr marL="285750" indent="-285750"/>
            <a:r>
              <a:rPr lang="en-US" sz="900" dirty="0"/>
              <a:t> margin: 2rem 0; </a:t>
            </a:r>
          </a:p>
          <a:p>
            <a:pPr marL="285750" indent="-285750"/>
            <a:r>
              <a:rPr lang="en-US" sz="900" dirty="0"/>
              <a:t>}</a:t>
            </a:r>
          </a:p>
          <a:p>
            <a:pPr marL="285750" indent="-285750"/>
            <a:r>
              <a:rPr lang="en-US" sz="900" dirty="0"/>
              <a:t> footer {</a:t>
            </a:r>
          </a:p>
          <a:p>
            <a:pPr marL="285750" indent="-285750"/>
            <a:r>
              <a:rPr lang="en-US" sz="900" dirty="0"/>
              <a:t> background-color: #333; </a:t>
            </a:r>
          </a:p>
          <a:p>
            <a:pPr marL="285750" indent="-285750"/>
            <a:r>
              <a:rPr lang="en-US" sz="900" dirty="0"/>
              <a:t>color: white; </a:t>
            </a:r>
          </a:p>
          <a:p>
            <a:pPr marL="285750" indent="-285750"/>
            <a:r>
              <a:rPr lang="en-US" sz="900" dirty="0"/>
              <a:t>padding: 1rem; </a:t>
            </a:r>
          </a:p>
          <a:p>
            <a:pPr marL="285750" indent="-285750"/>
            <a:r>
              <a:rPr lang="en-US" sz="900" dirty="0"/>
              <a:t>text-align: center;</a:t>
            </a:r>
          </a:p>
          <a:p>
            <a:pPr marL="285750" indent="-285750"/>
            <a:r>
              <a:rPr lang="en-US" sz="900" dirty="0"/>
              <a:t> }</a:t>
            </a:r>
            <a:endParaRPr lang="en-IN" sz="900" dirty="0"/>
          </a:p>
          <a:p>
            <a:endParaRPr lang="en-IN" sz="1200" dirty="0"/>
          </a:p>
          <a:p>
            <a:endParaRPr lang="en-IN" sz="1200" dirty="0"/>
          </a:p>
          <a:p>
            <a:endParaRPr lang="en-IN" sz="1200" dirty="0"/>
          </a:p>
        </p:txBody>
      </p:sp>
    </p:spTree>
    <p:extLst>
      <p:ext uri="{BB962C8B-B14F-4D97-AF65-F5344CB8AC3E}">
        <p14:creationId xmlns:p14="http://schemas.microsoft.com/office/powerpoint/2010/main" val="1910161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TextBox 2">
            <a:extLst>
              <a:ext uri="{FF2B5EF4-FFF2-40B4-BE49-F238E27FC236}">
                <a16:creationId xmlns:a16="http://schemas.microsoft.com/office/drawing/2014/main" id="{F6779692-8AA9-2CFD-4DCD-0142E49E2662}"/>
              </a:ext>
            </a:extLst>
          </p:cNvPr>
          <p:cNvSpPr txBox="1"/>
          <p:nvPr/>
        </p:nvSpPr>
        <p:spPr>
          <a:xfrm>
            <a:off x="1043608" y="339502"/>
            <a:ext cx="4752528" cy="4462760"/>
          </a:xfrm>
          <a:prstGeom prst="rect">
            <a:avLst/>
          </a:prstGeom>
          <a:noFill/>
        </p:spPr>
        <p:txBody>
          <a:bodyPr wrap="square" rtlCol="0">
            <a:spAutoFit/>
          </a:bodyPr>
          <a:lstStyle/>
          <a:p>
            <a:r>
              <a:rPr lang="en-US" sz="2800" b="1" dirty="0"/>
              <a:t>Run the App:</a:t>
            </a:r>
          </a:p>
          <a:p>
            <a:endParaRPr lang="en-US" sz="2800" dirty="0"/>
          </a:p>
          <a:p>
            <a:r>
              <a:rPr lang="en-US" dirty="0"/>
              <a:t>In the terminal, run:</a:t>
            </a:r>
          </a:p>
          <a:p>
            <a:r>
              <a:rPr lang="en-US" dirty="0" err="1"/>
              <a:t>bashCopy</a:t>
            </a:r>
            <a:r>
              <a:rPr lang="en-US" dirty="0"/>
              <a:t> code</a:t>
            </a:r>
          </a:p>
          <a:p>
            <a:r>
              <a:rPr lang="en-US" dirty="0" err="1"/>
              <a:t>npm</a:t>
            </a:r>
            <a:r>
              <a:rPr lang="en-US" dirty="0"/>
              <a:t> start </a:t>
            </a:r>
          </a:p>
          <a:p>
            <a:r>
              <a:rPr lang="en-US" dirty="0"/>
              <a:t>This will start your React development server, and you can view your portfolio at http://localhost:3000 in your web browser.</a:t>
            </a:r>
          </a:p>
          <a:p>
            <a:r>
              <a:rPr lang="en-US" dirty="0"/>
              <a:t>This is a basic starting point. Customize and expand these components to include your actual portfolio content and styling. You might also want to explore additional libraries for styling, state management, and routing based on your needs.</a:t>
            </a:r>
          </a:p>
          <a:p>
            <a:endParaRPr lang="en-IN" sz="1200" dirty="0"/>
          </a:p>
        </p:txBody>
      </p:sp>
    </p:spTree>
    <p:extLst>
      <p:ext uri="{BB962C8B-B14F-4D97-AF65-F5344CB8AC3E}">
        <p14:creationId xmlns:p14="http://schemas.microsoft.com/office/powerpoint/2010/main" val="960102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SLFRMA+PublicSans-BoldItalic"/>
                <a:cs typeface="SLFRMA+PublicSans-BoldItalic"/>
              </a:rPr>
              <a:t>Submission</a:t>
            </a:r>
            <a:r>
              <a:rPr sz="1800" b="1" spc="-45" dirty="0">
                <a:solidFill>
                  <a:srgbClr val="FFFFFF"/>
                </a:solidFill>
                <a:latin typeface="SLFRMA+PublicSans-BoldItalic"/>
                <a:cs typeface="SLFRMA+PublicSans-BoldItalic"/>
              </a:rPr>
              <a:t> </a:t>
            </a:r>
            <a:r>
              <a:rPr sz="1800" b="1" dirty="0">
                <a:solidFill>
                  <a:srgbClr val="FFFFFF"/>
                </a:solidFill>
                <a:latin typeface="SLFRMA+PublicSans-BoldItalic"/>
                <a:cs typeface="SLFRMA+PublicSans-BoldItalic"/>
              </a:rPr>
              <a:t>Github</a:t>
            </a:r>
          </a:p>
        </p:txBody>
      </p:sp>
      <p:sp>
        <p:nvSpPr>
          <p:cNvPr id="4" name="object 4"/>
          <p:cNvSpPr txBox="1"/>
          <p:nvPr/>
        </p:nvSpPr>
        <p:spPr>
          <a:xfrm>
            <a:off x="4114800" y="1977567"/>
            <a:ext cx="2527274" cy="618118"/>
          </a:xfrm>
          <a:prstGeom prst="rect">
            <a:avLst/>
          </a:prstGeom>
        </p:spPr>
        <p:txBody>
          <a:bodyPr vert="horz" wrap="square" lIns="0" tIns="0" rIns="0" bIns="0" rtlCol="0">
            <a:spAutoFit/>
          </a:bodyPr>
          <a:lstStyle/>
          <a:p>
            <a:pPr>
              <a:lnSpc>
                <a:spcPts val="1645"/>
              </a:lnSpc>
            </a:pPr>
            <a:r>
              <a:rPr lang="en-US" sz="1400" b="1" dirty="0">
                <a:solidFill>
                  <a:srgbClr val="BD8738"/>
                </a:solidFill>
                <a:latin typeface="SLFRMA+PublicSans-BoldItalic"/>
                <a:cs typeface="SLFRMA+PublicSans-BoldItalic"/>
              </a:rPr>
              <a:t>.</a:t>
            </a:r>
            <a:r>
              <a:rPr lang="en-US" sz="1400" b="1" dirty="0">
                <a:solidFill>
                  <a:srgbClr val="BD8738"/>
                </a:solidFill>
                <a:latin typeface="Shonar Bangla" panose="020B0502040204020203" pitchFamily="18" charset="0"/>
                <a:cs typeface="Shonar Bangla" panose="020B0502040204020203" pitchFamily="18" charset="0"/>
              </a:rPr>
              <a:t> https://github.com/jayaprakesh2002/NM-DSCET-7</a:t>
            </a:r>
            <a:endParaRPr sz="1400" b="1" dirty="0">
              <a:solidFill>
                <a:srgbClr val="BD8738"/>
              </a:solidFill>
              <a:latin typeface="SLFRMA+PublicSans-BoldItalic"/>
              <a:cs typeface="SLFRMA+PublicSans-BoldItal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15984"/>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340764"/>
          </a:xfrm>
          <a:prstGeom prst="rect">
            <a:avLst/>
          </a:prstGeom>
        </p:spPr>
        <p:txBody>
          <a:bodyPr vert="horz" wrap="square" lIns="0" tIns="0" rIns="0" bIns="0" rtlCol="0">
            <a:spAutoFit/>
          </a:bodyPr>
          <a:lstStyle/>
          <a:p>
            <a:pPr marL="0" marR="0">
              <a:lnSpc>
                <a:spcPts val="2383"/>
              </a:lnSpc>
              <a:spcBef>
                <a:spcPts val="0"/>
              </a:spcBef>
              <a:spcAft>
                <a:spcPts val="0"/>
              </a:spcAft>
            </a:pPr>
            <a:r>
              <a:rPr sz="1850" b="1" spc="-10" dirty="0">
                <a:solidFill>
                  <a:srgbClr val="C88C32"/>
                </a:solidFill>
                <a:latin typeface="ILIIOR+EBGaramond-Bold"/>
                <a:cs typeface="ILIIOR+EBGaramond-Bold"/>
              </a:rPr>
              <a:t>YourꢀProjectꢀName</a:t>
            </a: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528235" y="1330152"/>
            <a:ext cx="2006320"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FFFFFF"/>
                </a:solidFill>
                <a:latin typeface="CFRUAJ+EBGaramond-Medium"/>
                <a:cs typeface="CFRUAJ+EBGaramond-Medium"/>
              </a:rPr>
              <a:t>YourꢀProjectꢀIntroduction</a:t>
            </a: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Rectangle 8"/>
          <p:cNvSpPr/>
          <p:nvPr/>
        </p:nvSpPr>
        <p:spPr>
          <a:xfrm>
            <a:off x="6875" y="2283718"/>
            <a:ext cx="4716016" cy="2448272"/>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Table 9"/>
          <p:cNvGraphicFramePr>
            <a:graphicFrameLocks noGrp="1"/>
          </p:cNvGraphicFramePr>
          <p:nvPr>
            <p:extLst>
              <p:ext uri="{D42A27DB-BD31-4B8C-83A1-F6EECF244321}">
                <p14:modId xmlns:p14="http://schemas.microsoft.com/office/powerpoint/2010/main" val="2537691646"/>
              </p:ext>
            </p:extLst>
          </p:nvPr>
        </p:nvGraphicFramePr>
        <p:xfrm>
          <a:off x="6875" y="2265756"/>
          <a:ext cx="4716015" cy="2322216"/>
        </p:xfrm>
        <a:graphic>
          <a:graphicData uri="http://schemas.openxmlformats.org/drawingml/2006/table">
            <a:tbl>
              <a:tblPr firstRow="1" bandRow="1">
                <a:tableStyleId>{69CF1AB2-1976-4502-BF36-3FF5EA218861}</a:tableStyleId>
              </a:tblPr>
              <a:tblGrid>
                <a:gridCol w="1572005">
                  <a:extLst>
                    <a:ext uri="{9D8B030D-6E8A-4147-A177-3AD203B41FA5}">
                      <a16:colId xmlns:a16="http://schemas.microsoft.com/office/drawing/2014/main" val="88392167"/>
                    </a:ext>
                  </a:extLst>
                </a:gridCol>
                <a:gridCol w="1572005">
                  <a:extLst>
                    <a:ext uri="{9D8B030D-6E8A-4147-A177-3AD203B41FA5}">
                      <a16:colId xmlns:a16="http://schemas.microsoft.com/office/drawing/2014/main" val="1097259738"/>
                    </a:ext>
                  </a:extLst>
                </a:gridCol>
                <a:gridCol w="1572005">
                  <a:extLst>
                    <a:ext uri="{9D8B030D-6E8A-4147-A177-3AD203B41FA5}">
                      <a16:colId xmlns:a16="http://schemas.microsoft.com/office/drawing/2014/main" val="2014544899"/>
                    </a:ext>
                  </a:extLst>
                </a:gridCol>
              </a:tblGrid>
              <a:tr h="469416">
                <a:tc>
                  <a:txBody>
                    <a:bodyPr/>
                    <a:lstStyle/>
                    <a:p>
                      <a:pPr algn="ctr"/>
                      <a:r>
                        <a:rPr lang="en-IN" sz="1400" dirty="0"/>
                        <a:t>LMS Username</a:t>
                      </a:r>
                    </a:p>
                  </a:txBody>
                  <a:tcPr anchor="ctr"/>
                </a:tc>
                <a:tc>
                  <a:txBody>
                    <a:bodyPr/>
                    <a:lstStyle/>
                    <a:p>
                      <a:pPr algn="ctr"/>
                      <a:r>
                        <a:rPr lang="en-IN" sz="1400" dirty="0"/>
                        <a:t>Name</a:t>
                      </a:r>
                    </a:p>
                  </a:txBody>
                  <a:tcPr anchor="ctr"/>
                </a:tc>
                <a:tc>
                  <a:txBody>
                    <a:bodyPr/>
                    <a:lstStyle/>
                    <a:p>
                      <a:pPr algn="ctr"/>
                      <a:r>
                        <a:rPr lang="en-IN" sz="1400" dirty="0"/>
                        <a:t> Batch</a:t>
                      </a:r>
                    </a:p>
                  </a:txBody>
                  <a:tcPr anchor="ctr"/>
                </a:tc>
                <a:extLst>
                  <a:ext uri="{0D108BD9-81ED-4DB2-BD59-A6C34878D82A}">
                    <a16:rowId xmlns:a16="http://schemas.microsoft.com/office/drawing/2014/main" val="3142620878"/>
                  </a:ext>
                </a:extLst>
              </a:tr>
              <a:tr h="463200">
                <a:tc>
                  <a:txBody>
                    <a:bodyPr/>
                    <a:lstStyle/>
                    <a:p>
                      <a:pPr algn="ctr"/>
                      <a:r>
                        <a:rPr lang="en-US" sz="1400" dirty="0"/>
                        <a:t>au310520104036</a:t>
                      </a:r>
                      <a:endParaRPr lang="en-IN" sz="1400" dirty="0"/>
                    </a:p>
                  </a:txBody>
                  <a:tcPr anchor="ctr"/>
                </a:tc>
                <a:tc>
                  <a:txBody>
                    <a:bodyPr/>
                    <a:lstStyle/>
                    <a:p>
                      <a:pPr algn="ctr"/>
                      <a:r>
                        <a:rPr lang="en-IN" sz="1400" dirty="0" err="1"/>
                        <a:t>B.Gokul</a:t>
                      </a:r>
                      <a:r>
                        <a:rPr lang="en-IN" sz="1400" dirty="0"/>
                        <a:t> </a:t>
                      </a:r>
                      <a:r>
                        <a:rPr lang="en-IN" sz="1400" dirty="0" err="1"/>
                        <a:t>krishnan</a:t>
                      </a:r>
                      <a:endParaRPr lang="en-IN" sz="1400" dirty="0"/>
                    </a:p>
                  </a:txBody>
                  <a:tcPr anchor="ctr"/>
                </a:tc>
                <a:tc>
                  <a:txBody>
                    <a:bodyPr/>
                    <a:lstStyle/>
                    <a:p>
                      <a:pPr algn="ctr"/>
                      <a:r>
                        <a:rPr lang="en-US" sz="1400" dirty="0"/>
                        <a:t>07</a:t>
                      </a:r>
                      <a:endParaRPr lang="en-IN" sz="1400" dirty="0"/>
                    </a:p>
                  </a:txBody>
                  <a:tcPr anchor="ctr"/>
                </a:tc>
                <a:extLst>
                  <a:ext uri="{0D108BD9-81ED-4DB2-BD59-A6C34878D82A}">
                    <a16:rowId xmlns:a16="http://schemas.microsoft.com/office/drawing/2014/main" val="2106771650"/>
                  </a:ext>
                </a:extLst>
              </a:tr>
              <a:tr h="463200">
                <a:tc>
                  <a:txBody>
                    <a:bodyPr/>
                    <a:lstStyle/>
                    <a:p>
                      <a:pPr algn="ctr"/>
                      <a:r>
                        <a:rPr lang="en-US" sz="1400" dirty="0"/>
                        <a:t>au310520104042</a:t>
                      </a:r>
                      <a:endParaRPr lang="en-IN" sz="1400" dirty="0"/>
                    </a:p>
                  </a:txBody>
                  <a:tcPr anchor="ctr"/>
                </a:tc>
                <a:tc>
                  <a:txBody>
                    <a:bodyPr/>
                    <a:lstStyle/>
                    <a:p>
                      <a:pPr algn="ctr"/>
                      <a:r>
                        <a:rPr lang="en-IN" sz="1400" dirty="0" err="1"/>
                        <a:t>S.Jayaprakash</a:t>
                      </a:r>
                      <a:r>
                        <a:rPr lang="en-IN" sz="1400" dirty="0"/>
                        <a:t> </a:t>
                      </a:r>
                    </a:p>
                  </a:txBody>
                  <a:tcPr anchor="ctr"/>
                </a:tc>
                <a:tc>
                  <a:txBody>
                    <a:bodyPr/>
                    <a:lstStyle/>
                    <a:p>
                      <a:pPr algn="ctr"/>
                      <a:r>
                        <a:rPr lang="en-US" sz="1400" dirty="0"/>
                        <a:t>07</a:t>
                      </a:r>
                      <a:endParaRPr lang="en-IN" sz="1400" dirty="0"/>
                    </a:p>
                  </a:txBody>
                  <a:tcPr anchor="ctr"/>
                </a:tc>
                <a:extLst>
                  <a:ext uri="{0D108BD9-81ED-4DB2-BD59-A6C34878D82A}">
                    <a16:rowId xmlns:a16="http://schemas.microsoft.com/office/drawing/2014/main" val="1537241669"/>
                  </a:ext>
                </a:extLst>
              </a:tr>
              <a:tr h="463200">
                <a:tc>
                  <a:txBody>
                    <a:bodyPr/>
                    <a:lstStyle/>
                    <a:p>
                      <a:pPr algn="ctr"/>
                      <a:r>
                        <a:rPr lang="en-US" sz="1400" dirty="0"/>
                        <a:t>au310520104039</a:t>
                      </a:r>
                      <a:endParaRPr lang="en-IN" sz="1400" dirty="0"/>
                    </a:p>
                  </a:txBody>
                  <a:tcPr anchor="ctr"/>
                </a:tc>
                <a:tc>
                  <a:txBody>
                    <a:bodyPr/>
                    <a:lstStyle/>
                    <a:p>
                      <a:pPr algn="ctr"/>
                      <a:r>
                        <a:rPr lang="en-IN" sz="1400" dirty="0" err="1"/>
                        <a:t>G.Hariharan</a:t>
                      </a:r>
                      <a:endParaRPr lang="en-IN" sz="1400" dirty="0"/>
                    </a:p>
                  </a:txBody>
                  <a:tcPr anchor="ctr"/>
                </a:tc>
                <a:tc>
                  <a:txBody>
                    <a:bodyPr/>
                    <a:lstStyle/>
                    <a:p>
                      <a:pPr algn="ctr"/>
                      <a:r>
                        <a:rPr lang="en-US" sz="1400" dirty="0"/>
                        <a:t>07</a:t>
                      </a:r>
                      <a:endParaRPr lang="en-IN" sz="1400" dirty="0"/>
                    </a:p>
                  </a:txBody>
                  <a:tcPr anchor="ctr"/>
                </a:tc>
                <a:extLst>
                  <a:ext uri="{0D108BD9-81ED-4DB2-BD59-A6C34878D82A}">
                    <a16:rowId xmlns:a16="http://schemas.microsoft.com/office/drawing/2014/main" val="1168585059"/>
                  </a:ext>
                </a:extLst>
              </a:tr>
              <a:tr h="463200">
                <a:tc>
                  <a:txBody>
                    <a:bodyPr/>
                    <a:lstStyle/>
                    <a:p>
                      <a:pPr algn="ctr"/>
                      <a:r>
                        <a:rPr lang="en-US" sz="1400" dirty="0"/>
                        <a:t>au310520104130</a:t>
                      </a:r>
                      <a:endParaRPr lang="en-IN" sz="1400" dirty="0"/>
                    </a:p>
                  </a:txBody>
                  <a:tcPr anchor="ctr"/>
                </a:tc>
                <a:tc>
                  <a:txBody>
                    <a:bodyPr/>
                    <a:lstStyle/>
                    <a:p>
                      <a:pPr algn="ctr"/>
                      <a:r>
                        <a:rPr lang="en-IN" sz="1400" dirty="0" err="1"/>
                        <a:t>K.S.surya</a:t>
                      </a:r>
                      <a:endParaRPr lang="en-IN" sz="1400" dirty="0"/>
                    </a:p>
                  </a:txBody>
                  <a:tcPr anchor="ctr"/>
                </a:tc>
                <a:tc>
                  <a:txBody>
                    <a:bodyPr/>
                    <a:lstStyle/>
                    <a:p>
                      <a:pPr algn="ctr"/>
                      <a:r>
                        <a:rPr lang="en-US" sz="1400" dirty="0"/>
                        <a:t>07</a:t>
                      </a:r>
                      <a:endParaRPr lang="en-IN" sz="1400" dirty="0"/>
                    </a:p>
                  </a:txBody>
                  <a:tcPr anchor="ctr"/>
                </a:tc>
                <a:extLst>
                  <a:ext uri="{0D108BD9-81ED-4DB2-BD59-A6C34878D82A}">
                    <a16:rowId xmlns:a16="http://schemas.microsoft.com/office/drawing/2014/main" val="243068383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433"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920038"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spc="-23" dirty="0">
                <a:solidFill>
                  <a:srgbClr val="223669"/>
                </a:solidFill>
                <a:latin typeface="CSBFGQ+EBGaramond-Bold"/>
                <a:cs typeface="CSBFGQ+EBGaramond-Bold"/>
              </a:rPr>
              <a:t>Taskꢀ-ꢀ2</a:t>
            </a:r>
          </a:p>
        </p:txBody>
      </p:sp>
      <p:sp>
        <p:nvSpPr>
          <p:cNvPr id="4" name="object 4"/>
          <p:cNvSpPr txBox="1"/>
          <p:nvPr/>
        </p:nvSpPr>
        <p:spPr>
          <a:xfrm>
            <a:off x="573300" y="635171"/>
            <a:ext cx="2900743" cy="187032"/>
          </a:xfrm>
          <a:prstGeom prst="rect">
            <a:avLst/>
          </a:prstGeom>
        </p:spPr>
        <p:txBody>
          <a:bodyPr vert="horz" wrap="square" lIns="0" tIns="0" rIns="0" bIns="0" rtlCol="0">
            <a:spAutoFit/>
          </a:bodyPr>
          <a:lstStyle/>
          <a:p>
            <a:pPr marL="0" marR="0">
              <a:lnSpc>
                <a:spcPts val="1172"/>
              </a:lnSpc>
              <a:spcBef>
                <a:spcPts val="0"/>
              </a:spcBef>
              <a:spcAft>
                <a:spcPts val="0"/>
              </a:spcAft>
            </a:pPr>
            <a:r>
              <a:rPr sz="900" b="1" dirty="0">
                <a:solidFill>
                  <a:srgbClr val="0B5394"/>
                </a:solidFill>
                <a:latin typeface="CSBFGQ+EBGaramond-Bold"/>
                <a:cs typeface="CSBFGQ+EBGaramond-Bold"/>
              </a:rPr>
              <a:t>CreateꢀUIꢀandꢀimplementꢀvariousꢀcomponentsꢀusingꢀreact</a:t>
            </a:r>
          </a:p>
        </p:txBody>
      </p:sp>
      <p:sp>
        <p:nvSpPr>
          <p:cNvPr id="5" name="object 5"/>
          <p:cNvSpPr txBox="1"/>
          <p:nvPr/>
        </p:nvSpPr>
        <p:spPr>
          <a:xfrm>
            <a:off x="744750" y="942604"/>
            <a:ext cx="221437" cy="461829"/>
          </a:xfrm>
          <a:prstGeom prst="rect">
            <a:avLst/>
          </a:prstGeom>
        </p:spPr>
        <p:txBody>
          <a:bodyPr vert="horz" wrap="square" lIns="0" tIns="0" rIns="0" bIns="0" rtlCol="0">
            <a:spAutoFit/>
          </a:bodyPr>
          <a:lstStyle/>
          <a:p>
            <a:pPr marL="0" marR="0">
              <a:lnSpc>
                <a:spcPts val="1005"/>
              </a:lnSpc>
              <a:spcBef>
                <a:spcPts val="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10"/>
              </a:spcBef>
              <a:spcAft>
                <a:spcPts val="0"/>
              </a:spcAft>
            </a:pPr>
            <a:r>
              <a:rPr sz="900" dirty="0">
                <a:solidFill>
                  <a:srgbClr val="000000"/>
                </a:solidFill>
                <a:latin typeface="SJNKRS+ArialMT"/>
                <a:cs typeface="SJNKRS+ArialMT"/>
              </a:rPr>
              <a:t>●</a:t>
            </a:r>
          </a:p>
        </p:txBody>
      </p:sp>
      <p:sp>
        <p:nvSpPr>
          <p:cNvPr id="6" name="object 6"/>
          <p:cNvSpPr txBox="1"/>
          <p:nvPr/>
        </p:nvSpPr>
        <p:spPr>
          <a:xfrm>
            <a:off x="1030500" y="933034"/>
            <a:ext cx="2895943" cy="461665"/>
          </a:xfrm>
          <a:prstGeom prst="rect">
            <a:avLst/>
          </a:prstGeom>
        </p:spPr>
        <p:txBody>
          <a:bodyPr vert="horz" wrap="square" lIns="0" tIns="0" rIns="0" bIns="0" rtlCol="0">
            <a:spAutoFit/>
          </a:bodyPr>
          <a:lstStyle/>
          <a:p>
            <a:pPr marL="0" marR="0">
              <a:lnSpc>
                <a:spcPts val="1157"/>
              </a:lnSpc>
              <a:spcBef>
                <a:spcPts val="0"/>
              </a:spcBef>
              <a:spcAft>
                <a:spcPts val="0"/>
              </a:spcAft>
            </a:pPr>
            <a:r>
              <a:rPr sz="900" dirty="0">
                <a:solidFill>
                  <a:srgbClr val="000000"/>
                </a:solidFill>
                <a:latin typeface="IDNLAK+EBGaramond-Medium"/>
                <a:cs typeface="IDNLAK+EBGaramond-Medium"/>
              </a:rPr>
              <a:t>SplitꢀdesignꢀintoꢀcomponentsꢀandꢀHigherꢀorder</a:t>
            </a:r>
            <a:r>
              <a:rPr sz="900">
                <a:solidFill>
                  <a:srgbClr val="000000"/>
                </a:solidFill>
                <a:latin typeface="IDNLAK+EBGaramond-Medium"/>
                <a:cs typeface="IDNLAK+EBGaramond-Medium"/>
              </a:rPr>
              <a:t>ꢀComponen</a:t>
            </a:r>
            <a:r>
              <a:rPr lang="en-US" sz="900" dirty="0">
                <a:solidFill>
                  <a:srgbClr val="000000"/>
                </a:solidFill>
                <a:latin typeface="IDNLAK+EBGaramond-Medium"/>
                <a:cs typeface="IDNLAK+EBGaramond-Medium"/>
              </a:rPr>
              <a:t>t</a:t>
            </a:r>
            <a:r>
              <a:rPr sz="900">
                <a:solidFill>
                  <a:srgbClr val="000000"/>
                </a:solidFill>
                <a:latin typeface="IDNLAK+EBGaramond-Medium"/>
                <a:cs typeface="IDNLAK+EBGaramond-Medium"/>
              </a:rPr>
              <a:t>s</a:t>
            </a:r>
            <a:endParaRPr sz="900" dirty="0">
              <a:solidFill>
                <a:srgbClr val="000000"/>
              </a:solidFill>
              <a:latin typeface="IDNLAK+EBGaramond-Medium"/>
              <a:cs typeface="IDNLAK+EBGaramond-Medium"/>
            </a:endParaRPr>
          </a:p>
          <a:p>
            <a:pPr marL="0" marR="0">
              <a:lnSpc>
                <a:spcPts val="1157"/>
              </a:lnSpc>
              <a:spcBef>
                <a:spcPts val="0"/>
              </a:spcBef>
              <a:spcAft>
                <a:spcPts val="0"/>
              </a:spcAft>
            </a:pPr>
            <a:r>
              <a:rPr sz="900" dirty="0">
                <a:solidFill>
                  <a:srgbClr val="000000"/>
                </a:solidFill>
                <a:latin typeface="IDNLAK+EBGaramond-Medium"/>
                <a:cs typeface="IDNLAK+EBGaramond-Medium"/>
              </a:rPr>
              <a:t>Defineꢀstructureꢀofꢀtheꢀcomponents</a:t>
            </a:r>
          </a:p>
          <a:p>
            <a:pPr marL="0" marR="0">
              <a:lnSpc>
                <a:spcPts val="1157"/>
              </a:lnSpc>
              <a:spcBef>
                <a:spcPts val="8"/>
              </a:spcBef>
              <a:spcAft>
                <a:spcPts val="0"/>
              </a:spcAft>
            </a:pPr>
            <a:r>
              <a:rPr sz="900" dirty="0">
                <a:solidFill>
                  <a:srgbClr val="000000"/>
                </a:solidFill>
                <a:latin typeface="IDNLAK+EBGaramond-Medium"/>
                <a:cs typeface="IDNLAK+EBGaramond-Medium"/>
              </a:rPr>
              <a:t>Setꢀtheꢀbasicꢀuiꢀcomponentsꢀwithꢀdummyꢀdata</a:t>
            </a:r>
          </a:p>
        </p:txBody>
      </p:sp>
      <p:sp>
        <p:nvSpPr>
          <p:cNvPr id="7" name="object 7"/>
          <p:cNvSpPr txBox="1"/>
          <p:nvPr/>
        </p:nvSpPr>
        <p:spPr>
          <a:xfrm>
            <a:off x="573300" y="1523276"/>
            <a:ext cx="3581972" cy="187032"/>
          </a:xfrm>
          <a:prstGeom prst="rect">
            <a:avLst/>
          </a:prstGeom>
        </p:spPr>
        <p:txBody>
          <a:bodyPr vert="horz" wrap="square" lIns="0" tIns="0" rIns="0" bIns="0" rtlCol="0">
            <a:spAutoFit/>
          </a:bodyPr>
          <a:lstStyle/>
          <a:p>
            <a:pPr marL="0" marR="0">
              <a:lnSpc>
                <a:spcPts val="1172"/>
              </a:lnSpc>
              <a:spcBef>
                <a:spcPts val="0"/>
              </a:spcBef>
              <a:spcAft>
                <a:spcPts val="0"/>
              </a:spcAft>
            </a:pPr>
            <a:r>
              <a:rPr sz="900" b="1" dirty="0">
                <a:solidFill>
                  <a:srgbClr val="0B5394"/>
                </a:solidFill>
                <a:latin typeface="CSBFGQ+EBGaramond-Bold"/>
                <a:cs typeface="CSBFGQ+EBGaramond-Bold"/>
              </a:rPr>
              <a:t>IntegrateꢀtheꢀAPIsꢀtoꢀfrontendꢀtoꢀensureꢀtheꢀdynamicꢀfeatureꢀofꢀwebsite</a:t>
            </a:r>
          </a:p>
        </p:txBody>
      </p:sp>
      <p:sp>
        <p:nvSpPr>
          <p:cNvPr id="8" name="object 8"/>
          <p:cNvSpPr txBox="1"/>
          <p:nvPr/>
        </p:nvSpPr>
        <p:spPr>
          <a:xfrm>
            <a:off x="744750" y="1830710"/>
            <a:ext cx="221437" cy="757865"/>
          </a:xfrm>
          <a:prstGeom prst="rect">
            <a:avLst/>
          </a:prstGeom>
        </p:spPr>
        <p:txBody>
          <a:bodyPr vert="horz" wrap="square" lIns="0" tIns="0" rIns="0" bIns="0" rtlCol="0">
            <a:spAutoFit/>
          </a:bodyPr>
          <a:lstStyle/>
          <a:p>
            <a:pPr marL="0" marR="0">
              <a:lnSpc>
                <a:spcPts val="1005"/>
              </a:lnSpc>
              <a:spcBef>
                <a:spcPts val="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1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p:txBody>
      </p:sp>
      <p:sp>
        <p:nvSpPr>
          <p:cNvPr id="9" name="object 9"/>
          <p:cNvSpPr txBox="1"/>
          <p:nvPr/>
        </p:nvSpPr>
        <p:spPr>
          <a:xfrm>
            <a:off x="1030500" y="1821140"/>
            <a:ext cx="2693060" cy="777160"/>
          </a:xfrm>
          <a:prstGeom prst="rect">
            <a:avLst/>
          </a:prstGeom>
        </p:spPr>
        <p:txBody>
          <a:bodyPr vert="horz" wrap="square" lIns="0" tIns="0" rIns="0" bIns="0" rtlCol="0">
            <a:spAutoFit/>
          </a:bodyPr>
          <a:lstStyle/>
          <a:p>
            <a:pPr marL="0" marR="0">
              <a:lnSpc>
                <a:spcPts val="1157"/>
              </a:lnSpc>
              <a:spcBef>
                <a:spcPts val="0"/>
              </a:spcBef>
              <a:spcAft>
                <a:spcPts val="0"/>
              </a:spcAft>
            </a:pPr>
            <a:r>
              <a:rPr sz="900" dirty="0">
                <a:solidFill>
                  <a:srgbClr val="000000"/>
                </a:solidFill>
                <a:latin typeface="IDNLAK+EBGaramond-Medium"/>
                <a:cs typeface="IDNLAK+EBGaramond-Medium"/>
              </a:rPr>
              <a:t>Pointꢀbaseꢀapiꢀtoꢀtheꢀseversꢀbaseꢀurlꢀ</a:t>
            </a:r>
          </a:p>
          <a:p>
            <a:pPr marL="0" marR="0">
              <a:lnSpc>
                <a:spcPts val="1157"/>
              </a:lnSpc>
              <a:spcBef>
                <a:spcPts val="0"/>
              </a:spcBef>
              <a:spcAft>
                <a:spcPts val="0"/>
              </a:spcAft>
            </a:pPr>
            <a:r>
              <a:rPr sz="900" dirty="0">
                <a:solidFill>
                  <a:srgbClr val="000000"/>
                </a:solidFill>
                <a:latin typeface="IDNLAK+EBGaramond-Medium"/>
                <a:cs typeface="IDNLAK+EBGaramond-Medium"/>
              </a:rPr>
              <a:t>Designꢀapiꢀcallsꢀforꢀeachꢀelementꢀ</a:t>
            </a:r>
          </a:p>
          <a:p>
            <a:pPr marL="0" marR="0">
              <a:lnSpc>
                <a:spcPts val="1157"/>
              </a:lnSpc>
              <a:spcBef>
                <a:spcPts val="8"/>
              </a:spcBef>
              <a:spcAft>
                <a:spcPts val="0"/>
              </a:spcAft>
            </a:pPr>
            <a:r>
              <a:rPr sz="900" dirty="0">
                <a:solidFill>
                  <a:srgbClr val="000000"/>
                </a:solidFill>
                <a:latin typeface="IDNLAK+EBGaramond-Medium"/>
                <a:cs typeface="IDNLAK+EBGaramond-Medium"/>
              </a:rPr>
              <a:t>Handleꢀerrorsꢀinꢀtheꢀoutput</a:t>
            </a:r>
          </a:p>
          <a:p>
            <a:pPr marL="0" marR="0">
              <a:lnSpc>
                <a:spcPts val="1157"/>
              </a:lnSpc>
              <a:spcBef>
                <a:spcPts val="8"/>
              </a:spcBef>
              <a:spcAft>
                <a:spcPts val="0"/>
              </a:spcAft>
            </a:pPr>
            <a:r>
              <a:rPr sz="900" dirty="0">
                <a:solidFill>
                  <a:srgbClr val="000000"/>
                </a:solidFill>
                <a:latin typeface="IDNLAK+EBGaramond-Medium"/>
                <a:cs typeface="IDNLAK+EBGaramond-Medium"/>
              </a:rPr>
              <a:t>Renderꢀoutputꢀofꢀapisꢀtoꢀdifferentꢀlowꢀlevelꢀcomponents</a:t>
            </a:r>
          </a:p>
          <a:p>
            <a:pPr marL="0" marR="0">
              <a:lnSpc>
                <a:spcPts val="1157"/>
              </a:lnSpc>
              <a:spcBef>
                <a:spcPts val="0"/>
              </a:spcBef>
              <a:spcAft>
                <a:spcPts val="0"/>
              </a:spcAft>
            </a:pPr>
            <a:r>
              <a:rPr sz="900" dirty="0">
                <a:solidFill>
                  <a:srgbClr val="000000"/>
                </a:solidFill>
                <a:latin typeface="IDNLAK+EBGaramond-Medium"/>
                <a:cs typeface="IDNLAK+EBGaramond-Medium"/>
              </a:rPr>
              <a:t>Secureꢀcontentꢀofꢀpostꢀapisx</a:t>
            </a:r>
          </a:p>
        </p:txBody>
      </p:sp>
      <p:sp>
        <p:nvSpPr>
          <p:cNvPr id="10" name="object 10"/>
          <p:cNvSpPr txBox="1"/>
          <p:nvPr/>
        </p:nvSpPr>
        <p:spPr>
          <a:xfrm>
            <a:off x="537187" y="2682362"/>
            <a:ext cx="1748942" cy="302869"/>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CSBFGQ+EBGaramond-Bold"/>
                <a:cs typeface="CSBFGQ+EBGaramond-Bold"/>
              </a:rPr>
              <a:t>EvaluationꢀMetric:</a:t>
            </a:r>
          </a:p>
        </p:txBody>
      </p:sp>
      <p:sp>
        <p:nvSpPr>
          <p:cNvPr id="11" name="object 11"/>
          <p:cNvSpPr txBox="1"/>
          <p:nvPr/>
        </p:nvSpPr>
        <p:spPr>
          <a:xfrm>
            <a:off x="676899" y="2975374"/>
            <a:ext cx="3020618"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SJNKRS+ArialMT"/>
                <a:cs typeface="SJNKRS+ArialMT"/>
              </a:rPr>
              <a:t>●</a:t>
            </a:r>
            <a:r>
              <a:rPr sz="1400" spc="1303" dirty="0">
                <a:solidFill>
                  <a:srgbClr val="000000"/>
                </a:solidFill>
                <a:latin typeface="Times New Roman"/>
                <a:cs typeface="Times New Roman"/>
              </a:rPr>
              <a:t> </a:t>
            </a:r>
            <a:r>
              <a:rPr sz="1400" dirty="0">
                <a:solidFill>
                  <a:srgbClr val="000000"/>
                </a:solidFill>
                <a:latin typeface="IDNLAK+EBGaramond-Medium"/>
                <a:cs typeface="IDNLAK+EBGaramond-Medium"/>
              </a:rPr>
              <a:t>100%ꢀCompletionꢀofꢀtheꢀaboveꢀtasks</a:t>
            </a:r>
          </a:p>
        </p:txBody>
      </p:sp>
      <p:sp>
        <p:nvSpPr>
          <p:cNvPr id="12" name="object 12"/>
          <p:cNvSpPr txBox="1"/>
          <p:nvPr/>
        </p:nvSpPr>
        <p:spPr>
          <a:xfrm>
            <a:off x="638230" y="3595836"/>
            <a:ext cx="1717306"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HCNIJ+PublicSans-Bold"/>
                <a:cs typeface="CHCNIJ+PublicSans-Bold"/>
              </a:rPr>
              <a:t>Learning Outcome</a:t>
            </a:r>
          </a:p>
        </p:txBody>
      </p:sp>
      <p:sp>
        <p:nvSpPr>
          <p:cNvPr id="13" name="object 13"/>
          <p:cNvSpPr txBox="1"/>
          <p:nvPr/>
        </p:nvSpPr>
        <p:spPr>
          <a:xfrm>
            <a:off x="733300" y="3999601"/>
            <a:ext cx="206424" cy="800429"/>
          </a:xfrm>
          <a:prstGeom prst="rect">
            <a:avLst/>
          </a:prstGeom>
        </p:spPr>
        <p:txBody>
          <a:bodyPr vert="horz" wrap="square" lIns="0" tIns="0" rIns="0" bIns="0" rtlCol="0">
            <a:spAutoFit/>
          </a:bodyPr>
          <a:lstStyle/>
          <a:p>
            <a:pPr marL="0" marR="0">
              <a:lnSpc>
                <a:spcPts val="1340"/>
              </a:lnSpc>
              <a:spcBef>
                <a:spcPts val="0"/>
              </a:spcBef>
              <a:spcAft>
                <a:spcPts val="0"/>
              </a:spcAft>
            </a:pPr>
            <a:r>
              <a:rPr sz="1200" dirty="0">
                <a:solidFill>
                  <a:srgbClr val="000000"/>
                </a:solidFill>
                <a:latin typeface="SJNKRS+ArialMT"/>
                <a:cs typeface="SJNKRS+ArialMT"/>
              </a:rPr>
              <a:t>▪</a:t>
            </a:r>
          </a:p>
          <a:p>
            <a:pPr marL="0" marR="0">
              <a:lnSpc>
                <a:spcPts val="1340"/>
              </a:lnSpc>
              <a:spcBef>
                <a:spcPts val="263"/>
              </a:spcBef>
              <a:spcAft>
                <a:spcPts val="0"/>
              </a:spcAft>
            </a:pPr>
            <a:r>
              <a:rPr sz="1200" dirty="0">
                <a:solidFill>
                  <a:srgbClr val="000000"/>
                </a:solidFill>
                <a:latin typeface="SJNKRS+ArialMT"/>
                <a:cs typeface="SJNKRS+ArialMT"/>
              </a:rPr>
              <a:t>▪</a:t>
            </a:r>
          </a:p>
          <a:p>
            <a:pPr marL="0" marR="0">
              <a:lnSpc>
                <a:spcPts val="1340"/>
              </a:lnSpc>
              <a:spcBef>
                <a:spcPts val="213"/>
              </a:spcBef>
              <a:spcAft>
                <a:spcPts val="0"/>
              </a:spcAft>
            </a:pPr>
            <a:r>
              <a:rPr sz="1200" dirty="0">
                <a:solidFill>
                  <a:srgbClr val="000000"/>
                </a:solidFill>
                <a:latin typeface="SJNKRS+ArialMT"/>
                <a:cs typeface="SJNKRS+ArialMT"/>
              </a:rPr>
              <a:t>▪</a:t>
            </a:r>
          </a:p>
          <a:p>
            <a:pPr marL="0" marR="0">
              <a:lnSpc>
                <a:spcPts val="1340"/>
              </a:lnSpc>
              <a:spcBef>
                <a:spcPts val="263"/>
              </a:spcBef>
              <a:spcAft>
                <a:spcPts val="0"/>
              </a:spcAft>
            </a:pPr>
            <a:r>
              <a:rPr sz="1200" dirty="0">
                <a:solidFill>
                  <a:srgbClr val="000000"/>
                </a:solidFill>
                <a:latin typeface="SJNKRS+ArialMT"/>
                <a:cs typeface="SJNKRS+ArialMT"/>
              </a:rPr>
              <a:t>▪</a:t>
            </a:r>
          </a:p>
        </p:txBody>
      </p:sp>
      <p:sp>
        <p:nvSpPr>
          <p:cNvPr id="14" name="object 14"/>
          <p:cNvSpPr txBox="1"/>
          <p:nvPr/>
        </p:nvSpPr>
        <p:spPr>
          <a:xfrm>
            <a:off x="1038100" y="3986841"/>
            <a:ext cx="3270351" cy="826156"/>
          </a:xfrm>
          <a:prstGeom prst="rect">
            <a:avLst/>
          </a:prstGeom>
        </p:spPr>
        <p:txBody>
          <a:bodyPr vert="horz" wrap="square" lIns="0" tIns="0" rIns="0" bIns="0" rtlCol="0">
            <a:spAutoFit/>
          </a:bodyPr>
          <a:lstStyle/>
          <a:p>
            <a:pPr marL="0" marR="0">
              <a:lnSpc>
                <a:spcPts val="1543"/>
              </a:lnSpc>
              <a:spcBef>
                <a:spcPts val="0"/>
              </a:spcBef>
              <a:spcAft>
                <a:spcPts val="0"/>
              </a:spcAft>
            </a:pPr>
            <a:r>
              <a:rPr sz="1200" dirty="0">
                <a:solidFill>
                  <a:srgbClr val="000000"/>
                </a:solidFill>
                <a:latin typeface="IDNLAK+EBGaramond-Medium"/>
                <a:cs typeface="IDNLAK+EBGaramond-Medium"/>
              </a:rPr>
              <a:t>DevelopingꢀcomplicatedꢀUIꢀusingꢀreactꢀcomponents</a:t>
            </a:r>
          </a:p>
          <a:p>
            <a:pPr marL="0" marR="0">
              <a:lnSpc>
                <a:spcPts val="1543"/>
              </a:lnSpc>
              <a:spcBef>
                <a:spcPts val="60"/>
              </a:spcBef>
              <a:spcAft>
                <a:spcPts val="0"/>
              </a:spcAft>
            </a:pPr>
            <a:r>
              <a:rPr sz="1200" dirty="0">
                <a:solidFill>
                  <a:srgbClr val="000000"/>
                </a:solidFill>
                <a:latin typeface="IDNLAK+EBGaramond-Medium"/>
                <a:cs typeface="IDNLAK+EBGaramond-Medium"/>
              </a:rPr>
              <a:t>Usingꢀpropsꢀdrillingꢀandꢀcontextꢀtoꢀpassꢀvariables</a:t>
            </a:r>
          </a:p>
          <a:p>
            <a:pPr marL="0" marR="0">
              <a:lnSpc>
                <a:spcPts val="1543"/>
              </a:lnSpc>
              <a:spcBef>
                <a:spcPts val="60"/>
              </a:spcBef>
              <a:spcAft>
                <a:spcPts val="0"/>
              </a:spcAft>
            </a:pPr>
            <a:r>
              <a:rPr sz="1200" dirty="0">
                <a:solidFill>
                  <a:srgbClr val="000000"/>
                </a:solidFill>
                <a:latin typeface="IDNLAK+EBGaramond-Medium"/>
                <a:cs typeface="IDNLAK+EBGaramond-Medium"/>
              </a:rPr>
              <a:t>Gettingꢀfamiliarꢀwithꢀdifferentꢀtypeꢀofꢀapiꢀcalls</a:t>
            </a:r>
          </a:p>
          <a:p>
            <a:pPr marL="0" marR="0">
              <a:lnSpc>
                <a:spcPts val="1543"/>
              </a:lnSpc>
              <a:spcBef>
                <a:spcPts val="10"/>
              </a:spcBef>
              <a:spcAft>
                <a:spcPts val="0"/>
              </a:spcAft>
            </a:pPr>
            <a:r>
              <a:rPr sz="1200" dirty="0">
                <a:solidFill>
                  <a:srgbClr val="000000"/>
                </a:solidFill>
                <a:latin typeface="IDNLAK+EBGaramond-Medium"/>
                <a:cs typeface="IDNLAK+EBGaramond-Medium"/>
              </a:rPr>
              <a:t>Handlingꢀdifferentꢀinputꢀdata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23478"/>
            <a:ext cx="9144000" cy="5143500"/>
          </a:xfrm>
          <a:prstGeom prst="rect">
            <a:avLst/>
          </a:prstGeom>
          <a:blipFill>
            <a:blip r:embed="rId2" cstate="print"/>
            <a:stretch>
              <a:fillRect/>
            </a:stretch>
          </a:blipFill>
        </p:spPr>
        <p:txBody>
          <a:bodyPr wrap="square" lIns="0" tIns="0" rIns="0" bIns="0" rtlCol="0">
            <a:spAutoFit/>
          </a:bodyPr>
          <a:lstStyle/>
          <a:p>
            <a:endParaRPr lang="en-IN"/>
          </a:p>
        </p:txBody>
      </p:sp>
      <p:sp>
        <p:nvSpPr>
          <p:cNvPr id="5" name="TextBox 4">
            <a:extLst>
              <a:ext uri="{FF2B5EF4-FFF2-40B4-BE49-F238E27FC236}">
                <a16:creationId xmlns:a16="http://schemas.microsoft.com/office/drawing/2014/main" id="{356208C5-7100-F2B7-8EEC-024B9DD0FEB0}"/>
              </a:ext>
            </a:extLst>
          </p:cNvPr>
          <p:cNvSpPr txBox="1"/>
          <p:nvPr/>
        </p:nvSpPr>
        <p:spPr>
          <a:xfrm>
            <a:off x="2483768" y="411510"/>
            <a:ext cx="3816424" cy="338554"/>
          </a:xfrm>
          <a:prstGeom prst="rect">
            <a:avLst/>
          </a:prstGeom>
          <a:noFill/>
        </p:spPr>
        <p:txBody>
          <a:bodyPr wrap="square" rtlCol="0">
            <a:spAutoFit/>
          </a:bodyPr>
          <a:lstStyle/>
          <a:p>
            <a:r>
              <a:rPr lang="en-IN" sz="1600" b="1" dirty="0">
                <a:solidFill>
                  <a:schemeClr val="tx2"/>
                </a:solidFill>
              </a:rPr>
              <a:t>Create UI and implement using react</a:t>
            </a:r>
          </a:p>
        </p:txBody>
      </p:sp>
      <p:sp>
        <p:nvSpPr>
          <p:cNvPr id="6" name="TextBox 5">
            <a:extLst>
              <a:ext uri="{FF2B5EF4-FFF2-40B4-BE49-F238E27FC236}">
                <a16:creationId xmlns:a16="http://schemas.microsoft.com/office/drawing/2014/main" id="{D8FA112B-D69F-3881-34DF-9237BAFA9809}"/>
              </a:ext>
            </a:extLst>
          </p:cNvPr>
          <p:cNvSpPr txBox="1"/>
          <p:nvPr/>
        </p:nvSpPr>
        <p:spPr>
          <a:xfrm>
            <a:off x="899592" y="843558"/>
            <a:ext cx="6264696" cy="3416320"/>
          </a:xfrm>
          <a:prstGeom prst="rect">
            <a:avLst/>
          </a:prstGeom>
          <a:noFill/>
        </p:spPr>
        <p:txBody>
          <a:bodyPr wrap="square" rtlCol="0">
            <a:spAutoFit/>
          </a:bodyPr>
          <a:lstStyle/>
          <a:p>
            <a:pPr marL="285750" indent="-285750">
              <a:buFont typeface="Wingdings" panose="05000000000000000000" pitchFamily="2" charset="2"/>
              <a:buChar char="Ø"/>
            </a:pPr>
            <a:r>
              <a:rPr lang="en-IN" b="1" i="0" dirty="0">
                <a:effectLst/>
                <a:latin typeface="Söhne"/>
              </a:rPr>
              <a:t>Folder Structure:</a:t>
            </a:r>
          </a:p>
          <a:p>
            <a:endParaRPr lang="en-IN" dirty="0"/>
          </a:p>
          <a:p>
            <a:pPr>
              <a:buFontTx/>
              <a:buChar char="-"/>
            </a:pPr>
            <a:r>
              <a:rPr lang="en-US" dirty="0" err="1"/>
              <a:t>Src</a:t>
            </a:r>
            <a:endParaRPr lang="en-US" dirty="0"/>
          </a:p>
          <a:p>
            <a:pPr>
              <a:buFontTx/>
              <a:buChar char="-"/>
            </a:pPr>
            <a:r>
              <a:rPr lang="en-US" dirty="0"/>
              <a:t> - components </a:t>
            </a:r>
          </a:p>
          <a:p>
            <a:pPr>
              <a:buFontTx/>
              <a:buChar char="-"/>
            </a:pPr>
            <a:r>
              <a:rPr lang="en-US" dirty="0"/>
              <a:t>- Header.js</a:t>
            </a:r>
          </a:p>
          <a:p>
            <a:pPr>
              <a:buFontTx/>
              <a:buChar char="-"/>
            </a:pPr>
            <a:r>
              <a:rPr lang="en-US" dirty="0"/>
              <a:t> - AboutMe.js</a:t>
            </a:r>
          </a:p>
          <a:p>
            <a:pPr>
              <a:buFontTx/>
              <a:buChar char="-"/>
            </a:pPr>
            <a:r>
              <a:rPr lang="en-US" dirty="0"/>
              <a:t> - Portfolio.js </a:t>
            </a:r>
          </a:p>
          <a:p>
            <a:pPr>
              <a:buFontTx/>
              <a:buChar char="-"/>
            </a:pPr>
            <a:r>
              <a:rPr lang="en-US" dirty="0"/>
              <a:t>- Contact.js </a:t>
            </a:r>
          </a:p>
          <a:p>
            <a:pPr>
              <a:buFontTx/>
              <a:buChar char="-"/>
            </a:pPr>
            <a:r>
              <a:rPr lang="en-US" dirty="0"/>
              <a:t>- Footer.js </a:t>
            </a:r>
          </a:p>
          <a:p>
            <a:pPr>
              <a:buFontTx/>
              <a:buChar char="-"/>
            </a:pPr>
            <a:r>
              <a:rPr lang="en-US" dirty="0"/>
              <a:t>- App.js</a:t>
            </a:r>
          </a:p>
          <a:p>
            <a:pPr>
              <a:buFontTx/>
              <a:buChar char="-"/>
            </a:pPr>
            <a:r>
              <a:rPr lang="en-US" dirty="0"/>
              <a:t> - index.js </a:t>
            </a:r>
          </a:p>
          <a:p>
            <a:pPr>
              <a:buFontTx/>
              <a:buChar char="-"/>
            </a:pPr>
            <a:r>
              <a:rPr lang="en-US" dirty="0"/>
              <a:t>- styles.css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23478"/>
            <a:ext cx="9144000" cy="5143500"/>
          </a:xfrm>
          <a:prstGeom prst="rect">
            <a:avLst/>
          </a:prstGeom>
          <a:blipFill>
            <a:blip r:embed="rId2" cstate="print"/>
            <a:stretch>
              <a:fillRect/>
            </a:stretch>
          </a:blipFill>
        </p:spPr>
        <p:txBody>
          <a:bodyPr wrap="square" lIns="0" tIns="0" rIns="0" bIns="0" rtlCol="0">
            <a:spAutoFit/>
          </a:bodyPr>
          <a:lstStyle/>
          <a:p>
            <a:endParaRPr lang="en-IN"/>
          </a:p>
        </p:txBody>
      </p:sp>
      <p:sp>
        <p:nvSpPr>
          <p:cNvPr id="6" name="TextBox 5">
            <a:extLst>
              <a:ext uri="{FF2B5EF4-FFF2-40B4-BE49-F238E27FC236}">
                <a16:creationId xmlns:a16="http://schemas.microsoft.com/office/drawing/2014/main" id="{D8FA112B-D69F-3881-34DF-9237BAFA9809}"/>
              </a:ext>
            </a:extLst>
          </p:cNvPr>
          <p:cNvSpPr txBox="1"/>
          <p:nvPr/>
        </p:nvSpPr>
        <p:spPr>
          <a:xfrm>
            <a:off x="899592" y="555526"/>
            <a:ext cx="6264696" cy="4647426"/>
          </a:xfrm>
          <a:prstGeom prst="rect">
            <a:avLst/>
          </a:prstGeom>
          <a:noFill/>
        </p:spPr>
        <p:txBody>
          <a:bodyPr wrap="square" rtlCol="0">
            <a:spAutoFit/>
          </a:bodyPr>
          <a:lstStyle/>
          <a:p>
            <a:pPr marL="285750" indent="-285750" algn="l">
              <a:buFont typeface="Wingdings" panose="05000000000000000000" pitchFamily="2" charset="2"/>
              <a:buChar char="Ø"/>
            </a:pPr>
            <a:r>
              <a:rPr lang="en-IN" b="1" i="0" dirty="0">
                <a:effectLst/>
                <a:latin typeface="Söhne"/>
              </a:rPr>
              <a:t>Component Definitions:</a:t>
            </a:r>
            <a:endParaRPr lang="en-IN" dirty="0"/>
          </a:p>
          <a:p>
            <a:pPr marL="342900" indent="-342900">
              <a:buFont typeface="Wingdings" panose="05000000000000000000" pitchFamily="2" charset="2"/>
              <a:buChar char="q"/>
            </a:pPr>
            <a:r>
              <a:rPr lang="en-IN" b="1" i="0" dirty="0">
                <a:solidFill>
                  <a:schemeClr val="tx2">
                    <a:lumMod val="60000"/>
                    <a:lumOff val="40000"/>
                  </a:schemeClr>
                </a:solidFill>
                <a:effectLst/>
                <a:latin typeface="Söhne"/>
              </a:rPr>
              <a:t>Header Component (Header.js):</a:t>
            </a:r>
          </a:p>
          <a:p>
            <a:endParaRPr lang="en-IN" b="1" dirty="0">
              <a:latin typeface="Söhne"/>
            </a:endParaRPr>
          </a:p>
          <a:p>
            <a:pPr marL="342900" indent="-342900">
              <a:buFont typeface="+mj-lt"/>
              <a:buAutoNum type="arabicPeriod"/>
            </a:pPr>
            <a:r>
              <a:rPr lang="en-US" sz="1600" dirty="0"/>
              <a:t>import React from 'react'; </a:t>
            </a:r>
          </a:p>
          <a:p>
            <a:pPr marL="342900" indent="-342900">
              <a:buFont typeface="+mj-lt"/>
              <a:buAutoNum type="arabicPeriod"/>
            </a:pPr>
            <a:r>
              <a:rPr lang="en-US" sz="1600" dirty="0"/>
              <a:t>const Header = () =&gt; (</a:t>
            </a:r>
          </a:p>
          <a:p>
            <a:pPr marL="342900" indent="-342900">
              <a:buFont typeface="+mj-lt"/>
              <a:buAutoNum type="arabicPeriod"/>
            </a:pPr>
            <a:r>
              <a:rPr lang="en-US" sz="1600" dirty="0"/>
              <a:t> &lt;header&gt;</a:t>
            </a:r>
          </a:p>
          <a:p>
            <a:pPr marL="342900" indent="-342900">
              <a:buFont typeface="+mj-lt"/>
              <a:buAutoNum type="arabicPeriod"/>
            </a:pPr>
            <a:r>
              <a:rPr lang="en-US" sz="1600" dirty="0"/>
              <a:t> &lt;h1&gt;Your Name&lt;/h1&gt;</a:t>
            </a:r>
          </a:p>
          <a:p>
            <a:pPr marL="342900" indent="-342900">
              <a:buFont typeface="+mj-lt"/>
              <a:buAutoNum type="arabicPeriod"/>
            </a:pPr>
            <a:r>
              <a:rPr lang="en-US" sz="1600" dirty="0"/>
              <a:t> &lt;</a:t>
            </a:r>
            <a:r>
              <a:rPr lang="en-US" sz="1600" dirty="0" err="1"/>
              <a:t>nav</a:t>
            </a:r>
            <a:endParaRPr lang="en-US" sz="1600" dirty="0"/>
          </a:p>
          <a:p>
            <a:pPr marL="342900" indent="-342900">
              <a:buFont typeface="+mj-lt"/>
              <a:buAutoNum type="arabicPeriod"/>
            </a:pPr>
            <a:r>
              <a:rPr lang="en-US" sz="1600" dirty="0"/>
              <a:t>&gt; &lt;</a:t>
            </a:r>
            <a:r>
              <a:rPr lang="en-US" sz="1600" dirty="0" err="1"/>
              <a:t>ul</a:t>
            </a:r>
            <a:endParaRPr lang="en-US" sz="1600" dirty="0"/>
          </a:p>
          <a:p>
            <a:pPr marL="342900" indent="-342900">
              <a:buFont typeface="+mj-lt"/>
              <a:buAutoNum type="arabicPeriod"/>
            </a:pPr>
            <a:r>
              <a:rPr lang="en-US" sz="1600" dirty="0"/>
              <a:t>&gt; &lt;</a:t>
            </a:r>
            <a:r>
              <a:rPr lang="en-US" sz="1600" dirty="0" err="1"/>
              <a:t>li</a:t>
            </a:r>
            <a:r>
              <a:rPr lang="en-US" sz="1600" dirty="0"/>
              <a:t>&gt;Home&lt;/</a:t>
            </a:r>
            <a:r>
              <a:rPr lang="en-US" sz="1600" dirty="0" err="1"/>
              <a:t>li</a:t>
            </a:r>
            <a:r>
              <a:rPr lang="en-US" sz="1600" dirty="0"/>
              <a:t>&gt;</a:t>
            </a:r>
          </a:p>
          <a:p>
            <a:pPr marL="342900" indent="-342900">
              <a:buFont typeface="+mj-lt"/>
              <a:buAutoNum type="arabicPeriod"/>
            </a:pPr>
            <a:r>
              <a:rPr lang="en-US" sz="1600" dirty="0"/>
              <a:t> &lt;</a:t>
            </a:r>
            <a:r>
              <a:rPr lang="en-US" sz="1600" dirty="0" err="1"/>
              <a:t>li</a:t>
            </a:r>
            <a:r>
              <a:rPr lang="en-US" sz="1600" dirty="0"/>
              <a:t>&gt;About&lt;/</a:t>
            </a:r>
            <a:r>
              <a:rPr lang="en-US" sz="1600" dirty="0" err="1"/>
              <a:t>li</a:t>
            </a:r>
            <a:r>
              <a:rPr lang="en-US" sz="1600" dirty="0"/>
              <a:t>&gt;</a:t>
            </a:r>
          </a:p>
          <a:p>
            <a:pPr marL="342900" indent="-342900">
              <a:buFont typeface="+mj-lt"/>
              <a:buAutoNum type="arabicPeriod"/>
            </a:pPr>
            <a:r>
              <a:rPr lang="en-US" sz="1600" dirty="0"/>
              <a:t> &lt;</a:t>
            </a:r>
            <a:r>
              <a:rPr lang="en-US" sz="1600" dirty="0" err="1"/>
              <a:t>li</a:t>
            </a:r>
            <a:r>
              <a:rPr lang="en-US" sz="1600" dirty="0"/>
              <a:t>&gt;Portfolio&lt;/</a:t>
            </a:r>
            <a:r>
              <a:rPr lang="en-US" sz="1600" dirty="0" err="1"/>
              <a:t>li</a:t>
            </a:r>
            <a:r>
              <a:rPr lang="en-US" sz="1600" dirty="0"/>
              <a:t>&gt;</a:t>
            </a:r>
          </a:p>
          <a:p>
            <a:pPr marL="342900" indent="-342900">
              <a:buFont typeface="+mj-lt"/>
              <a:buAutoNum type="arabicPeriod"/>
            </a:pPr>
            <a:r>
              <a:rPr lang="en-US" sz="1600" dirty="0"/>
              <a:t> &lt;</a:t>
            </a:r>
            <a:r>
              <a:rPr lang="en-US" sz="1600" dirty="0" err="1"/>
              <a:t>li</a:t>
            </a:r>
            <a:r>
              <a:rPr lang="en-US" sz="1600" dirty="0"/>
              <a:t>&gt;Contact&lt;/</a:t>
            </a:r>
            <a:r>
              <a:rPr lang="en-US" sz="1600" dirty="0" err="1"/>
              <a:t>li</a:t>
            </a:r>
            <a:r>
              <a:rPr lang="en-US" sz="1600" dirty="0"/>
              <a:t>&gt; </a:t>
            </a:r>
          </a:p>
          <a:p>
            <a:pPr marL="342900" indent="-342900">
              <a:buFont typeface="+mj-lt"/>
              <a:buAutoNum type="arabicPeriod"/>
            </a:pPr>
            <a:r>
              <a:rPr lang="en-US" sz="1600" dirty="0"/>
              <a:t>&lt;/</a:t>
            </a:r>
            <a:r>
              <a:rPr lang="en-US" sz="1600" dirty="0" err="1"/>
              <a:t>ul</a:t>
            </a:r>
            <a:r>
              <a:rPr lang="en-US" sz="1600" dirty="0"/>
              <a:t>&gt;</a:t>
            </a:r>
          </a:p>
          <a:p>
            <a:pPr marL="342900" indent="-342900">
              <a:buFont typeface="+mj-lt"/>
              <a:buAutoNum type="arabicPeriod"/>
            </a:pPr>
            <a:r>
              <a:rPr lang="en-US" sz="1600" dirty="0"/>
              <a:t> &lt;/</a:t>
            </a:r>
            <a:r>
              <a:rPr lang="en-US" sz="1600" dirty="0" err="1"/>
              <a:t>nav</a:t>
            </a:r>
            <a:r>
              <a:rPr lang="en-US" sz="1600" dirty="0"/>
              <a:t>&gt;</a:t>
            </a:r>
          </a:p>
          <a:p>
            <a:pPr marL="342900" indent="-342900">
              <a:buFont typeface="+mj-lt"/>
              <a:buAutoNum type="arabicPeriod"/>
            </a:pPr>
            <a:r>
              <a:rPr lang="en-US" sz="1600" dirty="0"/>
              <a:t> &lt;/header&gt;</a:t>
            </a:r>
          </a:p>
          <a:p>
            <a:pPr marL="342900" indent="-342900">
              <a:buFont typeface="+mj-lt"/>
              <a:buAutoNum type="arabicPeriod"/>
            </a:pPr>
            <a:r>
              <a:rPr lang="en-US" sz="1600" dirty="0"/>
              <a:t> );</a:t>
            </a:r>
            <a:endParaRPr lang="en-IN" sz="1600" dirty="0"/>
          </a:p>
          <a:p>
            <a:endParaRPr lang="en-IN" dirty="0"/>
          </a:p>
        </p:txBody>
      </p:sp>
    </p:spTree>
    <p:extLst>
      <p:ext uri="{BB962C8B-B14F-4D97-AF65-F5344CB8AC3E}">
        <p14:creationId xmlns:p14="http://schemas.microsoft.com/office/powerpoint/2010/main" val="2910626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lang="en-IN"/>
          </a:p>
        </p:txBody>
      </p:sp>
      <p:sp>
        <p:nvSpPr>
          <p:cNvPr id="6" name="TextBox 5">
            <a:extLst>
              <a:ext uri="{FF2B5EF4-FFF2-40B4-BE49-F238E27FC236}">
                <a16:creationId xmlns:a16="http://schemas.microsoft.com/office/drawing/2014/main" id="{D8FA112B-D69F-3881-34DF-9237BAFA9809}"/>
              </a:ext>
            </a:extLst>
          </p:cNvPr>
          <p:cNvSpPr txBox="1"/>
          <p:nvPr/>
        </p:nvSpPr>
        <p:spPr>
          <a:xfrm>
            <a:off x="899592" y="411510"/>
            <a:ext cx="6264696" cy="4401205"/>
          </a:xfrm>
          <a:prstGeom prst="rect">
            <a:avLst/>
          </a:prstGeom>
          <a:noFill/>
        </p:spPr>
        <p:txBody>
          <a:bodyPr wrap="square" rtlCol="0">
            <a:spAutoFit/>
          </a:bodyPr>
          <a:lstStyle/>
          <a:p>
            <a:pPr marL="342900" indent="-342900"/>
            <a:r>
              <a:rPr lang="en-IN" sz="2800" b="1" dirty="0">
                <a:solidFill>
                  <a:schemeClr val="tx2">
                    <a:lumMod val="60000"/>
                    <a:lumOff val="40000"/>
                  </a:schemeClr>
                </a:solidFill>
                <a:latin typeface="Söhne"/>
              </a:rPr>
              <a:t>AboutMe.js:</a:t>
            </a:r>
          </a:p>
          <a:p>
            <a:pPr marL="342900" indent="-342900"/>
            <a:endParaRPr lang="en-IN" b="1" i="0" dirty="0">
              <a:solidFill>
                <a:schemeClr val="tx2">
                  <a:lumMod val="60000"/>
                  <a:lumOff val="40000"/>
                </a:schemeClr>
              </a:solidFill>
              <a:effectLst/>
              <a:latin typeface="Söhne"/>
            </a:endParaRPr>
          </a:p>
          <a:p>
            <a:pPr marL="342900" indent="-342900"/>
            <a:endParaRPr lang="en-IN" b="1" dirty="0">
              <a:solidFill>
                <a:schemeClr val="tx2">
                  <a:lumMod val="60000"/>
                  <a:lumOff val="40000"/>
                </a:schemeClr>
              </a:solidFill>
              <a:latin typeface="Söhne"/>
            </a:endParaRPr>
          </a:p>
          <a:p>
            <a:pPr marL="342900" indent="-342900"/>
            <a:r>
              <a:rPr lang="en-IN" b="1" dirty="0">
                <a:solidFill>
                  <a:schemeClr val="tx2">
                    <a:lumMod val="60000"/>
                    <a:lumOff val="40000"/>
                  </a:schemeClr>
                </a:solidFill>
                <a:latin typeface="Söhne"/>
              </a:rPr>
              <a:t>     </a:t>
            </a:r>
            <a:r>
              <a:rPr lang="en-US" dirty="0"/>
              <a:t> </a:t>
            </a:r>
            <a:r>
              <a:rPr lang="en-US" sz="2400" dirty="0"/>
              <a:t>import React from 'react‘;</a:t>
            </a:r>
          </a:p>
          <a:p>
            <a:pPr marL="342900" indent="-342900"/>
            <a:r>
              <a:rPr lang="en-US" sz="2400" dirty="0"/>
              <a:t>      const </a:t>
            </a:r>
            <a:r>
              <a:rPr lang="en-US" sz="2400" dirty="0" err="1"/>
              <a:t>AboutMe</a:t>
            </a:r>
            <a:r>
              <a:rPr lang="en-US" sz="2400" dirty="0"/>
              <a:t> = () =&gt; (</a:t>
            </a:r>
          </a:p>
          <a:p>
            <a:pPr marL="342900" indent="-342900"/>
            <a:r>
              <a:rPr lang="en-US" sz="2400" dirty="0"/>
              <a:t>      &lt;section id="about"&gt; </a:t>
            </a:r>
          </a:p>
          <a:p>
            <a:pPr marL="342900" indent="-342900"/>
            <a:r>
              <a:rPr lang="en-US" sz="2400" dirty="0"/>
              <a:t>      &lt;h2&gt;About Me&lt;/h2&gt; </a:t>
            </a:r>
          </a:p>
          <a:p>
            <a:pPr marL="342900" indent="-342900"/>
            <a:r>
              <a:rPr lang="en-US" sz="2400" dirty="0"/>
              <a:t>      &lt;p&gt;Your introduction and information about yourself.&lt;/p&gt;</a:t>
            </a:r>
          </a:p>
          <a:p>
            <a:pPr marL="342900" indent="-342900"/>
            <a:r>
              <a:rPr lang="en-US" sz="2400" dirty="0"/>
              <a:t>     &lt;/section&gt; </a:t>
            </a:r>
          </a:p>
          <a:p>
            <a:pPr marL="342900" indent="-342900"/>
            <a:r>
              <a:rPr lang="en-US" sz="2400" dirty="0"/>
              <a:t>       );</a:t>
            </a:r>
          </a:p>
          <a:p>
            <a:pPr marL="342900" indent="-342900"/>
            <a:r>
              <a:rPr lang="en-US" sz="2400" dirty="0"/>
              <a:t>        export default </a:t>
            </a:r>
            <a:r>
              <a:rPr lang="en-US" sz="2400" dirty="0" err="1"/>
              <a:t>AboutMe</a:t>
            </a:r>
            <a:r>
              <a:rPr lang="en-US" sz="2400" dirty="0"/>
              <a:t>;</a:t>
            </a:r>
            <a:endParaRPr lang="en-IN" sz="2400" dirty="0"/>
          </a:p>
        </p:txBody>
      </p:sp>
    </p:spTree>
    <p:extLst>
      <p:ext uri="{BB962C8B-B14F-4D97-AF65-F5344CB8AC3E}">
        <p14:creationId xmlns:p14="http://schemas.microsoft.com/office/powerpoint/2010/main" val="3608290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23478"/>
            <a:ext cx="9144000" cy="5143500"/>
          </a:xfrm>
          <a:prstGeom prst="rect">
            <a:avLst/>
          </a:prstGeom>
          <a:blipFill>
            <a:blip r:embed="rId2" cstate="print"/>
            <a:stretch>
              <a:fillRect/>
            </a:stretch>
          </a:blipFill>
        </p:spPr>
        <p:txBody>
          <a:bodyPr wrap="square" lIns="0" tIns="0" rIns="0" bIns="0" rtlCol="0">
            <a:spAutoFit/>
          </a:bodyPr>
          <a:lstStyle/>
          <a:p>
            <a:endParaRPr lang="en-IN" dirty="0"/>
          </a:p>
        </p:txBody>
      </p:sp>
      <p:sp>
        <p:nvSpPr>
          <p:cNvPr id="6" name="TextBox 5">
            <a:extLst>
              <a:ext uri="{FF2B5EF4-FFF2-40B4-BE49-F238E27FC236}">
                <a16:creationId xmlns:a16="http://schemas.microsoft.com/office/drawing/2014/main" id="{D8FA112B-D69F-3881-34DF-9237BAFA9809}"/>
              </a:ext>
            </a:extLst>
          </p:cNvPr>
          <p:cNvSpPr txBox="1"/>
          <p:nvPr/>
        </p:nvSpPr>
        <p:spPr>
          <a:xfrm>
            <a:off x="899592" y="555526"/>
            <a:ext cx="6264696" cy="5447645"/>
          </a:xfrm>
          <a:prstGeom prst="rect">
            <a:avLst/>
          </a:prstGeom>
          <a:noFill/>
        </p:spPr>
        <p:txBody>
          <a:bodyPr wrap="square" rtlCol="0">
            <a:spAutoFit/>
          </a:bodyPr>
          <a:lstStyle/>
          <a:p>
            <a:pPr marL="342900" indent="-342900">
              <a:buFont typeface="Wingdings" panose="05000000000000000000" pitchFamily="2" charset="2"/>
              <a:buChar char="q"/>
            </a:pPr>
            <a:r>
              <a:rPr lang="en-IN" sz="2800" b="1" dirty="0">
                <a:solidFill>
                  <a:schemeClr val="tx2">
                    <a:lumMod val="60000"/>
                    <a:lumOff val="40000"/>
                  </a:schemeClr>
                </a:solidFill>
                <a:latin typeface="Söhne"/>
              </a:rPr>
              <a:t>Portfolio.js:</a:t>
            </a:r>
          </a:p>
          <a:p>
            <a:pPr marL="342900" indent="-342900">
              <a:buFont typeface="Wingdings" panose="05000000000000000000" pitchFamily="2" charset="2"/>
              <a:buChar char="q"/>
            </a:pPr>
            <a:endParaRPr lang="en-IN" b="1" dirty="0">
              <a:solidFill>
                <a:schemeClr val="tx2">
                  <a:lumMod val="60000"/>
                  <a:lumOff val="40000"/>
                </a:schemeClr>
              </a:solidFill>
              <a:latin typeface="Söhne"/>
            </a:endParaRPr>
          </a:p>
          <a:p>
            <a:pPr marL="342900" indent="-342900">
              <a:buFont typeface="Wingdings" panose="05000000000000000000" pitchFamily="2" charset="2"/>
              <a:buChar char="q"/>
            </a:pPr>
            <a:endParaRPr lang="en-IN" b="1" dirty="0">
              <a:solidFill>
                <a:schemeClr val="tx2">
                  <a:lumMod val="60000"/>
                  <a:lumOff val="40000"/>
                </a:schemeClr>
              </a:solidFill>
              <a:latin typeface="Söhne"/>
            </a:endParaRPr>
          </a:p>
          <a:p>
            <a:r>
              <a:rPr lang="en-US" sz="2000" dirty="0"/>
              <a:t>import React from 'react';</a:t>
            </a:r>
          </a:p>
          <a:p>
            <a:r>
              <a:rPr lang="en-US" sz="2000" dirty="0"/>
              <a:t> const Portfolio = () =&gt; (</a:t>
            </a:r>
          </a:p>
          <a:p>
            <a:r>
              <a:rPr lang="en-US" sz="2000" dirty="0"/>
              <a:t> &lt;section id="portfolio"&gt; </a:t>
            </a:r>
          </a:p>
          <a:p>
            <a:r>
              <a:rPr lang="en-US" sz="2000" dirty="0"/>
              <a:t>&lt;h2&gt;Portfolio&lt;/h2&gt; </a:t>
            </a:r>
          </a:p>
          <a:p>
            <a:r>
              <a:rPr lang="en-US" sz="2000" dirty="0"/>
              <a:t>{/* Your portfolio items go here */} </a:t>
            </a:r>
          </a:p>
          <a:p>
            <a:r>
              <a:rPr lang="en-US" sz="2000" dirty="0"/>
              <a:t>&lt;/section&gt;</a:t>
            </a:r>
          </a:p>
          <a:p>
            <a:r>
              <a:rPr lang="en-US" sz="2000" dirty="0"/>
              <a:t> );</a:t>
            </a:r>
          </a:p>
          <a:p>
            <a:endParaRPr lang="en-US" dirty="0"/>
          </a:p>
          <a:p>
            <a:endParaRPr lang="en-US" dirty="0"/>
          </a:p>
          <a:p>
            <a:r>
              <a:rPr lang="en-US" dirty="0"/>
              <a:t> export default Portfolio; </a:t>
            </a:r>
          </a:p>
          <a:p>
            <a:br>
              <a:rPr lang="en-US" dirty="0"/>
            </a:br>
            <a:endParaRPr lang="en-IN" b="1" dirty="0">
              <a:solidFill>
                <a:schemeClr val="tx2">
                  <a:lumMod val="60000"/>
                  <a:lumOff val="40000"/>
                </a:schemeClr>
              </a:solidFill>
              <a:latin typeface="Söhne"/>
            </a:endParaRPr>
          </a:p>
          <a:p>
            <a:endParaRPr lang="en-IN" sz="1200" b="1" dirty="0"/>
          </a:p>
          <a:p>
            <a:endParaRPr lang="en-IN" sz="1200" b="1" dirty="0"/>
          </a:p>
          <a:p>
            <a:endParaRPr lang="en-IN" sz="1200" b="1" dirty="0"/>
          </a:p>
          <a:p>
            <a:endParaRPr lang="en-IN" dirty="0"/>
          </a:p>
        </p:txBody>
      </p:sp>
    </p:spTree>
    <p:extLst>
      <p:ext uri="{BB962C8B-B14F-4D97-AF65-F5344CB8AC3E}">
        <p14:creationId xmlns:p14="http://schemas.microsoft.com/office/powerpoint/2010/main" val="3808730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23478"/>
            <a:ext cx="9144000" cy="5143500"/>
          </a:xfrm>
          <a:prstGeom prst="rect">
            <a:avLst/>
          </a:prstGeom>
          <a:blipFill>
            <a:blip r:embed="rId2" cstate="print"/>
            <a:stretch>
              <a:fillRect/>
            </a:stretch>
          </a:blipFill>
        </p:spPr>
        <p:txBody>
          <a:bodyPr wrap="square" lIns="0" tIns="0" rIns="0" bIns="0" rtlCol="0">
            <a:spAutoFit/>
          </a:bodyPr>
          <a:lstStyle/>
          <a:p>
            <a:endParaRPr lang="en-IN"/>
          </a:p>
        </p:txBody>
      </p:sp>
      <p:sp>
        <p:nvSpPr>
          <p:cNvPr id="6" name="TextBox 5">
            <a:extLst>
              <a:ext uri="{FF2B5EF4-FFF2-40B4-BE49-F238E27FC236}">
                <a16:creationId xmlns:a16="http://schemas.microsoft.com/office/drawing/2014/main" id="{D8FA112B-D69F-3881-34DF-9237BAFA9809}"/>
              </a:ext>
            </a:extLst>
          </p:cNvPr>
          <p:cNvSpPr txBox="1"/>
          <p:nvPr/>
        </p:nvSpPr>
        <p:spPr>
          <a:xfrm>
            <a:off x="899592" y="555526"/>
            <a:ext cx="6264696" cy="3877985"/>
          </a:xfrm>
          <a:prstGeom prst="rect">
            <a:avLst/>
          </a:prstGeom>
          <a:noFill/>
        </p:spPr>
        <p:txBody>
          <a:bodyPr wrap="square" rtlCol="0">
            <a:spAutoFit/>
          </a:bodyPr>
          <a:lstStyle/>
          <a:p>
            <a:pPr marL="342900" indent="-342900">
              <a:buFont typeface="Wingdings" panose="05000000000000000000" pitchFamily="2" charset="2"/>
              <a:buChar char="q"/>
            </a:pPr>
            <a:r>
              <a:rPr lang="en-IN" sz="2800" b="1" dirty="0">
                <a:solidFill>
                  <a:schemeClr val="tx2">
                    <a:lumMod val="60000"/>
                    <a:lumOff val="40000"/>
                  </a:schemeClr>
                </a:solidFill>
                <a:latin typeface="Söhne"/>
              </a:rPr>
              <a:t>Contact.js</a:t>
            </a:r>
          </a:p>
          <a:p>
            <a:pPr marL="342900" indent="-342900">
              <a:buFont typeface="+mj-lt"/>
              <a:buAutoNum type="arabicPeriod"/>
            </a:pPr>
            <a:endParaRPr lang="en-IN" dirty="0"/>
          </a:p>
          <a:p>
            <a:r>
              <a:rPr lang="en-US" sz="2000" dirty="0"/>
              <a:t>import React from 'react'; </a:t>
            </a:r>
          </a:p>
          <a:p>
            <a:r>
              <a:rPr lang="en-US" sz="2000" dirty="0"/>
              <a:t> const Contact = () =&gt; (</a:t>
            </a:r>
          </a:p>
          <a:p>
            <a:r>
              <a:rPr lang="en-US" sz="2000" dirty="0"/>
              <a:t> &lt;section id="contact"&gt; </a:t>
            </a:r>
          </a:p>
          <a:p>
            <a:r>
              <a:rPr lang="en-US" sz="2000" dirty="0"/>
              <a:t>&lt;h2&gt;Contact&lt;/h2&gt; {</a:t>
            </a:r>
          </a:p>
          <a:p>
            <a:r>
              <a:rPr lang="en-US" sz="2000" dirty="0"/>
              <a:t>/* Your contact information or a contact form goes here */} </a:t>
            </a:r>
          </a:p>
          <a:p>
            <a:r>
              <a:rPr lang="en-US" sz="2000" dirty="0"/>
              <a:t>&lt;/section&gt; </a:t>
            </a:r>
          </a:p>
          <a:p>
            <a:r>
              <a:rPr lang="en-US" sz="2000" dirty="0"/>
              <a:t>);</a:t>
            </a:r>
          </a:p>
          <a:p>
            <a:endParaRPr lang="en-US" sz="2000" dirty="0"/>
          </a:p>
          <a:p>
            <a:r>
              <a:rPr lang="en-US" sz="2000" dirty="0"/>
              <a:t> export default Contact;</a:t>
            </a:r>
            <a:endParaRPr lang="en-IN" sz="2000" dirty="0"/>
          </a:p>
        </p:txBody>
      </p:sp>
    </p:spTree>
    <p:extLst>
      <p:ext uri="{BB962C8B-B14F-4D97-AF65-F5344CB8AC3E}">
        <p14:creationId xmlns:p14="http://schemas.microsoft.com/office/powerpoint/2010/main" val="2747773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209550"/>
            <a:ext cx="9144000" cy="5143500"/>
          </a:xfrm>
          <a:prstGeom prst="rect">
            <a:avLst/>
          </a:prstGeom>
          <a:blipFill>
            <a:blip r:embed="rId2" cstate="print"/>
            <a:stretch>
              <a:fillRect/>
            </a:stretch>
          </a:blipFill>
        </p:spPr>
        <p:txBody>
          <a:bodyPr wrap="square" lIns="0" tIns="0" rIns="0" bIns="0" rtlCol="0">
            <a:spAutoFit/>
          </a:bodyPr>
          <a:lstStyle/>
          <a:p>
            <a:endParaRPr lang="en-IN"/>
          </a:p>
        </p:txBody>
      </p:sp>
      <p:sp>
        <p:nvSpPr>
          <p:cNvPr id="6" name="TextBox 5">
            <a:extLst>
              <a:ext uri="{FF2B5EF4-FFF2-40B4-BE49-F238E27FC236}">
                <a16:creationId xmlns:a16="http://schemas.microsoft.com/office/drawing/2014/main" id="{D8FA112B-D69F-3881-34DF-9237BAFA9809}"/>
              </a:ext>
            </a:extLst>
          </p:cNvPr>
          <p:cNvSpPr txBox="1"/>
          <p:nvPr/>
        </p:nvSpPr>
        <p:spPr>
          <a:xfrm>
            <a:off x="899592" y="555526"/>
            <a:ext cx="6264696" cy="3754874"/>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solidFill>
                  <a:schemeClr val="tx2">
                    <a:lumMod val="60000"/>
                    <a:lumOff val="40000"/>
                  </a:schemeClr>
                </a:solidFill>
              </a:rPr>
              <a:t>Footer.js</a:t>
            </a:r>
            <a:r>
              <a:rPr lang="en-US" sz="2400" b="1" dirty="0"/>
              <a:t>:</a:t>
            </a:r>
          </a:p>
          <a:p>
            <a:pPr marL="342900" indent="-342900">
              <a:buFont typeface="Wingdings" panose="05000000000000000000" pitchFamily="2" charset="2"/>
              <a:buChar char="q"/>
            </a:pPr>
            <a:endParaRPr lang="en-US" b="1" dirty="0"/>
          </a:p>
          <a:p>
            <a:pPr marL="342900" indent="-342900">
              <a:buFont typeface="Wingdings" panose="05000000000000000000" pitchFamily="2" charset="2"/>
              <a:buChar char="q"/>
            </a:pPr>
            <a:endParaRPr lang="en-US" b="1" dirty="0"/>
          </a:p>
          <a:p>
            <a:pPr marL="342900" indent="-342900"/>
            <a:r>
              <a:rPr lang="en-US" sz="2000" dirty="0"/>
              <a:t>import React from 'react';</a:t>
            </a:r>
          </a:p>
          <a:p>
            <a:pPr marL="342900" indent="-342900"/>
            <a:r>
              <a:rPr lang="en-US" sz="2000" dirty="0"/>
              <a:t>const Footer = () =&gt; (</a:t>
            </a:r>
          </a:p>
          <a:p>
            <a:pPr marL="342900" indent="-342900"/>
            <a:r>
              <a:rPr lang="en-US" sz="2000" dirty="0"/>
              <a:t> &lt;footer&gt;</a:t>
            </a:r>
          </a:p>
          <a:p>
            <a:pPr marL="342900" indent="-342900"/>
            <a:r>
              <a:rPr lang="en-US" sz="2000" dirty="0"/>
              <a:t> &lt;p&gt;&amp;copy; 2023 Your Name. All rights reserved.&lt;/p&gt; &lt;/footer&gt;</a:t>
            </a:r>
          </a:p>
          <a:p>
            <a:pPr marL="342900" indent="-342900"/>
            <a:r>
              <a:rPr lang="en-US" sz="2000" dirty="0"/>
              <a:t> ); </a:t>
            </a:r>
          </a:p>
          <a:p>
            <a:pPr marL="342900" indent="-342900">
              <a:buFont typeface="Wingdings" panose="05000000000000000000" pitchFamily="2" charset="2"/>
              <a:buChar char="q"/>
            </a:pPr>
            <a:endParaRPr lang="en-US" sz="2000" dirty="0"/>
          </a:p>
          <a:p>
            <a:pPr marL="342900" indent="-342900"/>
            <a:r>
              <a:rPr lang="en-US" sz="2000" dirty="0"/>
              <a:t>export default Footer;</a:t>
            </a:r>
            <a:endParaRPr lang="en-US" sz="2000" b="1" dirty="0"/>
          </a:p>
          <a:p>
            <a:pPr marL="342900" indent="-342900">
              <a:buFont typeface="Wingdings" panose="05000000000000000000" pitchFamily="2" charset="2"/>
              <a:buChar char="q"/>
            </a:pPr>
            <a:endParaRPr lang="en-IN" dirty="0"/>
          </a:p>
        </p:txBody>
      </p:sp>
    </p:spTree>
    <p:extLst>
      <p:ext uri="{BB962C8B-B14F-4D97-AF65-F5344CB8AC3E}">
        <p14:creationId xmlns:p14="http://schemas.microsoft.com/office/powerpoint/2010/main" val="3237614132"/>
      </p:ext>
    </p:extLst>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TotalTime>
  <Words>944</Words>
  <Application>Microsoft Office PowerPoint</Application>
  <PresentationFormat>On-screen Show (16:9)</PresentationFormat>
  <Paragraphs>205</Paragraphs>
  <Slides>15</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vt:i4>
      </vt:variant>
    </vt:vector>
  </HeadingPairs>
  <TitlesOfParts>
    <vt:vector size="30" baseType="lpstr">
      <vt:lpstr>CSBFGQ+EBGaramond-Bold</vt:lpstr>
      <vt:lpstr>SLFRMA+PublicSans-BoldItalic</vt:lpstr>
      <vt:lpstr>ILIIOR+EBGaramond-Bold</vt:lpstr>
      <vt:lpstr>KQGMTU+Arial-BoldMT</vt:lpstr>
      <vt:lpstr>SJNKRS+ArialMT</vt:lpstr>
      <vt:lpstr>PVLNNE+ArialMT</vt:lpstr>
      <vt:lpstr>CHCNIJ+PublicSans-Bold</vt:lpstr>
      <vt:lpstr>CFRUAJ+EBGaramond-Medium</vt:lpstr>
      <vt:lpstr>Wingdings</vt:lpstr>
      <vt:lpstr>Times New Roman</vt:lpstr>
      <vt:lpstr>IDNLAK+EBGaramond-Medium</vt:lpstr>
      <vt:lpstr>Calibri</vt:lpstr>
      <vt:lpstr>Shonar Bangla</vt:lpstr>
      <vt:lpstr>Söhne</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ayush kumar</dc:creator>
  <cp:lastModifiedBy>Surya K S</cp:lastModifiedBy>
  <cp:revision>15</cp:revision>
  <dcterms:modified xsi:type="dcterms:W3CDTF">2023-11-18T16:46:55Z</dcterms:modified>
</cp:coreProperties>
</file>