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70" r:id="rId5"/>
    <p:sldId id="259" r:id="rId6"/>
    <p:sldId id="262" r:id="rId7"/>
    <p:sldId id="273" r:id="rId8"/>
    <p:sldId id="260" r:id="rId9"/>
    <p:sldId id="264" r:id="rId10"/>
    <p:sldId id="275" r:id="rId11"/>
    <p:sldId id="274" r:id="rId12"/>
    <p:sldId id="272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AE3C8B0-ED4D-4CF6-831F-B74887D8C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63C940C-879A-49F6-8DD3-E6D50EC3C9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3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8B0-ED4D-4CF6-831F-B74887D8C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940C-879A-49F6-8DD3-E6D50EC3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8B0-ED4D-4CF6-831F-B74887D8C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940C-879A-49F6-8DD3-E6D50EC3C9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033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8B0-ED4D-4CF6-831F-B74887D8C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940C-879A-49F6-8DD3-E6D50EC3C99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187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8B0-ED4D-4CF6-831F-B74887D8C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940C-879A-49F6-8DD3-E6D50EC3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58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8B0-ED4D-4CF6-831F-B74887D8C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940C-879A-49F6-8DD3-E6D50EC3C99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31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8B0-ED4D-4CF6-831F-B74887D8C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940C-879A-49F6-8DD3-E6D50EC3C9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8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8B0-ED4D-4CF6-831F-B74887D8C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940C-879A-49F6-8DD3-E6D50EC3C99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497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8B0-ED4D-4CF6-831F-B74887D8C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940C-879A-49F6-8DD3-E6D50EC3C99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89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8B0-ED4D-4CF6-831F-B74887D8C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940C-879A-49F6-8DD3-E6D50EC3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3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8B0-ED4D-4CF6-831F-B74887D8C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940C-879A-49F6-8DD3-E6D50EC3C99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3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8B0-ED4D-4CF6-831F-B74887D8C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940C-879A-49F6-8DD3-E6D50EC3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1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8B0-ED4D-4CF6-831F-B74887D8C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940C-879A-49F6-8DD3-E6D50EC3C99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93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8B0-ED4D-4CF6-831F-B74887D8C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940C-879A-49F6-8DD3-E6D50EC3C99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02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8B0-ED4D-4CF6-831F-B74887D8C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940C-879A-49F6-8DD3-E6D50EC3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8B0-ED4D-4CF6-831F-B74887D8C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940C-879A-49F6-8DD3-E6D50EC3C99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9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8B0-ED4D-4CF6-831F-B74887D8C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940C-879A-49F6-8DD3-E6D50EC3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9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E3C8B0-ED4D-4CF6-831F-B74887D8C24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3C940C-879A-49F6-8DD3-E6D50EC3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Design and Verification Environment to verify ARM based AMBA AHB-Lite Protocol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400" dirty="0" smtClean="0"/>
              <a:t>ECE 571 – Introduction to </a:t>
            </a:r>
            <a:r>
              <a:rPr lang="en-US" sz="1400" dirty="0" err="1" smtClean="0"/>
              <a:t>SystemVerilog</a:t>
            </a:r>
            <a:r>
              <a:rPr lang="en-US" sz="1400" dirty="0" smtClean="0"/>
              <a:t>, Winter 2018</a:t>
            </a:r>
          </a:p>
          <a:p>
            <a:pPr algn="l"/>
            <a:r>
              <a:rPr lang="en-US" sz="1400" dirty="0" err="1"/>
              <a:t>Kirtan</a:t>
            </a:r>
            <a:r>
              <a:rPr lang="en-US" sz="1400" dirty="0"/>
              <a:t> Mehta</a:t>
            </a:r>
          </a:p>
          <a:p>
            <a:pPr algn="l"/>
            <a:r>
              <a:rPr lang="en-US" sz="1400" dirty="0"/>
              <a:t>Mohammad </a:t>
            </a:r>
            <a:r>
              <a:rPr lang="en-US" sz="1400" dirty="0" err="1"/>
              <a:t>Suheb</a:t>
            </a:r>
            <a:r>
              <a:rPr lang="en-US" sz="1400" dirty="0"/>
              <a:t> </a:t>
            </a:r>
            <a:r>
              <a:rPr lang="en-US" sz="1400" dirty="0" err="1" smtClean="0"/>
              <a:t>Zameer</a:t>
            </a:r>
            <a:endParaRPr lang="en-US" sz="1400" dirty="0" smtClean="0"/>
          </a:p>
          <a:p>
            <a:pPr algn="l"/>
            <a:r>
              <a:rPr lang="en-US" sz="1400" dirty="0" err="1" smtClean="0"/>
              <a:t>Raveena</a:t>
            </a:r>
            <a:r>
              <a:rPr lang="en-US" sz="1400" dirty="0" smtClean="0"/>
              <a:t> </a:t>
            </a:r>
            <a:r>
              <a:rPr lang="en-US" sz="1400" dirty="0" err="1" smtClean="0"/>
              <a:t>Khandelwal</a:t>
            </a:r>
            <a:endParaRPr lang="en-US" sz="1400" dirty="0" smtClean="0"/>
          </a:p>
          <a:p>
            <a:pPr algn="l"/>
            <a:r>
              <a:rPr lang="en-US" sz="1400" dirty="0" smtClean="0"/>
              <a:t>Sai </a:t>
            </a:r>
            <a:r>
              <a:rPr lang="en-US" sz="1400" dirty="0" err="1" smtClean="0"/>
              <a:t>Tawale</a:t>
            </a:r>
            <a:r>
              <a:rPr lang="en-US" sz="1400" dirty="0" smtClean="0"/>
              <a:t>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6233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based </a:t>
            </a:r>
            <a:r>
              <a:rPr lang="en-US" dirty="0" smtClean="0"/>
              <a:t>verification results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24" y="2537139"/>
            <a:ext cx="7675808" cy="3670478"/>
          </a:xfrm>
        </p:spPr>
      </p:pic>
    </p:spTree>
    <p:extLst>
      <p:ext uri="{BB962C8B-B14F-4D97-AF65-F5344CB8AC3E}">
        <p14:creationId xmlns:p14="http://schemas.microsoft.com/office/powerpoint/2010/main" val="4329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Simulation Vs. Emulation Statistics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88657"/>
              </p:ext>
            </p:extLst>
          </p:nvPr>
        </p:nvGraphicFramePr>
        <p:xfrm>
          <a:off x="1295400" y="1973179"/>
          <a:ext cx="9601200" cy="4174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348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SIMULATION (</a:t>
                      </a:r>
                      <a:r>
                        <a:rPr lang="en-US" dirty="0" err="1" smtClean="0"/>
                        <a:t>PureSim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EMULATION (</a:t>
                      </a:r>
                      <a:r>
                        <a:rPr lang="en-US" dirty="0" err="1" smtClean="0"/>
                        <a:t>TBx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809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504" y="2967279"/>
            <a:ext cx="4412362" cy="2499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68" y="2550193"/>
            <a:ext cx="4412363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code is parameterized to include more slaves in the future. </a:t>
            </a:r>
          </a:p>
          <a:p>
            <a:r>
              <a:rPr lang="en-US" dirty="0" smtClean="0"/>
              <a:t>We can also implement multiple masters and various data signals to send/read data to/from slaves.</a:t>
            </a:r>
          </a:p>
          <a:p>
            <a:r>
              <a:rPr lang="en-US" dirty="0" smtClean="0"/>
              <a:t>More test cases can be included to implement corner cases, checkers and Assertions.</a:t>
            </a:r>
          </a:p>
          <a:p>
            <a:r>
              <a:rPr lang="en-US" dirty="0" smtClean="0"/>
              <a:t>Can implement vacuous pass and fake pass. </a:t>
            </a:r>
          </a:p>
          <a:p>
            <a:r>
              <a:rPr lang="en-US" dirty="0" smtClean="0"/>
              <a:t>Optimization and reusability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88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44053"/>
            <a:ext cx="9601196" cy="331893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30463"/>
              </p:ext>
            </p:extLst>
          </p:nvPr>
        </p:nvGraphicFramePr>
        <p:xfrm>
          <a:off x="1295400" y="2562896"/>
          <a:ext cx="9601197" cy="321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/>
                <a:gridCol w="3200399"/>
                <a:gridCol w="3200399"/>
              </a:tblGrid>
              <a:tr h="476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EMULATION</a:t>
                      </a:r>
                      <a:endParaRPr lang="en-US" dirty="0"/>
                    </a:p>
                  </a:txBody>
                  <a:tcPr/>
                </a:tc>
              </a:tr>
              <a:tr h="274321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Designing</a:t>
                      </a:r>
                      <a:r>
                        <a:rPr lang="en-US" sz="2000" baseline="0" dirty="0" smtClean="0"/>
                        <a:t> DUT from scratch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Designing class based verification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Synchronization/Timing issue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Major</a:t>
                      </a:r>
                      <a:r>
                        <a:rPr lang="en-US" sz="2000" baseline="0" dirty="0" smtClean="0"/>
                        <a:t> time was consumed in debugging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Synthesizable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testbench</a:t>
                      </a:r>
                      <a:r>
                        <a:rPr lang="en-US" sz="2000" baseline="0" dirty="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err="1" smtClean="0"/>
                        <a:t>Deadloops</a:t>
                      </a:r>
                      <a:r>
                        <a:rPr lang="en-US" sz="2000" baseline="0" dirty="0" smtClean="0"/>
                        <a:t>, latches faced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/>
                        <a:t>Had to improvise design accordingly 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8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of each team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– </a:t>
            </a:r>
            <a:r>
              <a:rPr lang="en-US" dirty="0" err="1" smtClean="0"/>
              <a:t>Kirtan</a:t>
            </a:r>
            <a:r>
              <a:rPr lang="en-US" dirty="0" smtClean="0"/>
              <a:t>, </a:t>
            </a:r>
            <a:r>
              <a:rPr lang="en-US" dirty="0"/>
              <a:t>Mohammad </a:t>
            </a:r>
            <a:endParaRPr lang="en-US" dirty="0" smtClean="0"/>
          </a:p>
          <a:p>
            <a:r>
              <a:rPr lang="en-US" dirty="0" smtClean="0"/>
              <a:t>Debugging – </a:t>
            </a:r>
            <a:r>
              <a:rPr lang="en-US" dirty="0" err="1" smtClean="0"/>
              <a:t>Kirtan</a:t>
            </a:r>
            <a:r>
              <a:rPr lang="en-US" dirty="0" smtClean="0"/>
              <a:t>, Mohammad </a:t>
            </a:r>
          </a:p>
          <a:p>
            <a:r>
              <a:rPr lang="en-US" dirty="0" smtClean="0"/>
              <a:t>Implicit </a:t>
            </a:r>
            <a:r>
              <a:rPr lang="en-US" dirty="0" err="1" smtClean="0"/>
              <a:t>Testbench</a:t>
            </a:r>
            <a:r>
              <a:rPr lang="en-US" dirty="0" smtClean="0"/>
              <a:t> – </a:t>
            </a:r>
            <a:r>
              <a:rPr lang="en-US" dirty="0" err="1" smtClean="0"/>
              <a:t>Kirtan</a:t>
            </a:r>
            <a:r>
              <a:rPr lang="en-US" dirty="0" smtClean="0"/>
              <a:t>, Mohammad, </a:t>
            </a:r>
            <a:r>
              <a:rPr lang="en-US" dirty="0" err="1" smtClean="0"/>
              <a:t>Raveena</a:t>
            </a:r>
            <a:r>
              <a:rPr lang="en-US" dirty="0" smtClean="0"/>
              <a:t>, Sai </a:t>
            </a:r>
          </a:p>
          <a:p>
            <a:r>
              <a:rPr lang="en-US" dirty="0" smtClean="0"/>
              <a:t>Verification Environment –  </a:t>
            </a:r>
            <a:r>
              <a:rPr lang="en-US" dirty="0" err="1" smtClean="0"/>
              <a:t>Kirtan</a:t>
            </a:r>
            <a:r>
              <a:rPr lang="en-US" dirty="0" smtClean="0"/>
              <a:t>, Mohammad</a:t>
            </a:r>
          </a:p>
          <a:p>
            <a:r>
              <a:rPr lang="en-US" dirty="0" smtClean="0"/>
              <a:t>Emulation – </a:t>
            </a:r>
            <a:r>
              <a:rPr lang="en-US" dirty="0" err="1" smtClean="0"/>
              <a:t>Raveena</a:t>
            </a:r>
            <a:r>
              <a:rPr lang="en-US" dirty="0" smtClean="0"/>
              <a:t>, Sai</a:t>
            </a:r>
          </a:p>
          <a:p>
            <a:r>
              <a:rPr lang="en-US" dirty="0" smtClean="0"/>
              <a:t>Report – </a:t>
            </a:r>
            <a:r>
              <a:rPr lang="en-US" dirty="0" err="1" smtClean="0"/>
              <a:t>Raveena</a:t>
            </a:r>
            <a:r>
              <a:rPr lang="en-US" dirty="0" smtClean="0"/>
              <a:t>, Sai </a:t>
            </a:r>
          </a:p>
        </p:txBody>
      </p:sp>
    </p:spTree>
    <p:extLst>
      <p:ext uri="{BB962C8B-B14F-4D97-AF65-F5344CB8AC3E}">
        <p14:creationId xmlns:p14="http://schemas.microsoft.com/office/powerpoint/2010/main" val="25047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Proposed </a:t>
            </a:r>
            <a:r>
              <a:rPr lang="en-US" dirty="0" smtClean="0"/>
              <a:t>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esign </a:t>
            </a:r>
            <a:r>
              <a:rPr lang="en-US" dirty="0"/>
              <a:t>a synthesizable DUT which includes the design of one master and </a:t>
            </a:r>
            <a:r>
              <a:rPr lang="en-US" dirty="0" smtClean="0"/>
              <a:t>one slave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the basic functionality of the AHB-Lite </a:t>
            </a:r>
            <a:r>
              <a:rPr lang="en-US" dirty="0" smtClean="0"/>
              <a:t>DUT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SV Verification Environment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Debugging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Emulation in </a:t>
            </a:r>
            <a:r>
              <a:rPr lang="en-US" dirty="0" err="1" smtClean="0"/>
              <a:t>TBx</a:t>
            </a:r>
            <a:r>
              <a:rPr lang="en-US" dirty="0" smtClean="0"/>
              <a:t> mode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Targets Achieved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Designed the protocol for one Master and one Slave.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Made a basic </a:t>
            </a:r>
            <a:r>
              <a:rPr lang="en-US" dirty="0" err="1" smtClean="0"/>
              <a:t>Testbench</a:t>
            </a:r>
            <a:r>
              <a:rPr lang="en-US" dirty="0" smtClean="0"/>
              <a:t> to test the functionalities of the DUT.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Designed the Environment based on the concept of classes.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Debugging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Emulation in </a:t>
            </a:r>
            <a:r>
              <a:rPr lang="en-US" dirty="0" err="1" smtClean="0"/>
              <a:t>TBx</a:t>
            </a:r>
            <a:r>
              <a:rPr lang="en-US" dirty="0" smtClean="0"/>
              <a:t> mode </a:t>
            </a:r>
          </a:p>
        </p:txBody>
      </p:sp>
    </p:spTree>
    <p:extLst>
      <p:ext uri="{BB962C8B-B14F-4D97-AF65-F5344CB8AC3E}">
        <p14:creationId xmlns:p14="http://schemas.microsoft.com/office/powerpoint/2010/main" val="3347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design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59" y="2497655"/>
            <a:ext cx="6593982" cy="3734873"/>
          </a:xfrm>
        </p:spPr>
      </p:pic>
    </p:spTree>
    <p:extLst>
      <p:ext uri="{BB962C8B-B14F-4D97-AF65-F5344CB8AC3E}">
        <p14:creationId xmlns:p14="http://schemas.microsoft.com/office/powerpoint/2010/main" val="33050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Questasim</a:t>
            </a:r>
            <a:r>
              <a:rPr lang="en-US" dirty="0" smtClean="0"/>
              <a:t> </a:t>
            </a:r>
            <a:r>
              <a:rPr lang="en-US" dirty="0" smtClean="0"/>
              <a:t>– Normal testing and debugging </a:t>
            </a:r>
            <a:r>
              <a:rPr lang="en-US" dirty="0" smtClean="0"/>
              <a:t>Using </a:t>
            </a:r>
            <a:r>
              <a:rPr lang="en-US" dirty="0" err="1" smtClean="0"/>
              <a:t>QuestaSim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Verification using Environment in </a:t>
            </a:r>
            <a:r>
              <a:rPr lang="en-US" dirty="0" err="1" smtClean="0"/>
              <a:t>QuestaSim</a:t>
            </a:r>
            <a:r>
              <a:rPr lang="en-US" dirty="0" smtClean="0"/>
              <a:t>- </a:t>
            </a:r>
            <a:r>
              <a:rPr lang="en-US" dirty="0" smtClean="0"/>
              <a:t>A </a:t>
            </a:r>
            <a:r>
              <a:rPr lang="en-US" dirty="0" err="1" smtClean="0"/>
              <a:t>SystemVerilog</a:t>
            </a:r>
            <a:r>
              <a:rPr lang="en-US" dirty="0" smtClean="0"/>
              <a:t> Class based Constraint Random Verification environment build to verify the functionality of the design.</a:t>
            </a:r>
            <a:endParaRPr lang="en-US" dirty="0"/>
          </a:p>
          <a:p>
            <a:r>
              <a:rPr lang="en-US" dirty="0" err="1" smtClean="0"/>
              <a:t>Veloce</a:t>
            </a:r>
            <a:r>
              <a:rPr lang="en-US" dirty="0" smtClean="0"/>
              <a:t> </a:t>
            </a:r>
            <a:r>
              <a:rPr lang="en-US" dirty="0" smtClean="0"/>
              <a:t>– Emulation (TBX)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Development of </a:t>
            </a:r>
            <a:r>
              <a:rPr lang="en-US" dirty="0" smtClean="0"/>
              <a:t>implicit test </a:t>
            </a:r>
            <a:r>
              <a:rPr lang="en-US" dirty="0"/>
              <a:t>cases </a:t>
            </a:r>
            <a:r>
              <a:rPr lang="en-US" dirty="0" smtClean="0"/>
              <a:t>and </a:t>
            </a:r>
            <a:r>
              <a:rPr lang="en-US" dirty="0"/>
              <a:t>integrate them with DUT in the top module. </a:t>
            </a:r>
          </a:p>
          <a:p>
            <a:pPr lvl="0"/>
            <a:r>
              <a:rPr lang="en-US" dirty="0"/>
              <a:t>Development of the </a:t>
            </a:r>
            <a:r>
              <a:rPr lang="en-US" dirty="0" smtClean="0"/>
              <a:t>Verification Environment using classes. </a:t>
            </a:r>
            <a:endParaRPr lang="en-US" dirty="0"/>
          </a:p>
          <a:p>
            <a:pPr lvl="0"/>
            <a:r>
              <a:rPr lang="en-US" dirty="0"/>
              <a:t>Development of packet </a:t>
            </a:r>
            <a:r>
              <a:rPr lang="en-US" dirty="0" smtClean="0"/>
              <a:t>and generator class </a:t>
            </a:r>
            <a:r>
              <a:rPr lang="en-US" dirty="0"/>
              <a:t>based on stimulus plan. </a:t>
            </a:r>
          </a:p>
          <a:p>
            <a:pPr lvl="0"/>
            <a:r>
              <a:rPr lang="en-US" dirty="0" smtClean="0"/>
              <a:t>Developing a scoreboard where assertions and checkers are included and the design is tested.</a:t>
            </a:r>
          </a:p>
        </p:txBody>
      </p:sp>
    </p:spTree>
    <p:extLst>
      <p:ext uri="{BB962C8B-B14F-4D97-AF65-F5344CB8AC3E}">
        <p14:creationId xmlns:p14="http://schemas.microsoft.com/office/powerpoint/2010/main" val="1565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Verification Environment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5" y="2518827"/>
            <a:ext cx="5899150" cy="3586162"/>
          </a:xfrm>
        </p:spPr>
      </p:pic>
    </p:spTree>
    <p:extLst>
      <p:ext uri="{BB962C8B-B14F-4D97-AF65-F5344CB8AC3E}">
        <p14:creationId xmlns:p14="http://schemas.microsoft.com/office/powerpoint/2010/main" val="41363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79101"/>
            <a:ext cx="9601196" cy="1303867"/>
          </a:xfrm>
        </p:spPr>
        <p:txBody>
          <a:bodyPr/>
          <a:lstStyle/>
          <a:p>
            <a:r>
              <a:rPr lang="en-US" dirty="0" err="1" smtClean="0"/>
              <a:t>Testcases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data into memory</a:t>
            </a:r>
            <a:r>
              <a:rPr lang="en-US" dirty="0"/>
              <a:t> </a:t>
            </a:r>
            <a:r>
              <a:rPr lang="en-US" dirty="0" smtClean="0"/>
              <a:t>where random with some constraints and corner cases of address where present. </a:t>
            </a:r>
            <a:endParaRPr lang="en-US" dirty="0"/>
          </a:p>
          <a:p>
            <a:r>
              <a:rPr lang="en-US" dirty="0" smtClean="0"/>
              <a:t>Data is randomized.</a:t>
            </a:r>
          </a:p>
          <a:p>
            <a:r>
              <a:rPr lang="en-US" dirty="0" smtClean="0"/>
              <a:t>Read from the same location and check the scoreboard for successful data read.</a:t>
            </a:r>
          </a:p>
          <a:p>
            <a:r>
              <a:rPr lang="en-US" dirty="0" smtClean="0"/>
              <a:t>Do the same with burst mode and verify the results.</a:t>
            </a:r>
          </a:p>
        </p:txBody>
      </p:sp>
    </p:spTree>
    <p:extLst>
      <p:ext uri="{BB962C8B-B14F-4D97-AF65-F5344CB8AC3E}">
        <p14:creationId xmlns:p14="http://schemas.microsoft.com/office/powerpoint/2010/main" val="33196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1687</TotalTime>
  <Words>399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Design and Verification Environment to verify ARM based AMBA AHB-Lite Protocol</vt:lpstr>
      <vt:lpstr>Contribution of each team member</vt:lpstr>
      <vt:lpstr>Introduction</vt:lpstr>
      <vt:lpstr>Introduction</vt:lpstr>
      <vt:lpstr>Overview of the design </vt:lpstr>
      <vt:lpstr>Verification </vt:lpstr>
      <vt:lpstr>Verification Strategy</vt:lpstr>
      <vt:lpstr>Overview of Verification Environment </vt:lpstr>
      <vt:lpstr>Testcases </vt:lpstr>
      <vt:lpstr>Simulation based verification results </vt:lpstr>
      <vt:lpstr>Simulation Vs. Emulation Statistics</vt:lpstr>
      <vt:lpstr>Future scope of the project</vt:lpstr>
      <vt:lpstr>Challenges faced </vt:lpstr>
      <vt:lpstr>Q &amp; A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Verification Environment to verify ARM based AMBA AHB-Lite Protocol</dc:title>
  <dc:creator>Sai</dc:creator>
  <cp:lastModifiedBy>Sai</cp:lastModifiedBy>
  <cp:revision>26</cp:revision>
  <dcterms:created xsi:type="dcterms:W3CDTF">2018-03-14T22:15:29Z</dcterms:created>
  <dcterms:modified xsi:type="dcterms:W3CDTF">2018-03-16T19:48:17Z</dcterms:modified>
</cp:coreProperties>
</file>