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2" r:id="rId1"/>
  </p:sldMasterIdLst>
  <p:notesMasterIdLst>
    <p:notesMasterId r:id="rId20"/>
  </p:notesMasterIdLst>
  <p:sldIdLst>
    <p:sldId id="256" r:id="rId2"/>
    <p:sldId id="257" r:id="rId3"/>
    <p:sldId id="258" r:id="rId4"/>
    <p:sldId id="287" r:id="rId5"/>
    <p:sldId id="288" r:id="rId6"/>
    <p:sldId id="289" r:id="rId7"/>
    <p:sldId id="260" r:id="rId8"/>
    <p:sldId id="261" r:id="rId9"/>
    <p:sldId id="277" r:id="rId10"/>
    <p:sldId id="263" r:id="rId11"/>
    <p:sldId id="265" r:id="rId12"/>
    <p:sldId id="264" r:id="rId13"/>
    <p:sldId id="276" r:id="rId14"/>
    <p:sldId id="278" r:id="rId15"/>
    <p:sldId id="285" r:id="rId16"/>
    <p:sldId id="291" r:id="rId17"/>
    <p:sldId id="290" r:id="rId18"/>
    <p:sldId id="286" r:id="rId19"/>
  </p:sldIdLst>
  <p:sldSz cx="18288000" cy="10287000"/>
  <p:notesSz cx="6858000" cy="9144000"/>
  <p:embeddedFontLst>
    <p:embeddedFont>
      <p:font typeface="Calibri Light" pitchFamily="34" charset="0"/>
      <p:regular r:id="rId21"/>
      <p:italic r:id="rId22"/>
    </p:embeddedFont>
    <p:embeddedFont>
      <p:font typeface="Calibri" pitchFamily="34" charset="0"/>
      <p:regular r:id="rId23"/>
      <p:bold r:id="rId24"/>
      <p:italic r:id="rId25"/>
      <p:boldItalic r:id="rId26"/>
    </p:embeddedFont>
    <p:embeddedFont>
      <p:font typeface="Alice Bold"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4E9354-5B46-4C9B-B55E-9DCA11C22A5A}">
          <p14:sldIdLst>
            <p14:sldId id="256"/>
            <p14:sldId id="257"/>
            <p14:sldId id="258"/>
            <p14:sldId id="287"/>
            <p14:sldId id="288"/>
            <p14:sldId id="289"/>
            <p14:sldId id="260"/>
            <p14:sldId id="261"/>
            <p14:sldId id="277"/>
            <p14:sldId id="263"/>
          </p14:sldIdLst>
        </p14:section>
        <p14:section name="Untitled Section" id="{29757744-544B-4557-B947-834D80C57EB3}">
          <p14:sldIdLst>
            <p14:sldId id="265"/>
            <p14:sldId id="264"/>
            <p14:sldId id="276"/>
            <p14:sldId id="278"/>
            <p14:sldId id="285"/>
            <p14:sldId id="291"/>
            <p14:sldId id="290"/>
            <p14:sldId id="286"/>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9" d="100"/>
          <a:sy n="59" d="100"/>
        </p:scale>
        <p:origin x="-754" y="1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hiya V" userId="b725dd38a248f685" providerId="LiveId" clId="{2444D1BA-D0B0-43CE-BC88-A818E9822DF6}"/>
    <pc:docChg chg="modSld">
      <pc:chgData name="Sandhiya V" userId="b725dd38a248f685" providerId="LiveId" clId="{2444D1BA-D0B0-43CE-BC88-A818E9822DF6}" dt="2024-04-29T05:18:59.506" v="6" actId="14100"/>
      <pc:docMkLst>
        <pc:docMk/>
      </pc:docMkLst>
      <pc:sldChg chg="modSp mod">
        <pc:chgData name="Sandhiya V" userId="b725dd38a248f685" providerId="LiveId" clId="{2444D1BA-D0B0-43CE-BC88-A818E9822DF6}" dt="2024-04-29T05:18:59.506" v="6" actId="14100"/>
        <pc:sldMkLst>
          <pc:docMk/>
          <pc:sldMk cId="0" sldId="260"/>
        </pc:sldMkLst>
        <pc:spChg chg="mod">
          <ac:chgData name="Sandhiya V" userId="b725dd38a248f685" providerId="LiveId" clId="{2444D1BA-D0B0-43CE-BC88-A818E9822DF6}" dt="2024-04-29T05:18:59.506" v="6" actId="14100"/>
          <ac:spMkLst>
            <pc:docMk/>
            <pc:sldMk cId="0" sldId="260"/>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B37FE-F2B6-4F3F-A2CA-8DCE4E841E2F}" type="datetimeFigureOut">
              <a:rPr lang="en-IN" smtClean="0"/>
              <a:t>05-05-2025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A7AB0-80FE-4465-8E8D-40F4562ADADF}" type="slidenum">
              <a:rPr lang="en-IN" smtClean="0"/>
              <a:t>‹#›</a:t>
            </a:fld>
            <a:endParaRPr lang="en-IN"/>
          </a:p>
        </p:txBody>
      </p:sp>
    </p:spTree>
    <p:extLst>
      <p:ext uri="{BB962C8B-B14F-4D97-AF65-F5344CB8AC3E}">
        <p14:creationId xmlns:p14="http://schemas.microsoft.com/office/powerpoint/2010/main" val="278363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1DF0DF-CDA9-190E-8EBB-8E6170CC6A13}"/>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BF45A5A-C0A5-05A2-CBF0-2F23200D77AE}"/>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133CE093-33C4-AA93-0707-3E12C732DA12}"/>
              </a:ext>
            </a:extLst>
          </p:cNvPr>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a:extLst>
              <a:ext uri="{FF2B5EF4-FFF2-40B4-BE49-F238E27FC236}">
                <a16:creationId xmlns="" xmlns:a16="http://schemas.microsoft.com/office/drawing/2014/main" id="{EEEA73F3-18D1-9B1B-26F2-375070AAC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B366A6B-A758-29EC-1470-A76DAC31383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97589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E728CE-4BBB-034C-51B2-46E2D8DE64C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4A550BA-E913-177F-9D2A-4DEA7B6EF6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740EC5C-1A2E-D150-761B-5B9BAD00C0D4}"/>
              </a:ext>
            </a:extLst>
          </p:cNvPr>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a:extLst>
              <a:ext uri="{FF2B5EF4-FFF2-40B4-BE49-F238E27FC236}">
                <a16:creationId xmlns="" xmlns:a16="http://schemas.microsoft.com/office/drawing/2014/main" id="{AD4C02FD-6168-F900-3E9E-A99D0FFB3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59B4009-85C8-E926-806F-537DEE0190D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82263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BBB292D-64B2-8BC2-DBD0-EAB42D584274}"/>
              </a:ext>
            </a:extLst>
          </p:cNvPr>
          <p:cNvSpPr>
            <a:spLocks noGrp="1"/>
          </p:cNvSpPr>
          <p:nvPr>
            <p:ph type="title" orient="vert"/>
          </p:nvPr>
        </p:nvSpPr>
        <p:spPr>
          <a:xfrm>
            <a:off x="13087350" y="547688"/>
            <a:ext cx="3943350" cy="8717757"/>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91B37BDE-34CC-A562-D0B1-F3C4BC4C300E}"/>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11F6C5F-1C57-97CD-43FF-53D01601EF6F}"/>
              </a:ext>
            </a:extLst>
          </p:cNvPr>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a:extLst>
              <a:ext uri="{FF2B5EF4-FFF2-40B4-BE49-F238E27FC236}">
                <a16:creationId xmlns="" xmlns:a16="http://schemas.microsoft.com/office/drawing/2014/main" id="{481ABA90-67C9-AAFD-5356-71655B7E7C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70C9FA6-AFBE-E2E9-75D0-DDE9D9FB732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67840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68474D-6FFA-22A1-A90D-D782AD19B2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C806F94-D203-ECC9-A398-9F1BA70107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D892CCA-9AD3-6CB9-4563-3EFAD4C7358E}"/>
              </a:ext>
            </a:extLst>
          </p:cNvPr>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a:extLst>
              <a:ext uri="{FF2B5EF4-FFF2-40B4-BE49-F238E27FC236}">
                <a16:creationId xmlns="" xmlns:a16="http://schemas.microsoft.com/office/drawing/2014/main" id="{6D9BA2DF-4C02-2092-84FF-F880FED21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2FA19E7-80B3-2308-CAE9-714AC633FB5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08118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ED425D-3039-B603-959A-E328681420A2}"/>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AB1CA8D-FBED-203E-2638-2410D10F1A72}"/>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40965AE3-E4F1-88A9-81FD-E686F8A10E77}"/>
              </a:ext>
            </a:extLst>
          </p:cNvPr>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a:extLst>
              <a:ext uri="{FF2B5EF4-FFF2-40B4-BE49-F238E27FC236}">
                <a16:creationId xmlns="" xmlns:a16="http://schemas.microsoft.com/office/drawing/2014/main" id="{9E03F370-EF3F-A915-08F8-5C27568DF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5F4F10B-6BFC-FBE9-D439-05EEAEF9561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8986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EA4B2E-614B-0E02-4C8C-4B6DC2E474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A090277-B0AE-9696-7BE6-7CF3FC26549A}"/>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C353D72A-FF29-F12A-B9C3-80CDBF2A8A0E}"/>
              </a:ext>
            </a:extLst>
          </p:cNvPr>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FFCD7F89-AACC-E7FB-8374-5126F3335A7B}"/>
              </a:ext>
            </a:extLst>
          </p:cNvPr>
          <p:cNvSpPr>
            <a:spLocks noGrp="1"/>
          </p:cNvSpPr>
          <p:nvPr>
            <p:ph type="dt" sz="half" idx="10"/>
          </p:nvPr>
        </p:nvSpPr>
        <p:spPr/>
        <p:txBody>
          <a:bodyPr/>
          <a:lstStyle/>
          <a:p>
            <a:fld id="{1D8BD707-D9CF-40AE-B4C6-C98DA3205C09}" type="datetimeFigureOut">
              <a:rPr lang="en-US" smtClean="0"/>
              <a:pPr/>
              <a:t>5/5/2025</a:t>
            </a:fld>
            <a:endParaRPr lang="en-US"/>
          </a:p>
        </p:txBody>
      </p:sp>
      <p:sp>
        <p:nvSpPr>
          <p:cNvPr id="6" name="Footer Placeholder 5">
            <a:extLst>
              <a:ext uri="{FF2B5EF4-FFF2-40B4-BE49-F238E27FC236}">
                <a16:creationId xmlns="" xmlns:a16="http://schemas.microsoft.com/office/drawing/2014/main" id="{895D3B1E-AB8D-9485-5667-6D291303D9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9037AB9-AA2F-F89F-FF8B-16DFC45E55F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43271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5E98CB-B598-B910-F6E9-28BE98EED948}"/>
              </a:ext>
            </a:extLst>
          </p:cNvPr>
          <p:cNvSpPr>
            <a:spLocks noGrp="1"/>
          </p:cNvSpPr>
          <p:nvPr>
            <p:ph type="title"/>
          </p:nvPr>
        </p:nvSpPr>
        <p:spPr>
          <a:xfrm>
            <a:off x="1259682" y="547688"/>
            <a:ext cx="15773400" cy="1988345"/>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10A5C6F-7DBE-0EA5-74F5-6A514F8D6E37}"/>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6AD733A-166E-8354-0184-3CA8CD71D73B}"/>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0E875C3E-AFEB-18D1-6C9B-C2B0F118A472}"/>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E70B5EA-B4F7-DB0E-F463-813D04300065}"/>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3883A989-3F01-B313-EB8A-C8104930720B}"/>
              </a:ext>
            </a:extLst>
          </p:cNvPr>
          <p:cNvSpPr>
            <a:spLocks noGrp="1"/>
          </p:cNvSpPr>
          <p:nvPr>
            <p:ph type="dt" sz="half" idx="10"/>
          </p:nvPr>
        </p:nvSpPr>
        <p:spPr/>
        <p:txBody>
          <a:bodyPr/>
          <a:lstStyle/>
          <a:p>
            <a:fld id="{1D8BD707-D9CF-40AE-B4C6-C98DA3205C09}" type="datetimeFigureOut">
              <a:rPr lang="en-US" smtClean="0"/>
              <a:pPr/>
              <a:t>5/5/2025</a:t>
            </a:fld>
            <a:endParaRPr lang="en-US"/>
          </a:p>
        </p:txBody>
      </p:sp>
      <p:sp>
        <p:nvSpPr>
          <p:cNvPr id="8" name="Footer Placeholder 7">
            <a:extLst>
              <a:ext uri="{FF2B5EF4-FFF2-40B4-BE49-F238E27FC236}">
                <a16:creationId xmlns="" xmlns:a16="http://schemas.microsoft.com/office/drawing/2014/main" id="{48323F23-DF41-5E36-DE22-C7F0F5EA4E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8F70669A-3703-F6F7-E730-C9C82AE2A9D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91650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505B1-6B96-4A79-7861-2CB39C0FB6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8F5F5EDF-7E93-4B9F-07B8-3A257D951EA1}"/>
              </a:ext>
            </a:extLst>
          </p:cNvPr>
          <p:cNvSpPr>
            <a:spLocks noGrp="1"/>
          </p:cNvSpPr>
          <p:nvPr>
            <p:ph type="dt" sz="half" idx="10"/>
          </p:nvPr>
        </p:nvSpPr>
        <p:spPr/>
        <p:txBody>
          <a:bodyPr/>
          <a:lstStyle/>
          <a:p>
            <a:fld id="{1D8BD707-D9CF-40AE-B4C6-C98DA3205C09}" type="datetimeFigureOut">
              <a:rPr lang="en-US" smtClean="0"/>
              <a:pPr/>
              <a:t>5/5/2025</a:t>
            </a:fld>
            <a:endParaRPr lang="en-US"/>
          </a:p>
        </p:txBody>
      </p:sp>
      <p:sp>
        <p:nvSpPr>
          <p:cNvPr id="4" name="Footer Placeholder 3">
            <a:extLst>
              <a:ext uri="{FF2B5EF4-FFF2-40B4-BE49-F238E27FC236}">
                <a16:creationId xmlns="" xmlns:a16="http://schemas.microsoft.com/office/drawing/2014/main" id="{23008BB0-C3F5-8C4D-E0DD-8902BADD29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95A83DD1-E20A-A2CC-2079-9AF0348CDB9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45065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E3EC332-51F1-3B48-5DDF-CFDB5CB2FD6D}"/>
              </a:ext>
            </a:extLst>
          </p:cNvPr>
          <p:cNvSpPr>
            <a:spLocks noGrp="1"/>
          </p:cNvSpPr>
          <p:nvPr>
            <p:ph type="dt" sz="half" idx="10"/>
          </p:nvPr>
        </p:nvSpPr>
        <p:spPr/>
        <p:txBody>
          <a:bodyPr/>
          <a:lstStyle/>
          <a:p>
            <a:fld id="{1D8BD707-D9CF-40AE-B4C6-C98DA3205C09}" type="datetimeFigureOut">
              <a:rPr lang="en-US" smtClean="0"/>
              <a:pPr/>
              <a:t>5/5/2025</a:t>
            </a:fld>
            <a:endParaRPr lang="en-US"/>
          </a:p>
        </p:txBody>
      </p:sp>
      <p:sp>
        <p:nvSpPr>
          <p:cNvPr id="3" name="Footer Placeholder 2">
            <a:extLst>
              <a:ext uri="{FF2B5EF4-FFF2-40B4-BE49-F238E27FC236}">
                <a16:creationId xmlns="" xmlns:a16="http://schemas.microsoft.com/office/drawing/2014/main" id="{804FFC66-534A-B45C-F0A2-08E9CE6A96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9D4E5F40-DFB8-1E1F-8973-1FB37687707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9379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611872-CBA7-7FCB-36A5-ECA2F0944517}"/>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706D8920-DE6C-92DD-4578-4745D60E4D2B}"/>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A092F666-302D-FFF1-AE21-ACD6766454EE}"/>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 xmlns:a16="http://schemas.microsoft.com/office/drawing/2014/main" id="{97264D46-5F06-C906-CAE8-188AB900CAEE}"/>
              </a:ext>
            </a:extLst>
          </p:cNvPr>
          <p:cNvSpPr>
            <a:spLocks noGrp="1"/>
          </p:cNvSpPr>
          <p:nvPr>
            <p:ph type="dt" sz="half" idx="10"/>
          </p:nvPr>
        </p:nvSpPr>
        <p:spPr/>
        <p:txBody>
          <a:bodyPr/>
          <a:lstStyle/>
          <a:p>
            <a:fld id="{1D8BD707-D9CF-40AE-B4C6-C98DA3205C09}" type="datetimeFigureOut">
              <a:rPr lang="en-US" smtClean="0"/>
              <a:pPr/>
              <a:t>5/5/2025</a:t>
            </a:fld>
            <a:endParaRPr lang="en-US"/>
          </a:p>
        </p:txBody>
      </p:sp>
      <p:sp>
        <p:nvSpPr>
          <p:cNvPr id="6" name="Footer Placeholder 5">
            <a:extLst>
              <a:ext uri="{FF2B5EF4-FFF2-40B4-BE49-F238E27FC236}">
                <a16:creationId xmlns="" xmlns:a16="http://schemas.microsoft.com/office/drawing/2014/main" id="{4BABE14C-DE45-9820-2A0A-8AC2F26E89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C290259-2DA8-9C21-8223-99087F461AF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573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79E345-236B-46DD-AD33-3C9B1A42EDBA}"/>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52783317-FD14-B632-4F85-DD0FD2B19032}"/>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IN"/>
          </a:p>
        </p:txBody>
      </p:sp>
      <p:sp>
        <p:nvSpPr>
          <p:cNvPr id="4" name="Text Placeholder 3">
            <a:extLst>
              <a:ext uri="{FF2B5EF4-FFF2-40B4-BE49-F238E27FC236}">
                <a16:creationId xmlns="" xmlns:a16="http://schemas.microsoft.com/office/drawing/2014/main" id="{DE695E62-FB2D-E6A1-CA22-786873D6B73B}"/>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 xmlns:a16="http://schemas.microsoft.com/office/drawing/2014/main" id="{EA81AA8C-5A05-2998-A276-0CB6B816AD3F}"/>
              </a:ext>
            </a:extLst>
          </p:cNvPr>
          <p:cNvSpPr>
            <a:spLocks noGrp="1"/>
          </p:cNvSpPr>
          <p:nvPr>
            <p:ph type="dt" sz="half" idx="10"/>
          </p:nvPr>
        </p:nvSpPr>
        <p:spPr/>
        <p:txBody>
          <a:bodyPr/>
          <a:lstStyle/>
          <a:p>
            <a:fld id="{1D8BD707-D9CF-40AE-B4C6-C98DA3205C09}" type="datetimeFigureOut">
              <a:rPr lang="en-US" smtClean="0"/>
              <a:pPr/>
              <a:t>5/5/2025</a:t>
            </a:fld>
            <a:endParaRPr lang="en-US"/>
          </a:p>
        </p:txBody>
      </p:sp>
      <p:sp>
        <p:nvSpPr>
          <p:cNvPr id="6" name="Footer Placeholder 5">
            <a:extLst>
              <a:ext uri="{FF2B5EF4-FFF2-40B4-BE49-F238E27FC236}">
                <a16:creationId xmlns="" xmlns:a16="http://schemas.microsoft.com/office/drawing/2014/main" id="{553B021F-F42F-1499-7A37-4B4D2FC70F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6908770-D0F2-085A-A46D-575EC241981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82006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B965A53-8371-96A5-D603-B93D54188C7B}"/>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B033193-60A1-1C17-2B61-11D71D21B985}"/>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5E39E5B-7560-537D-E52E-9926739D2510}"/>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pPr/>
              <a:t>5/5/2025</a:t>
            </a:fld>
            <a:endParaRPr lang="en-US"/>
          </a:p>
        </p:txBody>
      </p:sp>
      <p:sp>
        <p:nvSpPr>
          <p:cNvPr id="5" name="Footer Placeholder 4">
            <a:extLst>
              <a:ext uri="{FF2B5EF4-FFF2-40B4-BE49-F238E27FC236}">
                <a16:creationId xmlns="" xmlns:a16="http://schemas.microsoft.com/office/drawing/2014/main" id="{D1AAF332-01A6-0AD0-26B7-F19D2A58DDD9}"/>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4396A284-83FB-2994-45E2-A0A0B4A99A13}"/>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2491382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6166" y="0"/>
            <a:ext cx="3086100" cy="10287000"/>
            <a:chOff x="0" y="0"/>
            <a:chExt cx="812800" cy="2709333"/>
          </a:xfrm>
        </p:grpSpPr>
        <p:sp>
          <p:nvSpPr>
            <p:cNvPr id="3" name="Freeform 3"/>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4" name="TextBox 4"/>
            <p:cNvSpPr txBox="1"/>
            <p:nvPr/>
          </p:nvSpPr>
          <p:spPr>
            <a:xfrm>
              <a:off x="0" y="-38100"/>
              <a:ext cx="812800" cy="2747433"/>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055984" y="2747325"/>
            <a:ext cx="12787266" cy="1744067"/>
          </a:xfrm>
          <a:prstGeom prst="rect">
            <a:avLst/>
          </a:prstGeom>
        </p:spPr>
        <p:txBody>
          <a:bodyPr wrap="square" lIns="0" tIns="0" rIns="0" bIns="0" rtlCol="0" anchor="t">
            <a:spAutoFit/>
          </a:bodyPr>
          <a:lstStyle/>
          <a:p>
            <a:pPr algn="ctr">
              <a:lnSpc>
                <a:spcPts val="6800"/>
              </a:lnSpc>
              <a:spcBef>
                <a:spcPct val="0"/>
              </a:spcBef>
            </a:pPr>
            <a:r>
              <a:rPr lang="en-US" sz="4000" b="1" kern="0" dirty="0">
                <a:solidFill>
                  <a:schemeClr val="accent5">
                    <a:lumMod val="50000"/>
                  </a:schemeClr>
                </a:solidFill>
                <a:effectLst/>
                <a:highlight>
                  <a:srgbClr val="FFFFFF"/>
                </a:highlight>
                <a:latin typeface="Times New Roman" panose="02020603050405020304" pitchFamily="18" charset="0"/>
                <a:ea typeface="Times New Roman" panose="02020603050405020304" pitchFamily="18" charset="0"/>
              </a:rPr>
              <a:t> </a:t>
            </a:r>
            <a:r>
              <a:rPr lang="en-GB" sz="4000" b="1" dirty="0">
                <a:solidFill>
                  <a:schemeClr val="accent1">
                    <a:lumMod val="50000"/>
                  </a:schemeClr>
                </a:solidFill>
                <a:latin typeface="Times New Roman" panose="02020603050405020304" pitchFamily="18" charset="0"/>
                <a:cs typeface="Times New Roman" panose="02020603050405020304" pitchFamily="18" charset="0"/>
              </a:rPr>
              <a:t>REAL-TIME DATA-DRIVEN INTELLIGENT IOT-BASED WIND ENERGY MANAGEMENT SYSTEM</a:t>
            </a:r>
            <a:endParaRPr lang="en-US" sz="4000" dirty="0">
              <a:solidFill>
                <a:schemeClr val="accent1">
                  <a:lumMod val="50000"/>
                </a:schemeClr>
              </a:solidFill>
              <a:latin typeface="Alice Bold"/>
            </a:endParaRPr>
          </a:p>
        </p:txBody>
      </p:sp>
      <p:sp>
        <p:nvSpPr>
          <p:cNvPr id="6" name="Freeform 6"/>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2">
              <a:alphaModFix amt="37000"/>
              <a:extLst>
                <a:ext uri="{96DAC541-7B7A-43D3-8B79-37D633B846F1}">
                  <asvg:svgBlip xmlns="" xmlns:asvg="http://schemas.microsoft.com/office/drawing/2016/SVG/main" r:embed="rId3"/>
                </a:ext>
              </a:extLst>
            </a:blip>
            <a:stretch>
              <a:fillRect/>
            </a:stretch>
          </a:blipFill>
        </p:spPr>
      </p:sp>
      <p:sp>
        <p:nvSpPr>
          <p:cNvPr id="7" name="TextBox 7"/>
          <p:cNvSpPr txBox="1"/>
          <p:nvPr/>
        </p:nvSpPr>
        <p:spPr>
          <a:xfrm>
            <a:off x="3962400" y="6071987"/>
            <a:ext cx="6934200" cy="1590179"/>
          </a:xfrm>
          <a:prstGeom prst="rect">
            <a:avLst/>
          </a:prstGeom>
        </p:spPr>
        <p:txBody>
          <a:bodyPr wrap="square" lIns="0" tIns="0" rIns="0" bIns="0" rtlCol="0" anchor="t">
            <a:spAutoFit/>
          </a:bodyPr>
          <a:lstStyle/>
          <a:p>
            <a:pPr algn="ctr">
              <a:lnSpc>
                <a:spcPts val="6160"/>
              </a:lnSpc>
            </a:pPr>
            <a:r>
              <a:rPr lang="en-US" sz="3250" dirty="0" smtClean="0">
                <a:solidFill>
                  <a:srgbClr val="000000"/>
                </a:solidFill>
                <a:latin typeface="Alice Bold"/>
              </a:rPr>
              <a:t>MS . G . YASIKA</a:t>
            </a:r>
            <a:r>
              <a:rPr lang="en-US" sz="3250" dirty="0">
                <a:solidFill>
                  <a:srgbClr val="000000"/>
                </a:solidFill>
                <a:latin typeface="Alice Bold"/>
              </a:rPr>
              <a:t/>
            </a:r>
            <a:br>
              <a:rPr lang="en-US" sz="3250" dirty="0">
                <a:solidFill>
                  <a:srgbClr val="000000"/>
                </a:solidFill>
                <a:latin typeface="Alice Bold"/>
              </a:rPr>
            </a:br>
            <a:r>
              <a:rPr lang="en-US" sz="3250" dirty="0">
                <a:solidFill>
                  <a:srgbClr val="000000"/>
                </a:solidFill>
                <a:latin typeface="Alice Bold"/>
              </a:rPr>
              <a:t>Assistant Professor</a:t>
            </a:r>
          </a:p>
        </p:txBody>
      </p:sp>
      <p:sp>
        <p:nvSpPr>
          <p:cNvPr id="9" name="TextBox 9"/>
          <p:cNvSpPr txBox="1"/>
          <p:nvPr/>
        </p:nvSpPr>
        <p:spPr>
          <a:xfrm>
            <a:off x="10210800" y="5165105"/>
            <a:ext cx="4343400" cy="629468"/>
          </a:xfrm>
          <a:prstGeom prst="rect">
            <a:avLst/>
          </a:prstGeom>
        </p:spPr>
        <p:txBody>
          <a:bodyPr wrap="square" lIns="0" tIns="0" rIns="0" bIns="0" rtlCol="0" anchor="t">
            <a:spAutoFit/>
          </a:bodyPr>
          <a:lstStyle/>
          <a:p>
            <a:pPr algn="ctr">
              <a:lnSpc>
                <a:spcPts val="5320"/>
              </a:lnSpc>
            </a:pPr>
            <a:r>
              <a:rPr lang="en-US" sz="3800" dirty="0">
                <a:solidFill>
                  <a:srgbClr val="000000"/>
                </a:solidFill>
                <a:latin typeface="Alice Bold"/>
              </a:rPr>
              <a:t> PRESENTED BY:</a:t>
            </a:r>
          </a:p>
        </p:txBody>
      </p:sp>
      <p:sp>
        <p:nvSpPr>
          <p:cNvPr id="10" name="TextBox 10"/>
          <p:cNvSpPr txBox="1"/>
          <p:nvPr/>
        </p:nvSpPr>
        <p:spPr>
          <a:xfrm>
            <a:off x="13639800" y="6216750"/>
            <a:ext cx="4160184" cy="1731243"/>
          </a:xfrm>
          <a:prstGeom prst="rect">
            <a:avLst/>
          </a:prstGeom>
        </p:spPr>
        <p:txBody>
          <a:bodyPr wrap="square" lIns="0" tIns="0" rIns="0" bIns="0" rtlCol="0" anchor="t">
            <a:spAutoFit/>
          </a:bodyPr>
          <a:lstStyle/>
          <a:p>
            <a:pPr>
              <a:lnSpc>
                <a:spcPts val="4544"/>
              </a:lnSpc>
            </a:pPr>
            <a:r>
              <a:rPr lang="en-US" sz="3246" dirty="0" smtClean="0">
                <a:solidFill>
                  <a:srgbClr val="000000"/>
                </a:solidFill>
                <a:latin typeface="Alice Bold"/>
              </a:rPr>
              <a:t>JANARTHANAN. S</a:t>
            </a:r>
            <a:endParaRPr lang="en-US" sz="3246" dirty="0">
              <a:solidFill>
                <a:srgbClr val="000000"/>
              </a:solidFill>
              <a:latin typeface="Alice Bold"/>
            </a:endParaRPr>
          </a:p>
          <a:p>
            <a:pPr>
              <a:lnSpc>
                <a:spcPts val="4544"/>
              </a:lnSpc>
            </a:pPr>
            <a:r>
              <a:rPr lang="en-US" sz="3246" dirty="0" smtClean="0">
                <a:solidFill>
                  <a:srgbClr val="000000"/>
                </a:solidFill>
                <a:latin typeface="Alice Bold"/>
              </a:rPr>
              <a:t>JAYARAJ. V</a:t>
            </a:r>
            <a:endParaRPr lang="en-US" sz="3246" dirty="0">
              <a:solidFill>
                <a:srgbClr val="000000"/>
              </a:solidFill>
              <a:latin typeface="Alice Bold"/>
            </a:endParaRPr>
          </a:p>
          <a:p>
            <a:pPr>
              <a:lnSpc>
                <a:spcPts val="4544"/>
              </a:lnSpc>
            </a:pPr>
            <a:r>
              <a:rPr lang="en-US" sz="3246" dirty="0" smtClean="0">
                <a:solidFill>
                  <a:srgbClr val="000000"/>
                </a:solidFill>
                <a:latin typeface="Alice Bold"/>
              </a:rPr>
              <a:t>PRANAV. G</a:t>
            </a:r>
            <a:endParaRPr lang="en-US" sz="3246" dirty="0">
              <a:solidFill>
                <a:srgbClr val="000000"/>
              </a:solidFill>
              <a:latin typeface="Alice Bold"/>
            </a:endParaRPr>
          </a:p>
        </p:txBody>
      </p:sp>
      <p:sp>
        <p:nvSpPr>
          <p:cNvPr id="11" name="TextBox 11"/>
          <p:cNvSpPr txBox="1"/>
          <p:nvPr/>
        </p:nvSpPr>
        <p:spPr>
          <a:xfrm>
            <a:off x="3733800" y="5211035"/>
            <a:ext cx="3451205" cy="677430"/>
          </a:xfrm>
          <a:prstGeom prst="rect">
            <a:avLst/>
          </a:prstGeom>
        </p:spPr>
        <p:txBody>
          <a:bodyPr wrap="square" lIns="0" tIns="0" rIns="0" bIns="0" rtlCol="0" anchor="t">
            <a:spAutoFit/>
          </a:bodyPr>
          <a:lstStyle/>
          <a:p>
            <a:pPr algn="ctr">
              <a:lnSpc>
                <a:spcPts val="5740"/>
              </a:lnSpc>
            </a:pPr>
            <a:r>
              <a:rPr lang="en-US" sz="4100" dirty="0">
                <a:solidFill>
                  <a:srgbClr val="000000"/>
                </a:solidFill>
                <a:latin typeface="Alice Bold"/>
              </a:rPr>
              <a:t>GUIDED BY:</a:t>
            </a:r>
          </a:p>
        </p:txBody>
      </p:sp>
      <p:sp>
        <p:nvSpPr>
          <p:cNvPr id="12" name="Freeform 12"/>
          <p:cNvSpPr/>
          <p:nvPr/>
        </p:nvSpPr>
        <p:spPr>
          <a:xfrm>
            <a:off x="397762" y="387350"/>
            <a:ext cx="1964249" cy="1964249"/>
          </a:xfrm>
          <a:custGeom>
            <a:avLst/>
            <a:gdLst/>
            <a:ahLst/>
            <a:cxnLst/>
            <a:rect l="l" t="t" r="r" b="b"/>
            <a:pathLst>
              <a:path w="1964249" h="1964249">
                <a:moveTo>
                  <a:pt x="0" y="0"/>
                </a:moveTo>
                <a:lnTo>
                  <a:pt x="1964249" y="0"/>
                </a:lnTo>
                <a:lnTo>
                  <a:pt x="1964249" y="1964249"/>
                </a:lnTo>
                <a:lnTo>
                  <a:pt x="0" y="1964249"/>
                </a:lnTo>
                <a:lnTo>
                  <a:pt x="0" y="0"/>
                </a:lnTo>
                <a:close/>
              </a:path>
            </a:pathLst>
          </a:custGeom>
          <a:blipFill>
            <a:blip r:embed="rId4"/>
            <a:stretch>
              <a:fillRect/>
            </a:stretch>
          </a:blipFill>
        </p:spPr>
      </p:sp>
      <p:sp>
        <p:nvSpPr>
          <p:cNvPr id="13" name="TextBox 13"/>
          <p:cNvSpPr txBox="1"/>
          <p:nvPr/>
        </p:nvSpPr>
        <p:spPr>
          <a:xfrm>
            <a:off x="2622697" y="453170"/>
            <a:ext cx="12060006" cy="1036760"/>
          </a:xfrm>
          <a:prstGeom prst="rect">
            <a:avLst/>
          </a:prstGeom>
        </p:spPr>
        <p:txBody>
          <a:bodyPr lIns="0" tIns="0" rIns="0" bIns="0" rtlCol="0" anchor="t">
            <a:spAutoFit/>
          </a:bodyPr>
          <a:lstStyle/>
          <a:p>
            <a:pPr algn="ctr">
              <a:lnSpc>
                <a:spcPts val="8480"/>
              </a:lnSpc>
              <a:spcBef>
                <a:spcPct val="0"/>
              </a:spcBef>
            </a:pPr>
            <a:r>
              <a:rPr lang="en-US" sz="6057" dirty="0">
                <a:solidFill>
                  <a:srgbClr val="593C8F"/>
                </a:solidFill>
                <a:latin typeface="Alice Bold"/>
              </a:rPr>
              <a:t>VSB ENGINEERING COLLEGE</a:t>
            </a:r>
          </a:p>
        </p:txBody>
      </p:sp>
      <p:sp>
        <p:nvSpPr>
          <p:cNvPr id="14" name="TextBox 14"/>
          <p:cNvSpPr txBox="1"/>
          <p:nvPr/>
        </p:nvSpPr>
        <p:spPr>
          <a:xfrm>
            <a:off x="2909934" y="1636174"/>
            <a:ext cx="12060006" cy="688974"/>
          </a:xfrm>
          <a:prstGeom prst="rect">
            <a:avLst/>
          </a:prstGeom>
        </p:spPr>
        <p:txBody>
          <a:bodyPr lIns="0" tIns="0" rIns="0" bIns="0" rtlCol="0" anchor="t">
            <a:spAutoFit/>
          </a:bodyPr>
          <a:lstStyle/>
          <a:p>
            <a:pPr algn="ctr">
              <a:lnSpc>
                <a:spcPts val="5600"/>
              </a:lnSpc>
              <a:spcBef>
                <a:spcPct val="0"/>
              </a:spcBef>
            </a:pPr>
            <a:r>
              <a:rPr lang="en-US" sz="4000" dirty="0">
                <a:solidFill>
                  <a:srgbClr val="000000"/>
                </a:solidFill>
                <a:latin typeface="Alice Bold"/>
              </a:rPr>
              <a:t>(AN AUTONOMOUS INSTITUTION)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78194" y="652261"/>
            <a:ext cx="6679214" cy="747705"/>
          </a:xfrm>
          <a:prstGeom prst="rect">
            <a:avLst/>
          </a:prstGeom>
        </p:spPr>
        <p:txBody>
          <a:bodyPr wrap="square" lIns="0" tIns="0" rIns="0" bIns="0" rtlCol="0" anchor="t">
            <a:spAutoFit/>
          </a:bodyPr>
          <a:lstStyle/>
          <a:p>
            <a:pPr algn="ctr">
              <a:lnSpc>
                <a:spcPts val="6299"/>
              </a:lnSpc>
            </a:pPr>
            <a:r>
              <a:rPr lang="en-US" sz="4500" dirty="0">
                <a:solidFill>
                  <a:srgbClr val="593C8F"/>
                </a:solidFill>
                <a:latin typeface="Alice Bold"/>
              </a:rPr>
              <a:t>PROPOSED </a:t>
            </a:r>
            <a:r>
              <a:rPr lang="en-US" sz="4500" dirty="0" smtClean="0">
                <a:solidFill>
                  <a:srgbClr val="593C8F"/>
                </a:solidFill>
                <a:latin typeface="Alice Bold"/>
              </a:rPr>
              <a:t>SYSTEM</a:t>
            </a:r>
            <a:endParaRPr lang="en-US" sz="4500" dirty="0">
              <a:solidFill>
                <a:srgbClr val="593C8F"/>
              </a:solidFill>
              <a:latin typeface="Alice Bold"/>
            </a:endParaRPr>
          </a:p>
        </p:txBody>
      </p:sp>
      <p:sp>
        <p:nvSpPr>
          <p:cNvPr id="3" name="TextBox 3"/>
          <p:cNvSpPr txBox="1"/>
          <p:nvPr/>
        </p:nvSpPr>
        <p:spPr>
          <a:xfrm>
            <a:off x="2209800" y="1866900"/>
            <a:ext cx="14173200" cy="7678512"/>
          </a:xfrm>
          <a:prstGeom prst="rect">
            <a:avLst/>
          </a:prstGeom>
        </p:spPr>
        <p:txBody>
          <a:bodyPr wrap="square" lIns="0" tIns="0" rIns="0" bIns="0" rtlCol="0" anchor="t">
            <a:spAutoFit/>
          </a:bodyPr>
          <a:lstStyle/>
          <a:p>
            <a:pPr marL="342900" indent="-342900" algn="just">
              <a:lnSpc>
                <a:spcPct val="150000"/>
              </a:lnSpc>
              <a:buFont typeface="Wingdings" pitchFamily="2" charset="2"/>
              <a:buChar char="Ø"/>
            </a:pPr>
            <a:r>
              <a:rPr lang="en-GB" sz="2800" dirty="0" smtClean="0">
                <a:latin typeface="Times New Roman" panose="02020603050405020304" pitchFamily="18" charset="0"/>
                <a:cs typeface="Times New Roman" panose="02020603050405020304" pitchFamily="18" charset="0"/>
              </a:rPr>
              <a:t>The </a:t>
            </a:r>
            <a:r>
              <a:rPr lang="en-GB" sz="2800" dirty="0">
                <a:latin typeface="Times New Roman" panose="02020603050405020304" pitchFamily="18" charset="0"/>
                <a:cs typeface="Times New Roman" panose="02020603050405020304" pitchFamily="18" charset="0"/>
              </a:rPr>
              <a:t>proposed system integrates several advanced modules to enhance wind energy management. Using an </a:t>
            </a:r>
            <a:r>
              <a:rPr lang="en-GB" sz="2800" dirty="0" err="1">
                <a:latin typeface="Times New Roman" panose="02020603050405020304" pitchFamily="18" charset="0"/>
                <a:cs typeface="Times New Roman" panose="02020603050405020304" pitchFamily="18" charset="0"/>
              </a:rPr>
              <a:t>Arduino</a:t>
            </a:r>
            <a:r>
              <a:rPr lang="en-GB" sz="2800" dirty="0">
                <a:latin typeface="Times New Roman" panose="02020603050405020304" pitchFamily="18" charset="0"/>
                <a:cs typeface="Times New Roman" panose="02020603050405020304" pitchFamily="18" charset="0"/>
              </a:rPr>
              <a:t> Uno as the central controller, the system monitors critical parameters such as wind energy, battery voltage (via voltage sensors), and temperature (via a temperature sensor). </a:t>
            </a:r>
            <a:endParaRPr lang="en-GB" sz="28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itchFamily="2" charset="2"/>
              <a:buChar char="Ø"/>
            </a:pPr>
            <a:endParaRPr lang="en-GB" sz="28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itchFamily="2" charset="2"/>
              <a:buChar char="Ø"/>
            </a:pPr>
            <a:r>
              <a:rPr lang="en-GB" sz="2800" dirty="0">
                <a:latin typeface="Times New Roman" panose="02020603050405020304" pitchFamily="18" charset="0"/>
                <a:cs typeface="Times New Roman" panose="02020603050405020304" pitchFamily="18" charset="0"/>
              </a:rPr>
              <a:t>These parameters are displayed in real-time on an LCD, providing users with up-to-date insights. The system includes a DC-to-DC converter for power regulation, and an inverter for converting DC to AC power, ensuring efficient energy delivery to the load. </a:t>
            </a:r>
            <a:endParaRPr lang="en-GB" sz="2800" dirty="0" smtClean="0">
              <a:latin typeface="Times New Roman" panose="02020603050405020304" pitchFamily="18" charset="0"/>
              <a:cs typeface="Times New Roman" panose="02020603050405020304" pitchFamily="18" charset="0"/>
            </a:endParaRPr>
          </a:p>
          <a:p>
            <a:pPr algn="just">
              <a:lnSpc>
                <a:spcPct val="150000"/>
              </a:lnSpc>
            </a:pPr>
            <a:endParaRPr lang="en-GB" sz="28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itchFamily="2" charset="2"/>
              <a:buChar char="Ø"/>
            </a:pPr>
            <a:r>
              <a:rPr lang="en-GB" sz="2800" dirty="0">
                <a:latin typeface="Times New Roman" panose="02020603050405020304" pitchFamily="18" charset="0"/>
                <a:cs typeface="Times New Roman" panose="02020603050405020304" pitchFamily="18" charset="0"/>
              </a:rPr>
              <a:t>A relay controls the on/off status of both the wind turbine and the load, enabling automated or remote control. The system is integrated with an </a:t>
            </a:r>
            <a:r>
              <a:rPr lang="en-GB" sz="2800" dirty="0" err="1">
                <a:latin typeface="Times New Roman" panose="02020603050405020304" pitchFamily="18" charset="0"/>
                <a:cs typeface="Times New Roman" panose="02020603050405020304" pitchFamily="18" charset="0"/>
              </a:rPr>
              <a:t>IoT</a:t>
            </a:r>
            <a:r>
              <a:rPr lang="en-GB" sz="2800" dirty="0">
                <a:latin typeface="Times New Roman" panose="02020603050405020304" pitchFamily="18" charset="0"/>
                <a:cs typeface="Times New Roman" panose="02020603050405020304" pitchFamily="18" charset="0"/>
              </a:rPr>
              <a:t> platform for remote monitoring and control, allowing users to manage and optimize energy distribution through real-time data, enhancing efficiency and usability.</a:t>
            </a:r>
            <a:endParaRPr lang="en-IN" sz="2800" dirty="0">
              <a:latin typeface="Times New Roman" panose="02020603050405020304" pitchFamily="18" charset="0"/>
              <a:cs typeface="Times New Roman" panose="02020603050405020304" pitchFamily="18" charset="0"/>
            </a:endParaRPr>
          </a:p>
        </p:txBody>
      </p:sp>
      <p:grpSp>
        <p:nvGrpSpPr>
          <p:cNvPr id="4" name="Group 4"/>
          <p:cNvGrpSpPr/>
          <p:nvPr/>
        </p:nvGrpSpPr>
        <p:grpSpPr>
          <a:xfrm>
            <a:off x="-1143000" y="0"/>
            <a:ext cx="2438400" cy="10307266"/>
            <a:chOff x="0" y="0"/>
            <a:chExt cx="812800" cy="2709333"/>
          </a:xfrm>
        </p:grpSpPr>
        <p:sp>
          <p:nvSpPr>
            <p:cNvPr id="5" name="Freeform 5"/>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6" name="TextBox 6"/>
            <p:cNvSpPr txBox="1"/>
            <p:nvPr/>
          </p:nvSpPr>
          <p:spPr>
            <a:xfrm>
              <a:off x="0" y="-38100"/>
              <a:ext cx="812800" cy="2747433"/>
            </a:xfrm>
            <a:prstGeom prst="rect">
              <a:avLst/>
            </a:prstGeom>
          </p:spPr>
          <p:txBody>
            <a:bodyPr lIns="50800" tIns="50800" rIns="50800" bIns="50800" rtlCol="0" anchor="ctr"/>
            <a:lstStyle/>
            <a:p>
              <a:pPr algn="ctr">
                <a:lnSpc>
                  <a:spcPts val="2659"/>
                </a:lnSpc>
              </a:pPr>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3E168BC8-231B-4C2C-B112-DCD5BA989D6F}"/>
              </a:ext>
            </a:extLst>
          </p:cNvPr>
          <p:cNvSpPr txBox="1"/>
          <p:nvPr/>
        </p:nvSpPr>
        <p:spPr>
          <a:xfrm>
            <a:off x="3713299" y="800100"/>
            <a:ext cx="10287000" cy="830997"/>
          </a:xfrm>
          <a:prstGeom prst="rect">
            <a:avLst/>
          </a:prstGeom>
          <a:noFill/>
        </p:spPr>
        <p:txBody>
          <a:bodyPr wrap="square" rtlCol="0">
            <a:spAutoFit/>
          </a:bodyPr>
          <a:lstStyle/>
          <a:p>
            <a:pPr algn="ctr"/>
            <a:r>
              <a:rPr lang="en-IN" sz="4500" dirty="0">
                <a:solidFill>
                  <a:srgbClr val="7030A0"/>
                </a:solidFill>
                <a:latin typeface="Alice Bold" charset="0"/>
                <a:cs typeface="Times New Roman" panose="02020603050405020304" pitchFamily="18" charset="0"/>
              </a:rPr>
              <a:t>BLOCK</a:t>
            </a:r>
            <a:r>
              <a:rPr lang="en-IN" sz="4800" dirty="0">
                <a:solidFill>
                  <a:srgbClr val="7030A0"/>
                </a:solidFill>
                <a:latin typeface="Alice Bold" charset="0"/>
                <a:cs typeface="Times New Roman" panose="02020603050405020304" pitchFamily="18" charset="0"/>
              </a:rPr>
              <a:t> DIAGRAM</a:t>
            </a:r>
            <a:endParaRPr lang="en-IN" sz="4800" dirty="0">
              <a:solidFill>
                <a:srgbClr val="7030A0"/>
              </a:solidFill>
              <a:latin typeface="Alice Bold" charset="0"/>
            </a:endParaRPr>
          </a:p>
        </p:txBody>
      </p:sp>
      <p:pic>
        <p:nvPicPr>
          <p:cNvPr id="10" name="Picture 9">
            <a:extLst>
              <a:ext uri="{FF2B5EF4-FFF2-40B4-BE49-F238E27FC236}">
                <a16:creationId xmlns:lc="http://schemas.openxmlformats.org/drawingml/2006/lockedCanvas" xmlns:a16="http://schemas.microsoft.com/office/drawing/2014/main" xmlns="" id="{2B52639C-7F74-E457-ECE1-00206AF78D9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2438400" y="2168612"/>
            <a:ext cx="12836798" cy="6848967"/>
          </a:xfrm>
          <a:prstGeom prst="rect">
            <a:avLst/>
          </a:prstGeom>
          <a:noFill/>
          <a:ln>
            <a:noFill/>
          </a:ln>
        </p:spPr>
      </p:pic>
      <p:grpSp>
        <p:nvGrpSpPr>
          <p:cNvPr id="11" name="Group 2"/>
          <p:cNvGrpSpPr/>
          <p:nvPr/>
        </p:nvGrpSpPr>
        <p:grpSpPr>
          <a:xfrm>
            <a:off x="16744950" y="0"/>
            <a:ext cx="3086100" cy="10325100"/>
            <a:chOff x="0" y="0"/>
            <a:chExt cx="812800" cy="2774433"/>
          </a:xfrm>
        </p:grpSpPr>
        <p:sp>
          <p:nvSpPr>
            <p:cNvPr id="12" name="Freeform 3"/>
            <p:cNvSpPr/>
            <p:nvPr/>
          </p:nvSpPr>
          <p:spPr>
            <a:xfrm>
              <a:off x="0" y="0"/>
              <a:ext cx="812800" cy="2774433"/>
            </a:xfrm>
            <a:custGeom>
              <a:avLst/>
              <a:gdLst/>
              <a:ahLst/>
              <a:cxnLst/>
              <a:rect l="l" t="t" r="r" b="b"/>
              <a:pathLst>
                <a:path w="812800" h="2774433">
                  <a:moveTo>
                    <a:pt x="0" y="0"/>
                  </a:moveTo>
                  <a:lnTo>
                    <a:pt x="812800" y="0"/>
                  </a:lnTo>
                  <a:lnTo>
                    <a:pt x="812800" y="2774433"/>
                  </a:lnTo>
                  <a:lnTo>
                    <a:pt x="0" y="2774433"/>
                  </a:lnTo>
                  <a:close/>
                </a:path>
              </a:pathLst>
            </a:custGeom>
            <a:solidFill>
              <a:srgbClr val="593C8F"/>
            </a:solidFill>
          </p:spPr>
        </p:sp>
        <p:sp>
          <p:nvSpPr>
            <p:cNvPr id="13" name="TextBox 4"/>
            <p:cNvSpPr txBox="1"/>
            <p:nvPr/>
          </p:nvSpPr>
          <p:spPr>
            <a:xfrm>
              <a:off x="0" y="-38100"/>
              <a:ext cx="812800" cy="2812533"/>
            </a:xfrm>
            <a:prstGeom prst="rect">
              <a:avLst/>
            </a:prstGeom>
          </p:spPr>
          <p:txBody>
            <a:bodyPr lIns="50800" tIns="50800" rIns="50800" bIns="50800" rtlCol="0" anchor="ctr"/>
            <a:lstStyle/>
            <a:p>
              <a:pPr algn="ctr">
                <a:lnSpc>
                  <a:spcPts val="2659"/>
                </a:lnSpc>
              </a:pPr>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0" y="1790700"/>
            <a:ext cx="14706600" cy="7227941"/>
          </a:xfrm>
          <a:prstGeom prst="rect">
            <a:avLst/>
          </a:prstGeom>
        </p:spPr>
        <p:txBody>
          <a:bodyPr wrap="square">
            <a:spAutoFit/>
          </a:bodyPr>
          <a:lstStyle/>
          <a:p>
            <a:pPr algn="just">
              <a:lnSpc>
                <a:spcPct val="150000"/>
              </a:lnSpc>
            </a:pPr>
            <a:r>
              <a:rPr lang="en-GB" sz="2400" b="1" dirty="0">
                <a:latin typeface="Times New Roman" panose="02020603050405020304" pitchFamily="18" charset="0"/>
                <a:cs typeface="Times New Roman" panose="02020603050405020304" pitchFamily="18" charset="0"/>
              </a:rPr>
              <a:t>ADVANTAGES</a:t>
            </a:r>
            <a:r>
              <a:rPr lang="en-GB" sz="2400" dirty="0">
                <a:latin typeface="Times New Roman" panose="02020603050405020304" pitchFamily="18" charset="0"/>
                <a:cs typeface="Times New Roman" panose="02020603050405020304" pitchFamily="18" charset="0"/>
              </a:rPr>
              <a:t>:</a:t>
            </a:r>
          </a:p>
          <a:p>
            <a:pPr marL="457200" indent="-457200" algn="just">
              <a:lnSpc>
                <a:spcPct val="150000"/>
              </a:lnSpc>
              <a:buFont typeface="Wingdings" pitchFamily="2" charset="2"/>
              <a:buChar char="Ø"/>
            </a:pPr>
            <a:r>
              <a:rPr lang="en-GB" sz="2400" dirty="0">
                <a:latin typeface="Times New Roman" panose="02020603050405020304" pitchFamily="18" charset="0"/>
                <a:cs typeface="Times New Roman" panose="02020603050405020304" pitchFamily="18" charset="0"/>
              </a:rPr>
              <a:t>Efficient Energy Management: The system optimizes wind energy generation, storage, and distribution, minimizing energy wastage.</a:t>
            </a:r>
          </a:p>
          <a:p>
            <a:pPr marL="457200" indent="-457200" algn="just">
              <a:lnSpc>
                <a:spcPct val="150000"/>
              </a:lnSpc>
              <a:buFont typeface="Wingdings" pitchFamily="2" charset="2"/>
              <a:buChar char="Ø"/>
            </a:pPr>
            <a:r>
              <a:rPr lang="en-GB" sz="2400" dirty="0">
                <a:latin typeface="Times New Roman" panose="02020603050405020304" pitchFamily="18" charset="0"/>
                <a:cs typeface="Times New Roman" panose="02020603050405020304" pitchFamily="18" charset="0"/>
              </a:rPr>
              <a:t>Remote Monitoring and Control: </a:t>
            </a:r>
            <a:r>
              <a:rPr lang="en-GB" sz="2400" dirty="0" err="1">
                <a:latin typeface="Times New Roman" panose="02020603050405020304" pitchFamily="18" charset="0"/>
                <a:cs typeface="Times New Roman" panose="02020603050405020304" pitchFamily="18" charset="0"/>
              </a:rPr>
              <a:t>IoT</a:t>
            </a:r>
            <a:r>
              <a:rPr lang="en-GB" sz="2400" dirty="0">
                <a:latin typeface="Times New Roman" panose="02020603050405020304" pitchFamily="18" charset="0"/>
                <a:cs typeface="Times New Roman" panose="02020603050405020304" pitchFamily="18" charset="0"/>
              </a:rPr>
              <a:t> integration allows users to monitor and control the system remotely, enhancing convenience and flexibility.</a:t>
            </a:r>
          </a:p>
          <a:p>
            <a:pPr marL="457200" indent="-457200" algn="just">
              <a:lnSpc>
                <a:spcPct val="150000"/>
              </a:lnSpc>
              <a:buFont typeface="Wingdings" pitchFamily="2" charset="2"/>
              <a:buChar char="Ø"/>
            </a:pPr>
            <a:r>
              <a:rPr lang="en-GB" sz="2400" dirty="0">
                <a:latin typeface="Times New Roman" panose="02020603050405020304" pitchFamily="18" charset="0"/>
                <a:cs typeface="Times New Roman" panose="02020603050405020304" pitchFamily="18" charset="0"/>
              </a:rPr>
              <a:t>Real-time Feedback: The LCD display provides immediate information on system parameters, enabling quick decisions for optimal performance.</a:t>
            </a:r>
          </a:p>
          <a:p>
            <a:pPr algn="just">
              <a:lnSpc>
                <a:spcPct val="150000"/>
              </a:lnSpc>
            </a:pPr>
            <a:r>
              <a:rPr lang="en-GB" sz="2400" b="1" dirty="0">
                <a:latin typeface="Times New Roman" panose="02020603050405020304" pitchFamily="18" charset="0"/>
                <a:cs typeface="Times New Roman" panose="02020603050405020304" pitchFamily="18" charset="0"/>
              </a:rPr>
              <a:t>APPLICATIONS</a:t>
            </a:r>
            <a:r>
              <a:rPr lang="en-GB" sz="2400" dirty="0">
                <a:latin typeface="Times New Roman" panose="02020603050405020304" pitchFamily="18" charset="0"/>
                <a:cs typeface="Times New Roman" panose="02020603050405020304" pitchFamily="18" charset="0"/>
              </a:rPr>
              <a:t>:</a:t>
            </a:r>
          </a:p>
          <a:p>
            <a:pPr marL="457200" indent="-457200" algn="just">
              <a:lnSpc>
                <a:spcPct val="150000"/>
              </a:lnSpc>
              <a:buFont typeface="Wingdings" pitchFamily="2" charset="2"/>
              <a:buChar char="Ø"/>
            </a:pPr>
            <a:r>
              <a:rPr lang="en-GB" sz="2400" dirty="0">
                <a:latin typeface="Times New Roman" panose="02020603050405020304" pitchFamily="18" charset="0"/>
                <a:cs typeface="Times New Roman" panose="02020603050405020304" pitchFamily="18" charset="0"/>
              </a:rPr>
              <a:t>Renewable Energy Generation: Suitable for homes, farms, and remote areas to harness wind energy for electricity.</a:t>
            </a:r>
          </a:p>
          <a:p>
            <a:pPr marL="457200" indent="-457200" algn="just">
              <a:lnSpc>
                <a:spcPct val="150000"/>
              </a:lnSpc>
              <a:buFont typeface="Wingdings" pitchFamily="2" charset="2"/>
              <a:buChar char="Ø"/>
            </a:pPr>
            <a:r>
              <a:rPr lang="en-GB" sz="2400" dirty="0">
                <a:latin typeface="Times New Roman" panose="02020603050405020304" pitchFamily="18" charset="0"/>
                <a:cs typeface="Times New Roman" panose="02020603050405020304" pitchFamily="18" charset="0"/>
              </a:rPr>
              <a:t>Off-grid Power Systems: Ideal for regions without access to the main power grid, providing a sustainable energy solution.</a:t>
            </a:r>
          </a:p>
          <a:p>
            <a:pPr marL="457200" indent="-457200" algn="just">
              <a:lnSpc>
                <a:spcPct val="150000"/>
              </a:lnSpc>
              <a:buFont typeface="Wingdings" pitchFamily="2" charset="2"/>
              <a:buChar char="Ø"/>
            </a:pPr>
            <a:r>
              <a:rPr lang="en-GB" sz="2400" dirty="0">
                <a:latin typeface="Times New Roman" panose="02020603050405020304" pitchFamily="18" charset="0"/>
                <a:cs typeface="Times New Roman" panose="02020603050405020304" pitchFamily="18" charset="0"/>
              </a:rPr>
              <a:t>Smart Grids: Can be integrated into smart grid systems to optimize energy usage and distribution in wind-based power networks.</a:t>
            </a:r>
            <a:endParaRPr lang="en-IN" sz="2400" dirty="0">
              <a:latin typeface="Times New Roman" panose="02020603050405020304" pitchFamily="18" charset="0"/>
              <a:cs typeface="Times New Roman" panose="02020603050405020304" pitchFamily="18" charset="0"/>
            </a:endParaRPr>
          </a:p>
        </p:txBody>
      </p:sp>
      <p:grpSp>
        <p:nvGrpSpPr>
          <p:cNvPr id="12" name="Group 2"/>
          <p:cNvGrpSpPr/>
          <p:nvPr/>
        </p:nvGrpSpPr>
        <p:grpSpPr>
          <a:xfrm>
            <a:off x="16744950" y="0"/>
            <a:ext cx="3086100" cy="10325100"/>
            <a:chOff x="0" y="0"/>
            <a:chExt cx="812800" cy="2774433"/>
          </a:xfrm>
        </p:grpSpPr>
        <p:sp>
          <p:nvSpPr>
            <p:cNvPr id="13" name="Freeform 3"/>
            <p:cNvSpPr/>
            <p:nvPr/>
          </p:nvSpPr>
          <p:spPr>
            <a:xfrm>
              <a:off x="0" y="0"/>
              <a:ext cx="812800" cy="2774433"/>
            </a:xfrm>
            <a:custGeom>
              <a:avLst/>
              <a:gdLst/>
              <a:ahLst/>
              <a:cxnLst/>
              <a:rect l="l" t="t" r="r" b="b"/>
              <a:pathLst>
                <a:path w="812800" h="2774433">
                  <a:moveTo>
                    <a:pt x="0" y="0"/>
                  </a:moveTo>
                  <a:lnTo>
                    <a:pt x="812800" y="0"/>
                  </a:lnTo>
                  <a:lnTo>
                    <a:pt x="812800" y="2774433"/>
                  </a:lnTo>
                  <a:lnTo>
                    <a:pt x="0" y="2774433"/>
                  </a:lnTo>
                  <a:close/>
                </a:path>
              </a:pathLst>
            </a:custGeom>
            <a:solidFill>
              <a:srgbClr val="593C8F"/>
            </a:solidFill>
          </p:spPr>
        </p:sp>
        <p:sp>
          <p:nvSpPr>
            <p:cNvPr id="14" name="TextBox 4"/>
            <p:cNvSpPr txBox="1"/>
            <p:nvPr/>
          </p:nvSpPr>
          <p:spPr>
            <a:xfrm>
              <a:off x="0" y="-38100"/>
              <a:ext cx="812800" cy="2812533"/>
            </a:xfrm>
            <a:prstGeom prst="rect">
              <a:avLst/>
            </a:prstGeom>
          </p:spPr>
          <p:txBody>
            <a:bodyPr lIns="50800" tIns="50800" rIns="50800" bIns="50800" rtlCol="0" anchor="ctr"/>
            <a:lstStyle/>
            <a:p>
              <a:pPr algn="ctr">
                <a:lnSpc>
                  <a:spcPts val="2659"/>
                </a:lnSpc>
              </a:pPr>
              <a:endParaRPr/>
            </a:p>
          </p:txBody>
        </p:sp>
      </p:grpSp>
      <p:sp>
        <p:nvSpPr>
          <p:cNvPr id="16" name="Title 1"/>
          <p:cNvSpPr>
            <a:spLocks noGrp="1"/>
          </p:cNvSpPr>
          <p:nvPr/>
        </p:nvSpPr>
        <p:spPr>
          <a:xfrm>
            <a:off x="2971800" y="548904"/>
            <a:ext cx="11285621" cy="68162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500" dirty="0" smtClean="0">
                <a:solidFill>
                  <a:srgbClr val="7030A0"/>
                </a:solidFill>
                <a:latin typeface="Alice Bold" charset="0"/>
                <a:cs typeface="Times New Roman" panose="02020603050405020304" pitchFamily="18" charset="0"/>
              </a:rPr>
              <a:t>ADVANTAGES &amp; APPLICATIONS</a:t>
            </a:r>
            <a:endParaRPr lang="en-IN" sz="4500" dirty="0">
              <a:solidFill>
                <a:srgbClr val="7030A0"/>
              </a:solidFill>
              <a:latin typeface="Alice Bold"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 xmlns:a16="http://schemas.microsoft.com/office/drawing/2014/main" id="{DD05653F-4F86-5ED6-B40E-32EB60C314AC}"/>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 xmlns:a16="http://schemas.microsoft.com/office/drawing/2014/main" id="{429AEF54-8E24-C6C0-37E1-31B51BF28E11}"/>
              </a:ext>
            </a:extLst>
          </p:cNvPr>
          <p:cNvSpPr>
            <a:spLocks noChangeArrowheads="1"/>
          </p:cNvSpPr>
          <p:nvPr/>
        </p:nvSpPr>
        <p:spPr bwMode="auto">
          <a:xfrm flipV="1">
            <a:off x="1752600" y="152399"/>
            <a:ext cx="16687800" cy="6286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0" name="Title 1"/>
          <p:cNvSpPr>
            <a:spLocks noGrp="1"/>
          </p:cNvSpPr>
          <p:nvPr/>
        </p:nvSpPr>
        <p:spPr>
          <a:xfrm>
            <a:off x="3950594" y="547040"/>
            <a:ext cx="10515600" cy="6055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500" dirty="0" smtClean="0">
                <a:solidFill>
                  <a:srgbClr val="7030A0"/>
                </a:solidFill>
                <a:latin typeface="Alice Bold" charset="0"/>
                <a:cs typeface="Times New Roman" panose="02020603050405020304" pitchFamily="18" charset="0"/>
              </a:rPr>
              <a:t>ARDUINO IDE</a:t>
            </a:r>
            <a:endParaRPr lang="en-US" sz="4500" dirty="0">
              <a:solidFill>
                <a:srgbClr val="7030A0"/>
              </a:solidFill>
              <a:latin typeface="Alice Bold" charset="0"/>
            </a:endParaRPr>
          </a:p>
        </p:txBody>
      </p:sp>
      <p:sp>
        <p:nvSpPr>
          <p:cNvPr id="11" name="Content Placeholder 2"/>
          <p:cNvSpPr>
            <a:spLocks noGrp="1"/>
          </p:cNvSpPr>
          <p:nvPr/>
        </p:nvSpPr>
        <p:spPr>
          <a:xfrm>
            <a:off x="1600200" y="1562100"/>
            <a:ext cx="15163800" cy="7543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Wingdings" pitchFamily="2" charset="2"/>
              <a:buChar char="Ø"/>
            </a:pPr>
            <a:r>
              <a:rPr lang="en-GB" dirty="0" smtClean="0">
                <a:latin typeface="Times New Roman" panose="02020603050405020304" pitchFamily="18" charset="0"/>
                <a:cs typeface="Times New Roman" panose="02020603050405020304" pitchFamily="18" charset="0"/>
              </a:rPr>
              <a:t> The </a:t>
            </a:r>
            <a:r>
              <a:rPr lang="en-GB" dirty="0">
                <a:latin typeface="Times New Roman" panose="02020603050405020304" pitchFamily="18" charset="0"/>
                <a:cs typeface="Times New Roman" panose="02020603050405020304" pitchFamily="18" charset="0"/>
              </a:rPr>
              <a:t>Arduino IDE (Integrated Development Environment) is an open-source software used for writing, compiling, and uploading code to Arduino microcontrollers. It supports C/C++ programming languages and provides a simple interface for creating and testing Arduino projects, known as "sketches." The IDE features syntax highlighting, error checking, and access to a vast library of pre-written code for various sensors and peripherals. It is widely used by hobbyists, students, and professionals for rapid prototyping and embedded system development.</a:t>
            </a:r>
            <a:endParaRPr lang="en-IN" dirty="0">
              <a:latin typeface="Times New Roman" panose="02020603050405020304" pitchFamily="18" charset="0"/>
              <a:cs typeface="Times New Roman" panose="02020603050405020304" pitchFamily="18" charset="0"/>
            </a:endParaRPr>
          </a:p>
          <a:p>
            <a:endParaRPr lang="en-US"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399" y="5049168"/>
            <a:ext cx="6645029" cy="3970367"/>
          </a:xfrm>
          <a:prstGeom prst="rect">
            <a:avLst/>
          </a:prstGeom>
        </p:spPr>
      </p:pic>
      <p:grpSp>
        <p:nvGrpSpPr>
          <p:cNvPr id="13" name="Group 2"/>
          <p:cNvGrpSpPr/>
          <p:nvPr/>
        </p:nvGrpSpPr>
        <p:grpSpPr>
          <a:xfrm>
            <a:off x="-1829299" y="0"/>
            <a:ext cx="3086100" cy="10287000"/>
            <a:chOff x="0" y="0"/>
            <a:chExt cx="812800" cy="2709333"/>
          </a:xfrm>
        </p:grpSpPr>
        <p:sp>
          <p:nvSpPr>
            <p:cNvPr id="14" name="Freeform 3"/>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15" name="TextBox 4"/>
            <p:cNvSpPr txBox="1"/>
            <p:nvPr/>
          </p:nvSpPr>
          <p:spPr>
            <a:xfrm>
              <a:off x="0" y="-38100"/>
              <a:ext cx="812800" cy="2747433"/>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175393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6801" y="419100"/>
            <a:ext cx="15773400" cy="1056030"/>
          </a:xfrm>
        </p:spPr>
        <p:txBody>
          <a:bodyPr>
            <a:normAutofit/>
          </a:bodyPr>
          <a:lstStyle/>
          <a:p>
            <a:pPr algn="ctr"/>
            <a:r>
              <a:rPr lang="en-IN" sz="4500" dirty="0" smtClean="0">
                <a:solidFill>
                  <a:srgbClr val="7030A0"/>
                </a:solidFill>
                <a:latin typeface="Alice Bold" charset="0"/>
                <a:cs typeface="Times New Roman" panose="02020603050405020304" pitchFamily="18" charset="0"/>
              </a:rPr>
              <a:t>ARDUINO</a:t>
            </a:r>
            <a:endParaRPr lang="en-US" sz="4500" dirty="0">
              <a:solidFill>
                <a:srgbClr val="7030A0"/>
              </a:solidFill>
              <a:latin typeface="Alice Bold" charset="0"/>
            </a:endParaRPr>
          </a:p>
        </p:txBody>
      </p:sp>
      <p:sp>
        <p:nvSpPr>
          <p:cNvPr id="3" name="Content Placeholder 2"/>
          <p:cNvSpPr>
            <a:spLocks noGrp="1"/>
          </p:cNvSpPr>
          <p:nvPr>
            <p:ph idx="1"/>
          </p:nvPr>
        </p:nvSpPr>
        <p:spPr>
          <a:xfrm>
            <a:off x="1600200" y="1603720"/>
            <a:ext cx="15430500" cy="7661726"/>
          </a:xfrm>
        </p:spPr>
        <p:txBody>
          <a:bodyPr>
            <a:normAutofit/>
          </a:bodyPr>
          <a:lstStyle/>
          <a:p>
            <a:pPr algn="just">
              <a:lnSpc>
                <a:spcPct val="100000"/>
              </a:lnSpc>
              <a:buFont typeface="Wingdings" pitchFamily="2" charset="2"/>
              <a:buChar char="Ø"/>
            </a:pPr>
            <a:r>
              <a:rPr lang="en-GB" sz="3000" dirty="0">
                <a:latin typeface="Times New Roman" panose="02020603050405020304" pitchFamily="18" charset="0"/>
                <a:cs typeface="Times New Roman" panose="02020603050405020304" pitchFamily="18" charset="0"/>
              </a:rPr>
              <a:t>Arduino is an open-source prototyping platform based on easy-to-use hardware and software.</a:t>
            </a:r>
          </a:p>
          <a:p>
            <a:pPr algn="just">
              <a:lnSpc>
                <a:spcPct val="100000"/>
              </a:lnSpc>
              <a:buFont typeface="Wingdings" pitchFamily="2" charset="2"/>
              <a:buChar char="Ø"/>
            </a:pPr>
            <a:r>
              <a:rPr lang="en-GB" sz="3000" dirty="0">
                <a:latin typeface="Times New Roman" panose="02020603050405020304" pitchFamily="18" charset="0"/>
                <a:cs typeface="Times New Roman" panose="02020603050405020304" pitchFamily="18" charset="0"/>
              </a:rPr>
              <a:t> Arduino boards are able to read inputs - light on a sensor, a finger on a button, or a Twitter message - and turn it into an output - activating a motor, turning on an LED, publishing something online. </a:t>
            </a:r>
          </a:p>
          <a:p>
            <a:pPr algn="just">
              <a:lnSpc>
                <a:spcPct val="100000"/>
              </a:lnSpc>
              <a:buFont typeface="Wingdings" pitchFamily="2" charset="2"/>
              <a:buChar char="Ø"/>
            </a:pPr>
            <a:r>
              <a:rPr lang="en-GB" sz="3000" dirty="0">
                <a:latin typeface="Times New Roman" panose="02020603050405020304" pitchFamily="18" charset="0"/>
                <a:cs typeface="Times New Roman" panose="02020603050405020304" pitchFamily="18" charset="0"/>
              </a:rPr>
              <a:t>You can tell your board what to do by sending a set of instructions to the microcontroller on the board. </a:t>
            </a:r>
          </a:p>
          <a:p>
            <a:pPr algn="just">
              <a:lnSpc>
                <a:spcPct val="100000"/>
              </a:lnSpc>
              <a:buFont typeface="Wingdings" pitchFamily="2" charset="2"/>
              <a:buChar char="Ø"/>
            </a:pPr>
            <a:r>
              <a:rPr lang="en-GB" sz="3000" dirty="0">
                <a:latin typeface="Times New Roman" panose="02020603050405020304" pitchFamily="18" charset="0"/>
                <a:cs typeface="Times New Roman" panose="02020603050405020304" pitchFamily="18" charset="0"/>
              </a:rPr>
              <a:t>To do so you use the Arduino programming language (based on Wiring), and the Arduino Software (IDE), based on Processing.</a:t>
            </a:r>
          </a:p>
          <a:p>
            <a:pPr marL="0" indent="0">
              <a:buNone/>
            </a:pPr>
            <a:endParaRPr lang="en-US" dirty="0"/>
          </a:p>
        </p:txBody>
      </p:sp>
      <p:pic>
        <p:nvPicPr>
          <p:cNvPr id="4" name="Picture 2"/>
          <p:cNvPicPr>
            <a:picLocks noChangeAspect="1" noChangeArrowheads="1"/>
          </p:cNvPicPr>
          <p:nvPr/>
        </p:nvPicPr>
        <p:blipFill rotWithShape="1">
          <a:blip r:embed="rId2" cstate="print"/>
          <a:srcRect t="6223"/>
          <a:stretch/>
        </p:blipFill>
        <p:spPr bwMode="auto">
          <a:xfrm>
            <a:off x="10820400" y="5905500"/>
            <a:ext cx="4725755" cy="3258073"/>
          </a:xfrm>
          <a:prstGeom prst="rect">
            <a:avLst/>
          </a:prstGeom>
          <a:noFill/>
          <a:ln w="9525">
            <a:noFill/>
            <a:miter lim="800000"/>
            <a:headEnd/>
            <a:tailEnd/>
          </a:ln>
          <a:effectLst/>
        </p:spPr>
      </p:pic>
      <p:grpSp>
        <p:nvGrpSpPr>
          <p:cNvPr id="8" name="Group 2"/>
          <p:cNvGrpSpPr/>
          <p:nvPr/>
        </p:nvGrpSpPr>
        <p:grpSpPr>
          <a:xfrm>
            <a:off x="-1829299" y="0"/>
            <a:ext cx="3086100" cy="10287000"/>
            <a:chOff x="0" y="0"/>
            <a:chExt cx="812800" cy="2709333"/>
          </a:xfrm>
        </p:grpSpPr>
        <p:sp>
          <p:nvSpPr>
            <p:cNvPr id="9" name="Freeform 3"/>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10" name="TextBox 4"/>
            <p:cNvSpPr txBox="1"/>
            <p:nvPr/>
          </p:nvSpPr>
          <p:spPr>
            <a:xfrm>
              <a:off x="0" y="-38100"/>
              <a:ext cx="812800" cy="2747433"/>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277623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19100"/>
            <a:ext cx="16928432" cy="1022433"/>
          </a:xfrm>
        </p:spPr>
        <p:txBody>
          <a:bodyPr>
            <a:normAutofit/>
          </a:bodyPr>
          <a:lstStyle/>
          <a:p>
            <a:pPr algn="ctr"/>
            <a:r>
              <a:rPr lang="en-US" sz="4500" dirty="0" smtClean="0">
                <a:solidFill>
                  <a:srgbClr val="7030A0"/>
                </a:solidFill>
                <a:latin typeface="Alice Bold" charset="0"/>
                <a:cs typeface="Times New Roman" panose="02020603050405020304" pitchFamily="18" charset="0"/>
              </a:rPr>
              <a:t>RESULTS &amp; DISCUSSION</a:t>
            </a:r>
            <a:endParaRPr lang="en-IN" sz="4500" dirty="0">
              <a:solidFill>
                <a:srgbClr val="7030A0"/>
              </a:solidFill>
              <a:latin typeface="Alice Bold" charset="0"/>
              <a:cs typeface="Times New Roman" panose="02020603050405020304" pitchFamily="18" charset="0"/>
            </a:endParaRPr>
          </a:p>
        </p:txBody>
      </p:sp>
      <p:sp>
        <p:nvSpPr>
          <p:cNvPr id="3" name="Content Placeholder 2"/>
          <p:cNvSpPr>
            <a:spLocks noGrp="1"/>
          </p:cNvSpPr>
          <p:nvPr>
            <p:ph idx="1"/>
          </p:nvPr>
        </p:nvSpPr>
        <p:spPr>
          <a:xfrm>
            <a:off x="739943" y="1606216"/>
            <a:ext cx="15719257" cy="6890084"/>
          </a:xfrm>
        </p:spPr>
        <p:txBody>
          <a:bodyPr>
            <a:noAutofit/>
          </a:bodyPr>
          <a:lstStyle/>
          <a:p>
            <a:pPr>
              <a:lnSpc>
                <a:spcPct val="150000"/>
              </a:lnSpc>
              <a:buFont typeface="Wingdings" pitchFamily="2" charset="2"/>
              <a:buChar char="Ø"/>
            </a:pPr>
            <a:r>
              <a:rPr lang="en-US" sz="2600" b="1" dirty="0">
                <a:latin typeface="Times New Roman" pitchFamily="18" charset="0"/>
                <a:cs typeface="Times New Roman" pitchFamily="18" charset="0"/>
              </a:rPr>
              <a:t>Smart Energy Management:</a:t>
            </a:r>
            <a:r>
              <a:rPr lang="en-US" sz="2600" dirty="0">
                <a:latin typeface="Times New Roman" pitchFamily="18" charset="0"/>
                <a:cs typeface="Times New Roman" pitchFamily="18" charset="0"/>
              </a:rPr>
              <a:t/>
            </a:r>
            <a:br>
              <a:rPr lang="en-US" sz="2600" dirty="0">
                <a:latin typeface="Times New Roman" pitchFamily="18" charset="0"/>
                <a:cs typeface="Times New Roman" pitchFamily="18" charset="0"/>
              </a:rPr>
            </a:br>
            <a:r>
              <a:rPr lang="en-US" sz="2600" dirty="0" smtClean="0">
                <a:latin typeface="Times New Roman" pitchFamily="18" charset="0"/>
                <a:cs typeface="Times New Roman" pitchFamily="18" charset="0"/>
              </a:rPr>
              <a:t>	The </a:t>
            </a:r>
            <a:r>
              <a:rPr lang="en-US" sz="2600" dirty="0">
                <a:latin typeface="Times New Roman" pitchFamily="18" charset="0"/>
                <a:cs typeface="Times New Roman" pitchFamily="18" charset="0"/>
              </a:rPr>
              <a:t>system dynamically optimized wind energy generation using sensors and automation, enhancing efficiency and reducing mechanical strain.</a:t>
            </a:r>
          </a:p>
          <a:p>
            <a:pPr>
              <a:lnSpc>
                <a:spcPct val="150000"/>
              </a:lnSpc>
              <a:buFont typeface="Wingdings" pitchFamily="2" charset="2"/>
              <a:buChar char="Ø"/>
            </a:pPr>
            <a:r>
              <a:rPr lang="en-US" sz="2600" b="1" dirty="0" err="1">
                <a:latin typeface="Times New Roman" pitchFamily="18" charset="0"/>
                <a:cs typeface="Times New Roman" pitchFamily="18" charset="0"/>
              </a:rPr>
              <a:t>IoT</a:t>
            </a:r>
            <a:r>
              <a:rPr lang="en-US" sz="2600" b="1" dirty="0">
                <a:latin typeface="Times New Roman" pitchFamily="18" charset="0"/>
                <a:cs typeface="Times New Roman" pitchFamily="18" charset="0"/>
              </a:rPr>
              <a:t>-Based Monitoring and Control:</a:t>
            </a:r>
            <a:r>
              <a:rPr lang="en-US" sz="2600" dirty="0">
                <a:latin typeface="Times New Roman" pitchFamily="18" charset="0"/>
                <a:cs typeface="Times New Roman" pitchFamily="18" charset="0"/>
              </a:rPr>
              <a:t/>
            </a:r>
            <a:br>
              <a:rPr lang="en-US" sz="2600" dirty="0">
                <a:latin typeface="Times New Roman" pitchFamily="18" charset="0"/>
                <a:cs typeface="Times New Roman" pitchFamily="18" charset="0"/>
              </a:rPr>
            </a:br>
            <a:r>
              <a:rPr lang="en-US" sz="2600" dirty="0" smtClean="0">
                <a:latin typeface="Times New Roman" pitchFamily="18" charset="0"/>
                <a:cs typeface="Times New Roman" pitchFamily="18" charset="0"/>
              </a:rPr>
              <a:t>	Real-time </a:t>
            </a:r>
            <a:r>
              <a:rPr lang="en-US" sz="2600" dirty="0">
                <a:latin typeface="Times New Roman" pitchFamily="18" charset="0"/>
                <a:cs typeface="Times New Roman" pitchFamily="18" charset="0"/>
              </a:rPr>
              <a:t>data via ESP8266 allowed remote control and monitoring through platforms like </a:t>
            </a:r>
            <a:r>
              <a:rPr lang="en-US" sz="2600" dirty="0" err="1">
                <a:latin typeface="Times New Roman" pitchFamily="18" charset="0"/>
                <a:cs typeface="Times New Roman" pitchFamily="18" charset="0"/>
              </a:rPr>
              <a:t>Blynk</a:t>
            </a:r>
            <a:r>
              <a:rPr lang="en-US" sz="2600" dirty="0">
                <a:latin typeface="Times New Roman" pitchFamily="18" charset="0"/>
                <a:cs typeface="Times New Roman" pitchFamily="18" charset="0"/>
              </a:rPr>
              <a:t> and </a:t>
            </a:r>
            <a:r>
              <a:rPr lang="en-US" sz="2600" dirty="0" err="1">
                <a:latin typeface="Times New Roman" pitchFamily="18" charset="0"/>
                <a:cs typeface="Times New Roman" pitchFamily="18" charset="0"/>
              </a:rPr>
              <a:t>ThingSpeak</a:t>
            </a:r>
            <a:r>
              <a:rPr lang="en-US" sz="2600" dirty="0">
                <a:latin typeface="Times New Roman" pitchFamily="18" charset="0"/>
                <a:cs typeface="Times New Roman" pitchFamily="18" charset="0"/>
              </a:rPr>
              <a:t> for predictive maintenance.</a:t>
            </a:r>
          </a:p>
          <a:p>
            <a:pPr>
              <a:lnSpc>
                <a:spcPct val="150000"/>
              </a:lnSpc>
              <a:buFont typeface="Wingdings" pitchFamily="2" charset="2"/>
              <a:buChar char="Ø"/>
            </a:pPr>
            <a:r>
              <a:rPr lang="en-US" sz="2600" b="1" dirty="0">
                <a:latin typeface="Times New Roman" pitchFamily="18" charset="0"/>
                <a:cs typeface="Times New Roman" pitchFamily="18" charset="0"/>
              </a:rPr>
              <a:t>Simulation and Hardware Validation:</a:t>
            </a:r>
            <a:r>
              <a:rPr lang="en-US" sz="2600" dirty="0">
                <a:latin typeface="Times New Roman" pitchFamily="18" charset="0"/>
                <a:cs typeface="Times New Roman" pitchFamily="18" charset="0"/>
              </a:rPr>
              <a:t/>
            </a:r>
            <a:br>
              <a:rPr lang="en-US" sz="2600" dirty="0">
                <a:latin typeface="Times New Roman" pitchFamily="18" charset="0"/>
                <a:cs typeface="Times New Roman" pitchFamily="18" charset="0"/>
              </a:rPr>
            </a:br>
            <a:r>
              <a:rPr lang="en-US" sz="2600" dirty="0" smtClean="0">
                <a:latin typeface="Times New Roman" pitchFamily="18" charset="0"/>
                <a:cs typeface="Times New Roman" pitchFamily="18" charset="0"/>
              </a:rPr>
              <a:t>	Proteus </a:t>
            </a:r>
            <a:r>
              <a:rPr lang="en-US" sz="2600" dirty="0">
                <a:latin typeface="Times New Roman" pitchFamily="18" charset="0"/>
                <a:cs typeface="Times New Roman" pitchFamily="18" charset="0"/>
              </a:rPr>
              <a:t>simulations verified the circuit before implementation, and </a:t>
            </a:r>
            <a:r>
              <a:rPr lang="en-US" sz="2600" dirty="0" err="1">
                <a:latin typeface="Times New Roman" pitchFamily="18" charset="0"/>
                <a:cs typeface="Times New Roman" pitchFamily="18" charset="0"/>
              </a:rPr>
              <a:t>Arduino</a:t>
            </a:r>
            <a:r>
              <a:rPr lang="en-US" sz="2600" dirty="0">
                <a:latin typeface="Times New Roman" pitchFamily="18" charset="0"/>
                <a:cs typeface="Times New Roman" pitchFamily="18" charset="0"/>
              </a:rPr>
              <a:t>-based logic ensured accurate control and sensor integration.</a:t>
            </a:r>
          </a:p>
          <a:p>
            <a:pPr>
              <a:lnSpc>
                <a:spcPct val="150000"/>
              </a:lnSpc>
              <a:buFont typeface="Wingdings" pitchFamily="2" charset="2"/>
              <a:buChar char="Ø"/>
            </a:pPr>
            <a:r>
              <a:rPr lang="en-US" sz="2600" b="1" dirty="0">
                <a:latin typeface="Times New Roman" pitchFamily="18" charset="0"/>
                <a:cs typeface="Times New Roman" pitchFamily="18" charset="0"/>
              </a:rPr>
              <a:t>Scalability and Real-World Application:</a:t>
            </a:r>
            <a:r>
              <a:rPr lang="en-US" sz="2600" dirty="0">
                <a:latin typeface="Times New Roman" pitchFamily="18" charset="0"/>
                <a:cs typeface="Times New Roman" pitchFamily="18" charset="0"/>
              </a:rPr>
              <a:t/>
            </a:r>
            <a:br>
              <a:rPr lang="en-US" sz="2600" dirty="0">
                <a:latin typeface="Times New Roman" pitchFamily="18" charset="0"/>
                <a:cs typeface="Times New Roman" pitchFamily="18" charset="0"/>
              </a:rPr>
            </a:br>
            <a:r>
              <a:rPr lang="en-US" sz="2600" dirty="0" smtClean="0">
                <a:latin typeface="Times New Roman" pitchFamily="18" charset="0"/>
                <a:cs typeface="Times New Roman" pitchFamily="18" charset="0"/>
              </a:rPr>
              <a:t>	The </a:t>
            </a:r>
            <a:r>
              <a:rPr lang="en-US" sz="2600" dirty="0">
                <a:latin typeface="Times New Roman" pitchFamily="18" charset="0"/>
                <a:cs typeface="Times New Roman" pitchFamily="18" charset="0"/>
              </a:rPr>
              <a:t>modular design supports deployment in rural or off-grid areas, offering a low-maintenance and user-friendly renewable energy solution</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p:txBody>
      </p:sp>
      <p:grpSp>
        <p:nvGrpSpPr>
          <p:cNvPr id="7" name="Group 2"/>
          <p:cNvGrpSpPr/>
          <p:nvPr/>
        </p:nvGrpSpPr>
        <p:grpSpPr>
          <a:xfrm>
            <a:off x="16744950" y="0"/>
            <a:ext cx="3086100" cy="10325100"/>
            <a:chOff x="0" y="0"/>
            <a:chExt cx="812800" cy="2774433"/>
          </a:xfrm>
        </p:grpSpPr>
        <p:sp>
          <p:nvSpPr>
            <p:cNvPr id="8" name="Freeform 3"/>
            <p:cNvSpPr/>
            <p:nvPr/>
          </p:nvSpPr>
          <p:spPr>
            <a:xfrm>
              <a:off x="0" y="0"/>
              <a:ext cx="812800" cy="2774433"/>
            </a:xfrm>
            <a:custGeom>
              <a:avLst/>
              <a:gdLst/>
              <a:ahLst/>
              <a:cxnLst/>
              <a:rect l="l" t="t" r="r" b="b"/>
              <a:pathLst>
                <a:path w="812800" h="2774433">
                  <a:moveTo>
                    <a:pt x="0" y="0"/>
                  </a:moveTo>
                  <a:lnTo>
                    <a:pt x="812800" y="0"/>
                  </a:lnTo>
                  <a:lnTo>
                    <a:pt x="812800" y="2774433"/>
                  </a:lnTo>
                  <a:lnTo>
                    <a:pt x="0" y="2774433"/>
                  </a:lnTo>
                  <a:close/>
                </a:path>
              </a:pathLst>
            </a:custGeom>
            <a:solidFill>
              <a:srgbClr val="593C8F"/>
            </a:solidFill>
          </p:spPr>
        </p:sp>
        <p:sp>
          <p:nvSpPr>
            <p:cNvPr id="9" name="TextBox 4"/>
            <p:cNvSpPr txBox="1"/>
            <p:nvPr/>
          </p:nvSpPr>
          <p:spPr>
            <a:xfrm>
              <a:off x="0" y="-38100"/>
              <a:ext cx="812800" cy="2812533"/>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3416683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19100"/>
            <a:ext cx="15773400" cy="1066799"/>
          </a:xfrm>
        </p:spPr>
        <p:txBody>
          <a:bodyPr>
            <a:normAutofit/>
          </a:bodyPr>
          <a:lstStyle/>
          <a:p>
            <a:pPr algn="ctr"/>
            <a:r>
              <a:rPr lang="en-IN" sz="4500" dirty="0" smtClean="0">
                <a:solidFill>
                  <a:srgbClr val="7030A0"/>
                </a:solidFill>
                <a:latin typeface="Alice Bold" charset="0"/>
                <a:cs typeface="Times New Roman" panose="02020603050405020304" pitchFamily="18" charset="0"/>
              </a:rPr>
              <a:t>OUTPUT</a:t>
            </a:r>
            <a:endParaRPr lang="en-IN" sz="4500" dirty="0"/>
          </a:p>
        </p:txBody>
      </p:sp>
      <p:grpSp>
        <p:nvGrpSpPr>
          <p:cNvPr id="4" name="Group 2"/>
          <p:cNvGrpSpPr/>
          <p:nvPr/>
        </p:nvGrpSpPr>
        <p:grpSpPr>
          <a:xfrm>
            <a:off x="16744950" y="0"/>
            <a:ext cx="3086100" cy="10325100"/>
            <a:chOff x="0" y="0"/>
            <a:chExt cx="812800" cy="2774433"/>
          </a:xfrm>
        </p:grpSpPr>
        <p:sp>
          <p:nvSpPr>
            <p:cNvPr id="5" name="Freeform 3"/>
            <p:cNvSpPr/>
            <p:nvPr/>
          </p:nvSpPr>
          <p:spPr>
            <a:xfrm>
              <a:off x="0" y="0"/>
              <a:ext cx="812800" cy="2774433"/>
            </a:xfrm>
            <a:custGeom>
              <a:avLst/>
              <a:gdLst/>
              <a:ahLst/>
              <a:cxnLst/>
              <a:rect l="l" t="t" r="r" b="b"/>
              <a:pathLst>
                <a:path w="812800" h="2774433">
                  <a:moveTo>
                    <a:pt x="0" y="0"/>
                  </a:moveTo>
                  <a:lnTo>
                    <a:pt x="812800" y="0"/>
                  </a:lnTo>
                  <a:lnTo>
                    <a:pt x="812800" y="2774433"/>
                  </a:lnTo>
                  <a:lnTo>
                    <a:pt x="0" y="2774433"/>
                  </a:lnTo>
                  <a:close/>
                </a:path>
              </a:pathLst>
            </a:custGeom>
            <a:solidFill>
              <a:srgbClr val="593C8F"/>
            </a:solidFill>
          </p:spPr>
        </p:sp>
        <p:sp>
          <p:nvSpPr>
            <p:cNvPr id="6" name="TextBox 4"/>
            <p:cNvSpPr txBox="1"/>
            <p:nvPr/>
          </p:nvSpPr>
          <p:spPr>
            <a:xfrm>
              <a:off x="0" y="-38100"/>
              <a:ext cx="812800" cy="2812533"/>
            </a:xfrm>
            <a:prstGeom prst="rect">
              <a:avLst/>
            </a:prstGeom>
          </p:spPr>
          <p:txBody>
            <a:bodyPr lIns="50800" tIns="50800" rIns="50800" bIns="50800" rtlCol="0" anchor="ctr"/>
            <a:lstStyle/>
            <a:p>
              <a:pPr algn="ctr">
                <a:lnSpc>
                  <a:spcPts val="2659"/>
                </a:lnSpc>
              </a:pPr>
              <a:endParaRPr/>
            </a:p>
          </p:txBody>
        </p:sp>
      </p:gr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8280" r="23346"/>
          <a:stretch/>
        </p:blipFill>
        <p:spPr>
          <a:xfrm>
            <a:off x="2967864" y="5996952"/>
            <a:ext cx="4267200" cy="2808441"/>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t="3729" b="30341"/>
          <a:stretch/>
        </p:blipFill>
        <p:spPr>
          <a:xfrm>
            <a:off x="10350250" y="1683913"/>
            <a:ext cx="4526280" cy="6631547"/>
          </a:xfrm>
          <a:prstGeom prst="rect">
            <a:avLst/>
          </a:prstGeom>
        </p:spPr>
      </p:pic>
      <p:sp>
        <p:nvSpPr>
          <p:cNvPr id="11" name="TextBox 10"/>
          <p:cNvSpPr txBox="1"/>
          <p:nvPr/>
        </p:nvSpPr>
        <p:spPr>
          <a:xfrm>
            <a:off x="10281598" y="8805930"/>
            <a:ext cx="4663584" cy="461665"/>
          </a:xfrm>
          <a:prstGeom prst="rect">
            <a:avLst/>
          </a:prstGeom>
          <a:noFill/>
        </p:spPr>
        <p:txBody>
          <a:bodyPr wrap="none" rtlCol="0">
            <a:spAutoFit/>
          </a:bodyPr>
          <a:lstStyle/>
          <a:p>
            <a:pPr algn="ctr"/>
            <a:r>
              <a:rPr lang="en-IN" sz="2400" dirty="0" err="1">
                <a:latin typeface="Times New Roman" pitchFamily="18" charset="0"/>
                <a:cs typeface="Times New Roman" pitchFamily="18" charset="0"/>
              </a:rPr>
              <a:t>Iot</a:t>
            </a:r>
            <a:r>
              <a:rPr lang="en-IN" sz="2400" dirty="0">
                <a:latin typeface="Times New Roman" pitchFamily="18" charset="0"/>
                <a:cs typeface="Times New Roman" pitchFamily="18" charset="0"/>
              </a:rPr>
              <a:t> Application Monitoring Interface</a:t>
            </a:r>
            <a:endParaRPr lang="en-IN" sz="2400" dirty="0">
              <a:latin typeface="Times New Roman" pitchFamily="18" charset="0"/>
              <a:cs typeface="Times New Roman" pitchFamily="18" charset="0"/>
            </a:endParaRPr>
          </a:p>
        </p:txBody>
      </p:sp>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10158" r="29407"/>
          <a:stretch/>
        </p:blipFill>
        <p:spPr>
          <a:xfrm>
            <a:off x="2926008" y="1714500"/>
            <a:ext cx="4267200" cy="3177347"/>
          </a:xfrm>
          <a:prstGeom prst="rect">
            <a:avLst/>
          </a:prstGeom>
        </p:spPr>
      </p:pic>
      <p:sp>
        <p:nvSpPr>
          <p:cNvPr id="13" name="TextBox 12"/>
          <p:cNvSpPr txBox="1"/>
          <p:nvPr/>
        </p:nvSpPr>
        <p:spPr>
          <a:xfrm>
            <a:off x="3787049" y="5141267"/>
            <a:ext cx="2545120" cy="461665"/>
          </a:xfrm>
          <a:prstGeom prst="rect">
            <a:avLst/>
          </a:prstGeom>
          <a:noFill/>
        </p:spPr>
        <p:txBody>
          <a:bodyPr wrap="none" rtlCol="0">
            <a:spAutoFit/>
          </a:bodyPr>
          <a:lstStyle/>
          <a:p>
            <a:pPr algn="ctr"/>
            <a:r>
              <a:rPr lang="en-IN" sz="2400" dirty="0" err="1">
                <a:latin typeface="Times New Roman" pitchFamily="18" charset="0"/>
                <a:cs typeface="Times New Roman" pitchFamily="18" charset="0"/>
              </a:rPr>
              <a:t>Iot</a:t>
            </a:r>
            <a:r>
              <a:rPr lang="en-IN" sz="2400" dirty="0">
                <a:latin typeface="Times New Roman" pitchFamily="18" charset="0"/>
                <a:cs typeface="Times New Roman" pitchFamily="18" charset="0"/>
              </a:rPr>
              <a:t> Kit Image (</a:t>
            </a:r>
            <a:r>
              <a:rPr lang="en-IN" sz="2400" dirty="0" smtClean="0">
                <a:latin typeface="Times New Roman" pitchFamily="18" charset="0"/>
                <a:cs typeface="Times New Roman" pitchFamily="18" charset="0"/>
              </a:rPr>
              <a:t>Off)</a:t>
            </a:r>
            <a:endParaRPr lang="en-IN" sz="2400" dirty="0">
              <a:latin typeface="Times New Roman" pitchFamily="18" charset="0"/>
              <a:cs typeface="Times New Roman" pitchFamily="18" charset="0"/>
            </a:endParaRPr>
          </a:p>
        </p:txBody>
      </p:sp>
      <p:sp>
        <p:nvSpPr>
          <p:cNvPr id="14" name="TextBox 13"/>
          <p:cNvSpPr txBox="1"/>
          <p:nvPr/>
        </p:nvSpPr>
        <p:spPr>
          <a:xfrm>
            <a:off x="3851762" y="9036762"/>
            <a:ext cx="2499403" cy="461665"/>
          </a:xfrm>
          <a:prstGeom prst="rect">
            <a:avLst/>
          </a:prstGeom>
          <a:noFill/>
        </p:spPr>
        <p:txBody>
          <a:bodyPr wrap="none" rtlCol="0">
            <a:spAutoFit/>
          </a:bodyPr>
          <a:lstStyle/>
          <a:p>
            <a:pPr algn="ctr"/>
            <a:r>
              <a:rPr lang="en-IN" sz="2400" dirty="0" err="1">
                <a:latin typeface="Times New Roman" pitchFamily="18" charset="0"/>
                <a:cs typeface="Times New Roman" pitchFamily="18" charset="0"/>
              </a:rPr>
              <a:t>Iot</a:t>
            </a:r>
            <a:r>
              <a:rPr lang="en-IN" sz="2400" dirty="0">
                <a:latin typeface="Times New Roman" pitchFamily="18" charset="0"/>
                <a:cs typeface="Times New Roman" pitchFamily="18" charset="0"/>
              </a:rPr>
              <a:t> Kit Image (On)</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42708779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19100"/>
            <a:ext cx="16928432" cy="1022433"/>
          </a:xfrm>
        </p:spPr>
        <p:txBody>
          <a:bodyPr>
            <a:normAutofit/>
          </a:bodyPr>
          <a:lstStyle/>
          <a:p>
            <a:pPr algn="ctr"/>
            <a:r>
              <a:rPr lang="en-IN" sz="4500" dirty="0">
                <a:solidFill>
                  <a:srgbClr val="7030A0"/>
                </a:solidFill>
                <a:latin typeface="Alice Bold" charset="0"/>
                <a:cs typeface="Times New Roman" panose="02020603050405020304" pitchFamily="18" charset="0"/>
              </a:rPr>
              <a:t>CONCLUSION</a:t>
            </a:r>
          </a:p>
        </p:txBody>
      </p:sp>
      <p:sp>
        <p:nvSpPr>
          <p:cNvPr id="3" name="Content Placeholder 2"/>
          <p:cNvSpPr>
            <a:spLocks noGrp="1"/>
          </p:cNvSpPr>
          <p:nvPr>
            <p:ph idx="1"/>
          </p:nvPr>
        </p:nvSpPr>
        <p:spPr>
          <a:xfrm>
            <a:off x="739943" y="1606216"/>
            <a:ext cx="15719257" cy="8157410"/>
          </a:xfrm>
        </p:spPr>
        <p:txBody>
          <a:bodyPr>
            <a:normAutofit/>
          </a:bodyPr>
          <a:lstStyle/>
          <a:p>
            <a:pPr algn="just">
              <a:lnSpc>
                <a:spcPct val="150000"/>
              </a:lnSpc>
              <a:buFont typeface="Wingdings" pitchFamily="2" charset="2"/>
              <a:buChar char="Ø"/>
            </a:pPr>
            <a:r>
              <a:rPr lang="en-GB" sz="3000" dirty="0">
                <a:latin typeface="Times New Roman" panose="02020603050405020304" pitchFamily="18" charset="0"/>
                <a:cs typeface="Times New Roman" panose="02020603050405020304" pitchFamily="18" charset="0"/>
              </a:rPr>
              <a:t>This project successfully demonstrates the integration of wind energy generation with advanced energy management systems, offering a highly efficient and automated solution for renewable energy utilization. </a:t>
            </a:r>
          </a:p>
          <a:p>
            <a:pPr algn="just">
              <a:lnSpc>
                <a:spcPct val="150000"/>
              </a:lnSpc>
              <a:buFont typeface="Wingdings" pitchFamily="2" charset="2"/>
              <a:buChar char="Ø"/>
            </a:pPr>
            <a:r>
              <a:rPr lang="en-GB" sz="3000" dirty="0">
                <a:latin typeface="Times New Roman" panose="02020603050405020304" pitchFamily="18" charset="0"/>
                <a:cs typeface="Times New Roman" panose="02020603050405020304" pitchFamily="18" charset="0"/>
              </a:rPr>
              <a:t>By incorporating real-time monitoring, intelligent control, and IoT integration, the system ensures optimal performance, reduces energy wastage, and provides users with greater control and flexibility through remote monitoring and the LCD interface. </a:t>
            </a:r>
          </a:p>
          <a:p>
            <a:pPr algn="just">
              <a:lnSpc>
                <a:spcPct val="150000"/>
              </a:lnSpc>
              <a:buFont typeface="Wingdings" pitchFamily="2" charset="2"/>
              <a:buChar char="Ø"/>
            </a:pPr>
            <a:r>
              <a:rPr lang="en-GB" sz="3000" dirty="0">
                <a:latin typeface="Times New Roman" panose="02020603050405020304" pitchFamily="18" charset="0"/>
                <a:cs typeface="Times New Roman" panose="02020603050405020304" pitchFamily="18" charset="0"/>
              </a:rPr>
              <a:t>The system's ability to efficiently manage energy storage and distribution makes it ideal for off-grid applications, smart grids, and sustainable energy solutions in remote areas. </a:t>
            </a:r>
          </a:p>
          <a:p>
            <a:pPr algn="just">
              <a:lnSpc>
                <a:spcPct val="150000"/>
              </a:lnSpc>
              <a:buFont typeface="Wingdings" pitchFamily="2" charset="2"/>
              <a:buChar char="Ø"/>
            </a:pPr>
            <a:r>
              <a:rPr lang="en-GB" sz="3000" dirty="0">
                <a:latin typeface="Times New Roman" panose="02020603050405020304" pitchFamily="18" charset="0"/>
                <a:cs typeface="Times New Roman" panose="02020603050405020304" pitchFamily="18" charset="0"/>
              </a:rPr>
              <a:t>This project contributes to enhancing the efficiency and accessibility of renewable energy systems, promoting a more sustainable and environmentally friendly future.</a:t>
            </a:r>
            <a:endParaRPr lang="en-IN" sz="3000" dirty="0">
              <a:latin typeface="Times New Roman" panose="02020603050405020304" pitchFamily="18" charset="0"/>
              <a:cs typeface="Times New Roman" panose="02020603050405020304" pitchFamily="18" charset="0"/>
            </a:endParaRPr>
          </a:p>
        </p:txBody>
      </p:sp>
      <p:grpSp>
        <p:nvGrpSpPr>
          <p:cNvPr id="7" name="Group 2"/>
          <p:cNvGrpSpPr/>
          <p:nvPr/>
        </p:nvGrpSpPr>
        <p:grpSpPr>
          <a:xfrm>
            <a:off x="16744950" y="0"/>
            <a:ext cx="3086100" cy="10325100"/>
            <a:chOff x="0" y="0"/>
            <a:chExt cx="812800" cy="2774433"/>
          </a:xfrm>
        </p:grpSpPr>
        <p:sp>
          <p:nvSpPr>
            <p:cNvPr id="8" name="Freeform 3"/>
            <p:cNvSpPr/>
            <p:nvPr/>
          </p:nvSpPr>
          <p:spPr>
            <a:xfrm>
              <a:off x="0" y="0"/>
              <a:ext cx="812800" cy="2774433"/>
            </a:xfrm>
            <a:custGeom>
              <a:avLst/>
              <a:gdLst/>
              <a:ahLst/>
              <a:cxnLst/>
              <a:rect l="l" t="t" r="r" b="b"/>
              <a:pathLst>
                <a:path w="812800" h="2774433">
                  <a:moveTo>
                    <a:pt x="0" y="0"/>
                  </a:moveTo>
                  <a:lnTo>
                    <a:pt x="812800" y="0"/>
                  </a:lnTo>
                  <a:lnTo>
                    <a:pt x="812800" y="2774433"/>
                  </a:lnTo>
                  <a:lnTo>
                    <a:pt x="0" y="2774433"/>
                  </a:lnTo>
                  <a:close/>
                </a:path>
              </a:pathLst>
            </a:custGeom>
            <a:solidFill>
              <a:srgbClr val="593C8F"/>
            </a:solidFill>
          </p:spPr>
        </p:sp>
        <p:sp>
          <p:nvSpPr>
            <p:cNvPr id="9" name="TextBox 4"/>
            <p:cNvSpPr txBox="1"/>
            <p:nvPr/>
          </p:nvSpPr>
          <p:spPr>
            <a:xfrm>
              <a:off x="0" y="-38100"/>
              <a:ext cx="812800" cy="2812533"/>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9207217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943" y="295026"/>
            <a:ext cx="16928432" cy="1022433"/>
          </a:xfrm>
        </p:spPr>
        <p:txBody>
          <a:bodyPr>
            <a:normAutofit/>
          </a:bodyPr>
          <a:lstStyle/>
          <a:p>
            <a:pPr algn="ctr"/>
            <a:r>
              <a:rPr lang="en-IN" sz="4500" dirty="0">
                <a:solidFill>
                  <a:srgbClr val="7030A0"/>
                </a:solidFill>
                <a:latin typeface="Alice Bold" charset="0"/>
                <a:cs typeface="Times New Roman" panose="02020603050405020304" pitchFamily="18" charset="0"/>
              </a:rPr>
              <a:t>REFERENCE</a:t>
            </a:r>
          </a:p>
        </p:txBody>
      </p:sp>
      <p:sp>
        <p:nvSpPr>
          <p:cNvPr id="3" name="Content Placeholder 2"/>
          <p:cNvSpPr>
            <a:spLocks noGrp="1"/>
          </p:cNvSpPr>
          <p:nvPr>
            <p:ph idx="1"/>
          </p:nvPr>
        </p:nvSpPr>
        <p:spPr>
          <a:xfrm>
            <a:off x="1524000" y="1333500"/>
            <a:ext cx="16144375" cy="8157410"/>
          </a:xfrm>
        </p:spPr>
        <p:txBody>
          <a:bodyPr>
            <a:normAutofit fontScale="92500" lnSpcReduction="10000"/>
          </a:bodyPr>
          <a:lstStyle/>
          <a:p>
            <a:pPr algn="just">
              <a:lnSpc>
                <a:spcPct val="150000"/>
              </a:lnSpc>
              <a:buFont typeface="Wingdings" pitchFamily="2" charset="2"/>
              <a:buChar char="Ø"/>
            </a:pPr>
            <a:r>
              <a:rPr lang="en-GB" sz="3000" dirty="0">
                <a:latin typeface="Times New Roman" panose="02020603050405020304" pitchFamily="18" charset="0"/>
                <a:cs typeface="Times New Roman" panose="02020603050405020304" pitchFamily="18" charset="0"/>
              </a:rPr>
              <a:t>A. </a:t>
            </a:r>
            <a:r>
              <a:rPr lang="en-GB" sz="3000" dirty="0" err="1">
                <a:latin typeface="Times New Roman" panose="02020603050405020304" pitchFamily="18" charset="0"/>
                <a:cs typeface="Times New Roman" panose="02020603050405020304" pitchFamily="18" charset="0"/>
              </a:rPr>
              <a:t>Elia</a:t>
            </a:r>
            <a:r>
              <a:rPr lang="en-GB" sz="3000" dirty="0">
                <a:latin typeface="Times New Roman" panose="02020603050405020304" pitchFamily="18" charset="0"/>
                <a:cs typeface="Times New Roman" panose="02020603050405020304" pitchFamily="18" charset="0"/>
              </a:rPr>
              <a:t>, M. Taylor, B. Ó </a:t>
            </a:r>
            <a:r>
              <a:rPr lang="en-GB" sz="3000" dirty="0" err="1">
                <a:latin typeface="Times New Roman" panose="02020603050405020304" pitchFamily="18" charset="0"/>
                <a:cs typeface="Times New Roman" panose="02020603050405020304" pitchFamily="18" charset="0"/>
              </a:rPr>
              <a:t>Gallachóir</a:t>
            </a:r>
            <a:r>
              <a:rPr lang="en-GB" sz="3000" dirty="0">
                <a:latin typeface="Times New Roman" panose="02020603050405020304" pitchFamily="18" charset="0"/>
                <a:cs typeface="Times New Roman" panose="02020603050405020304" pitchFamily="18" charset="0"/>
              </a:rPr>
              <a:t> and F. Rogan, "Wind turbine cost reduction: A detailed bottom-up analysis of innovation drivers", Energy Policy, vol. 147, Dec. 2020.</a:t>
            </a:r>
          </a:p>
          <a:p>
            <a:pPr algn="just">
              <a:lnSpc>
                <a:spcPct val="150000"/>
              </a:lnSpc>
              <a:buFont typeface="Wingdings" pitchFamily="2" charset="2"/>
              <a:buChar char="Ø"/>
            </a:pPr>
            <a:r>
              <a:rPr lang="en-IN" sz="3000" dirty="0">
                <a:latin typeface="Times New Roman" panose="02020603050405020304" pitchFamily="18" charset="0"/>
                <a:cs typeface="Times New Roman" panose="02020603050405020304" pitchFamily="18" charset="0"/>
              </a:rPr>
              <a:t>J. D. M. De </a:t>
            </a:r>
            <a:r>
              <a:rPr lang="en-IN" sz="3000" dirty="0" err="1">
                <a:latin typeface="Times New Roman" panose="02020603050405020304" pitchFamily="18" charset="0"/>
                <a:cs typeface="Times New Roman" panose="02020603050405020304" pitchFamily="18" charset="0"/>
              </a:rPr>
              <a:t>Kooning</a:t>
            </a:r>
            <a:r>
              <a:rPr lang="en-IN" sz="3000" dirty="0">
                <a:latin typeface="Times New Roman" panose="02020603050405020304" pitchFamily="18" charset="0"/>
                <a:cs typeface="Times New Roman" panose="02020603050405020304" pitchFamily="18" charset="0"/>
              </a:rPr>
              <a:t>, A. E. </a:t>
            </a:r>
            <a:r>
              <a:rPr lang="en-IN" sz="3000" dirty="0" err="1">
                <a:latin typeface="Times New Roman" panose="02020603050405020304" pitchFamily="18" charset="0"/>
                <a:cs typeface="Times New Roman" panose="02020603050405020304" pitchFamily="18" charset="0"/>
              </a:rPr>
              <a:t>Samani</a:t>
            </a:r>
            <a:r>
              <a:rPr lang="en-IN" sz="3000" dirty="0">
                <a:latin typeface="Times New Roman" panose="02020603050405020304" pitchFamily="18" charset="0"/>
                <a:cs typeface="Times New Roman" panose="02020603050405020304" pitchFamily="18" charset="0"/>
              </a:rPr>
              <a:t>, S. De </a:t>
            </a:r>
            <a:r>
              <a:rPr lang="en-IN" sz="3000" dirty="0" err="1">
                <a:latin typeface="Times New Roman" panose="02020603050405020304" pitchFamily="18" charset="0"/>
                <a:cs typeface="Times New Roman" panose="02020603050405020304" pitchFamily="18" charset="0"/>
              </a:rPr>
              <a:t>Zutter</a:t>
            </a:r>
            <a:r>
              <a:rPr lang="en-IN" sz="3000" dirty="0">
                <a:latin typeface="Times New Roman" panose="02020603050405020304" pitchFamily="18" charset="0"/>
                <a:cs typeface="Times New Roman" panose="02020603050405020304" pitchFamily="18" charset="0"/>
              </a:rPr>
              <a:t>, J. De </a:t>
            </a:r>
            <a:r>
              <a:rPr lang="en-IN" sz="3000" dirty="0" err="1">
                <a:latin typeface="Times New Roman" panose="02020603050405020304" pitchFamily="18" charset="0"/>
                <a:cs typeface="Times New Roman" panose="02020603050405020304" pitchFamily="18" charset="0"/>
              </a:rPr>
              <a:t>Maeyer</a:t>
            </a:r>
            <a:r>
              <a:rPr lang="en-IN" sz="3000" dirty="0">
                <a:latin typeface="Times New Roman" panose="02020603050405020304" pitchFamily="18" charset="0"/>
                <a:cs typeface="Times New Roman" panose="02020603050405020304" pitchFamily="18" charset="0"/>
              </a:rPr>
              <a:t> and L. </a:t>
            </a:r>
            <a:r>
              <a:rPr lang="en-IN" sz="3000" dirty="0" err="1">
                <a:latin typeface="Times New Roman" panose="02020603050405020304" pitchFamily="18" charset="0"/>
                <a:cs typeface="Times New Roman" panose="02020603050405020304" pitchFamily="18" charset="0"/>
              </a:rPr>
              <a:t>Vandevelde</a:t>
            </a:r>
            <a:r>
              <a:rPr lang="en-IN" sz="3000" dirty="0">
                <a:latin typeface="Times New Roman" panose="02020603050405020304" pitchFamily="18" charset="0"/>
                <a:cs typeface="Times New Roman" panose="02020603050405020304" pitchFamily="18" charset="0"/>
              </a:rPr>
              <a:t>, "Techno-economic optimisation of small wind turbines using co-design on a </a:t>
            </a:r>
            <a:r>
              <a:rPr lang="en-IN" sz="3000" dirty="0" err="1">
                <a:latin typeface="Times New Roman" panose="02020603050405020304" pitchFamily="18" charset="0"/>
                <a:cs typeface="Times New Roman" panose="02020603050405020304" pitchFamily="18" charset="0"/>
              </a:rPr>
              <a:t>parametrised</a:t>
            </a:r>
            <a:r>
              <a:rPr lang="en-IN" sz="3000" dirty="0">
                <a:latin typeface="Times New Roman" panose="02020603050405020304" pitchFamily="18" charset="0"/>
                <a:cs typeface="Times New Roman" panose="02020603050405020304" pitchFamily="18" charset="0"/>
              </a:rPr>
              <a:t> model", Sustain. Energy Technol. Assessments, vol. 45, Jun. 2021.</a:t>
            </a:r>
          </a:p>
          <a:p>
            <a:pPr algn="just">
              <a:lnSpc>
                <a:spcPct val="150000"/>
              </a:lnSpc>
              <a:buFont typeface="Wingdings" pitchFamily="2" charset="2"/>
              <a:buChar char="Ø"/>
            </a:pPr>
            <a:r>
              <a:rPr lang="en-IN" sz="3000" dirty="0">
                <a:latin typeface="Times New Roman" panose="02020603050405020304" pitchFamily="18" charset="0"/>
                <a:cs typeface="Times New Roman" panose="02020603050405020304" pitchFamily="18" charset="0"/>
              </a:rPr>
              <a:t>D. </a:t>
            </a:r>
            <a:r>
              <a:rPr lang="en-IN" sz="3000" dirty="0" err="1">
                <a:latin typeface="Times New Roman" panose="02020603050405020304" pitchFamily="18" charset="0"/>
                <a:cs typeface="Times New Roman" panose="02020603050405020304" pitchFamily="18" charset="0"/>
              </a:rPr>
              <a:t>Zouheyr</a:t>
            </a:r>
            <a:r>
              <a:rPr lang="en-IN" sz="3000" dirty="0">
                <a:latin typeface="Times New Roman" panose="02020603050405020304" pitchFamily="18" charset="0"/>
                <a:cs typeface="Times New Roman" panose="02020603050405020304" pitchFamily="18" charset="0"/>
              </a:rPr>
              <a:t>, B. </a:t>
            </a:r>
            <a:r>
              <a:rPr lang="en-IN" sz="3000" dirty="0" err="1">
                <a:latin typeface="Times New Roman" panose="02020603050405020304" pitchFamily="18" charset="0"/>
                <a:cs typeface="Times New Roman" panose="02020603050405020304" pitchFamily="18" charset="0"/>
              </a:rPr>
              <a:t>Lotfi</a:t>
            </a:r>
            <a:r>
              <a:rPr lang="en-IN" sz="3000" dirty="0">
                <a:latin typeface="Times New Roman" panose="02020603050405020304" pitchFamily="18" charset="0"/>
                <a:cs typeface="Times New Roman" panose="02020603050405020304" pitchFamily="18" charset="0"/>
              </a:rPr>
              <a:t> and B. </a:t>
            </a:r>
            <a:r>
              <a:rPr lang="en-IN" sz="3000" dirty="0" err="1">
                <a:latin typeface="Times New Roman" panose="02020603050405020304" pitchFamily="18" charset="0"/>
                <a:cs typeface="Times New Roman" panose="02020603050405020304" pitchFamily="18" charset="0"/>
              </a:rPr>
              <a:t>Abdelmadjid</a:t>
            </a:r>
            <a:r>
              <a:rPr lang="en-IN" sz="3000" dirty="0">
                <a:latin typeface="Times New Roman" panose="02020603050405020304" pitchFamily="18" charset="0"/>
                <a:cs typeface="Times New Roman" panose="02020603050405020304" pitchFamily="18" charset="0"/>
              </a:rPr>
              <a:t>, "Improved hardware implementation of a TSR based MPPT algorithm for a low cost connected wind turbine emulator under unbalanced wind speeds", Energy, vol. 232, Oct. 2021.</a:t>
            </a:r>
          </a:p>
          <a:p>
            <a:pPr algn="just">
              <a:lnSpc>
                <a:spcPct val="150000"/>
              </a:lnSpc>
              <a:buFont typeface="Wingdings" pitchFamily="2" charset="2"/>
              <a:buChar char="Ø"/>
            </a:pPr>
            <a:r>
              <a:rPr lang="en-GB" sz="3000" dirty="0">
                <a:latin typeface="Times New Roman" panose="02020603050405020304" pitchFamily="18" charset="0"/>
                <a:cs typeface="Times New Roman" panose="02020603050405020304" pitchFamily="18" charset="0"/>
              </a:rPr>
              <a:t>K. S. </a:t>
            </a:r>
            <a:r>
              <a:rPr lang="en-GB" sz="3000" dirty="0" err="1">
                <a:latin typeface="Times New Roman" panose="02020603050405020304" pitchFamily="18" charset="0"/>
                <a:cs typeface="Times New Roman" panose="02020603050405020304" pitchFamily="18" charset="0"/>
              </a:rPr>
              <a:t>Ajirlo</a:t>
            </a:r>
            <a:r>
              <a:rPr lang="en-GB" sz="3000" dirty="0">
                <a:latin typeface="Times New Roman" panose="02020603050405020304" pitchFamily="18" charset="0"/>
                <a:cs typeface="Times New Roman" panose="02020603050405020304" pitchFamily="18" charset="0"/>
              </a:rPr>
              <a:t>, P. H. </a:t>
            </a:r>
            <a:r>
              <a:rPr lang="en-GB" sz="3000" dirty="0" err="1">
                <a:latin typeface="Times New Roman" panose="02020603050405020304" pitchFamily="18" charset="0"/>
                <a:cs typeface="Times New Roman" panose="02020603050405020304" pitchFamily="18" charset="0"/>
              </a:rPr>
              <a:t>Tari</a:t>
            </a:r>
            <a:r>
              <a:rPr lang="en-GB" sz="3000" dirty="0">
                <a:latin typeface="Times New Roman" panose="02020603050405020304" pitchFamily="18" charset="0"/>
                <a:cs typeface="Times New Roman" panose="02020603050405020304" pitchFamily="18" charset="0"/>
              </a:rPr>
              <a:t>, K. </a:t>
            </a:r>
            <a:r>
              <a:rPr lang="en-GB" sz="3000" dirty="0" err="1">
                <a:latin typeface="Times New Roman" panose="02020603050405020304" pitchFamily="18" charset="0"/>
                <a:cs typeface="Times New Roman" panose="02020603050405020304" pitchFamily="18" charset="0"/>
              </a:rPr>
              <a:t>Gharali</a:t>
            </a:r>
            <a:r>
              <a:rPr lang="en-GB" sz="3000" dirty="0">
                <a:latin typeface="Times New Roman" panose="02020603050405020304" pitchFamily="18" charset="0"/>
                <a:cs typeface="Times New Roman" panose="02020603050405020304" pitchFamily="18" charset="0"/>
              </a:rPr>
              <a:t> and M. </a:t>
            </a:r>
            <a:r>
              <a:rPr lang="en-GB" sz="3000" dirty="0" err="1">
                <a:latin typeface="Times New Roman" panose="02020603050405020304" pitchFamily="18" charset="0"/>
                <a:cs typeface="Times New Roman" panose="02020603050405020304" pitchFamily="18" charset="0"/>
              </a:rPr>
              <a:t>Zandi</a:t>
            </a:r>
            <a:r>
              <a:rPr lang="en-GB" sz="3000" dirty="0">
                <a:latin typeface="Times New Roman" panose="02020603050405020304" pitchFamily="18" charset="0"/>
                <a:cs typeface="Times New Roman" panose="02020603050405020304" pitchFamily="18" charset="0"/>
              </a:rPr>
              <a:t>, "Development of a wind turbine simulator to design and test micro HAWTs", Sustain. Energy Technol. Assessments, vol. 43, Feb. 2021.</a:t>
            </a:r>
          </a:p>
          <a:p>
            <a:pPr algn="just">
              <a:lnSpc>
                <a:spcPct val="150000"/>
              </a:lnSpc>
              <a:buFont typeface="Wingdings" pitchFamily="2" charset="2"/>
              <a:buChar char="Ø"/>
            </a:pPr>
            <a:r>
              <a:rPr lang="en-GB" sz="3000" dirty="0">
                <a:latin typeface="Times New Roman" panose="02020603050405020304" pitchFamily="18" charset="0"/>
                <a:cs typeface="Times New Roman" panose="02020603050405020304" pitchFamily="18" charset="0"/>
              </a:rPr>
              <a:t>Z. </a:t>
            </a:r>
            <a:r>
              <a:rPr lang="en-GB" sz="3000" dirty="0" err="1">
                <a:latin typeface="Times New Roman" panose="02020603050405020304" pitchFamily="18" charset="0"/>
                <a:cs typeface="Times New Roman" panose="02020603050405020304" pitchFamily="18" charset="0"/>
              </a:rPr>
              <a:t>Xu</a:t>
            </a:r>
            <a:r>
              <a:rPr lang="en-GB" sz="3000" dirty="0">
                <a:latin typeface="Times New Roman" panose="02020603050405020304" pitchFamily="18" charset="0"/>
                <a:cs typeface="Times New Roman" panose="02020603050405020304" pitchFamily="18" charset="0"/>
              </a:rPr>
              <a:t>, J. Wei, S. Zhang, Z. Liu, X. Chen, Q. Yan, et al., "A state-of-the-art review of the vibration and noise of wind turbine drivetrains", Sustain. Energy Technol. Assessments, vol. 48, Dec. 2021.</a:t>
            </a:r>
            <a:endParaRPr lang="en-IN" sz="3000" dirty="0">
              <a:latin typeface="Times New Roman" panose="02020603050405020304" pitchFamily="18" charset="0"/>
              <a:cs typeface="Times New Roman" panose="02020603050405020304" pitchFamily="18" charset="0"/>
            </a:endParaRPr>
          </a:p>
        </p:txBody>
      </p:sp>
      <p:grpSp>
        <p:nvGrpSpPr>
          <p:cNvPr id="7" name="Group 2"/>
          <p:cNvGrpSpPr/>
          <p:nvPr/>
        </p:nvGrpSpPr>
        <p:grpSpPr>
          <a:xfrm>
            <a:off x="-1829299" y="0"/>
            <a:ext cx="3086100" cy="10287000"/>
            <a:chOff x="0" y="0"/>
            <a:chExt cx="812800" cy="2709333"/>
          </a:xfrm>
        </p:grpSpPr>
        <p:sp>
          <p:nvSpPr>
            <p:cNvPr id="8" name="Freeform 3"/>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9" name="TextBox 4"/>
            <p:cNvSpPr txBox="1"/>
            <p:nvPr/>
          </p:nvSpPr>
          <p:spPr>
            <a:xfrm>
              <a:off x="0" y="-38100"/>
              <a:ext cx="812800" cy="2747433"/>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95339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61206" y="0"/>
            <a:ext cx="3086100" cy="10287000"/>
            <a:chOff x="0" y="0"/>
            <a:chExt cx="812800" cy="2709333"/>
          </a:xfrm>
        </p:grpSpPr>
        <p:sp>
          <p:nvSpPr>
            <p:cNvPr id="3" name="Freeform 3"/>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4" name="TextBox 4"/>
            <p:cNvSpPr txBox="1"/>
            <p:nvPr/>
          </p:nvSpPr>
          <p:spPr>
            <a:xfrm>
              <a:off x="0" y="-38100"/>
              <a:ext cx="812800" cy="2747433"/>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371600" y="571500"/>
            <a:ext cx="5334000" cy="747705"/>
          </a:xfrm>
          <a:prstGeom prst="rect">
            <a:avLst/>
          </a:prstGeom>
        </p:spPr>
        <p:txBody>
          <a:bodyPr wrap="square" lIns="0" tIns="0" rIns="0" bIns="0" rtlCol="0" anchor="t">
            <a:spAutoFit/>
          </a:bodyPr>
          <a:lstStyle/>
          <a:p>
            <a:pPr algn="ctr">
              <a:lnSpc>
                <a:spcPts val="6299"/>
              </a:lnSpc>
              <a:spcBef>
                <a:spcPct val="0"/>
              </a:spcBef>
            </a:pPr>
            <a:r>
              <a:rPr lang="en-US" sz="4500" dirty="0">
                <a:solidFill>
                  <a:srgbClr val="593C8F"/>
                </a:solidFill>
                <a:latin typeface="Alice Bold"/>
              </a:rPr>
              <a:t>OUTLINE</a:t>
            </a:r>
          </a:p>
        </p:txBody>
      </p:sp>
      <p:sp>
        <p:nvSpPr>
          <p:cNvPr id="6" name="TextBox 6"/>
          <p:cNvSpPr txBox="1"/>
          <p:nvPr/>
        </p:nvSpPr>
        <p:spPr>
          <a:xfrm>
            <a:off x="5638800" y="1943100"/>
            <a:ext cx="7099739" cy="7386638"/>
          </a:xfrm>
          <a:prstGeom prst="rect">
            <a:avLst/>
          </a:prstGeom>
        </p:spPr>
        <p:txBody>
          <a:bodyPr wrap="square" lIns="0" tIns="0" rIns="0" bIns="0" rtlCol="0" anchor="t">
            <a:spAutoFit/>
          </a:bodyPr>
          <a:lstStyle/>
          <a:p>
            <a:pPr algn="just"/>
            <a:r>
              <a:rPr lang="en-US" sz="3200" dirty="0" smtClean="0">
                <a:solidFill>
                  <a:srgbClr val="000000"/>
                </a:solidFill>
                <a:latin typeface="Times New Roman" panose="02020603050405020304" pitchFamily="18" charset="0"/>
                <a:cs typeface="Times New Roman" panose="02020603050405020304" pitchFamily="18" charset="0"/>
              </a:rPr>
              <a:t>1. Abstract</a:t>
            </a:r>
          </a:p>
          <a:p>
            <a:pPr algn="just"/>
            <a:r>
              <a:rPr lang="en-US" sz="3200" dirty="0" smtClean="0">
                <a:solidFill>
                  <a:srgbClr val="000000"/>
                </a:solidFill>
                <a:latin typeface="Times New Roman" panose="02020603050405020304" pitchFamily="18" charset="0"/>
                <a:cs typeface="Times New Roman" panose="02020603050405020304" pitchFamily="18" charset="0"/>
              </a:rPr>
              <a:t>2. Objectives</a:t>
            </a:r>
          </a:p>
          <a:p>
            <a:pPr algn="just"/>
            <a:r>
              <a:rPr lang="en-US" sz="3200" dirty="0" smtClean="0">
                <a:solidFill>
                  <a:srgbClr val="000000"/>
                </a:solidFill>
                <a:latin typeface="Times New Roman" panose="02020603050405020304" pitchFamily="18" charset="0"/>
                <a:cs typeface="Times New Roman" panose="02020603050405020304" pitchFamily="18" charset="0"/>
              </a:rPr>
              <a:t>3. Literature Survey</a:t>
            </a:r>
            <a:endParaRPr lang="en-US" sz="3200" dirty="0">
              <a:solidFill>
                <a:srgbClr val="000000"/>
              </a:solidFill>
              <a:latin typeface="Times New Roman" panose="02020603050405020304" pitchFamily="18" charset="0"/>
              <a:cs typeface="Times New Roman" panose="02020603050405020304" pitchFamily="18" charset="0"/>
            </a:endParaRPr>
          </a:p>
          <a:p>
            <a:pPr algn="just"/>
            <a:r>
              <a:rPr lang="en-US" sz="3200" dirty="0" smtClean="0">
                <a:solidFill>
                  <a:srgbClr val="000000"/>
                </a:solidFill>
                <a:latin typeface="Times New Roman" panose="02020603050405020304" pitchFamily="18" charset="0"/>
                <a:cs typeface="Times New Roman" panose="02020603050405020304" pitchFamily="18" charset="0"/>
              </a:rPr>
              <a:t>4. Introduction</a:t>
            </a:r>
            <a:endParaRPr lang="en-US" sz="3200" dirty="0">
              <a:solidFill>
                <a:srgbClr val="000000"/>
              </a:solidFill>
              <a:latin typeface="Times New Roman" panose="02020603050405020304" pitchFamily="18" charset="0"/>
              <a:cs typeface="Times New Roman" panose="02020603050405020304" pitchFamily="18" charset="0"/>
            </a:endParaRPr>
          </a:p>
          <a:p>
            <a:pPr algn="just"/>
            <a:r>
              <a:rPr lang="en-US" sz="3200" dirty="0">
                <a:solidFill>
                  <a:srgbClr val="000000"/>
                </a:solidFill>
                <a:latin typeface="Times New Roman" panose="02020603050405020304" pitchFamily="18" charset="0"/>
                <a:cs typeface="Times New Roman" panose="02020603050405020304" pitchFamily="18" charset="0"/>
              </a:rPr>
              <a:t>5</a:t>
            </a:r>
            <a:r>
              <a:rPr lang="en-US" sz="3200" dirty="0" smtClean="0">
                <a:solidFill>
                  <a:srgbClr val="000000"/>
                </a:solidFill>
                <a:latin typeface="Times New Roman" panose="02020603050405020304" pitchFamily="18" charset="0"/>
                <a:cs typeface="Times New Roman" panose="02020603050405020304" pitchFamily="18" charset="0"/>
              </a:rPr>
              <a:t>. </a:t>
            </a:r>
            <a:r>
              <a:rPr lang="en-US" sz="3200" dirty="0">
                <a:solidFill>
                  <a:srgbClr val="000000"/>
                </a:solidFill>
                <a:latin typeface="Times New Roman" panose="02020603050405020304" pitchFamily="18" charset="0"/>
                <a:cs typeface="Times New Roman" panose="02020603050405020304" pitchFamily="18" charset="0"/>
              </a:rPr>
              <a:t>Existing System</a:t>
            </a:r>
          </a:p>
          <a:p>
            <a:pPr algn="just"/>
            <a:r>
              <a:rPr lang="en-US" sz="3200" dirty="0">
                <a:solidFill>
                  <a:srgbClr val="000000"/>
                </a:solidFill>
                <a:latin typeface="Times New Roman" panose="02020603050405020304" pitchFamily="18" charset="0"/>
                <a:cs typeface="Times New Roman" panose="02020603050405020304" pitchFamily="18" charset="0"/>
              </a:rPr>
              <a:t>6</a:t>
            </a:r>
            <a:r>
              <a:rPr lang="en-US" sz="3200" dirty="0" smtClean="0">
                <a:solidFill>
                  <a:srgbClr val="000000"/>
                </a:solidFill>
                <a:latin typeface="Times New Roman" panose="02020603050405020304" pitchFamily="18" charset="0"/>
                <a:cs typeface="Times New Roman" panose="02020603050405020304" pitchFamily="18" charset="0"/>
              </a:rPr>
              <a:t>. Disadvantages</a:t>
            </a:r>
            <a:endParaRPr lang="en-US" sz="3200" dirty="0">
              <a:solidFill>
                <a:srgbClr val="000000"/>
              </a:solidFill>
              <a:latin typeface="Times New Roman" panose="02020603050405020304" pitchFamily="18" charset="0"/>
              <a:cs typeface="Times New Roman" panose="02020603050405020304" pitchFamily="18" charset="0"/>
            </a:endParaRPr>
          </a:p>
          <a:p>
            <a:pPr algn="just"/>
            <a:r>
              <a:rPr lang="en-US" sz="3200" dirty="0">
                <a:solidFill>
                  <a:srgbClr val="000000"/>
                </a:solidFill>
                <a:latin typeface="Times New Roman" panose="02020603050405020304" pitchFamily="18" charset="0"/>
                <a:cs typeface="Times New Roman" panose="02020603050405020304" pitchFamily="18" charset="0"/>
              </a:rPr>
              <a:t>7</a:t>
            </a:r>
            <a:r>
              <a:rPr lang="en-US" sz="3200" dirty="0" smtClean="0">
                <a:solidFill>
                  <a:srgbClr val="000000"/>
                </a:solidFill>
                <a:latin typeface="Times New Roman" panose="02020603050405020304" pitchFamily="18" charset="0"/>
                <a:cs typeface="Times New Roman" panose="02020603050405020304" pitchFamily="18" charset="0"/>
              </a:rPr>
              <a:t>. Proposed System</a:t>
            </a:r>
            <a:endParaRPr lang="en-US" sz="3200" dirty="0">
              <a:solidFill>
                <a:srgbClr val="000000"/>
              </a:solidFill>
              <a:latin typeface="Times New Roman" panose="02020603050405020304" pitchFamily="18" charset="0"/>
              <a:cs typeface="Times New Roman" panose="02020603050405020304" pitchFamily="18" charset="0"/>
            </a:endParaRPr>
          </a:p>
          <a:p>
            <a:pPr algn="just"/>
            <a:r>
              <a:rPr lang="en-US" sz="3200" dirty="0">
                <a:solidFill>
                  <a:srgbClr val="000000"/>
                </a:solidFill>
                <a:latin typeface="Times New Roman" panose="02020603050405020304" pitchFamily="18" charset="0"/>
                <a:cs typeface="Times New Roman" panose="02020603050405020304" pitchFamily="18" charset="0"/>
              </a:rPr>
              <a:t>8</a:t>
            </a:r>
            <a:r>
              <a:rPr lang="en-US" sz="3200" dirty="0" smtClean="0">
                <a:solidFill>
                  <a:srgbClr val="000000"/>
                </a:solidFill>
                <a:latin typeface="Times New Roman" panose="02020603050405020304" pitchFamily="18" charset="0"/>
                <a:cs typeface="Times New Roman" panose="02020603050405020304" pitchFamily="18" charset="0"/>
              </a:rPr>
              <a:t>. Block </a:t>
            </a:r>
            <a:r>
              <a:rPr lang="en-US" sz="3200" dirty="0">
                <a:solidFill>
                  <a:srgbClr val="000000"/>
                </a:solidFill>
                <a:latin typeface="Times New Roman" panose="02020603050405020304" pitchFamily="18" charset="0"/>
                <a:cs typeface="Times New Roman" panose="02020603050405020304" pitchFamily="18" charset="0"/>
              </a:rPr>
              <a:t>diagram</a:t>
            </a:r>
          </a:p>
          <a:p>
            <a:pPr algn="just"/>
            <a:r>
              <a:rPr lang="en-US" sz="3200" dirty="0">
                <a:solidFill>
                  <a:srgbClr val="000000"/>
                </a:solidFill>
                <a:latin typeface="Times New Roman" panose="02020603050405020304" pitchFamily="18" charset="0"/>
                <a:cs typeface="Times New Roman" panose="02020603050405020304" pitchFamily="18" charset="0"/>
              </a:rPr>
              <a:t>9</a:t>
            </a:r>
            <a:r>
              <a:rPr lang="en-US" sz="3200" dirty="0" smtClean="0">
                <a:solidFill>
                  <a:srgbClr val="000000"/>
                </a:solidFill>
                <a:latin typeface="Times New Roman" panose="02020603050405020304" pitchFamily="18" charset="0"/>
                <a:cs typeface="Times New Roman" panose="02020603050405020304" pitchFamily="18" charset="0"/>
              </a:rPr>
              <a:t>. Advantages and Applications</a:t>
            </a:r>
            <a:endParaRPr lang="en-US" sz="3200" dirty="0">
              <a:solidFill>
                <a:srgbClr val="000000"/>
              </a:solidFill>
              <a:latin typeface="Times New Roman" panose="02020603050405020304" pitchFamily="18" charset="0"/>
              <a:cs typeface="Times New Roman" panose="02020603050405020304" pitchFamily="18" charset="0"/>
            </a:endParaRPr>
          </a:p>
          <a:p>
            <a:pPr algn="just"/>
            <a:r>
              <a:rPr lang="en-US" sz="3200" dirty="0" smtClean="0">
                <a:solidFill>
                  <a:srgbClr val="000000"/>
                </a:solidFill>
                <a:latin typeface="Times New Roman" panose="02020603050405020304" pitchFamily="18" charset="0"/>
                <a:cs typeface="Times New Roman" panose="02020603050405020304" pitchFamily="18" charset="0"/>
              </a:rPr>
              <a:t>10. </a:t>
            </a:r>
            <a:r>
              <a:rPr lang="en-US" sz="3200" dirty="0" err="1" smtClean="0">
                <a:solidFill>
                  <a:srgbClr val="000000"/>
                </a:solidFill>
                <a:latin typeface="Times New Roman" panose="02020603050405020304" pitchFamily="18" charset="0"/>
                <a:cs typeface="Times New Roman" panose="02020603050405020304" pitchFamily="18" charset="0"/>
              </a:rPr>
              <a:t>Arduino</a:t>
            </a:r>
            <a:r>
              <a:rPr lang="en-US" sz="3200" dirty="0" smtClean="0">
                <a:solidFill>
                  <a:srgbClr val="000000"/>
                </a:solidFill>
                <a:latin typeface="Times New Roman" panose="02020603050405020304" pitchFamily="18" charset="0"/>
                <a:cs typeface="Times New Roman" panose="02020603050405020304" pitchFamily="18" charset="0"/>
              </a:rPr>
              <a:t> IDE</a:t>
            </a:r>
          </a:p>
          <a:p>
            <a:pPr algn="just"/>
            <a:r>
              <a:rPr lang="en-US" sz="3200" dirty="0" smtClean="0">
                <a:solidFill>
                  <a:srgbClr val="000000"/>
                </a:solidFill>
                <a:latin typeface="Times New Roman" panose="02020603050405020304" pitchFamily="18" charset="0"/>
                <a:cs typeface="Times New Roman" panose="02020603050405020304" pitchFamily="18" charset="0"/>
              </a:rPr>
              <a:t>11. </a:t>
            </a:r>
            <a:r>
              <a:rPr lang="en-US" sz="3200" dirty="0" err="1" smtClean="0">
                <a:solidFill>
                  <a:srgbClr val="000000"/>
                </a:solidFill>
                <a:latin typeface="Times New Roman" panose="02020603050405020304" pitchFamily="18" charset="0"/>
                <a:cs typeface="Times New Roman" panose="02020603050405020304" pitchFamily="18" charset="0"/>
              </a:rPr>
              <a:t>Arduino</a:t>
            </a:r>
            <a:endParaRPr lang="en-US" sz="3200" dirty="0" smtClean="0">
              <a:solidFill>
                <a:srgbClr val="000000"/>
              </a:solidFill>
              <a:latin typeface="Times New Roman" panose="02020603050405020304" pitchFamily="18" charset="0"/>
              <a:cs typeface="Times New Roman" panose="02020603050405020304" pitchFamily="18" charset="0"/>
            </a:endParaRPr>
          </a:p>
          <a:p>
            <a:pPr algn="just"/>
            <a:r>
              <a:rPr lang="en-US" sz="3200" dirty="0" smtClean="0">
                <a:solidFill>
                  <a:srgbClr val="000000"/>
                </a:solidFill>
                <a:latin typeface="Times New Roman" panose="02020603050405020304" pitchFamily="18" charset="0"/>
                <a:cs typeface="Times New Roman" panose="02020603050405020304" pitchFamily="18" charset="0"/>
              </a:rPr>
              <a:t>12. Results and Discussion</a:t>
            </a:r>
          </a:p>
          <a:p>
            <a:pPr algn="just"/>
            <a:r>
              <a:rPr lang="en-US" sz="3200" dirty="0" smtClean="0">
                <a:solidFill>
                  <a:srgbClr val="000000"/>
                </a:solidFill>
                <a:latin typeface="Times New Roman" panose="02020603050405020304" pitchFamily="18" charset="0"/>
                <a:cs typeface="Times New Roman" panose="02020603050405020304" pitchFamily="18" charset="0"/>
              </a:rPr>
              <a:t>13. Output</a:t>
            </a:r>
            <a:endParaRPr lang="en-US" sz="3200" dirty="0" smtClean="0">
              <a:solidFill>
                <a:srgbClr val="000000"/>
              </a:solidFill>
              <a:latin typeface="Times New Roman" panose="02020603050405020304" pitchFamily="18" charset="0"/>
              <a:cs typeface="Times New Roman" panose="02020603050405020304" pitchFamily="18" charset="0"/>
            </a:endParaRPr>
          </a:p>
          <a:p>
            <a:pPr algn="just"/>
            <a:r>
              <a:rPr lang="en-US" sz="3200" dirty="0" smtClean="0">
                <a:solidFill>
                  <a:srgbClr val="000000"/>
                </a:solidFill>
                <a:latin typeface="Times New Roman" panose="02020603050405020304" pitchFamily="18" charset="0"/>
                <a:cs typeface="Times New Roman" panose="02020603050405020304" pitchFamily="18" charset="0"/>
              </a:rPr>
              <a:t>14. </a:t>
            </a:r>
            <a:r>
              <a:rPr lang="en-US" sz="3200" dirty="0">
                <a:solidFill>
                  <a:srgbClr val="000000"/>
                </a:solidFill>
                <a:latin typeface="Times New Roman" panose="02020603050405020304" pitchFamily="18" charset="0"/>
                <a:cs typeface="Times New Roman" panose="02020603050405020304" pitchFamily="18" charset="0"/>
              </a:rPr>
              <a:t>Conclusion</a:t>
            </a:r>
          </a:p>
          <a:p>
            <a:pPr algn="just"/>
            <a:r>
              <a:rPr lang="en-US" sz="3200" dirty="0" smtClean="0">
                <a:solidFill>
                  <a:srgbClr val="000000"/>
                </a:solidFill>
                <a:latin typeface="Times New Roman" panose="02020603050405020304" pitchFamily="18" charset="0"/>
                <a:cs typeface="Times New Roman" panose="02020603050405020304" pitchFamily="18" charset="0"/>
              </a:rPr>
              <a:t>15. </a:t>
            </a:r>
            <a:r>
              <a:rPr lang="en-US" sz="3200" smtClean="0">
                <a:solidFill>
                  <a:srgbClr val="000000"/>
                </a:solidFill>
                <a:latin typeface="Times New Roman" panose="02020603050405020304" pitchFamily="18" charset="0"/>
                <a:cs typeface="Times New Roman" panose="02020603050405020304" pitchFamily="18" charset="0"/>
              </a:rPr>
              <a:t>Reference</a:t>
            </a:r>
            <a:endParaRPr lang="en-US" sz="32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44950" y="0"/>
            <a:ext cx="3086100" cy="10325100"/>
            <a:chOff x="0" y="0"/>
            <a:chExt cx="812800" cy="2774433"/>
          </a:xfrm>
        </p:grpSpPr>
        <p:sp>
          <p:nvSpPr>
            <p:cNvPr id="3" name="Freeform 3"/>
            <p:cNvSpPr/>
            <p:nvPr/>
          </p:nvSpPr>
          <p:spPr>
            <a:xfrm>
              <a:off x="0" y="0"/>
              <a:ext cx="812800" cy="2774433"/>
            </a:xfrm>
            <a:custGeom>
              <a:avLst/>
              <a:gdLst/>
              <a:ahLst/>
              <a:cxnLst/>
              <a:rect l="l" t="t" r="r" b="b"/>
              <a:pathLst>
                <a:path w="812800" h="2774433">
                  <a:moveTo>
                    <a:pt x="0" y="0"/>
                  </a:moveTo>
                  <a:lnTo>
                    <a:pt x="812800" y="0"/>
                  </a:lnTo>
                  <a:lnTo>
                    <a:pt x="812800" y="2774433"/>
                  </a:lnTo>
                  <a:lnTo>
                    <a:pt x="0" y="2774433"/>
                  </a:lnTo>
                  <a:close/>
                </a:path>
              </a:pathLst>
            </a:custGeom>
            <a:solidFill>
              <a:srgbClr val="593C8F"/>
            </a:solidFill>
          </p:spPr>
        </p:sp>
        <p:sp>
          <p:nvSpPr>
            <p:cNvPr id="4" name="TextBox 4"/>
            <p:cNvSpPr txBox="1"/>
            <p:nvPr/>
          </p:nvSpPr>
          <p:spPr>
            <a:xfrm>
              <a:off x="0" y="-38100"/>
              <a:ext cx="812800" cy="2812533"/>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5334000" y="1028700"/>
            <a:ext cx="5334000" cy="747705"/>
          </a:xfrm>
          <a:prstGeom prst="rect">
            <a:avLst/>
          </a:prstGeom>
        </p:spPr>
        <p:txBody>
          <a:bodyPr wrap="square" lIns="0" tIns="0" rIns="0" bIns="0" rtlCol="0" anchor="t">
            <a:spAutoFit/>
          </a:bodyPr>
          <a:lstStyle/>
          <a:p>
            <a:pPr algn="ctr">
              <a:lnSpc>
                <a:spcPts val="6299"/>
              </a:lnSpc>
              <a:spcBef>
                <a:spcPct val="0"/>
              </a:spcBef>
            </a:pPr>
            <a:r>
              <a:rPr lang="en-US" sz="4500" dirty="0">
                <a:solidFill>
                  <a:srgbClr val="593C8F"/>
                </a:solidFill>
                <a:latin typeface="Alice Bold"/>
              </a:rPr>
              <a:t>ABSTRACT</a:t>
            </a:r>
          </a:p>
        </p:txBody>
      </p:sp>
      <p:sp>
        <p:nvSpPr>
          <p:cNvPr id="6" name="TextBox 6"/>
          <p:cNvSpPr txBox="1"/>
          <p:nvPr/>
        </p:nvSpPr>
        <p:spPr>
          <a:xfrm>
            <a:off x="762000" y="2202107"/>
            <a:ext cx="15697200" cy="6647974"/>
          </a:xfrm>
          <a:prstGeom prst="rect">
            <a:avLst/>
          </a:prstGeom>
        </p:spPr>
        <p:txBody>
          <a:bodyPr wrap="square" lIns="0" tIns="0" rIns="0" bIns="0" rtlCol="0" anchor="t">
            <a:spAutoFit/>
          </a:bodyPr>
          <a:lstStyle/>
          <a:p>
            <a:pPr marL="342900" indent="-342900" algn="just">
              <a:lnSpc>
                <a:spcPct val="150000"/>
              </a:lnSpc>
              <a:buFont typeface="Wingdings" pitchFamily="2" charset="2"/>
              <a:buChar char="v"/>
            </a:pPr>
            <a:r>
              <a:rPr lang="en-GB" sz="2400" dirty="0">
                <a:latin typeface="Times New Roman" panose="02020603050405020304" pitchFamily="18" charset="0"/>
                <a:cs typeface="Times New Roman" panose="02020603050405020304" pitchFamily="18" charset="0"/>
              </a:rPr>
              <a:t>This project aims to develop an intelligent renewable energy system that utilizes wind energy for power generation and a battery for energy storage. The system is designed to monitor and control key parameters such as wind energy, battery voltage, and temperature, ensuring optimal energy management. </a:t>
            </a:r>
            <a:endParaRPr lang="en-GB" sz="2400" dirty="0" smtClean="0">
              <a:latin typeface="Times New Roman" panose="02020603050405020304" pitchFamily="18" charset="0"/>
              <a:cs typeface="Times New Roman" panose="02020603050405020304" pitchFamily="18" charset="0"/>
            </a:endParaRPr>
          </a:p>
          <a:p>
            <a:pPr algn="just">
              <a:lnSpc>
                <a:spcPct val="150000"/>
              </a:lnSpc>
            </a:pPr>
            <a:endParaRPr lang="en-GB"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itchFamily="2" charset="2"/>
              <a:buChar char="v"/>
            </a:pPr>
            <a:r>
              <a:rPr lang="en-GB" sz="2400" dirty="0">
                <a:latin typeface="Times New Roman" panose="02020603050405020304" pitchFamily="18" charset="0"/>
                <a:cs typeface="Times New Roman" panose="02020603050405020304" pitchFamily="18" charset="0"/>
              </a:rPr>
              <a:t>Voltage sensors track the voltage levels of both the wind generator and the battery, while a temperature sensor monitors wind conditions for efficient energy production. The system includes a power regulation mechanism to ensure stable energy output and an inverter to convert DC to AC for powering connected loads. </a:t>
            </a:r>
            <a:endParaRPr lang="en-GB" sz="2400" dirty="0" smtClean="0">
              <a:latin typeface="Times New Roman" panose="02020603050405020304" pitchFamily="18" charset="0"/>
              <a:cs typeface="Times New Roman" panose="02020603050405020304" pitchFamily="18" charset="0"/>
            </a:endParaRPr>
          </a:p>
          <a:p>
            <a:pPr algn="just">
              <a:lnSpc>
                <a:spcPct val="150000"/>
              </a:lnSpc>
            </a:pPr>
            <a:endParaRPr lang="en-GB"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itchFamily="2" charset="2"/>
              <a:buChar char="v"/>
            </a:pPr>
            <a:r>
              <a:rPr lang="en-GB" sz="2400" dirty="0">
                <a:latin typeface="Times New Roman" panose="02020603050405020304" pitchFamily="18" charset="0"/>
                <a:cs typeface="Times New Roman" panose="02020603050405020304" pitchFamily="18" charset="0"/>
              </a:rPr>
              <a:t>A relay is used to control the operation of both the wind turbine and the load. The system also integrates an interface that provides real-time data on wind energy, battery status, and system operations, ensuring that users can easily monitor and manage the system. With remote monitoring and control capabilities, users can turn the wind turbine and load on or off based on the data, optimizing energy efficiency.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2900"/>
            <a:ext cx="16928432" cy="1022433"/>
          </a:xfrm>
        </p:spPr>
        <p:txBody>
          <a:bodyPr>
            <a:normAutofit/>
          </a:bodyPr>
          <a:lstStyle/>
          <a:p>
            <a:pPr algn="ctr"/>
            <a:r>
              <a:rPr lang="en-IN" sz="4500" dirty="0" smtClean="0">
                <a:solidFill>
                  <a:srgbClr val="7030A0"/>
                </a:solidFill>
                <a:latin typeface="Alice Bold" charset="0"/>
                <a:cs typeface="Times New Roman" panose="02020603050405020304" pitchFamily="18" charset="0"/>
              </a:rPr>
              <a:t>OBJECTIVE</a:t>
            </a:r>
            <a:endParaRPr lang="en-IN" sz="4500" dirty="0">
              <a:solidFill>
                <a:srgbClr val="7030A0"/>
              </a:solidFill>
              <a:latin typeface="Alice Bold" charset="0"/>
              <a:cs typeface="Times New Roman" panose="02020603050405020304" pitchFamily="18" charset="0"/>
            </a:endParaRPr>
          </a:p>
        </p:txBody>
      </p:sp>
      <p:sp>
        <p:nvSpPr>
          <p:cNvPr id="3" name="Content Placeholder 2"/>
          <p:cNvSpPr>
            <a:spLocks noGrp="1"/>
          </p:cNvSpPr>
          <p:nvPr>
            <p:ph idx="1"/>
          </p:nvPr>
        </p:nvSpPr>
        <p:spPr>
          <a:xfrm>
            <a:off x="685800" y="1485900"/>
            <a:ext cx="15719257" cy="8157410"/>
          </a:xfrm>
        </p:spPr>
        <p:txBody>
          <a:bodyPr>
            <a:normAutofit/>
          </a:bodyPr>
          <a:lstStyle/>
          <a:p>
            <a:pPr algn="just">
              <a:lnSpc>
                <a:spcPct val="150000"/>
              </a:lnSpc>
              <a:buFont typeface="Wingdings" pitchFamily="2" charset="2"/>
              <a:buChar char="Ø"/>
            </a:pPr>
            <a:r>
              <a:rPr lang="en-GB" sz="3000" dirty="0">
                <a:latin typeface="Times New Roman" panose="02020603050405020304" pitchFamily="18" charset="0"/>
                <a:cs typeface="Times New Roman" panose="02020603050405020304" pitchFamily="18" charset="0"/>
              </a:rPr>
              <a:t>Harness Wind Energy: Capture and utilize wind energy for power generation, contributing to renewable energy production.</a:t>
            </a:r>
          </a:p>
          <a:p>
            <a:pPr algn="just">
              <a:lnSpc>
                <a:spcPct val="150000"/>
              </a:lnSpc>
              <a:buFont typeface="Wingdings" pitchFamily="2" charset="2"/>
              <a:buChar char="Ø"/>
            </a:pPr>
            <a:r>
              <a:rPr lang="en-GB" sz="3000" dirty="0">
                <a:latin typeface="Times New Roman" panose="02020603050405020304" pitchFamily="18" charset="0"/>
                <a:cs typeface="Times New Roman" panose="02020603050405020304" pitchFamily="18" charset="0"/>
              </a:rPr>
              <a:t>Optimize Energy Storage: Store excess energy in a battery to ensure reliable power supply during variable wind conditions.</a:t>
            </a:r>
          </a:p>
          <a:p>
            <a:pPr algn="just">
              <a:lnSpc>
                <a:spcPct val="150000"/>
              </a:lnSpc>
              <a:buFont typeface="Wingdings" pitchFamily="2" charset="2"/>
              <a:buChar char="Ø"/>
            </a:pPr>
            <a:r>
              <a:rPr lang="en-GB" sz="3000" dirty="0">
                <a:latin typeface="Times New Roman" panose="02020603050405020304" pitchFamily="18" charset="0"/>
                <a:cs typeface="Times New Roman" panose="02020603050405020304" pitchFamily="18" charset="0"/>
              </a:rPr>
              <a:t>Monitor Key Parameters: Continuously monitor wind energy, battery voltage, and temperature for efficient system operation.</a:t>
            </a:r>
          </a:p>
          <a:p>
            <a:pPr algn="just">
              <a:lnSpc>
                <a:spcPct val="150000"/>
              </a:lnSpc>
              <a:buFont typeface="Wingdings" pitchFamily="2" charset="2"/>
              <a:buChar char="Ø"/>
            </a:pPr>
            <a:r>
              <a:rPr lang="en-GB" sz="3000" dirty="0">
                <a:latin typeface="Times New Roman" panose="02020603050405020304" pitchFamily="18" charset="0"/>
                <a:cs typeface="Times New Roman" panose="02020603050405020304" pitchFamily="18" charset="0"/>
              </a:rPr>
              <a:t>Control Energy Distribution: Enable automatic and manual control of the wind turbine and load through a relay for adaptive energy management.</a:t>
            </a:r>
          </a:p>
          <a:p>
            <a:pPr algn="just">
              <a:lnSpc>
                <a:spcPct val="150000"/>
              </a:lnSpc>
              <a:buFont typeface="Wingdings" pitchFamily="2" charset="2"/>
              <a:buChar char="Ø"/>
            </a:pPr>
            <a:r>
              <a:rPr lang="en-GB" sz="3000" dirty="0">
                <a:latin typeface="Times New Roman" panose="02020603050405020304" pitchFamily="18" charset="0"/>
                <a:cs typeface="Times New Roman" panose="02020603050405020304" pitchFamily="18" charset="0"/>
              </a:rPr>
              <a:t>Real-time Monitoring and Control: Provide users with an interface for remote monitoring and control via IoT, optimizing system performance and energy efficiency.</a:t>
            </a:r>
            <a:endParaRPr lang="en-IN" sz="3000" dirty="0">
              <a:latin typeface="Times New Roman" panose="02020603050405020304" pitchFamily="18" charset="0"/>
              <a:cs typeface="Times New Roman" panose="02020603050405020304" pitchFamily="18" charset="0"/>
            </a:endParaRPr>
          </a:p>
        </p:txBody>
      </p:sp>
      <p:grpSp>
        <p:nvGrpSpPr>
          <p:cNvPr id="4" name="Group 2"/>
          <p:cNvGrpSpPr/>
          <p:nvPr/>
        </p:nvGrpSpPr>
        <p:grpSpPr>
          <a:xfrm>
            <a:off x="16744950" y="0"/>
            <a:ext cx="3086100" cy="10325100"/>
            <a:chOff x="0" y="0"/>
            <a:chExt cx="812800" cy="2774433"/>
          </a:xfrm>
        </p:grpSpPr>
        <p:sp>
          <p:nvSpPr>
            <p:cNvPr id="5" name="Freeform 3"/>
            <p:cNvSpPr/>
            <p:nvPr/>
          </p:nvSpPr>
          <p:spPr>
            <a:xfrm>
              <a:off x="0" y="0"/>
              <a:ext cx="812800" cy="2774433"/>
            </a:xfrm>
            <a:custGeom>
              <a:avLst/>
              <a:gdLst/>
              <a:ahLst/>
              <a:cxnLst/>
              <a:rect l="l" t="t" r="r" b="b"/>
              <a:pathLst>
                <a:path w="812800" h="2774433">
                  <a:moveTo>
                    <a:pt x="0" y="0"/>
                  </a:moveTo>
                  <a:lnTo>
                    <a:pt x="812800" y="0"/>
                  </a:lnTo>
                  <a:lnTo>
                    <a:pt x="812800" y="2774433"/>
                  </a:lnTo>
                  <a:lnTo>
                    <a:pt x="0" y="2774433"/>
                  </a:lnTo>
                  <a:close/>
                </a:path>
              </a:pathLst>
            </a:custGeom>
            <a:solidFill>
              <a:srgbClr val="593C8F"/>
            </a:solidFill>
          </p:spPr>
        </p:sp>
        <p:sp>
          <p:nvSpPr>
            <p:cNvPr id="6" name="TextBox 4"/>
            <p:cNvSpPr txBox="1"/>
            <p:nvPr/>
          </p:nvSpPr>
          <p:spPr>
            <a:xfrm>
              <a:off x="0" y="-38100"/>
              <a:ext cx="812800" cy="2812533"/>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902420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943" y="295026"/>
            <a:ext cx="16928432" cy="1022433"/>
          </a:xfrm>
        </p:spPr>
        <p:txBody>
          <a:bodyPr>
            <a:normAutofit/>
          </a:bodyPr>
          <a:lstStyle/>
          <a:p>
            <a:pPr algn="ctr"/>
            <a:r>
              <a:rPr lang="en-IN" sz="4500" dirty="0" smtClean="0">
                <a:solidFill>
                  <a:srgbClr val="7030A0"/>
                </a:solidFill>
                <a:latin typeface="Alice Bold" charset="0"/>
                <a:cs typeface="Times New Roman" panose="02020603050405020304" pitchFamily="18" charset="0"/>
              </a:rPr>
              <a:t>LITERATURE SURVEY</a:t>
            </a:r>
            <a:endParaRPr lang="en-IN" sz="4500" dirty="0">
              <a:solidFill>
                <a:srgbClr val="7030A0"/>
              </a:solidFill>
              <a:latin typeface="Alice Bold"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22660046"/>
              </p:ext>
            </p:extLst>
          </p:nvPr>
        </p:nvGraphicFramePr>
        <p:xfrm>
          <a:off x="739943" y="1612899"/>
          <a:ext cx="16928431" cy="7660641"/>
        </p:xfrm>
        <a:graphic>
          <a:graphicData uri="http://schemas.openxmlformats.org/drawingml/2006/table">
            <a:tbl>
              <a:tblPr firstRow="1" bandRow="1">
                <a:tableStyleId>{5940675A-B579-460E-94D1-54222C63F5DA}</a:tableStyleId>
              </a:tblPr>
              <a:tblGrid>
                <a:gridCol w="1012658">
                  <a:extLst>
                    <a:ext uri="{9D8B030D-6E8A-4147-A177-3AD203B41FA5}">
                      <a16:colId xmlns="" xmlns:a16="http://schemas.microsoft.com/office/drawing/2014/main" val="20000"/>
                    </a:ext>
                  </a:extLst>
                </a:gridCol>
                <a:gridCol w="2724150">
                  <a:extLst>
                    <a:ext uri="{9D8B030D-6E8A-4147-A177-3AD203B41FA5}">
                      <a16:colId xmlns="" xmlns:a16="http://schemas.microsoft.com/office/drawing/2014/main" val="20001"/>
                    </a:ext>
                  </a:extLst>
                </a:gridCol>
                <a:gridCol w="2190750">
                  <a:extLst>
                    <a:ext uri="{9D8B030D-6E8A-4147-A177-3AD203B41FA5}">
                      <a16:colId xmlns="" xmlns:a16="http://schemas.microsoft.com/office/drawing/2014/main" val="20002"/>
                    </a:ext>
                  </a:extLst>
                </a:gridCol>
                <a:gridCol w="3162300">
                  <a:extLst>
                    <a:ext uri="{9D8B030D-6E8A-4147-A177-3AD203B41FA5}">
                      <a16:colId xmlns="" xmlns:a16="http://schemas.microsoft.com/office/drawing/2014/main" val="20003"/>
                    </a:ext>
                  </a:extLst>
                </a:gridCol>
                <a:gridCol w="7838573">
                  <a:extLst>
                    <a:ext uri="{9D8B030D-6E8A-4147-A177-3AD203B41FA5}">
                      <a16:colId xmlns="" xmlns:a16="http://schemas.microsoft.com/office/drawing/2014/main" val="20004"/>
                    </a:ext>
                  </a:extLst>
                </a:gridCol>
              </a:tblGrid>
              <a:tr h="1168401">
                <a:tc>
                  <a:txBody>
                    <a:bodyPr/>
                    <a:lstStyle/>
                    <a:p>
                      <a:r>
                        <a:rPr lang="en-IN" sz="2400" b="1" dirty="0">
                          <a:latin typeface="Times New Roman" panose="02020603050405020304" pitchFamily="18" charset="0"/>
                          <a:cs typeface="Times New Roman" panose="02020603050405020304" pitchFamily="18" charset="0"/>
                        </a:rPr>
                        <a:t>S.NO</a:t>
                      </a:r>
                    </a:p>
                  </a:txBody>
                  <a:tcPr marL="137160" marR="137160" marT="68580" marB="68580"/>
                </a:tc>
                <a:tc>
                  <a:txBody>
                    <a:bodyPr/>
                    <a:lstStyle/>
                    <a:p>
                      <a:r>
                        <a:rPr lang="en-IN" sz="2400" b="1" dirty="0">
                          <a:latin typeface="Times New Roman" panose="02020603050405020304" pitchFamily="18" charset="0"/>
                          <a:cs typeface="Times New Roman" panose="02020603050405020304" pitchFamily="18" charset="0"/>
                        </a:rPr>
                        <a:t>TITLE </a:t>
                      </a:r>
                    </a:p>
                  </a:txBody>
                  <a:tcPr marL="137160" marR="137160" marT="68580" marB="68580"/>
                </a:tc>
                <a:tc>
                  <a:txBody>
                    <a:bodyPr/>
                    <a:lstStyle/>
                    <a:p>
                      <a:r>
                        <a:rPr lang="en-IN" sz="2400" b="1" dirty="0">
                          <a:latin typeface="Times New Roman" panose="02020603050405020304" pitchFamily="18" charset="0"/>
                          <a:cs typeface="Times New Roman" panose="02020603050405020304" pitchFamily="18" charset="0"/>
                        </a:rPr>
                        <a:t>AUTHOR</a:t>
                      </a:r>
                    </a:p>
                  </a:txBody>
                  <a:tcPr marL="137160" marR="137160" marT="68580" marB="68580"/>
                </a:tc>
                <a:tc>
                  <a:txBody>
                    <a:bodyPr/>
                    <a:lstStyle/>
                    <a:p>
                      <a:r>
                        <a:rPr lang="en-IN" sz="2400" b="1" dirty="0">
                          <a:latin typeface="Times New Roman" panose="02020603050405020304" pitchFamily="18" charset="0"/>
                          <a:cs typeface="Times New Roman" panose="02020603050405020304" pitchFamily="18" charset="0"/>
                        </a:rPr>
                        <a:t>PUBLICATION AND YEAR</a:t>
                      </a:r>
                    </a:p>
                  </a:txBody>
                  <a:tcPr marL="137160" marR="137160" marT="68580" marB="68580"/>
                </a:tc>
                <a:tc>
                  <a:txBody>
                    <a:bodyPr/>
                    <a:lstStyle/>
                    <a:p>
                      <a:r>
                        <a:rPr lang="en-IN" sz="2400" b="1" dirty="0">
                          <a:latin typeface="Times New Roman" panose="02020603050405020304" pitchFamily="18" charset="0"/>
                          <a:cs typeface="Times New Roman" panose="02020603050405020304" pitchFamily="18" charset="0"/>
                        </a:rPr>
                        <a:t>DESCRIPTION</a:t>
                      </a:r>
                    </a:p>
                  </a:txBody>
                  <a:tcPr marL="137160" marR="137160" marT="68580" marB="68580"/>
                </a:tc>
                <a:extLst>
                  <a:ext uri="{0D108BD9-81ED-4DB2-BD59-A6C34878D82A}">
                    <a16:rowId xmlns="" xmlns:a16="http://schemas.microsoft.com/office/drawing/2014/main" val="10000"/>
                  </a:ext>
                </a:extLst>
              </a:tr>
              <a:tr h="1737360">
                <a:tc>
                  <a:txBody>
                    <a:bodyPr/>
                    <a:lstStyle/>
                    <a:p>
                      <a:r>
                        <a:rPr lang="en-IN" sz="2100" dirty="0">
                          <a:latin typeface="Times New Roman" panose="02020603050405020304" pitchFamily="18" charset="0"/>
                          <a:cs typeface="Times New Roman" panose="02020603050405020304" pitchFamily="18" charset="0"/>
                        </a:rPr>
                        <a:t>1</a:t>
                      </a:r>
                    </a:p>
                  </a:txBody>
                  <a:tcPr marL="137160" marR="137160" marT="68580" marB="68580"/>
                </a:tc>
                <a:tc>
                  <a:txBody>
                    <a:bodyPr/>
                    <a:lstStyle/>
                    <a:p>
                      <a:r>
                        <a:rPr lang="en-GB" sz="2100" dirty="0">
                          <a:latin typeface="Times New Roman" panose="02020603050405020304" pitchFamily="18" charset="0"/>
                          <a:cs typeface="Times New Roman" panose="02020603050405020304" pitchFamily="18" charset="0"/>
                        </a:rPr>
                        <a:t>Wind turbine cost reduction: A detailed bottom-up analysis of innovation drivers</a:t>
                      </a:r>
                      <a:endParaRPr lang="en-IN" sz="2100" dirty="0">
                        <a:latin typeface="Times New Roman" panose="02020603050405020304" pitchFamily="18" charset="0"/>
                        <a:cs typeface="Times New Roman" panose="02020603050405020304" pitchFamily="18" charset="0"/>
                      </a:endParaRPr>
                    </a:p>
                  </a:txBody>
                  <a:tcPr marL="137160" marR="137160" marT="68580" marB="68580"/>
                </a:tc>
                <a:tc>
                  <a:txBody>
                    <a:bodyPr/>
                    <a:lstStyle/>
                    <a:p>
                      <a:r>
                        <a:rPr lang="es-ES" sz="2100" dirty="0">
                          <a:latin typeface="Times New Roman" panose="02020603050405020304" pitchFamily="18" charset="0"/>
                          <a:cs typeface="Times New Roman" panose="02020603050405020304" pitchFamily="18" charset="0"/>
                        </a:rPr>
                        <a:t> A. Elia, M. Taylor, B. </a:t>
                      </a:r>
                      <a:r>
                        <a:rPr lang="es-ES" sz="2100" dirty="0" err="1">
                          <a:latin typeface="Times New Roman" panose="02020603050405020304" pitchFamily="18" charset="0"/>
                          <a:cs typeface="Times New Roman" panose="02020603050405020304" pitchFamily="18" charset="0"/>
                        </a:rPr>
                        <a:t>Ó</a:t>
                      </a:r>
                      <a:r>
                        <a:rPr lang="es-ES" sz="2100" dirty="0">
                          <a:latin typeface="Times New Roman" panose="02020603050405020304" pitchFamily="18" charset="0"/>
                          <a:cs typeface="Times New Roman" panose="02020603050405020304" pitchFamily="18" charset="0"/>
                        </a:rPr>
                        <a:t> </a:t>
                      </a:r>
                      <a:r>
                        <a:rPr lang="es-ES" sz="2100" dirty="0" err="1">
                          <a:latin typeface="Times New Roman" panose="02020603050405020304" pitchFamily="18" charset="0"/>
                          <a:cs typeface="Times New Roman" panose="02020603050405020304" pitchFamily="18" charset="0"/>
                        </a:rPr>
                        <a:t>Gallachóir</a:t>
                      </a:r>
                      <a:r>
                        <a:rPr lang="es-ES" sz="2100" dirty="0">
                          <a:latin typeface="Times New Roman" panose="02020603050405020304" pitchFamily="18" charset="0"/>
                          <a:cs typeface="Times New Roman" panose="02020603050405020304" pitchFamily="18" charset="0"/>
                        </a:rPr>
                        <a:t>, F. </a:t>
                      </a:r>
                      <a:r>
                        <a:rPr lang="es-ES" sz="2100" dirty="0" err="1">
                          <a:latin typeface="Times New Roman" panose="02020603050405020304" pitchFamily="18" charset="0"/>
                          <a:cs typeface="Times New Roman" panose="02020603050405020304" pitchFamily="18" charset="0"/>
                        </a:rPr>
                        <a:t>Rogan</a:t>
                      </a:r>
                      <a:endParaRPr lang="en-IN" sz="2100" dirty="0">
                        <a:latin typeface="Times New Roman" panose="02020603050405020304" pitchFamily="18" charset="0"/>
                        <a:cs typeface="Times New Roman" panose="02020603050405020304" pitchFamily="18" charset="0"/>
                      </a:endParaRPr>
                    </a:p>
                  </a:txBody>
                  <a:tcPr marL="137160" marR="137160" marT="68580" marB="68580"/>
                </a:tc>
                <a:tc>
                  <a:txBody>
                    <a:bodyPr/>
                    <a:lstStyle/>
                    <a:p>
                      <a:r>
                        <a:rPr lang="en-GB" sz="2100" dirty="0">
                          <a:latin typeface="Times New Roman" panose="02020603050405020304" pitchFamily="18" charset="0"/>
                          <a:cs typeface="Times New Roman" panose="02020603050405020304" pitchFamily="18" charset="0"/>
                        </a:rPr>
                        <a:t> Energy Policy, vol. 147, Dec. 2020</a:t>
                      </a:r>
                      <a:endParaRPr lang="en-IN" sz="2100" dirty="0">
                        <a:latin typeface="Times New Roman" panose="02020603050405020304" pitchFamily="18" charset="0"/>
                        <a:cs typeface="Times New Roman" panose="02020603050405020304" pitchFamily="18" charset="0"/>
                      </a:endParaRPr>
                    </a:p>
                  </a:txBody>
                  <a:tcPr marL="137160" marR="137160" marT="68580" marB="68580"/>
                </a:tc>
                <a:tc>
                  <a:txBody>
                    <a:bodyPr/>
                    <a:lstStyle/>
                    <a:p>
                      <a:r>
                        <a:rPr lang="en-GB" sz="2100" dirty="0">
                          <a:latin typeface="Times New Roman" panose="02020603050405020304" pitchFamily="18" charset="0"/>
                          <a:cs typeface="Times New Roman" panose="02020603050405020304" pitchFamily="18" charset="0"/>
                        </a:rPr>
                        <a:t> This paper provides a comprehensive bottom-up analysis of the factors driving cost reductions in wind turbine technology. It explores technological innovations and policy mechanisms that contribute to reducing the overall cost of wind turbines, focusing on efficiency improvements and scaling effects in the wind energy sector.</a:t>
                      </a:r>
                      <a:endParaRPr lang="en-IN" sz="2100" dirty="0">
                        <a:latin typeface="Times New Roman" panose="02020603050405020304" pitchFamily="18" charset="0"/>
                        <a:cs typeface="Times New Roman" panose="02020603050405020304" pitchFamily="18" charset="0"/>
                      </a:endParaRPr>
                    </a:p>
                  </a:txBody>
                  <a:tcPr marL="137160" marR="137160" marT="68580" marB="68580"/>
                </a:tc>
                <a:extLst>
                  <a:ext uri="{0D108BD9-81ED-4DB2-BD59-A6C34878D82A}">
                    <a16:rowId xmlns="" xmlns:a16="http://schemas.microsoft.com/office/drawing/2014/main" val="10001"/>
                  </a:ext>
                </a:extLst>
              </a:tr>
              <a:tr h="2057400">
                <a:tc>
                  <a:txBody>
                    <a:bodyPr/>
                    <a:lstStyle/>
                    <a:p>
                      <a:r>
                        <a:rPr lang="en-IN" sz="2100" dirty="0">
                          <a:latin typeface="Times New Roman" panose="02020603050405020304" pitchFamily="18" charset="0"/>
                          <a:cs typeface="Times New Roman" panose="02020603050405020304" pitchFamily="18" charset="0"/>
                        </a:rPr>
                        <a:t>2</a:t>
                      </a:r>
                    </a:p>
                  </a:txBody>
                  <a:tcPr marL="137160" marR="137160" marT="68580" marB="68580"/>
                </a:tc>
                <a:tc>
                  <a:txBody>
                    <a:bodyPr/>
                    <a:lstStyle/>
                    <a:p>
                      <a:r>
                        <a:rPr lang="en-GB" sz="2100" dirty="0">
                          <a:latin typeface="Times New Roman" panose="02020603050405020304" pitchFamily="18" charset="0"/>
                          <a:cs typeface="Times New Roman" panose="02020603050405020304" pitchFamily="18" charset="0"/>
                        </a:rPr>
                        <a:t>Techno-economic optimisation of small wind turbines using co-design on a </a:t>
                      </a:r>
                      <a:r>
                        <a:rPr lang="en-GB" sz="2100" dirty="0" err="1">
                          <a:latin typeface="Times New Roman" panose="02020603050405020304" pitchFamily="18" charset="0"/>
                          <a:cs typeface="Times New Roman" panose="02020603050405020304" pitchFamily="18" charset="0"/>
                        </a:rPr>
                        <a:t>parametrised</a:t>
                      </a:r>
                      <a:r>
                        <a:rPr lang="en-GB" sz="2100" dirty="0">
                          <a:latin typeface="Times New Roman" panose="02020603050405020304" pitchFamily="18" charset="0"/>
                          <a:cs typeface="Times New Roman" panose="02020603050405020304" pitchFamily="18" charset="0"/>
                        </a:rPr>
                        <a:t> model</a:t>
                      </a:r>
                      <a:endParaRPr lang="en-IN" sz="2100" dirty="0">
                        <a:latin typeface="Times New Roman" panose="02020603050405020304" pitchFamily="18" charset="0"/>
                        <a:cs typeface="Times New Roman" panose="02020603050405020304" pitchFamily="18" charset="0"/>
                      </a:endParaRPr>
                    </a:p>
                  </a:txBody>
                  <a:tcPr marL="137160" marR="137160" marT="68580" marB="68580"/>
                </a:tc>
                <a:tc>
                  <a:txBody>
                    <a:bodyPr/>
                    <a:lstStyle/>
                    <a:p>
                      <a:r>
                        <a:rPr lang="en-IN" sz="2100" dirty="0">
                          <a:latin typeface="Times New Roman" panose="02020603050405020304" pitchFamily="18" charset="0"/>
                          <a:cs typeface="Times New Roman" panose="02020603050405020304" pitchFamily="18" charset="0"/>
                        </a:rPr>
                        <a:t>J. D. M. De </a:t>
                      </a:r>
                      <a:r>
                        <a:rPr lang="en-IN" sz="2100" dirty="0" err="1">
                          <a:latin typeface="Times New Roman" panose="02020603050405020304" pitchFamily="18" charset="0"/>
                          <a:cs typeface="Times New Roman" panose="02020603050405020304" pitchFamily="18" charset="0"/>
                        </a:rPr>
                        <a:t>Kooning</a:t>
                      </a:r>
                      <a:r>
                        <a:rPr lang="en-IN" sz="2100" dirty="0">
                          <a:latin typeface="Times New Roman" panose="02020603050405020304" pitchFamily="18" charset="0"/>
                          <a:cs typeface="Times New Roman" panose="02020603050405020304" pitchFamily="18" charset="0"/>
                        </a:rPr>
                        <a:t>, A. E. </a:t>
                      </a:r>
                      <a:r>
                        <a:rPr lang="en-IN" sz="2100" dirty="0" err="1">
                          <a:latin typeface="Times New Roman" panose="02020603050405020304" pitchFamily="18" charset="0"/>
                          <a:cs typeface="Times New Roman" panose="02020603050405020304" pitchFamily="18" charset="0"/>
                        </a:rPr>
                        <a:t>Samani</a:t>
                      </a:r>
                      <a:r>
                        <a:rPr lang="en-IN" sz="2100" dirty="0">
                          <a:latin typeface="Times New Roman" panose="02020603050405020304" pitchFamily="18" charset="0"/>
                          <a:cs typeface="Times New Roman" panose="02020603050405020304" pitchFamily="18" charset="0"/>
                        </a:rPr>
                        <a:t>, S. De </a:t>
                      </a:r>
                      <a:r>
                        <a:rPr lang="en-IN" sz="2100" dirty="0" err="1">
                          <a:latin typeface="Times New Roman" panose="02020603050405020304" pitchFamily="18" charset="0"/>
                          <a:cs typeface="Times New Roman" panose="02020603050405020304" pitchFamily="18" charset="0"/>
                        </a:rPr>
                        <a:t>Zutter</a:t>
                      </a:r>
                      <a:r>
                        <a:rPr lang="en-IN" sz="2100" dirty="0">
                          <a:latin typeface="Times New Roman" panose="02020603050405020304" pitchFamily="18" charset="0"/>
                          <a:cs typeface="Times New Roman" panose="02020603050405020304" pitchFamily="18" charset="0"/>
                        </a:rPr>
                        <a:t>, J. De </a:t>
                      </a:r>
                      <a:r>
                        <a:rPr lang="en-IN" sz="2100" dirty="0" err="1">
                          <a:latin typeface="Times New Roman" panose="02020603050405020304" pitchFamily="18" charset="0"/>
                          <a:cs typeface="Times New Roman" panose="02020603050405020304" pitchFamily="18" charset="0"/>
                        </a:rPr>
                        <a:t>Maeyer</a:t>
                      </a:r>
                      <a:r>
                        <a:rPr lang="en-IN" sz="2100" dirty="0">
                          <a:latin typeface="Times New Roman" panose="02020603050405020304" pitchFamily="18" charset="0"/>
                          <a:cs typeface="Times New Roman" panose="02020603050405020304" pitchFamily="18" charset="0"/>
                        </a:rPr>
                        <a:t>, L. </a:t>
                      </a:r>
                      <a:r>
                        <a:rPr lang="en-IN" sz="2100" dirty="0" err="1">
                          <a:latin typeface="Times New Roman" panose="02020603050405020304" pitchFamily="18" charset="0"/>
                          <a:cs typeface="Times New Roman" panose="02020603050405020304" pitchFamily="18" charset="0"/>
                        </a:rPr>
                        <a:t>Vandevelde</a:t>
                      </a:r>
                      <a:endParaRPr lang="en-IN" sz="2100" dirty="0">
                        <a:latin typeface="Times New Roman" panose="02020603050405020304" pitchFamily="18" charset="0"/>
                        <a:cs typeface="Times New Roman" panose="02020603050405020304" pitchFamily="18" charset="0"/>
                      </a:endParaRPr>
                    </a:p>
                  </a:txBody>
                  <a:tcPr marL="137160" marR="137160" marT="68580" marB="68580"/>
                </a:tc>
                <a:tc>
                  <a:txBody>
                    <a:bodyPr/>
                    <a:lstStyle/>
                    <a:p>
                      <a:r>
                        <a:rPr lang="en-GB" sz="2100" dirty="0">
                          <a:latin typeface="Times New Roman" panose="02020603050405020304" pitchFamily="18" charset="0"/>
                          <a:cs typeface="Times New Roman" panose="02020603050405020304" pitchFamily="18" charset="0"/>
                        </a:rPr>
                        <a:t>Sustainable Energy Technologies and Assessments, vol. 45, Jun. 2021</a:t>
                      </a:r>
                      <a:endParaRPr lang="en-IN" sz="2100" dirty="0">
                        <a:latin typeface="Times New Roman" panose="02020603050405020304" pitchFamily="18" charset="0"/>
                        <a:cs typeface="Times New Roman" panose="02020603050405020304" pitchFamily="18" charset="0"/>
                      </a:endParaRPr>
                    </a:p>
                  </a:txBody>
                  <a:tcPr marL="137160" marR="137160" marT="68580" marB="68580"/>
                </a:tc>
                <a:tc>
                  <a:txBody>
                    <a:bodyPr/>
                    <a:lstStyle/>
                    <a:p>
                      <a:r>
                        <a:rPr lang="en-GB" sz="2100" dirty="0">
                          <a:latin typeface="Times New Roman" panose="02020603050405020304" pitchFamily="18" charset="0"/>
                          <a:cs typeface="Times New Roman" panose="02020603050405020304" pitchFamily="18" charset="0"/>
                        </a:rPr>
                        <a:t>The paper focuses on the techno-economic optimization of small wind turbines by employing a co-design approach. The authors utilize a </a:t>
                      </a:r>
                      <a:r>
                        <a:rPr lang="en-GB" sz="2100" dirty="0" err="1">
                          <a:latin typeface="Times New Roman" panose="02020603050405020304" pitchFamily="18" charset="0"/>
                          <a:cs typeface="Times New Roman" panose="02020603050405020304" pitchFamily="18" charset="0"/>
                        </a:rPr>
                        <a:t>parametrized</a:t>
                      </a:r>
                      <a:r>
                        <a:rPr lang="en-GB" sz="2100" dirty="0">
                          <a:latin typeface="Times New Roman" panose="02020603050405020304" pitchFamily="18" charset="0"/>
                          <a:cs typeface="Times New Roman" panose="02020603050405020304" pitchFamily="18" charset="0"/>
                        </a:rPr>
                        <a:t> model to optimize the performance and cost-effectiveness of small-scale wind turbine systems, ensuring better efficiency and more sustainable energy generation for residential and small industrial use.</a:t>
                      </a:r>
                      <a:endParaRPr lang="en-IN" sz="2100" dirty="0">
                        <a:latin typeface="Times New Roman" panose="02020603050405020304" pitchFamily="18" charset="0"/>
                        <a:cs typeface="Times New Roman" panose="02020603050405020304" pitchFamily="18" charset="0"/>
                      </a:endParaRPr>
                    </a:p>
                  </a:txBody>
                  <a:tcPr marL="137160" marR="137160" marT="68580" marB="68580"/>
                </a:tc>
                <a:extLst>
                  <a:ext uri="{0D108BD9-81ED-4DB2-BD59-A6C34878D82A}">
                    <a16:rowId xmlns="" xmlns:a16="http://schemas.microsoft.com/office/drawing/2014/main" val="10002"/>
                  </a:ext>
                </a:extLst>
              </a:tr>
              <a:tr h="2697480">
                <a:tc>
                  <a:txBody>
                    <a:bodyPr/>
                    <a:lstStyle/>
                    <a:p>
                      <a:r>
                        <a:rPr lang="en-IN" sz="2100" dirty="0">
                          <a:latin typeface="Times New Roman" panose="02020603050405020304" pitchFamily="18" charset="0"/>
                          <a:cs typeface="Times New Roman" panose="02020603050405020304" pitchFamily="18" charset="0"/>
                        </a:rPr>
                        <a:t>3</a:t>
                      </a:r>
                    </a:p>
                  </a:txBody>
                  <a:tcPr marL="137160" marR="137160" marT="68580" marB="68580"/>
                </a:tc>
                <a:tc>
                  <a:txBody>
                    <a:bodyPr/>
                    <a:lstStyle/>
                    <a:p>
                      <a:r>
                        <a:rPr lang="en-GB" sz="2100" dirty="0">
                          <a:latin typeface="Times New Roman" panose="02020603050405020304" pitchFamily="18" charset="0"/>
                          <a:cs typeface="Times New Roman" panose="02020603050405020304" pitchFamily="18" charset="0"/>
                        </a:rPr>
                        <a:t>Improved hardware implementation of a TSR based MPPT algorithm for a low-cost connected wind turbine emulator under unbalanced wind speeds</a:t>
                      </a:r>
                      <a:endParaRPr lang="en-IN" sz="2100" dirty="0">
                        <a:latin typeface="Times New Roman" panose="02020603050405020304" pitchFamily="18" charset="0"/>
                        <a:cs typeface="Times New Roman" panose="02020603050405020304" pitchFamily="18" charset="0"/>
                      </a:endParaRPr>
                    </a:p>
                  </a:txBody>
                  <a:tcPr marL="137160" marR="137160" marT="68580" marB="68580"/>
                </a:tc>
                <a:tc>
                  <a:txBody>
                    <a:bodyPr/>
                    <a:lstStyle/>
                    <a:p>
                      <a:r>
                        <a:rPr lang="en-IN" sz="2100" dirty="0">
                          <a:latin typeface="Times New Roman" panose="02020603050405020304" pitchFamily="18" charset="0"/>
                          <a:cs typeface="Times New Roman" panose="02020603050405020304" pitchFamily="18" charset="0"/>
                        </a:rPr>
                        <a:t> D. </a:t>
                      </a:r>
                      <a:r>
                        <a:rPr lang="en-IN" sz="2100" dirty="0" err="1">
                          <a:latin typeface="Times New Roman" panose="02020603050405020304" pitchFamily="18" charset="0"/>
                          <a:cs typeface="Times New Roman" panose="02020603050405020304" pitchFamily="18" charset="0"/>
                        </a:rPr>
                        <a:t>Zouheyr</a:t>
                      </a:r>
                      <a:r>
                        <a:rPr lang="en-IN" sz="2100" dirty="0">
                          <a:latin typeface="Times New Roman" panose="02020603050405020304" pitchFamily="18" charset="0"/>
                          <a:cs typeface="Times New Roman" panose="02020603050405020304" pitchFamily="18" charset="0"/>
                        </a:rPr>
                        <a:t>, B. </a:t>
                      </a:r>
                      <a:r>
                        <a:rPr lang="en-IN" sz="2100" dirty="0" err="1">
                          <a:latin typeface="Times New Roman" panose="02020603050405020304" pitchFamily="18" charset="0"/>
                          <a:cs typeface="Times New Roman" panose="02020603050405020304" pitchFamily="18" charset="0"/>
                        </a:rPr>
                        <a:t>Lotfi</a:t>
                      </a:r>
                      <a:r>
                        <a:rPr lang="en-IN" sz="2100" dirty="0">
                          <a:latin typeface="Times New Roman" panose="02020603050405020304" pitchFamily="18" charset="0"/>
                          <a:cs typeface="Times New Roman" panose="02020603050405020304" pitchFamily="18" charset="0"/>
                        </a:rPr>
                        <a:t>, B. </a:t>
                      </a:r>
                      <a:r>
                        <a:rPr lang="en-IN" sz="2100" dirty="0" err="1">
                          <a:latin typeface="Times New Roman" panose="02020603050405020304" pitchFamily="18" charset="0"/>
                          <a:cs typeface="Times New Roman" panose="02020603050405020304" pitchFamily="18" charset="0"/>
                        </a:rPr>
                        <a:t>Abdelmadjid</a:t>
                      </a:r>
                      <a:endParaRPr lang="en-IN" sz="2100" dirty="0">
                        <a:latin typeface="Times New Roman" panose="02020603050405020304" pitchFamily="18" charset="0"/>
                        <a:cs typeface="Times New Roman" panose="02020603050405020304" pitchFamily="18" charset="0"/>
                      </a:endParaRPr>
                    </a:p>
                  </a:txBody>
                  <a:tcPr marL="137160" marR="137160" marT="68580" marB="68580"/>
                </a:tc>
                <a:tc>
                  <a:txBody>
                    <a:bodyPr/>
                    <a:lstStyle/>
                    <a:p>
                      <a:r>
                        <a:rPr lang="en-IN" sz="2100" dirty="0">
                          <a:latin typeface="Times New Roman" panose="02020603050405020304" pitchFamily="18" charset="0"/>
                          <a:cs typeface="Times New Roman" panose="02020603050405020304" pitchFamily="18" charset="0"/>
                        </a:rPr>
                        <a:t>Energy, vol. 232, Oct. 2021</a:t>
                      </a:r>
                    </a:p>
                  </a:txBody>
                  <a:tcPr marL="137160" marR="137160" marT="68580" marB="68580"/>
                </a:tc>
                <a:tc>
                  <a:txBody>
                    <a:bodyPr/>
                    <a:lstStyle/>
                    <a:p>
                      <a:r>
                        <a:rPr lang="en-GB" sz="2100" dirty="0">
                          <a:latin typeface="Times New Roman" panose="02020603050405020304" pitchFamily="18" charset="0"/>
                          <a:cs typeface="Times New Roman" panose="02020603050405020304" pitchFamily="18" charset="0"/>
                        </a:rPr>
                        <a:t>This paper presents an improved hardware implementation of the Tip-Speed Ratio (TSR) based Maximum Power Point Tracking (MPPT) algorithm for a low-cost wind turbine emulator. It specifically addresses the challenges posed by unbalanced wind speeds and aims to enhance the performance and efficiency of wind turbines under varying environmental conditions.</a:t>
                      </a:r>
                      <a:endParaRPr lang="en-IN" sz="2100" dirty="0">
                        <a:latin typeface="Times New Roman" panose="02020603050405020304" pitchFamily="18" charset="0"/>
                        <a:cs typeface="Times New Roman" panose="02020603050405020304" pitchFamily="18" charset="0"/>
                      </a:endParaRPr>
                    </a:p>
                  </a:txBody>
                  <a:tcPr marL="137160" marR="137160" marT="68580" marB="68580"/>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69836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943" y="295026"/>
            <a:ext cx="16928432" cy="1022433"/>
          </a:xfrm>
        </p:spPr>
        <p:txBody>
          <a:bodyPr>
            <a:normAutofit/>
          </a:bodyPr>
          <a:lstStyle/>
          <a:p>
            <a:pPr algn="ctr"/>
            <a:r>
              <a:rPr lang="en-IN" sz="4500" dirty="0">
                <a:solidFill>
                  <a:srgbClr val="7030A0"/>
                </a:solidFill>
                <a:latin typeface="Alice Bold" charset="0"/>
                <a:cs typeface="Times New Roman" panose="02020603050405020304" pitchFamily="18" charset="0"/>
              </a:rPr>
              <a:t>LITERATURE SURVEY</a:t>
            </a:r>
            <a:endParaRPr lang="en-IN" sz="4500"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08699154"/>
              </p:ext>
            </p:extLst>
          </p:nvPr>
        </p:nvGraphicFramePr>
        <p:xfrm>
          <a:off x="739943" y="1612899"/>
          <a:ext cx="16928431" cy="5283201"/>
        </p:xfrm>
        <a:graphic>
          <a:graphicData uri="http://schemas.openxmlformats.org/drawingml/2006/table">
            <a:tbl>
              <a:tblPr firstRow="1" bandRow="1">
                <a:tableStyleId>{5940675A-B579-460E-94D1-54222C63F5DA}</a:tableStyleId>
              </a:tblPr>
              <a:tblGrid>
                <a:gridCol w="1012658">
                  <a:extLst>
                    <a:ext uri="{9D8B030D-6E8A-4147-A177-3AD203B41FA5}">
                      <a16:colId xmlns="" xmlns:a16="http://schemas.microsoft.com/office/drawing/2014/main" val="20000"/>
                    </a:ext>
                  </a:extLst>
                </a:gridCol>
                <a:gridCol w="2724150">
                  <a:extLst>
                    <a:ext uri="{9D8B030D-6E8A-4147-A177-3AD203B41FA5}">
                      <a16:colId xmlns="" xmlns:a16="http://schemas.microsoft.com/office/drawing/2014/main" val="20001"/>
                    </a:ext>
                  </a:extLst>
                </a:gridCol>
                <a:gridCol w="2190750">
                  <a:extLst>
                    <a:ext uri="{9D8B030D-6E8A-4147-A177-3AD203B41FA5}">
                      <a16:colId xmlns="" xmlns:a16="http://schemas.microsoft.com/office/drawing/2014/main" val="20002"/>
                    </a:ext>
                  </a:extLst>
                </a:gridCol>
                <a:gridCol w="3162300">
                  <a:extLst>
                    <a:ext uri="{9D8B030D-6E8A-4147-A177-3AD203B41FA5}">
                      <a16:colId xmlns="" xmlns:a16="http://schemas.microsoft.com/office/drawing/2014/main" val="20003"/>
                    </a:ext>
                  </a:extLst>
                </a:gridCol>
                <a:gridCol w="7838573">
                  <a:extLst>
                    <a:ext uri="{9D8B030D-6E8A-4147-A177-3AD203B41FA5}">
                      <a16:colId xmlns="" xmlns:a16="http://schemas.microsoft.com/office/drawing/2014/main" val="20004"/>
                    </a:ext>
                  </a:extLst>
                </a:gridCol>
              </a:tblGrid>
              <a:tr h="1168401">
                <a:tc>
                  <a:txBody>
                    <a:bodyPr/>
                    <a:lstStyle/>
                    <a:p>
                      <a:r>
                        <a:rPr lang="en-IN" sz="2400" b="1" dirty="0">
                          <a:latin typeface="Times New Roman" panose="02020603050405020304" pitchFamily="18" charset="0"/>
                          <a:cs typeface="Times New Roman" panose="02020603050405020304" pitchFamily="18" charset="0"/>
                        </a:rPr>
                        <a:t>S.NO</a:t>
                      </a:r>
                    </a:p>
                  </a:txBody>
                  <a:tcPr marL="137160" marR="137160" marT="68580" marB="68580"/>
                </a:tc>
                <a:tc>
                  <a:txBody>
                    <a:bodyPr/>
                    <a:lstStyle/>
                    <a:p>
                      <a:r>
                        <a:rPr lang="en-IN" sz="2400" b="1" dirty="0">
                          <a:latin typeface="Times New Roman" panose="02020603050405020304" pitchFamily="18" charset="0"/>
                          <a:cs typeface="Times New Roman" panose="02020603050405020304" pitchFamily="18" charset="0"/>
                        </a:rPr>
                        <a:t>TITLE </a:t>
                      </a:r>
                    </a:p>
                  </a:txBody>
                  <a:tcPr marL="137160" marR="137160" marT="68580" marB="68580"/>
                </a:tc>
                <a:tc>
                  <a:txBody>
                    <a:bodyPr/>
                    <a:lstStyle/>
                    <a:p>
                      <a:r>
                        <a:rPr lang="en-IN" sz="2400" b="1" dirty="0">
                          <a:latin typeface="Times New Roman" panose="02020603050405020304" pitchFamily="18" charset="0"/>
                          <a:cs typeface="Times New Roman" panose="02020603050405020304" pitchFamily="18" charset="0"/>
                        </a:rPr>
                        <a:t>AUTHOR</a:t>
                      </a:r>
                    </a:p>
                  </a:txBody>
                  <a:tcPr marL="137160" marR="137160" marT="68580" marB="68580"/>
                </a:tc>
                <a:tc>
                  <a:txBody>
                    <a:bodyPr/>
                    <a:lstStyle/>
                    <a:p>
                      <a:r>
                        <a:rPr lang="en-IN" sz="2400" b="1" dirty="0">
                          <a:latin typeface="Times New Roman" panose="02020603050405020304" pitchFamily="18" charset="0"/>
                          <a:cs typeface="Times New Roman" panose="02020603050405020304" pitchFamily="18" charset="0"/>
                        </a:rPr>
                        <a:t>PUBLICATION AND YEAR</a:t>
                      </a:r>
                    </a:p>
                  </a:txBody>
                  <a:tcPr marL="137160" marR="137160" marT="68580" marB="68580"/>
                </a:tc>
                <a:tc>
                  <a:txBody>
                    <a:bodyPr/>
                    <a:lstStyle/>
                    <a:p>
                      <a:r>
                        <a:rPr lang="en-IN" sz="2400" b="1" dirty="0">
                          <a:latin typeface="Times New Roman" panose="02020603050405020304" pitchFamily="18" charset="0"/>
                          <a:cs typeface="Times New Roman" panose="02020603050405020304" pitchFamily="18" charset="0"/>
                        </a:rPr>
                        <a:t>DESCRIPTION</a:t>
                      </a:r>
                    </a:p>
                  </a:txBody>
                  <a:tcPr marL="137160" marR="137160" marT="68580" marB="68580"/>
                </a:tc>
                <a:extLst>
                  <a:ext uri="{0D108BD9-81ED-4DB2-BD59-A6C34878D82A}">
                    <a16:rowId xmlns="" xmlns:a16="http://schemas.microsoft.com/office/drawing/2014/main" val="10000"/>
                  </a:ext>
                </a:extLst>
              </a:tr>
              <a:tr h="2057400">
                <a:tc>
                  <a:txBody>
                    <a:bodyPr/>
                    <a:lstStyle/>
                    <a:p>
                      <a:r>
                        <a:rPr lang="en-IN" sz="2100" dirty="0">
                          <a:latin typeface="Times New Roman" panose="02020603050405020304" pitchFamily="18" charset="0"/>
                          <a:cs typeface="Times New Roman" panose="02020603050405020304" pitchFamily="18" charset="0"/>
                        </a:rPr>
                        <a:t>4</a:t>
                      </a:r>
                    </a:p>
                  </a:txBody>
                  <a:tcPr marL="137160" marR="137160" marT="68580" marB="68580"/>
                </a:tc>
                <a:tc>
                  <a:txBody>
                    <a:bodyPr/>
                    <a:lstStyle/>
                    <a:p>
                      <a:r>
                        <a:rPr lang="en-GB" sz="2100" dirty="0">
                          <a:latin typeface="Times New Roman" panose="02020603050405020304" pitchFamily="18" charset="0"/>
                          <a:cs typeface="Times New Roman" panose="02020603050405020304" pitchFamily="18" charset="0"/>
                        </a:rPr>
                        <a:t>Development of a wind turbine simulator to design and test micro HAWTs</a:t>
                      </a:r>
                      <a:endParaRPr lang="en-IN" sz="2100" dirty="0">
                        <a:latin typeface="Times New Roman" panose="02020603050405020304" pitchFamily="18" charset="0"/>
                        <a:cs typeface="Times New Roman" panose="02020603050405020304" pitchFamily="18" charset="0"/>
                      </a:endParaRPr>
                    </a:p>
                  </a:txBody>
                  <a:tcPr marL="137160" marR="137160" marT="68580" marB="68580"/>
                </a:tc>
                <a:tc>
                  <a:txBody>
                    <a:bodyPr/>
                    <a:lstStyle/>
                    <a:p>
                      <a:r>
                        <a:rPr lang="it-IT" sz="2100" dirty="0">
                          <a:latin typeface="Times New Roman" panose="02020603050405020304" pitchFamily="18" charset="0"/>
                          <a:cs typeface="Times New Roman" panose="02020603050405020304" pitchFamily="18" charset="0"/>
                        </a:rPr>
                        <a:t>K. S. Ajirlo, P. H. Tari, K. Gharali, M. Zandi</a:t>
                      </a:r>
                      <a:endParaRPr lang="en-IN" sz="2100" dirty="0">
                        <a:latin typeface="Times New Roman" panose="02020603050405020304" pitchFamily="18" charset="0"/>
                        <a:cs typeface="Times New Roman" panose="02020603050405020304" pitchFamily="18" charset="0"/>
                      </a:endParaRPr>
                    </a:p>
                  </a:txBody>
                  <a:tcPr marL="137160" marR="137160" marT="68580" marB="68580"/>
                </a:tc>
                <a:tc>
                  <a:txBody>
                    <a:bodyPr/>
                    <a:lstStyle/>
                    <a:p>
                      <a:r>
                        <a:rPr lang="en-GB" sz="2100" dirty="0">
                          <a:latin typeface="Times New Roman" panose="02020603050405020304" pitchFamily="18" charset="0"/>
                          <a:cs typeface="Times New Roman" panose="02020603050405020304" pitchFamily="18" charset="0"/>
                        </a:rPr>
                        <a:t>Sustainable Energy Technologies and Assessments, vol. 43, Feb. 2021</a:t>
                      </a:r>
                      <a:endParaRPr lang="en-IN" sz="2100" dirty="0">
                        <a:latin typeface="Times New Roman" panose="02020603050405020304" pitchFamily="18" charset="0"/>
                        <a:cs typeface="Times New Roman" panose="02020603050405020304" pitchFamily="18" charset="0"/>
                      </a:endParaRPr>
                    </a:p>
                  </a:txBody>
                  <a:tcPr marL="137160" marR="137160" marT="68580" marB="68580"/>
                </a:tc>
                <a:tc>
                  <a:txBody>
                    <a:bodyPr/>
                    <a:lstStyle/>
                    <a:p>
                      <a:r>
                        <a:rPr lang="en-GB" sz="2100" dirty="0">
                          <a:latin typeface="Times New Roman" panose="02020603050405020304" pitchFamily="18" charset="0"/>
                          <a:cs typeface="Times New Roman" panose="02020603050405020304" pitchFamily="18" charset="0"/>
                        </a:rPr>
                        <a:t>This research introduces a wind turbine simulator designed to test and optimize micro Horizontal Axis Wind Turbines (HAWTs). The simulator is crucial for designing small-scale wind turbines, particularly for residential or off-grid energy solutions, providing an efficient platform for testing various turbine configurations and performance under different conditions.</a:t>
                      </a:r>
                      <a:endParaRPr lang="en-IN" sz="2100" dirty="0">
                        <a:latin typeface="Times New Roman" panose="02020603050405020304" pitchFamily="18" charset="0"/>
                        <a:cs typeface="Times New Roman" panose="02020603050405020304" pitchFamily="18" charset="0"/>
                      </a:endParaRPr>
                    </a:p>
                  </a:txBody>
                  <a:tcPr marL="137160" marR="137160" marT="68580" marB="68580"/>
                </a:tc>
                <a:extLst>
                  <a:ext uri="{0D108BD9-81ED-4DB2-BD59-A6C34878D82A}">
                    <a16:rowId xmlns="" xmlns:a16="http://schemas.microsoft.com/office/drawing/2014/main" val="10001"/>
                  </a:ext>
                </a:extLst>
              </a:tr>
              <a:tr h="2057400">
                <a:tc>
                  <a:txBody>
                    <a:bodyPr/>
                    <a:lstStyle/>
                    <a:p>
                      <a:r>
                        <a:rPr lang="en-IN" sz="2100" dirty="0">
                          <a:latin typeface="Times New Roman" panose="02020603050405020304" pitchFamily="18" charset="0"/>
                          <a:cs typeface="Times New Roman" panose="02020603050405020304" pitchFamily="18" charset="0"/>
                        </a:rPr>
                        <a:t>2</a:t>
                      </a:r>
                    </a:p>
                  </a:txBody>
                  <a:tcPr marL="137160" marR="137160" marT="68580" marB="68580"/>
                </a:tc>
                <a:tc>
                  <a:txBody>
                    <a:bodyPr/>
                    <a:lstStyle/>
                    <a:p>
                      <a:r>
                        <a:rPr lang="en-GB" sz="2100" dirty="0">
                          <a:latin typeface="Times New Roman" panose="02020603050405020304" pitchFamily="18" charset="0"/>
                          <a:cs typeface="Times New Roman" panose="02020603050405020304" pitchFamily="18" charset="0"/>
                        </a:rPr>
                        <a:t>A state-of-the-art review of the vibration and noise of wind turbine drivetrains</a:t>
                      </a:r>
                      <a:endParaRPr lang="en-IN" sz="2100" dirty="0">
                        <a:latin typeface="Times New Roman" panose="02020603050405020304" pitchFamily="18" charset="0"/>
                        <a:cs typeface="Times New Roman" panose="02020603050405020304" pitchFamily="18" charset="0"/>
                      </a:endParaRPr>
                    </a:p>
                  </a:txBody>
                  <a:tcPr marL="137160" marR="137160" marT="68580" marB="68580"/>
                </a:tc>
                <a:tc>
                  <a:txBody>
                    <a:bodyPr/>
                    <a:lstStyle/>
                    <a:p>
                      <a:r>
                        <a:rPr lang="de-DE" sz="2100" dirty="0">
                          <a:latin typeface="Times New Roman" panose="02020603050405020304" pitchFamily="18" charset="0"/>
                          <a:cs typeface="Times New Roman" panose="02020603050405020304" pitchFamily="18" charset="0"/>
                        </a:rPr>
                        <a:t>Z. Xu, J. Wei, S. Zhang, Z. Liu, X. Chen, Q. Yan, et al.</a:t>
                      </a:r>
                      <a:endParaRPr lang="en-IN" sz="2100" dirty="0">
                        <a:latin typeface="Times New Roman" panose="02020603050405020304" pitchFamily="18" charset="0"/>
                        <a:cs typeface="Times New Roman" panose="02020603050405020304" pitchFamily="18" charset="0"/>
                      </a:endParaRPr>
                    </a:p>
                  </a:txBody>
                  <a:tcPr marL="137160" marR="137160" marT="68580" marB="68580"/>
                </a:tc>
                <a:tc>
                  <a:txBody>
                    <a:bodyPr/>
                    <a:lstStyle/>
                    <a:p>
                      <a:r>
                        <a:rPr lang="en-IN" sz="2100" dirty="0">
                          <a:latin typeface="Times New Roman" panose="02020603050405020304" pitchFamily="18" charset="0"/>
                          <a:cs typeface="Times New Roman" panose="02020603050405020304" pitchFamily="18" charset="0"/>
                        </a:rPr>
                        <a:t>Sustainable Energy Technologies and Assessments, vol. 48, Dec. 2021</a:t>
                      </a:r>
                    </a:p>
                  </a:txBody>
                  <a:tcPr marL="137160" marR="137160" marT="68580" marB="68580"/>
                </a:tc>
                <a:tc>
                  <a:txBody>
                    <a:bodyPr/>
                    <a:lstStyle/>
                    <a:p>
                      <a:r>
                        <a:rPr lang="en-GB" sz="2100" dirty="0">
                          <a:latin typeface="Times New Roman" panose="02020603050405020304" pitchFamily="18" charset="0"/>
                          <a:cs typeface="Times New Roman" panose="02020603050405020304" pitchFamily="18" charset="0"/>
                        </a:rPr>
                        <a:t>This review paper provides a thorough analysis of the vibration and noise characteristics of wind turbine drivetrains. It discusses the sources of vibrations and noise, their impact on turbine performance and durability, and the advancements in noise reduction techniques, contributing to the improvement of wind turbine efficiency and reducing environmental and operational disturbances.</a:t>
                      </a:r>
                      <a:endParaRPr lang="en-IN" sz="2100" dirty="0">
                        <a:latin typeface="Times New Roman" panose="02020603050405020304" pitchFamily="18" charset="0"/>
                        <a:cs typeface="Times New Roman" panose="02020603050405020304" pitchFamily="18" charset="0"/>
                      </a:endParaRPr>
                    </a:p>
                  </a:txBody>
                  <a:tcPr marL="137160" marR="137160" marT="68580" marB="68580"/>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6408703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9871"/>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6" name="TextBox 6"/>
          <p:cNvSpPr txBox="1"/>
          <p:nvPr/>
        </p:nvSpPr>
        <p:spPr>
          <a:xfrm>
            <a:off x="5671456" y="1106297"/>
            <a:ext cx="5029200" cy="747705"/>
          </a:xfrm>
          <a:prstGeom prst="rect">
            <a:avLst/>
          </a:prstGeom>
        </p:spPr>
        <p:txBody>
          <a:bodyPr wrap="square" lIns="0" tIns="0" rIns="0" bIns="0" rtlCol="0" anchor="t">
            <a:spAutoFit/>
          </a:bodyPr>
          <a:lstStyle/>
          <a:p>
            <a:pPr algn="ctr">
              <a:lnSpc>
                <a:spcPts val="6299"/>
              </a:lnSpc>
              <a:spcBef>
                <a:spcPct val="0"/>
              </a:spcBef>
            </a:pPr>
            <a:r>
              <a:rPr lang="en-US" sz="4500" dirty="0">
                <a:solidFill>
                  <a:srgbClr val="593C8F"/>
                </a:solidFill>
                <a:latin typeface="Alice Bold"/>
              </a:rPr>
              <a:t>INTRODUCTION</a:t>
            </a:r>
          </a:p>
        </p:txBody>
      </p:sp>
      <p:sp>
        <p:nvSpPr>
          <p:cNvPr id="7" name="TextBox 7"/>
          <p:cNvSpPr txBox="1"/>
          <p:nvPr/>
        </p:nvSpPr>
        <p:spPr>
          <a:xfrm>
            <a:off x="819150" y="2327936"/>
            <a:ext cx="14733813" cy="6647974"/>
          </a:xfrm>
          <a:prstGeom prst="rect">
            <a:avLst/>
          </a:prstGeom>
        </p:spPr>
        <p:txBody>
          <a:bodyPr wrap="square" lIns="0" tIns="0" rIns="0" bIns="0" rtlCol="0" anchor="t">
            <a:spAutoFit/>
          </a:bodyPr>
          <a:lstStyle/>
          <a:p>
            <a:pPr marL="342900" indent="-342900" algn="just">
              <a:lnSpc>
                <a:spcPct val="150000"/>
              </a:lnSpc>
              <a:buFont typeface="Wingdings" pitchFamily="2" charset="2"/>
              <a:buChar char="v"/>
            </a:pPr>
            <a:r>
              <a:rPr lang="en-GB" sz="2400" dirty="0">
                <a:latin typeface="Times New Roman" panose="02020603050405020304" pitchFamily="18" charset="0"/>
                <a:cs typeface="Times New Roman" panose="02020603050405020304" pitchFamily="18" charset="0"/>
              </a:rPr>
              <a:t>The growing demand for sustainable and renewable energy sources has led to the exploration of wind power as an alternative energy solution. Wind energy, when harnessed efficiently, can significantly contribute to reducing reliance on non-renewable sources of energy. </a:t>
            </a:r>
            <a:endParaRPr lang="en-GB" sz="24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itchFamily="2" charset="2"/>
              <a:buChar char="v"/>
            </a:pPr>
            <a:endParaRPr lang="en-GB"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itchFamily="2" charset="2"/>
              <a:buChar char="v"/>
            </a:pPr>
            <a:r>
              <a:rPr lang="en-GB" sz="2400" dirty="0">
                <a:latin typeface="Times New Roman" panose="02020603050405020304" pitchFamily="18" charset="0"/>
                <a:cs typeface="Times New Roman" panose="02020603050405020304" pitchFamily="18" charset="0"/>
              </a:rPr>
              <a:t>To make wind power viable in various applications, effective systems for monitoring, controlling, and optimizing energy production are essential. </a:t>
            </a:r>
            <a:endParaRPr lang="en-GB" sz="24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itchFamily="2" charset="2"/>
              <a:buChar char="v"/>
            </a:pPr>
            <a:endParaRPr lang="en-GB"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itchFamily="2" charset="2"/>
              <a:buChar char="v"/>
            </a:pPr>
            <a:r>
              <a:rPr lang="en-GB" sz="2400" dirty="0">
                <a:latin typeface="Times New Roman" panose="02020603050405020304" pitchFamily="18" charset="0"/>
                <a:cs typeface="Times New Roman" panose="02020603050405020304" pitchFamily="18" charset="0"/>
              </a:rPr>
              <a:t>This project aims to develop an intelligent renewable energy system that not only harnesses wind energy for power generation but also ensures optimal storage and management of energy through integration with a battery system</a:t>
            </a:r>
            <a:r>
              <a:rPr lang="en-GB" sz="2400" dirty="0" smtClean="0">
                <a:latin typeface="Times New Roman" panose="02020603050405020304" pitchFamily="18" charset="0"/>
                <a:cs typeface="Times New Roman" panose="02020603050405020304" pitchFamily="18" charset="0"/>
              </a:rPr>
              <a:t>.</a:t>
            </a:r>
          </a:p>
          <a:p>
            <a:pPr algn="just">
              <a:lnSpc>
                <a:spcPct val="150000"/>
              </a:lnSpc>
            </a:pPr>
            <a:endParaRPr lang="en-GB"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itchFamily="2" charset="2"/>
              <a:buChar char="v"/>
            </a:pPr>
            <a:r>
              <a:rPr lang="en-GB" sz="2400" dirty="0">
                <a:latin typeface="Times New Roman" panose="02020603050405020304" pitchFamily="18" charset="0"/>
                <a:cs typeface="Times New Roman" panose="02020603050405020304" pitchFamily="18" charset="0"/>
              </a:rPr>
              <a:t>The system is designed to continuously monitor key parameters such as wind energy generation, battery voltage, and temperature. This ensures that the system operates at peak efficiency while minimizing energy wastage. </a:t>
            </a:r>
            <a:endParaRPr lang="en-IN" sz="2400" dirty="0">
              <a:latin typeface="Times New Roman" panose="02020603050405020304" pitchFamily="18" charset="0"/>
              <a:cs typeface="Times New Roman" panose="02020603050405020304" pitchFamily="18" charset="0"/>
            </a:endParaRPr>
          </a:p>
        </p:txBody>
      </p:sp>
      <p:grpSp>
        <p:nvGrpSpPr>
          <p:cNvPr id="8" name="Group 2"/>
          <p:cNvGrpSpPr/>
          <p:nvPr/>
        </p:nvGrpSpPr>
        <p:grpSpPr>
          <a:xfrm>
            <a:off x="16744950" y="0"/>
            <a:ext cx="3086100" cy="10325100"/>
            <a:chOff x="0" y="0"/>
            <a:chExt cx="812800" cy="2774433"/>
          </a:xfrm>
        </p:grpSpPr>
        <p:sp>
          <p:nvSpPr>
            <p:cNvPr id="9" name="Freeform 3"/>
            <p:cNvSpPr/>
            <p:nvPr/>
          </p:nvSpPr>
          <p:spPr>
            <a:xfrm>
              <a:off x="0" y="0"/>
              <a:ext cx="812800" cy="2774433"/>
            </a:xfrm>
            <a:custGeom>
              <a:avLst/>
              <a:gdLst/>
              <a:ahLst/>
              <a:cxnLst/>
              <a:rect l="l" t="t" r="r" b="b"/>
              <a:pathLst>
                <a:path w="812800" h="2774433">
                  <a:moveTo>
                    <a:pt x="0" y="0"/>
                  </a:moveTo>
                  <a:lnTo>
                    <a:pt x="812800" y="0"/>
                  </a:lnTo>
                  <a:lnTo>
                    <a:pt x="812800" y="2774433"/>
                  </a:lnTo>
                  <a:lnTo>
                    <a:pt x="0" y="2774433"/>
                  </a:lnTo>
                  <a:close/>
                </a:path>
              </a:pathLst>
            </a:custGeom>
            <a:solidFill>
              <a:srgbClr val="593C8F"/>
            </a:solidFill>
          </p:spPr>
        </p:sp>
        <p:sp>
          <p:nvSpPr>
            <p:cNvPr id="10" name="TextBox 4"/>
            <p:cNvSpPr txBox="1"/>
            <p:nvPr/>
          </p:nvSpPr>
          <p:spPr>
            <a:xfrm>
              <a:off x="0" y="-38100"/>
              <a:ext cx="812800" cy="2812533"/>
            </a:xfrm>
            <a:prstGeom prst="rect">
              <a:avLst/>
            </a:prstGeom>
          </p:spPr>
          <p:txBody>
            <a:bodyPr lIns="50800" tIns="50800" rIns="50800" bIns="50800" rtlCol="0" anchor="ctr"/>
            <a:lstStyle/>
            <a:p>
              <a:pPr algn="ctr">
                <a:lnSpc>
                  <a:spcPts val="2659"/>
                </a:lnSpc>
              </a:pPr>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29299" y="0"/>
            <a:ext cx="3086100" cy="10287000"/>
            <a:chOff x="0" y="0"/>
            <a:chExt cx="812800" cy="2709333"/>
          </a:xfrm>
        </p:grpSpPr>
        <p:sp>
          <p:nvSpPr>
            <p:cNvPr id="3" name="Freeform 3"/>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4" name="TextBox 4"/>
            <p:cNvSpPr txBox="1"/>
            <p:nvPr/>
          </p:nvSpPr>
          <p:spPr>
            <a:xfrm>
              <a:off x="0" y="-38100"/>
              <a:ext cx="812800" cy="2747433"/>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5638800" y="419100"/>
            <a:ext cx="5982365" cy="747705"/>
          </a:xfrm>
          <a:prstGeom prst="rect">
            <a:avLst/>
          </a:prstGeom>
        </p:spPr>
        <p:txBody>
          <a:bodyPr wrap="square" lIns="0" tIns="0" rIns="0" bIns="0" rtlCol="0" anchor="t">
            <a:spAutoFit/>
          </a:bodyPr>
          <a:lstStyle/>
          <a:p>
            <a:pPr algn="ctr">
              <a:lnSpc>
                <a:spcPts val="6299"/>
              </a:lnSpc>
              <a:spcBef>
                <a:spcPct val="0"/>
              </a:spcBef>
            </a:pPr>
            <a:r>
              <a:rPr lang="en-US" sz="4500" dirty="0">
                <a:solidFill>
                  <a:srgbClr val="593C8F"/>
                </a:solidFill>
                <a:latin typeface="Alice Bold"/>
              </a:rPr>
              <a:t>  EXISTING SYSTEM</a:t>
            </a:r>
          </a:p>
        </p:txBody>
      </p:sp>
      <p:sp>
        <p:nvSpPr>
          <p:cNvPr id="6" name="TextBox 6"/>
          <p:cNvSpPr txBox="1"/>
          <p:nvPr/>
        </p:nvSpPr>
        <p:spPr>
          <a:xfrm>
            <a:off x="2368639" y="1866900"/>
            <a:ext cx="14820900" cy="7201972"/>
          </a:xfrm>
          <a:prstGeom prst="rect">
            <a:avLst/>
          </a:prstGeom>
        </p:spPr>
        <p:txBody>
          <a:bodyPr wrap="square" lIns="0" tIns="0" rIns="0" bIns="0" rtlCol="0" anchor="t">
            <a:spAutoFit/>
          </a:bodyPr>
          <a:lstStyle/>
          <a:p>
            <a:pPr marL="342900" indent="-342900" algn="just">
              <a:lnSpc>
                <a:spcPct val="150000"/>
              </a:lnSpc>
              <a:buFont typeface="Wingdings" pitchFamily="2" charset="2"/>
              <a:buChar char="Ø"/>
            </a:pPr>
            <a:r>
              <a:rPr lang="en-GB" sz="2400" dirty="0">
                <a:latin typeface="Times New Roman" panose="02020603050405020304" pitchFamily="18" charset="0"/>
                <a:cs typeface="Times New Roman" panose="02020603050405020304" pitchFamily="18" charset="0"/>
              </a:rPr>
              <a:t>Existing wind energy systems primarily focus on basic components like wind turbines, batteries, and inverters for energy generation and storage, but they often lack advanced features for efficient energy management and real-time monitoring</a:t>
            </a:r>
            <a:r>
              <a:rPr lang="en-GB" sz="2400" dirty="0" smtClean="0">
                <a:latin typeface="Times New Roman" panose="02020603050405020304" pitchFamily="18" charset="0"/>
                <a:cs typeface="Times New Roman" panose="02020603050405020304" pitchFamily="18" charset="0"/>
              </a:rPr>
              <a:t>.</a:t>
            </a:r>
          </a:p>
          <a:p>
            <a:pPr algn="just">
              <a:lnSpc>
                <a:spcPct val="150000"/>
              </a:lnSpc>
            </a:pPr>
            <a:endParaRPr lang="en-GB"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itchFamily="2" charset="2"/>
              <a:buChar char="Ø"/>
            </a:pPr>
            <a:r>
              <a:rPr lang="en-GB" sz="2400" dirty="0">
                <a:latin typeface="Times New Roman" panose="02020603050405020304" pitchFamily="18" charset="0"/>
                <a:cs typeface="Times New Roman" panose="02020603050405020304" pitchFamily="18" charset="0"/>
              </a:rPr>
              <a:t>These systems typically offer limited monitoring capabilities, making it difficult to track essential parameters such as wind speed, battery voltage, and temperature in real-time, which reduces overall efficiency and performance. </a:t>
            </a:r>
            <a:endParaRPr lang="en-GB" sz="24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itchFamily="2" charset="2"/>
              <a:buChar char="Ø"/>
            </a:pPr>
            <a:endParaRPr lang="en-GB"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itchFamily="2" charset="2"/>
              <a:buChar char="Ø"/>
            </a:pPr>
            <a:r>
              <a:rPr lang="en-GB" sz="2400" dirty="0">
                <a:latin typeface="Times New Roman" panose="02020603050405020304" pitchFamily="18" charset="0"/>
                <a:cs typeface="Times New Roman" panose="02020603050405020304" pitchFamily="18" charset="0"/>
              </a:rPr>
              <a:t>Control is generally manual, requiring users to adjust the system settings physically, which is inefficient and time-consuming, especially in remote or automated environments. </a:t>
            </a:r>
            <a:endParaRPr lang="en-GB" sz="24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itchFamily="2" charset="2"/>
              <a:buChar char="Ø"/>
            </a:pPr>
            <a:endParaRPr lang="en-GB"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itchFamily="2" charset="2"/>
              <a:buChar char="Ø"/>
            </a:pPr>
            <a:r>
              <a:rPr lang="en-GB" sz="2400" dirty="0">
                <a:latin typeface="Times New Roman" panose="02020603050405020304" pitchFamily="18" charset="0"/>
                <a:cs typeface="Times New Roman" panose="02020603050405020304" pitchFamily="18" charset="0"/>
              </a:rPr>
              <a:t>Many systems struggle with intelligent energy distribution, leading to underutilization of the battery or inefficient power delivery to the load. Power conversion is often rudimentary, without adapting to real-time demands, resulting in potential energy loss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547689"/>
            <a:ext cx="15773400" cy="1624012"/>
          </a:xfrm>
        </p:spPr>
        <p:txBody>
          <a:bodyPr>
            <a:normAutofit/>
          </a:bodyPr>
          <a:lstStyle/>
          <a:p>
            <a:pPr algn="ctr"/>
            <a:r>
              <a:rPr lang="en-IN" sz="4500" dirty="0">
                <a:solidFill>
                  <a:srgbClr val="7030A0"/>
                </a:solidFill>
                <a:latin typeface="Alice Bold" charset="0"/>
                <a:cs typeface="Times New Roman" panose="02020603050405020304" pitchFamily="18" charset="0"/>
              </a:rPr>
              <a:t>DISADVANTAGES</a:t>
            </a:r>
            <a:r>
              <a:rPr lang="en-IN" sz="4000" dirty="0">
                <a:solidFill>
                  <a:srgbClr val="7030A0"/>
                </a:solidFill>
                <a:latin typeface="Alice Bold" charset="0"/>
                <a:cs typeface="Times New Roman" panose="02020603050405020304" pitchFamily="18" charset="0"/>
              </a:rPr>
              <a:t> </a:t>
            </a:r>
            <a:endParaRPr lang="en-IN" sz="4000" dirty="0">
              <a:solidFill>
                <a:srgbClr val="7030A0"/>
              </a:solidFill>
              <a:latin typeface="Alice Bold" charset="0"/>
            </a:endParaRPr>
          </a:p>
        </p:txBody>
      </p:sp>
      <p:sp>
        <p:nvSpPr>
          <p:cNvPr id="3" name="Rectangle 2"/>
          <p:cNvSpPr/>
          <p:nvPr/>
        </p:nvSpPr>
        <p:spPr>
          <a:xfrm>
            <a:off x="1676400" y="2171701"/>
            <a:ext cx="15316200" cy="6740307"/>
          </a:xfrm>
          <a:prstGeom prst="rect">
            <a:avLst/>
          </a:prstGeom>
        </p:spPr>
        <p:txBody>
          <a:bodyPr wrap="square">
            <a:spAutoFit/>
          </a:bodyPr>
          <a:lstStyle/>
          <a:p>
            <a:pPr marL="457200" indent="-457200" algn="just">
              <a:lnSpc>
                <a:spcPct val="150000"/>
              </a:lnSpc>
              <a:buFont typeface="Wingdings" pitchFamily="2" charset="2"/>
              <a:buChar char="Ø"/>
            </a:pPr>
            <a:r>
              <a:rPr lang="en-GB" sz="3200" dirty="0">
                <a:latin typeface="Times New Roman" panose="02020603050405020304" pitchFamily="18" charset="0"/>
                <a:cs typeface="Times New Roman" panose="02020603050405020304" pitchFamily="18" charset="0"/>
              </a:rPr>
              <a:t>Limited Monitoring: Existing systems lack real-time tracking of key parameters like wind speed, battery voltage, and temperature, reducing efficiency and system performance</a:t>
            </a:r>
            <a:r>
              <a:rPr lang="en-GB" sz="3200" dirty="0" smtClean="0">
                <a:latin typeface="Times New Roman" panose="02020603050405020304" pitchFamily="18" charset="0"/>
                <a:cs typeface="Times New Roman" panose="02020603050405020304" pitchFamily="18" charset="0"/>
              </a:rPr>
              <a:t>.</a:t>
            </a:r>
          </a:p>
          <a:p>
            <a:pPr algn="just">
              <a:lnSpc>
                <a:spcPct val="150000"/>
              </a:lnSpc>
            </a:pPr>
            <a:endParaRPr lang="en-GB" sz="3200" dirty="0">
              <a:latin typeface="Times New Roman" panose="02020603050405020304" pitchFamily="18" charset="0"/>
              <a:cs typeface="Times New Roman" panose="02020603050405020304" pitchFamily="18" charset="0"/>
            </a:endParaRPr>
          </a:p>
          <a:p>
            <a:pPr marL="457200" indent="-457200" algn="just">
              <a:lnSpc>
                <a:spcPct val="150000"/>
              </a:lnSpc>
              <a:buFont typeface="Wingdings" pitchFamily="2" charset="2"/>
              <a:buChar char="Ø"/>
            </a:pPr>
            <a:r>
              <a:rPr lang="en-GB" sz="3200" dirty="0">
                <a:latin typeface="Times New Roman" panose="02020603050405020304" pitchFamily="18" charset="0"/>
                <a:cs typeface="Times New Roman" panose="02020603050405020304" pitchFamily="18" charset="0"/>
              </a:rPr>
              <a:t>Manual Control: Many systems require manual adjustments for operation, which can be time-consuming and inefficient, especially in remote or automated settings</a:t>
            </a:r>
            <a:r>
              <a:rPr lang="en-GB" sz="3200" dirty="0" smtClean="0">
                <a:latin typeface="Times New Roman" panose="02020603050405020304" pitchFamily="18" charset="0"/>
                <a:cs typeface="Times New Roman" panose="02020603050405020304" pitchFamily="18" charset="0"/>
              </a:rPr>
              <a:t>.</a:t>
            </a:r>
          </a:p>
          <a:p>
            <a:pPr algn="just">
              <a:lnSpc>
                <a:spcPct val="150000"/>
              </a:lnSpc>
            </a:pPr>
            <a:endParaRPr lang="en-GB" sz="3200" dirty="0">
              <a:latin typeface="Times New Roman" panose="02020603050405020304" pitchFamily="18" charset="0"/>
              <a:cs typeface="Times New Roman" panose="02020603050405020304" pitchFamily="18" charset="0"/>
            </a:endParaRPr>
          </a:p>
          <a:p>
            <a:pPr marL="457200" indent="-457200" algn="just">
              <a:lnSpc>
                <a:spcPct val="150000"/>
              </a:lnSpc>
              <a:buFont typeface="Wingdings" pitchFamily="2" charset="2"/>
              <a:buChar char="Ø"/>
            </a:pPr>
            <a:r>
              <a:rPr lang="en-GB" sz="3200" dirty="0">
                <a:latin typeface="Times New Roman" panose="02020603050405020304" pitchFamily="18" charset="0"/>
                <a:cs typeface="Times New Roman" panose="02020603050405020304" pitchFamily="18" charset="0"/>
              </a:rPr>
              <a:t>Inefficient Energy Distribution: Without intelligent energy management, existing systems often fail to optimize energy flow, leading to underutilized battery capacity and power loss.</a:t>
            </a:r>
            <a:endParaRPr lang="en-IN" sz="3200" dirty="0">
              <a:latin typeface="Times New Roman" panose="02020603050405020304" pitchFamily="18" charset="0"/>
              <a:cs typeface="Times New Roman" panose="02020603050405020304" pitchFamily="18" charset="0"/>
            </a:endParaRPr>
          </a:p>
        </p:txBody>
      </p:sp>
      <p:grpSp>
        <p:nvGrpSpPr>
          <p:cNvPr id="4" name="Group 2"/>
          <p:cNvGrpSpPr/>
          <p:nvPr/>
        </p:nvGrpSpPr>
        <p:grpSpPr>
          <a:xfrm>
            <a:off x="-1829299" y="0"/>
            <a:ext cx="3086100" cy="10287000"/>
            <a:chOff x="0" y="0"/>
            <a:chExt cx="812800" cy="2709333"/>
          </a:xfrm>
        </p:grpSpPr>
        <p:sp>
          <p:nvSpPr>
            <p:cNvPr id="5" name="Freeform 3"/>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6" name="TextBox 4"/>
            <p:cNvSpPr txBox="1"/>
            <p:nvPr/>
          </p:nvSpPr>
          <p:spPr>
            <a:xfrm>
              <a:off x="0" y="-38100"/>
              <a:ext cx="812800" cy="2747433"/>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003732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560</TotalTime>
  <Words>2126</Words>
  <Application>Microsoft Office PowerPoint</Application>
  <PresentationFormat>Custom</PresentationFormat>
  <Paragraphs>139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 Light</vt:lpstr>
      <vt:lpstr>Wingdings</vt:lpstr>
      <vt:lpstr>Times New Roman</vt:lpstr>
      <vt:lpstr>Calibri</vt:lpstr>
      <vt:lpstr>Alice Bold</vt:lpstr>
      <vt:lpstr>Office Theme</vt:lpstr>
      <vt:lpstr>PowerPoint Presentation</vt:lpstr>
      <vt:lpstr>PowerPoint Presentation</vt:lpstr>
      <vt:lpstr>PowerPoint Presentation</vt:lpstr>
      <vt:lpstr>OBJECTIVE</vt:lpstr>
      <vt:lpstr>LITERATURE SURVEY</vt:lpstr>
      <vt:lpstr>LITERATURE SURVEY</vt:lpstr>
      <vt:lpstr>PowerPoint Presentation</vt:lpstr>
      <vt:lpstr>PowerPoint Presentation</vt:lpstr>
      <vt:lpstr>DISADVANTAGES </vt:lpstr>
      <vt:lpstr>PowerPoint Presentation</vt:lpstr>
      <vt:lpstr>PowerPoint Presentation</vt:lpstr>
      <vt:lpstr>PowerPoint Presentation</vt:lpstr>
      <vt:lpstr>PowerPoint Presentation</vt:lpstr>
      <vt:lpstr>ARDUINO</vt:lpstr>
      <vt:lpstr>RESULTS &amp; DISCUSSION</vt:lpstr>
      <vt:lpstr>OUTPUT</vt:lpstr>
      <vt:lpstr>CONCLUSION</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&amp;  white business profile presentation</dc:title>
  <dc:creator>NITHIYASHREE M</dc:creator>
  <cp:lastModifiedBy>jana s</cp:lastModifiedBy>
  <cp:revision>37</cp:revision>
  <dcterms:created xsi:type="dcterms:W3CDTF">2006-08-16T00:00:00Z</dcterms:created>
  <dcterms:modified xsi:type="dcterms:W3CDTF">2025-05-05T06:38:36Z</dcterms:modified>
  <dc:identifier>DAF8XBYCgtw</dc:identifier>
</cp:coreProperties>
</file>