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90" r:id="rId32"/>
    <p:sldId id="291" r:id="rId33"/>
    <p:sldId id="292" r:id="rId34"/>
    <p:sldId id="29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058"/>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10/26/20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i2.wp.com/randomnerdtutorials.com/wp-content/uploads/2018/10/Micropython-logo.svg-Copy.png?resize=170%2C173&amp;ssl=1"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hyperlink" Target="https://micropython.org/resources/firmware/esp8266-20200911-v1.13.bin" TargetMode="External"/><Relationship Id="rId2" Type="http://schemas.openxmlformats.org/officeDocument/2006/relationships/hyperlink" Target="https://micropython.org/" TargetMode="External"/><Relationship Id="rId1" Type="http://schemas.openxmlformats.org/officeDocument/2006/relationships/slideLayout" Target="../slideLayouts/slideLayout2.xml"/><Relationship Id="rId6" Type="http://schemas.openxmlformats.org/officeDocument/2006/relationships/hyperlink" Target="https://micropython.org/resources/firmware/esp32-idf3-20200902-v1.13.bin" TargetMode="External"/><Relationship Id="rId5" Type="http://schemas.openxmlformats.org/officeDocument/2006/relationships/hyperlink" Target="https://micropython.org/resources/firmware/esp8266-20200911-v1.13.map" TargetMode="External"/><Relationship Id="rId4" Type="http://schemas.openxmlformats.org/officeDocument/2006/relationships/hyperlink" Target="https://micropython.org/resources/firmware/esp8266-20200911-v1.13.el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https://i2.wp.com/randomnerdtutorials.com/wp-content/uploads/2019/01/3-thonny-ide-window-generic-micropython.png?resize=690%2C554&amp;ssl=1"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https://i2.wp.com/randomnerdtutorials.com/wp-content/uploads/2018/10/objects-class.png?resize=455%2C323&amp;ssl=1"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https://i0.wp.com/randomnerdtutorials.com/wp-content/uploads/2018/10/logo-micropython-python.png?resize=750%2C103&amp;ssl=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https://i1.wp.com/randomnerdtutorials.com/wp-content/uploads/2018/10/from-machine-import-pin-Copy.png?resize=750%2C347&amp;ssl=1"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honny.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s://i2.wp.com/randomnerdtutorials.com/wp-content/uploads/2019/01/8-Install-Thonny-Windows.png?resize=584%2C511&amp;ssl=1"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file:////var/folders/3d/fp6r0pzs33s81mrn590jc00r0000gn/T/com.microsoft.Word/WebArchiveCopyPasteTempFiles/thonny-ide-Copy.png%3fresize=527%252C416&amp;ssl=1"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BD6A-D01A-604D-9A15-401263EA2C5F}"/>
              </a:ext>
            </a:extLst>
          </p:cNvPr>
          <p:cNvSpPr>
            <a:spLocks noGrp="1"/>
          </p:cNvSpPr>
          <p:nvPr>
            <p:ph type="ctrTitle"/>
          </p:nvPr>
        </p:nvSpPr>
        <p:spPr>
          <a:xfrm>
            <a:off x="1619956" y="1174862"/>
            <a:ext cx="7766936" cy="2899369"/>
          </a:xfrm>
        </p:spPr>
        <p:txBody>
          <a:bodyPr/>
          <a:lstStyle/>
          <a:p>
            <a:r>
              <a:rPr lang="en-US" sz="6000" dirty="0"/>
              <a:t>PYTHON</a:t>
            </a:r>
            <a:br>
              <a:rPr lang="en-US" sz="6000" dirty="0"/>
            </a:br>
            <a:r>
              <a:rPr lang="en-US" sz="6000" dirty="0"/>
              <a:t> FOR MICROCONTROLLERS</a:t>
            </a:r>
          </a:p>
        </p:txBody>
      </p:sp>
      <p:sp>
        <p:nvSpPr>
          <p:cNvPr id="5" name="Rectangle 2">
            <a:extLst>
              <a:ext uri="{FF2B5EF4-FFF2-40B4-BE49-F238E27FC236}">
                <a16:creationId xmlns:a16="http://schemas.microsoft.com/office/drawing/2014/main" id="{E8C7D516-84D6-BF48-89A4-9A15A354AC65}"/>
              </a:ext>
            </a:extLst>
          </p:cNvPr>
          <p:cNvSpPr>
            <a:spLocks noChangeArrowheads="1"/>
          </p:cNvSpPr>
          <p:nvPr/>
        </p:nvSpPr>
        <p:spPr bwMode="auto">
          <a:xfrm>
            <a:off x="1286933" y="3351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2">
            <a:extLst>
              <a:ext uri="{FF2B5EF4-FFF2-40B4-BE49-F238E27FC236}">
                <a16:creationId xmlns:a16="http://schemas.microsoft.com/office/drawing/2014/main" id="{44260024-C3FC-8349-9C5D-66D0E4D911E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785419" y="4074231"/>
            <a:ext cx="2510500" cy="25548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DFE5BB4-2E85-9C4E-BAE1-58C3925CB5BE}"/>
              </a:ext>
            </a:extLst>
          </p:cNvPr>
          <p:cNvPicPr>
            <a:picLocks noChangeAspect="1"/>
          </p:cNvPicPr>
          <p:nvPr/>
        </p:nvPicPr>
        <p:blipFill>
          <a:blip r:embed="rId4"/>
          <a:stretch>
            <a:fillRect/>
          </a:stretch>
        </p:blipFill>
        <p:spPr>
          <a:xfrm>
            <a:off x="1134353" y="335139"/>
            <a:ext cx="2939425" cy="2289408"/>
          </a:xfrm>
          <a:prstGeom prst="rect">
            <a:avLst/>
          </a:prstGeom>
        </p:spPr>
      </p:pic>
    </p:spTree>
    <p:extLst>
      <p:ext uri="{BB962C8B-B14F-4D97-AF65-F5344CB8AC3E}">
        <p14:creationId xmlns:p14="http://schemas.microsoft.com/office/powerpoint/2010/main" val="234944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1B13-088F-124D-876B-91DF141935DA}"/>
              </a:ext>
            </a:extLst>
          </p:cNvPr>
          <p:cNvSpPr>
            <a:spLocks noGrp="1"/>
          </p:cNvSpPr>
          <p:nvPr>
            <p:ph type="title"/>
          </p:nvPr>
        </p:nvSpPr>
        <p:spPr/>
        <p:txBody>
          <a:bodyPr/>
          <a:lstStyle/>
          <a:p>
            <a:r>
              <a:rPr lang="en-IN" b="1" dirty="0"/>
              <a:t>Flashing  ESP32/ESP8266 boards with MicroPython firmware</a:t>
            </a:r>
            <a:endParaRPr lang="en-US" dirty="0"/>
          </a:p>
        </p:txBody>
      </p:sp>
      <p:sp>
        <p:nvSpPr>
          <p:cNvPr id="3" name="Content Placeholder 2">
            <a:extLst>
              <a:ext uri="{FF2B5EF4-FFF2-40B4-BE49-F238E27FC236}">
                <a16:creationId xmlns:a16="http://schemas.microsoft.com/office/drawing/2014/main" id="{7DA07E7E-20C9-B64A-82B1-6AD5405B5BE4}"/>
              </a:ext>
            </a:extLst>
          </p:cNvPr>
          <p:cNvSpPr>
            <a:spLocks noGrp="1"/>
          </p:cNvSpPr>
          <p:nvPr>
            <p:ph idx="1"/>
          </p:nvPr>
        </p:nvSpPr>
        <p:spPr>
          <a:xfrm>
            <a:off x="677334" y="1828801"/>
            <a:ext cx="8596668" cy="4582758"/>
          </a:xfrm>
        </p:spPr>
        <p:txBody>
          <a:bodyPr>
            <a:noAutofit/>
          </a:bodyPr>
          <a:lstStyle/>
          <a:p>
            <a:pPr lvl="0" algn="just"/>
            <a:r>
              <a:rPr lang="en-IN" dirty="0"/>
              <a:t>Go to </a:t>
            </a:r>
            <a:r>
              <a:rPr lang="en-IN" u="sng" dirty="0">
                <a:hlinkClick r:id="rId2"/>
              </a:rPr>
              <a:t>https://micropython.org</a:t>
            </a:r>
            <a:endParaRPr lang="en-IN" dirty="0"/>
          </a:p>
          <a:p>
            <a:pPr lvl="0" algn="just"/>
            <a:r>
              <a:rPr lang="en-IN" dirty="0"/>
              <a:t>Go to downloads and check for the board firmware.</a:t>
            </a:r>
          </a:p>
          <a:p>
            <a:pPr lvl="0" algn="just"/>
            <a:r>
              <a:rPr lang="en-IN" dirty="0"/>
              <a:t>Under Espressif ESP-based boards press </a:t>
            </a:r>
            <a:r>
              <a:rPr lang="en-IN" b="1" dirty="0"/>
              <a:t>Generic 8266 module </a:t>
            </a:r>
            <a:r>
              <a:rPr lang="en-IN" dirty="0"/>
              <a:t>for Esp8266 and click </a:t>
            </a:r>
            <a:r>
              <a:rPr lang="en-IN" u="sng" dirty="0">
                <a:hlinkClick r:id="rId3"/>
              </a:rPr>
              <a:t>esp8266-20200911-v1.13.bin</a:t>
            </a:r>
            <a:r>
              <a:rPr lang="en-IN" dirty="0"/>
              <a:t> (</a:t>
            </a:r>
            <a:r>
              <a:rPr lang="en-IN" u="sng" dirty="0">
                <a:hlinkClick r:id="rId4"/>
              </a:rPr>
              <a:t>elf</a:t>
            </a:r>
            <a:r>
              <a:rPr lang="en-IN" dirty="0"/>
              <a:t>, </a:t>
            </a:r>
            <a:r>
              <a:rPr lang="en-IN" u="sng" dirty="0">
                <a:hlinkClick r:id="rId5"/>
              </a:rPr>
              <a:t>map</a:t>
            </a:r>
            <a:r>
              <a:rPr lang="en-IN" dirty="0"/>
              <a:t>) (latest) for download</a:t>
            </a:r>
          </a:p>
          <a:p>
            <a:pPr lvl="0" algn="just"/>
            <a:r>
              <a:rPr lang="en-IN" dirty="0"/>
              <a:t>For ESP32 press </a:t>
            </a:r>
            <a:r>
              <a:rPr lang="en-IN" b="1" dirty="0">
                <a:solidFill>
                  <a:schemeClr val="accent1"/>
                </a:solidFill>
              </a:rPr>
              <a:t>Generic ESP32 module </a:t>
            </a:r>
            <a:r>
              <a:rPr lang="en-IN" dirty="0"/>
              <a:t>and click </a:t>
            </a:r>
            <a:r>
              <a:rPr lang="en-IN" u="sng" dirty="0">
                <a:hlinkClick r:id="rId6"/>
              </a:rPr>
              <a:t>esp32-idf3-20200902-v1.13.bin</a:t>
            </a:r>
            <a:r>
              <a:rPr lang="en-IN" dirty="0"/>
              <a:t> for download</a:t>
            </a:r>
          </a:p>
          <a:p>
            <a:pPr lvl="0" algn="just"/>
            <a:r>
              <a:rPr lang="en-IN" dirty="0"/>
              <a:t>Go to </a:t>
            </a:r>
            <a:r>
              <a:rPr lang="en-IN" b="1" dirty="0"/>
              <a:t>Tools</a:t>
            </a:r>
            <a:r>
              <a:rPr lang="en-IN" dirty="0"/>
              <a:t> &gt; </a:t>
            </a:r>
            <a:r>
              <a:rPr lang="en-IN" b="1" dirty="0"/>
              <a:t>Options</a:t>
            </a:r>
            <a:r>
              <a:rPr lang="en-IN" dirty="0"/>
              <a:t> and select the </a:t>
            </a:r>
            <a:r>
              <a:rPr lang="en-IN" b="1" dirty="0"/>
              <a:t>Interpreter</a:t>
            </a:r>
            <a:r>
              <a:rPr lang="en-IN" dirty="0"/>
              <a:t> tab.</a:t>
            </a:r>
          </a:p>
          <a:p>
            <a:pPr lvl="0" algn="just"/>
            <a:r>
              <a:rPr lang="en-IN" dirty="0"/>
              <a:t>Choose </a:t>
            </a:r>
            <a:r>
              <a:rPr lang="en-IN" b="1" dirty="0"/>
              <a:t>MicroPython (ESP8266)/ MicroPython (ESP32)</a:t>
            </a:r>
            <a:r>
              <a:rPr lang="en-IN" dirty="0"/>
              <a:t>.</a:t>
            </a:r>
          </a:p>
          <a:p>
            <a:pPr lvl="0" algn="just"/>
            <a:r>
              <a:rPr lang="en-IN" dirty="0"/>
              <a:t>Then, select your device serial port .</a:t>
            </a:r>
          </a:p>
          <a:p>
            <a:pPr lvl="0"/>
            <a:r>
              <a:rPr lang="en-IN" dirty="0"/>
              <a:t>Then click Firmware button and upload the firmware.</a:t>
            </a:r>
          </a:p>
          <a:p>
            <a:pPr lvl="0"/>
            <a:r>
              <a:rPr lang="en-IN" dirty="0"/>
              <a:t>Now go back  and press reset button on your board. The following will be displayed.</a:t>
            </a:r>
          </a:p>
          <a:p>
            <a:pPr lvl="0" algn="just"/>
            <a:endParaRPr lang="en-IN" sz="2000" dirty="0"/>
          </a:p>
          <a:p>
            <a:pPr marL="0" indent="0">
              <a:buNone/>
            </a:pPr>
            <a:endParaRPr lang="en-US" sz="2000" dirty="0"/>
          </a:p>
        </p:txBody>
      </p:sp>
    </p:spTree>
    <p:extLst>
      <p:ext uri="{BB962C8B-B14F-4D97-AF65-F5344CB8AC3E}">
        <p14:creationId xmlns:p14="http://schemas.microsoft.com/office/powerpoint/2010/main" val="3792029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B9883E8-BB3A-C04E-8E88-CF0C13921352}"/>
              </a:ext>
            </a:extLst>
          </p:cNvPr>
          <p:cNvSpPr>
            <a:spLocks noChangeArrowheads="1"/>
          </p:cNvSpPr>
          <p:nvPr/>
        </p:nvSpPr>
        <p:spPr bwMode="auto">
          <a:xfrm>
            <a:off x="1111747" y="892883"/>
            <a:ext cx="13214862" cy="47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1" name="Picture 13">
            <a:extLst>
              <a:ext uri="{FF2B5EF4-FFF2-40B4-BE49-F238E27FC236}">
                <a16:creationId xmlns:a16="http://schemas.microsoft.com/office/drawing/2014/main" id="{0C4EAE54-ED10-654F-80CE-5C0CF352AE6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33948" y="380298"/>
            <a:ext cx="7438568" cy="6031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12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4772-82F2-1949-BD16-CB63402F3070}"/>
              </a:ext>
            </a:extLst>
          </p:cNvPr>
          <p:cNvSpPr>
            <a:spLocks noGrp="1"/>
          </p:cNvSpPr>
          <p:nvPr>
            <p:ph type="ctrTitle"/>
          </p:nvPr>
        </p:nvSpPr>
        <p:spPr>
          <a:xfrm>
            <a:off x="1507067" y="451821"/>
            <a:ext cx="7766936" cy="4980791"/>
          </a:xfrm>
        </p:spPr>
        <p:txBody>
          <a:bodyPr/>
          <a:lstStyle/>
          <a:p>
            <a:r>
              <a:rPr lang="en-IN" b="1" dirty="0"/>
              <a:t>MicroPython Programming Basics for ESP32 and ESP8266</a:t>
            </a:r>
            <a:br>
              <a:rPr lang="en-IN" b="1" dirty="0"/>
            </a:br>
            <a:endParaRPr lang="en-US" dirty="0"/>
          </a:p>
        </p:txBody>
      </p:sp>
    </p:spTree>
    <p:extLst>
      <p:ext uri="{BB962C8B-B14F-4D97-AF65-F5344CB8AC3E}">
        <p14:creationId xmlns:p14="http://schemas.microsoft.com/office/powerpoint/2010/main" val="1705893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7890-4794-9649-89C5-EC7A80959E82}"/>
              </a:ext>
            </a:extLst>
          </p:cNvPr>
          <p:cNvSpPr>
            <a:spLocks noGrp="1"/>
          </p:cNvSpPr>
          <p:nvPr>
            <p:ph type="title"/>
          </p:nvPr>
        </p:nvSpPr>
        <p:spPr/>
        <p:txBody>
          <a:bodyPr>
            <a:normAutofit fontScale="90000"/>
          </a:bodyPr>
          <a:lstStyle/>
          <a:p>
            <a:br>
              <a:rPr lang="en-IN" b="1" dirty="0"/>
            </a:br>
            <a:r>
              <a:rPr lang="en-IN" b="1" dirty="0"/>
              <a:t>MicroPython programming Basics :</a:t>
            </a:r>
            <a:br>
              <a:rPr lang="en-IN" dirty="0"/>
            </a:br>
            <a:endParaRPr lang="en-US" dirty="0"/>
          </a:p>
        </p:txBody>
      </p:sp>
      <p:sp>
        <p:nvSpPr>
          <p:cNvPr id="3" name="Content Placeholder 2">
            <a:extLst>
              <a:ext uri="{FF2B5EF4-FFF2-40B4-BE49-F238E27FC236}">
                <a16:creationId xmlns:a16="http://schemas.microsoft.com/office/drawing/2014/main" id="{33903996-A3D0-9A40-A971-1252710B409B}"/>
              </a:ext>
            </a:extLst>
          </p:cNvPr>
          <p:cNvSpPr>
            <a:spLocks noGrp="1"/>
          </p:cNvSpPr>
          <p:nvPr>
            <p:ph idx="1"/>
          </p:nvPr>
        </p:nvSpPr>
        <p:spPr/>
        <p:txBody>
          <a:bodyPr>
            <a:normAutofit/>
          </a:bodyPr>
          <a:lstStyle/>
          <a:p>
            <a:pPr lvl="0"/>
            <a:r>
              <a:rPr lang="en-IN" sz="2000" dirty="0"/>
              <a:t>Mathematical operators</a:t>
            </a:r>
          </a:p>
          <a:p>
            <a:pPr lvl="0"/>
            <a:r>
              <a:rPr lang="en-IN" sz="2000" dirty="0"/>
              <a:t>Relational operators</a:t>
            </a:r>
          </a:p>
          <a:p>
            <a:pPr lvl="0"/>
            <a:r>
              <a:rPr lang="en-IN" sz="2000" dirty="0"/>
              <a:t>Data types</a:t>
            </a:r>
          </a:p>
          <a:p>
            <a:pPr lvl="0"/>
            <a:r>
              <a:rPr lang="en-IN" sz="2000" dirty="0"/>
              <a:t>print() function</a:t>
            </a:r>
          </a:p>
          <a:p>
            <a:pPr lvl="0"/>
            <a:r>
              <a:rPr lang="en-IN" sz="2000" dirty="0"/>
              <a:t>Conditional statements</a:t>
            </a:r>
          </a:p>
          <a:p>
            <a:pPr lvl="0"/>
            <a:r>
              <a:rPr lang="en-IN" sz="2000" dirty="0"/>
              <a:t>While and for loops</a:t>
            </a:r>
          </a:p>
          <a:p>
            <a:pPr lvl="0"/>
            <a:r>
              <a:rPr lang="en-IN" sz="2000" dirty="0"/>
              <a:t>User defined functions</a:t>
            </a:r>
          </a:p>
          <a:p>
            <a:pPr lvl="0"/>
            <a:r>
              <a:rPr lang="en-IN" sz="2000" dirty="0"/>
              <a:t>Classes and objects</a:t>
            </a:r>
          </a:p>
          <a:p>
            <a:pPr lvl="0"/>
            <a:r>
              <a:rPr lang="en-IN" sz="2000" dirty="0"/>
              <a:t>Modules</a:t>
            </a:r>
          </a:p>
          <a:p>
            <a:pPr marL="0" indent="0">
              <a:buNone/>
            </a:pPr>
            <a:endParaRPr lang="en-US" dirty="0"/>
          </a:p>
        </p:txBody>
      </p:sp>
    </p:spTree>
    <p:extLst>
      <p:ext uri="{BB962C8B-B14F-4D97-AF65-F5344CB8AC3E}">
        <p14:creationId xmlns:p14="http://schemas.microsoft.com/office/powerpoint/2010/main" val="1844024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95DA-1175-4045-94F7-1185ACE3FD74}"/>
              </a:ext>
            </a:extLst>
          </p:cNvPr>
          <p:cNvSpPr>
            <a:spLocks noGrp="1"/>
          </p:cNvSpPr>
          <p:nvPr>
            <p:ph type="title"/>
          </p:nvPr>
        </p:nvSpPr>
        <p:spPr/>
        <p:txBody>
          <a:bodyPr/>
          <a:lstStyle/>
          <a:p>
            <a:r>
              <a:rPr lang="en-IN" b="1" dirty="0"/>
              <a:t>Mathematical Operators:</a:t>
            </a:r>
            <a:br>
              <a:rPr lang="en-IN" b="1" dirty="0"/>
            </a:br>
            <a:endParaRPr lang="en-US" dirty="0"/>
          </a:p>
        </p:txBody>
      </p:sp>
      <p:sp>
        <p:nvSpPr>
          <p:cNvPr id="3" name="Content Placeholder 2">
            <a:extLst>
              <a:ext uri="{FF2B5EF4-FFF2-40B4-BE49-F238E27FC236}">
                <a16:creationId xmlns:a16="http://schemas.microsoft.com/office/drawing/2014/main" id="{F47B46E5-F462-CF46-894E-9A5066C12E8B}"/>
              </a:ext>
            </a:extLst>
          </p:cNvPr>
          <p:cNvSpPr>
            <a:spLocks noGrp="1"/>
          </p:cNvSpPr>
          <p:nvPr>
            <p:ph idx="1"/>
          </p:nvPr>
        </p:nvSpPr>
        <p:spPr>
          <a:xfrm>
            <a:off x="591273" y="1848618"/>
            <a:ext cx="8596668" cy="3880773"/>
          </a:xfrm>
        </p:spPr>
        <p:txBody>
          <a:bodyPr/>
          <a:lstStyle/>
          <a:p>
            <a:r>
              <a:rPr lang="en-IN" dirty="0"/>
              <a:t>MicroPython can perform mathematical operations. The following table shows the mathematical operators supported:</a:t>
            </a:r>
          </a:p>
          <a:p>
            <a:pPr marL="0" indent="0">
              <a:buNone/>
            </a:pPr>
            <a:endParaRPr lang="en-US" dirty="0"/>
          </a:p>
        </p:txBody>
      </p:sp>
      <p:graphicFrame>
        <p:nvGraphicFramePr>
          <p:cNvPr id="4" name="Table 3">
            <a:extLst>
              <a:ext uri="{FF2B5EF4-FFF2-40B4-BE49-F238E27FC236}">
                <a16:creationId xmlns:a16="http://schemas.microsoft.com/office/drawing/2014/main" id="{EC83A5F3-FBB7-AD47-A755-B3445E9CC371}"/>
              </a:ext>
            </a:extLst>
          </p:cNvPr>
          <p:cNvGraphicFramePr>
            <a:graphicFrameLocks noGrp="1"/>
          </p:cNvGraphicFramePr>
          <p:nvPr>
            <p:extLst>
              <p:ext uri="{D42A27DB-BD31-4B8C-83A1-F6EECF244321}">
                <p14:modId xmlns:p14="http://schemas.microsoft.com/office/powerpoint/2010/main" val="3514965859"/>
              </p:ext>
            </p:extLst>
          </p:nvPr>
        </p:nvGraphicFramePr>
        <p:xfrm>
          <a:off x="2000922" y="2711870"/>
          <a:ext cx="6422316" cy="3376958"/>
        </p:xfrm>
        <a:graphic>
          <a:graphicData uri="http://schemas.openxmlformats.org/drawingml/2006/table">
            <a:tbl>
              <a:tblPr firstRow="1" firstCol="1" bandRow="1">
                <a:tableStyleId>{5C22544A-7EE6-4342-B048-85BDC9FD1C3A}</a:tableStyleId>
              </a:tblPr>
              <a:tblGrid>
                <a:gridCol w="2565313">
                  <a:extLst>
                    <a:ext uri="{9D8B030D-6E8A-4147-A177-3AD203B41FA5}">
                      <a16:colId xmlns:a16="http://schemas.microsoft.com/office/drawing/2014/main" val="2411228465"/>
                    </a:ext>
                  </a:extLst>
                </a:gridCol>
                <a:gridCol w="3857003">
                  <a:extLst>
                    <a:ext uri="{9D8B030D-6E8A-4147-A177-3AD203B41FA5}">
                      <a16:colId xmlns:a16="http://schemas.microsoft.com/office/drawing/2014/main" val="2776523746"/>
                    </a:ext>
                  </a:extLst>
                </a:gridCol>
              </a:tblGrid>
              <a:tr h="443439">
                <a:tc>
                  <a:txBody>
                    <a:bodyPr/>
                    <a:lstStyle/>
                    <a:p>
                      <a:pPr algn="ctr">
                        <a:spcAft>
                          <a:spcPts val="0"/>
                        </a:spcAft>
                      </a:pPr>
                      <a:r>
                        <a:rPr lang="en-IN" sz="1600" dirty="0">
                          <a:effectLst/>
                        </a:rPr>
                        <a:t>Operator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spcAft>
                          <a:spcPts val="0"/>
                        </a:spcAft>
                      </a:pPr>
                      <a:r>
                        <a:rPr lang="en-IN" sz="1600" dirty="0">
                          <a:effectLst/>
                        </a:rPr>
                        <a:t>Mathematical Operation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940746954"/>
                  </a:ext>
                </a:extLst>
              </a:tr>
              <a:tr h="443439">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spcAft>
                          <a:spcPts val="0"/>
                        </a:spcAft>
                      </a:pPr>
                      <a:r>
                        <a:rPr lang="en-IN" sz="1600" dirty="0">
                          <a:effectLst/>
                        </a:rPr>
                        <a:t>Addition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074874970"/>
                  </a:ext>
                </a:extLst>
              </a:tr>
              <a:tr h="443439">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spcAft>
                          <a:spcPts val="0"/>
                        </a:spcAft>
                      </a:pPr>
                      <a:r>
                        <a:rPr lang="en-IN" sz="1600" dirty="0">
                          <a:effectLst/>
                        </a:rPr>
                        <a:t>Subtraction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869056082"/>
                  </a:ext>
                </a:extLst>
              </a:tr>
              <a:tr h="443439">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spcAft>
                          <a:spcPts val="0"/>
                        </a:spcAft>
                      </a:pPr>
                      <a:r>
                        <a:rPr lang="en-IN" sz="1600" dirty="0">
                          <a:effectLst/>
                        </a:rPr>
                        <a:t>Multiplication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021094463"/>
                  </a:ext>
                </a:extLst>
              </a:tr>
              <a:tr h="443439">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spcAft>
                          <a:spcPts val="0"/>
                        </a:spcAft>
                      </a:pPr>
                      <a:r>
                        <a:rPr lang="en-IN" sz="1600" dirty="0">
                          <a:effectLst/>
                        </a:rPr>
                        <a:t>Division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119439992"/>
                  </a:ext>
                </a:extLst>
              </a:tr>
              <a:tr h="716324">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spcAft>
                          <a:spcPts val="0"/>
                        </a:spcAft>
                      </a:pPr>
                      <a:r>
                        <a:rPr lang="en-IN" sz="1600" dirty="0">
                          <a:effectLst/>
                        </a:rPr>
                        <a:t>Division, discarding the decimal point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438824080"/>
                  </a:ext>
                </a:extLst>
              </a:tr>
              <a:tr h="443439">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spcAft>
                          <a:spcPts val="0"/>
                        </a:spcAft>
                      </a:pPr>
                      <a:r>
                        <a:rPr lang="en-IN" sz="1600" dirty="0">
                          <a:effectLst/>
                        </a:rPr>
                        <a:t>Remainder after division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118255379"/>
                  </a:ext>
                </a:extLst>
              </a:tr>
            </a:tbl>
          </a:graphicData>
        </a:graphic>
      </p:graphicFrame>
    </p:spTree>
    <p:extLst>
      <p:ext uri="{BB962C8B-B14F-4D97-AF65-F5344CB8AC3E}">
        <p14:creationId xmlns:p14="http://schemas.microsoft.com/office/powerpoint/2010/main" val="2036735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F446-8836-2C40-BD1C-FB6FA0337B45}"/>
              </a:ext>
            </a:extLst>
          </p:cNvPr>
          <p:cNvSpPr>
            <a:spLocks noGrp="1"/>
          </p:cNvSpPr>
          <p:nvPr>
            <p:ph type="title"/>
          </p:nvPr>
        </p:nvSpPr>
        <p:spPr>
          <a:xfrm>
            <a:off x="677334" y="467958"/>
            <a:ext cx="8596668" cy="1320800"/>
          </a:xfrm>
        </p:spPr>
        <p:txBody>
          <a:bodyPr>
            <a:normAutofit fontScale="90000"/>
          </a:bodyPr>
          <a:lstStyle/>
          <a:p>
            <a:br>
              <a:rPr lang="en-IN" b="1" dirty="0"/>
            </a:br>
            <a:r>
              <a:rPr lang="en-IN" b="1" dirty="0"/>
              <a:t>Relational Operators:</a:t>
            </a:r>
            <a:br>
              <a:rPr lang="en-IN" b="1" dirty="0"/>
            </a:br>
            <a:endParaRPr lang="en-US" dirty="0"/>
          </a:p>
        </p:txBody>
      </p:sp>
      <p:sp>
        <p:nvSpPr>
          <p:cNvPr id="3" name="Content Placeholder 2">
            <a:extLst>
              <a:ext uri="{FF2B5EF4-FFF2-40B4-BE49-F238E27FC236}">
                <a16:creationId xmlns:a16="http://schemas.microsoft.com/office/drawing/2014/main" id="{ABBF392F-9405-404A-9690-C383709B0AD6}"/>
              </a:ext>
            </a:extLst>
          </p:cNvPr>
          <p:cNvSpPr>
            <a:spLocks noGrp="1"/>
          </p:cNvSpPr>
          <p:nvPr>
            <p:ph idx="1"/>
          </p:nvPr>
        </p:nvSpPr>
        <p:spPr>
          <a:xfrm>
            <a:off x="677334" y="1748716"/>
            <a:ext cx="8596668" cy="4562940"/>
          </a:xfrm>
        </p:spPr>
        <p:txBody>
          <a:bodyPr/>
          <a:lstStyle/>
          <a:p>
            <a:pPr algn="just"/>
            <a:r>
              <a:rPr lang="en-IN" dirty="0"/>
              <a:t>You can make comparisons using relational operators. These compare the values on either sides and show the relation between them.</a:t>
            </a:r>
          </a:p>
          <a:p>
            <a:endParaRPr lang="en-US" dirty="0"/>
          </a:p>
        </p:txBody>
      </p:sp>
      <p:graphicFrame>
        <p:nvGraphicFramePr>
          <p:cNvPr id="4" name="Table 3">
            <a:extLst>
              <a:ext uri="{FF2B5EF4-FFF2-40B4-BE49-F238E27FC236}">
                <a16:creationId xmlns:a16="http://schemas.microsoft.com/office/drawing/2014/main" id="{CE1BD15C-B794-E04C-8E22-E494BAAFBACB}"/>
              </a:ext>
            </a:extLst>
          </p:cNvPr>
          <p:cNvGraphicFramePr>
            <a:graphicFrameLocks noGrp="1"/>
          </p:cNvGraphicFramePr>
          <p:nvPr>
            <p:extLst>
              <p:ext uri="{D42A27DB-BD31-4B8C-83A1-F6EECF244321}">
                <p14:modId xmlns:p14="http://schemas.microsoft.com/office/powerpoint/2010/main" val="4005573092"/>
              </p:ext>
            </p:extLst>
          </p:nvPr>
        </p:nvGraphicFramePr>
        <p:xfrm>
          <a:off x="1818042" y="2667896"/>
          <a:ext cx="6594438" cy="3259571"/>
        </p:xfrm>
        <a:graphic>
          <a:graphicData uri="http://schemas.openxmlformats.org/drawingml/2006/table">
            <a:tbl>
              <a:tblPr firstRow="1" firstCol="1" bandRow="1">
                <a:tableStyleId>{5C22544A-7EE6-4342-B048-85BDC9FD1C3A}</a:tableStyleId>
              </a:tblPr>
              <a:tblGrid>
                <a:gridCol w="2463502">
                  <a:extLst>
                    <a:ext uri="{9D8B030D-6E8A-4147-A177-3AD203B41FA5}">
                      <a16:colId xmlns:a16="http://schemas.microsoft.com/office/drawing/2014/main" val="3425695083"/>
                    </a:ext>
                  </a:extLst>
                </a:gridCol>
                <a:gridCol w="4130936">
                  <a:extLst>
                    <a:ext uri="{9D8B030D-6E8A-4147-A177-3AD203B41FA5}">
                      <a16:colId xmlns:a16="http://schemas.microsoft.com/office/drawing/2014/main" val="2966052985"/>
                    </a:ext>
                  </a:extLst>
                </a:gridCol>
              </a:tblGrid>
              <a:tr h="465653">
                <a:tc>
                  <a:txBody>
                    <a:bodyPr/>
                    <a:lstStyle/>
                    <a:p>
                      <a:pPr algn="ctr">
                        <a:spcAft>
                          <a:spcPts val="0"/>
                        </a:spcAft>
                      </a:pPr>
                      <a:r>
                        <a:rPr lang="en-IN" sz="1600" dirty="0">
                          <a:effectLst/>
                        </a:rPr>
                        <a:t>Operator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spcAft>
                          <a:spcPts val="0"/>
                        </a:spcAft>
                      </a:pPr>
                      <a:r>
                        <a:rPr lang="en-IN" sz="1600" dirty="0">
                          <a:effectLst/>
                        </a:rPr>
                        <a:t>Description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604197228"/>
                  </a:ext>
                </a:extLst>
              </a:tr>
              <a:tr h="465653">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spcAft>
                          <a:spcPts val="0"/>
                        </a:spcAft>
                      </a:pPr>
                      <a:r>
                        <a:rPr lang="en-IN" sz="1600" dirty="0">
                          <a:effectLst/>
                        </a:rPr>
                        <a:t>Equal to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398330765"/>
                  </a:ext>
                </a:extLst>
              </a:tr>
              <a:tr h="465653">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spcAft>
                          <a:spcPts val="0"/>
                        </a:spcAft>
                      </a:pPr>
                      <a:r>
                        <a:rPr lang="en-IN" sz="1600" dirty="0">
                          <a:effectLst/>
                        </a:rPr>
                        <a:t>Not equal to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767088416"/>
                  </a:ext>
                </a:extLst>
              </a:tr>
              <a:tr h="465653">
                <a:tc>
                  <a:txBody>
                    <a:bodyPr/>
                    <a:lstStyle/>
                    <a:p>
                      <a:pPr algn="ctr">
                        <a:spcAft>
                          <a:spcPts val="0"/>
                        </a:spcAft>
                      </a:pPr>
                      <a:r>
                        <a:rPr lang="en-IN" sz="1600" dirty="0">
                          <a:effectLst/>
                        </a:rPr>
                        <a:t>&gt;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spcAft>
                          <a:spcPts val="0"/>
                        </a:spcAft>
                      </a:pPr>
                      <a:r>
                        <a:rPr lang="en-IN" sz="1600" dirty="0">
                          <a:effectLst/>
                        </a:rPr>
                        <a:t>Greater than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519168588"/>
                  </a:ext>
                </a:extLst>
              </a:tr>
              <a:tr h="465653">
                <a:tc>
                  <a:txBody>
                    <a:bodyPr/>
                    <a:lstStyle/>
                    <a:p>
                      <a:pPr algn="ctr">
                        <a:spcAft>
                          <a:spcPts val="0"/>
                        </a:spcAft>
                      </a:pPr>
                      <a:r>
                        <a:rPr lang="en-IN" sz="1600" dirty="0">
                          <a:effectLst/>
                        </a:rPr>
                        <a:t>&lt;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spcAft>
                          <a:spcPts val="0"/>
                        </a:spcAft>
                      </a:pPr>
                      <a:r>
                        <a:rPr lang="en-IN" sz="1600" dirty="0">
                          <a:effectLst/>
                        </a:rPr>
                        <a:t>Less than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511438939"/>
                  </a:ext>
                </a:extLst>
              </a:tr>
              <a:tr h="465653">
                <a:tc>
                  <a:txBody>
                    <a:bodyPr/>
                    <a:lstStyle/>
                    <a:p>
                      <a:pPr algn="ctr">
                        <a:spcAft>
                          <a:spcPts val="0"/>
                        </a:spcAft>
                      </a:pPr>
                      <a:r>
                        <a:rPr lang="en-IN" sz="1600" dirty="0">
                          <a:effectLst/>
                        </a:rPr>
                        <a: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spcAft>
                          <a:spcPts val="0"/>
                        </a:spcAft>
                      </a:pPr>
                      <a:r>
                        <a:rPr lang="en-IN" sz="1600" dirty="0">
                          <a:effectLst/>
                        </a:rPr>
                        <a:t>Greater than or equal to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975192066"/>
                  </a:ext>
                </a:extLst>
              </a:tr>
              <a:tr h="465653">
                <a:tc>
                  <a:txBody>
                    <a:bodyPr/>
                    <a:lstStyle/>
                    <a:p>
                      <a:pPr algn="ctr">
                        <a:spcAft>
                          <a:spcPts val="0"/>
                        </a:spcAft>
                      </a:pPr>
                      <a:r>
                        <a:rPr lang="en-IN" sz="1600" dirty="0">
                          <a:effectLst/>
                        </a:rPr>
                        <a:t>&lt;=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spcAft>
                          <a:spcPts val="0"/>
                        </a:spcAft>
                      </a:pPr>
                      <a:r>
                        <a:rPr lang="en-IN" sz="1600" dirty="0">
                          <a:effectLst/>
                        </a:rPr>
                        <a:t>Less than or equal to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980021715"/>
                  </a:ext>
                </a:extLst>
              </a:tr>
            </a:tbl>
          </a:graphicData>
        </a:graphic>
      </p:graphicFrame>
    </p:spTree>
    <p:extLst>
      <p:ext uri="{BB962C8B-B14F-4D97-AF65-F5344CB8AC3E}">
        <p14:creationId xmlns:p14="http://schemas.microsoft.com/office/powerpoint/2010/main" val="338714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4B20-542C-CA48-A98D-F0DE9863A8DD}"/>
              </a:ext>
            </a:extLst>
          </p:cNvPr>
          <p:cNvSpPr>
            <a:spLocks noGrp="1"/>
          </p:cNvSpPr>
          <p:nvPr>
            <p:ph type="title"/>
          </p:nvPr>
        </p:nvSpPr>
        <p:spPr/>
        <p:txBody>
          <a:bodyPr/>
          <a:lstStyle/>
          <a:p>
            <a:r>
              <a:rPr lang="en-IN" b="1" dirty="0"/>
              <a:t>Assigning Values to Variables:</a:t>
            </a:r>
            <a:br>
              <a:rPr lang="en-IN" dirty="0"/>
            </a:br>
            <a:endParaRPr lang="en-US" dirty="0"/>
          </a:p>
        </p:txBody>
      </p:sp>
      <p:sp>
        <p:nvSpPr>
          <p:cNvPr id="3" name="Content Placeholder 2">
            <a:extLst>
              <a:ext uri="{FF2B5EF4-FFF2-40B4-BE49-F238E27FC236}">
                <a16:creationId xmlns:a16="http://schemas.microsoft.com/office/drawing/2014/main" id="{6C7F7903-03A8-844B-A816-D3043520FCA7}"/>
              </a:ext>
            </a:extLst>
          </p:cNvPr>
          <p:cNvSpPr>
            <a:spLocks noGrp="1"/>
          </p:cNvSpPr>
          <p:nvPr>
            <p:ph idx="1"/>
          </p:nvPr>
        </p:nvSpPr>
        <p:spPr>
          <a:xfrm>
            <a:off x="677334" y="1613647"/>
            <a:ext cx="8596668" cy="4427715"/>
          </a:xfrm>
        </p:spPr>
        <p:txBody>
          <a:bodyPr>
            <a:normAutofit/>
          </a:bodyPr>
          <a:lstStyle/>
          <a:p>
            <a:pPr algn="just"/>
            <a:r>
              <a:rPr lang="en-IN" sz="2000" dirty="0"/>
              <a:t>In Python we don’t need to declare what type each variable is. </a:t>
            </a:r>
          </a:p>
          <a:p>
            <a:pPr algn="just"/>
            <a:r>
              <a:rPr lang="en-IN" sz="2000" dirty="0"/>
              <a:t>Variables are simply a storage placeholder for values: number or text. </a:t>
            </a:r>
          </a:p>
          <a:p>
            <a:pPr algn="just"/>
            <a:r>
              <a:rPr lang="en-IN" sz="2000" dirty="0"/>
              <a:t>To assign a value to a variable you use the equal sign (=), with the variable name on the left and the value on the right.</a:t>
            </a:r>
          </a:p>
          <a:p>
            <a:pPr algn="just"/>
            <a:r>
              <a:rPr lang="en-IN" sz="2000" dirty="0"/>
              <a:t>For example, to create a variable to hold the GPIO number where an LED is connected to, you can simply type the following:</a:t>
            </a:r>
          </a:p>
          <a:p>
            <a:pPr lvl="2" algn="just"/>
            <a:r>
              <a:rPr lang="en-IN" sz="2000" dirty="0" err="1">
                <a:solidFill>
                  <a:schemeClr val="accent1"/>
                </a:solidFill>
              </a:rPr>
              <a:t>led_pin</a:t>
            </a:r>
            <a:r>
              <a:rPr lang="en-IN" sz="2000" dirty="0">
                <a:solidFill>
                  <a:schemeClr val="accent1"/>
                </a:solidFill>
              </a:rPr>
              <a:t> = 23</a:t>
            </a:r>
          </a:p>
          <a:p>
            <a:pPr algn="just"/>
            <a:r>
              <a:rPr lang="en-IN" sz="2000" dirty="0"/>
              <a:t>In the Arduino IDE, you would have something like:</a:t>
            </a:r>
          </a:p>
          <a:p>
            <a:pPr lvl="2" algn="just"/>
            <a:r>
              <a:rPr lang="en-IN" sz="2000" dirty="0" err="1">
                <a:solidFill>
                  <a:schemeClr val="accent1"/>
                </a:solidFill>
              </a:rPr>
              <a:t>const</a:t>
            </a:r>
            <a:r>
              <a:rPr lang="en-IN" sz="2000" dirty="0">
                <a:solidFill>
                  <a:schemeClr val="accent1"/>
                </a:solidFill>
              </a:rPr>
              <a:t> int </a:t>
            </a:r>
            <a:r>
              <a:rPr lang="en-IN" sz="2000" dirty="0" err="1">
                <a:solidFill>
                  <a:schemeClr val="accent1"/>
                </a:solidFill>
              </a:rPr>
              <a:t>led_pin</a:t>
            </a:r>
            <a:r>
              <a:rPr lang="en-IN" sz="2000" dirty="0">
                <a:solidFill>
                  <a:schemeClr val="accent1"/>
                </a:solidFill>
              </a:rPr>
              <a:t> = 23; </a:t>
            </a:r>
          </a:p>
          <a:p>
            <a:pPr algn="just"/>
            <a:r>
              <a:rPr lang="en-IN" sz="2000" b="1" dirty="0"/>
              <a:t>Note:</a:t>
            </a:r>
            <a:r>
              <a:rPr lang="en-IN" sz="2000" dirty="0"/>
              <a:t> Variables can’t have spaces and are case sensitive, so </a:t>
            </a:r>
            <a:r>
              <a:rPr lang="en-IN" sz="2000" i="1" dirty="0" err="1"/>
              <a:t>led_pin</a:t>
            </a:r>
            <a:r>
              <a:rPr lang="en-IN" sz="2000" dirty="0"/>
              <a:t> is different from </a:t>
            </a:r>
            <a:r>
              <a:rPr lang="en-IN" sz="2000" i="1" dirty="0"/>
              <a:t>LED_PIN</a:t>
            </a:r>
            <a:r>
              <a:rPr lang="en-IN" sz="2000" dirty="0"/>
              <a:t> or </a:t>
            </a:r>
            <a:r>
              <a:rPr lang="en-IN" sz="2000" i="1" dirty="0" err="1"/>
              <a:t>Led_Pin</a:t>
            </a:r>
            <a:r>
              <a:rPr lang="en-IN" sz="2000" i="1" dirty="0"/>
              <a:t>.</a:t>
            </a:r>
            <a:endParaRPr lang="en-IN" sz="2000" dirty="0"/>
          </a:p>
          <a:p>
            <a:endParaRPr lang="en-US" dirty="0"/>
          </a:p>
        </p:txBody>
      </p:sp>
    </p:spTree>
    <p:extLst>
      <p:ext uri="{BB962C8B-B14F-4D97-AF65-F5344CB8AC3E}">
        <p14:creationId xmlns:p14="http://schemas.microsoft.com/office/powerpoint/2010/main" val="3345525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E327-172A-9842-8DBC-AE1789B389EC}"/>
              </a:ext>
            </a:extLst>
          </p:cNvPr>
          <p:cNvSpPr>
            <a:spLocks noGrp="1"/>
          </p:cNvSpPr>
          <p:nvPr>
            <p:ph type="title"/>
          </p:nvPr>
        </p:nvSpPr>
        <p:spPr>
          <a:xfrm>
            <a:off x="677334" y="243840"/>
            <a:ext cx="8596668" cy="1320800"/>
          </a:xfrm>
        </p:spPr>
        <p:txBody>
          <a:bodyPr>
            <a:normAutofit fontScale="90000"/>
          </a:bodyPr>
          <a:lstStyle/>
          <a:p>
            <a:br>
              <a:rPr lang="en-IN" b="1" dirty="0"/>
            </a:br>
            <a:r>
              <a:rPr lang="en-IN" b="1" dirty="0"/>
              <a:t>Data Types:</a:t>
            </a:r>
            <a:br>
              <a:rPr lang="en-IN" b="1" dirty="0"/>
            </a:br>
            <a:endParaRPr lang="en-US" dirty="0"/>
          </a:p>
        </p:txBody>
      </p:sp>
      <p:sp>
        <p:nvSpPr>
          <p:cNvPr id="3" name="Content Placeholder 2">
            <a:extLst>
              <a:ext uri="{FF2B5EF4-FFF2-40B4-BE49-F238E27FC236}">
                <a16:creationId xmlns:a16="http://schemas.microsoft.com/office/drawing/2014/main" id="{A3937046-7C31-9941-A173-1DC8383F69B7}"/>
              </a:ext>
            </a:extLst>
          </p:cNvPr>
          <p:cNvSpPr>
            <a:spLocks noGrp="1"/>
          </p:cNvSpPr>
          <p:nvPr>
            <p:ph idx="1"/>
          </p:nvPr>
        </p:nvSpPr>
        <p:spPr>
          <a:xfrm>
            <a:off x="677334" y="1488614"/>
            <a:ext cx="8596668" cy="1940384"/>
          </a:xfrm>
        </p:spPr>
        <p:txBody>
          <a:bodyPr>
            <a:normAutofit/>
          </a:bodyPr>
          <a:lstStyle/>
          <a:p>
            <a:pPr algn="just"/>
            <a:r>
              <a:rPr lang="en-IN" sz="2000" dirty="0"/>
              <a:t>Variables can store several types of values, not just whole numbers. That's where </a:t>
            </a:r>
            <a:r>
              <a:rPr lang="en-IN" sz="2000" i="1" dirty="0">
                <a:solidFill>
                  <a:schemeClr val="accent1"/>
                </a:solidFill>
              </a:rPr>
              <a:t>data types</a:t>
            </a:r>
            <a:r>
              <a:rPr lang="en-IN" sz="2000" dirty="0">
                <a:solidFill>
                  <a:schemeClr val="accent1"/>
                </a:solidFill>
              </a:rPr>
              <a:t> </a:t>
            </a:r>
            <a:r>
              <a:rPr lang="en-IN" sz="2000" dirty="0"/>
              <a:t>come in. </a:t>
            </a:r>
          </a:p>
          <a:p>
            <a:pPr algn="just"/>
            <a:r>
              <a:rPr lang="en-IN" sz="2000" dirty="0"/>
              <a:t>A </a:t>
            </a:r>
            <a:r>
              <a:rPr lang="en-IN" sz="2000" dirty="0">
                <a:solidFill>
                  <a:schemeClr val="accent1"/>
                </a:solidFill>
              </a:rPr>
              <a:t>data type </a:t>
            </a:r>
            <a:r>
              <a:rPr lang="en-IN" sz="2000" dirty="0"/>
              <a:t>is a classification of a value that tells what operations can be done with the value and how it should be stored.</a:t>
            </a:r>
          </a:p>
          <a:p>
            <a:pPr algn="just"/>
            <a:r>
              <a:rPr lang="en-IN" sz="2000" dirty="0"/>
              <a:t>The following table shows the data types:</a:t>
            </a:r>
            <a:endParaRPr lang="en-US" sz="2000" dirty="0"/>
          </a:p>
        </p:txBody>
      </p:sp>
      <p:graphicFrame>
        <p:nvGraphicFramePr>
          <p:cNvPr id="4" name="Table 3">
            <a:extLst>
              <a:ext uri="{FF2B5EF4-FFF2-40B4-BE49-F238E27FC236}">
                <a16:creationId xmlns:a16="http://schemas.microsoft.com/office/drawing/2014/main" id="{369340B5-D31E-4749-86DF-9689B51D81CF}"/>
              </a:ext>
            </a:extLst>
          </p:cNvPr>
          <p:cNvGraphicFramePr>
            <a:graphicFrameLocks noGrp="1"/>
          </p:cNvGraphicFramePr>
          <p:nvPr>
            <p:extLst>
              <p:ext uri="{D42A27DB-BD31-4B8C-83A1-F6EECF244321}">
                <p14:modId xmlns:p14="http://schemas.microsoft.com/office/powerpoint/2010/main" val="1865096976"/>
              </p:ext>
            </p:extLst>
          </p:nvPr>
        </p:nvGraphicFramePr>
        <p:xfrm>
          <a:off x="1799397" y="3428998"/>
          <a:ext cx="6397929" cy="2444675"/>
        </p:xfrm>
        <a:graphic>
          <a:graphicData uri="http://schemas.openxmlformats.org/drawingml/2006/table">
            <a:tbl>
              <a:tblPr firstRow="1" firstCol="1" bandRow="1">
                <a:tableStyleId>{5C22544A-7EE6-4342-B048-85BDC9FD1C3A}</a:tableStyleId>
              </a:tblPr>
              <a:tblGrid>
                <a:gridCol w="1654789">
                  <a:extLst>
                    <a:ext uri="{9D8B030D-6E8A-4147-A177-3AD203B41FA5}">
                      <a16:colId xmlns:a16="http://schemas.microsoft.com/office/drawing/2014/main" val="3607255162"/>
                    </a:ext>
                  </a:extLst>
                </a:gridCol>
                <a:gridCol w="4743140">
                  <a:extLst>
                    <a:ext uri="{9D8B030D-6E8A-4147-A177-3AD203B41FA5}">
                      <a16:colId xmlns:a16="http://schemas.microsoft.com/office/drawing/2014/main" val="367147860"/>
                    </a:ext>
                  </a:extLst>
                </a:gridCol>
              </a:tblGrid>
              <a:tr h="488935">
                <a:tc>
                  <a:txBody>
                    <a:bodyPr/>
                    <a:lstStyle/>
                    <a:p>
                      <a:pPr algn="ctr">
                        <a:spcAft>
                          <a:spcPts val="0"/>
                        </a:spcAft>
                      </a:pPr>
                      <a:r>
                        <a:rPr lang="en-IN" sz="1600" dirty="0">
                          <a:effectLst/>
                        </a:rPr>
                        <a:t>Data type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spcAft>
                          <a:spcPts val="0"/>
                        </a:spcAft>
                      </a:pPr>
                      <a:r>
                        <a:rPr lang="en-IN" sz="1600" dirty="0">
                          <a:effectLst/>
                        </a:rPr>
                        <a:t>Description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665047735"/>
                  </a:ext>
                </a:extLst>
              </a:tr>
              <a:tr h="488935">
                <a:tc>
                  <a:txBody>
                    <a:bodyPr/>
                    <a:lstStyle/>
                    <a:p>
                      <a:pPr algn="ctr">
                        <a:spcAft>
                          <a:spcPts val="0"/>
                        </a:spcAft>
                      </a:pPr>
                      <a:r>
                        <a:rPr lang="en-IN" sz="1600" dirty="0">
                          <a:effectLst/>
                        </a:rPr>
                        <a:t>int (Int)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spcAft>
                          <a:spcPts val="0"/>
                        </a:spcAft>
                      </a:pPr>
                      <a:r>
                        <a:rPr lang="en-IN" sz="1600" dirty="0">
                          <a:effectLst/>
                        </a:rPr>
                        <a:t>Integer (whole number)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41533430"/>
                  </a:ext>
                </a:extLst>
              </a:tr>
              <a:tr h="488935">
                <a:tc>
                  <a:txBody>
                    <a:bodyPr/>
                    <a:lstStyle/>
                    <a:p>
                      <a:pPr algn="ctr">
                        <a:spcAft>
                          <a:spcPts val="0"/>
                        </a:spcAft>
                      </a:pPr>
                      <a:r>
                        <a:rPr lang="en-IN" sz="1600" dirty="0">
                          <a:effectLst/>
                        </a:rPr>
                        <a:t>float (Float)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spcAft>
                          <a:spcPts val="0"/>
                        </a:spcAft>
                      </a:pPr>
                      <a:r>
                        <a:rPr lang="en-IN" sz="1600" dirty="0">
                          <a:effectLst/>
                        </a:rPr>
                        <a:t>Number with a decimal point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252077510"/>
                  </a:ext>
                </a:extLst>
              </a:tr>
              <a:tr h="488935">
                <a:tc>
                  <a:txBody>
                    <a:bodyPr/>
                    <a:lstStyle/>
                    <a:p>
                      <a:pPr algn="ctr">
                        <a:spcAft>
                          <a:spcPts val="0"/>
                        </a:spcAft>
                      </a:pPr>
                      <a:r>
                        <a:rPr lang="en-IN" sz="1600" dirty="0">
                          <a:effectLst/>
                        </a:rPr>
                        <a:t>str (String)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spcAft>
                          <a:spcPts val="0"/>
                        </a:spcAft>
                      </a:pPr>
                      <a:r>
                        <a:rPr lang="en-IN" sz="1600" dirty="0">
                          <a:effectLst/>
                        </a:rPr>
                        <a:t>Set of characters between quotation marks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108146706"/>
                  </a:ext>
                </a:extLst>
              </a:tr>
              <a:tr h="488935">
                <a:tc>
                  <a:txBody>
                    <a:bodyPr/>
                    <a:lstStyle/>
                    <a:p>
                      <a:pPr algn="ctr">
                        <a:spcAft>
                          <a:spcPts val="0"/>
                        </a:spcAft>
                      </a:pPr>
                      <a:r>
                        <a:rPr lang="en-IN" sz="1600" dirty="0">
                          <a:effectLst/>
                        </a:rPr>
                        <a:t>bool (Boolean)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spcAft>
                          <a:spcPts val="0"/>
                        </a:spcAft>
                      </a:pPr>
                      <a:r>
                        <a:rPr lang="en-IN" sz="1600" dirty="0">
                          <a:effectLst/>
                        </a:rPr>
                        <a:t>True or False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062571436"/>
                  </a:ext>
                </a:extLst>
              </a:tr>
            </a:tbl>
          </a:graphicData>
        </a:graphic>
      </p:graphicFrame>
    </p:spTree>
    <p:extLst>
      <p:ext uri="{BB962C8B-B14F-4D97-AF65-F5344CB8AC3E}">
        <p14:creationId xmlns:p14="http://schemas.microsoft.com/office/powerpoint/2010/main" val="174084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3431F34-0D62-8B44-A2D1-24F014DB84B7}"/>
              </a:ext>
            </a:extLst>
          </p:cNvPr>
          <p:cNvSpPr>
            <a:spLocks noGrp="1" noChangeArrowheads="1"/>
          </p:cNvSpPr>
          <p:nvPr>
            <p:ph idx="1"/>
          </p:nvPr>
        </p:nvSpPr>
        <p:spPr bwMode="auto">
          <a:xfrm>
            <a:off x="473469" y="334011"/>
            <a:ext cx="8842654" cy="6189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23748" rIns="91440" bIns="228528" numCol="1" anchor="ctr" anchorCtr="0" compatLnSpc="1">
            <a:prstTxWarp prst="textNoShape">
              <a:avLst/>
            </a:prstTxWarp>
            <a:spAutoFit/>
          </a:bodyPr>
          <a:lstStyle/>
          <a:p>
            <a:pPr marL="400050" lvl="1" indent="0" algn="just" defTabSz="914400" eaLnBrk="0" fontAlgn="base" hangingPunct="0">
              <a:spcBef>
                <a:spcPct val="0"/>
              </a:spcBef>
              <a:spcAft>
                <a:spcPct val="0"/>
              </a:spcAft>
              <a:buClrTx/>
              <a:buSzTx/>
              <a:buNone/>
            </a:pPr>
            <a:r>
              <a:rPr kumimoji="0" lang="en-US" altLang="en-US" sz="2400" b="1" i="0" u="none" strike="noStrike" cap="none" normalizeH="0" baseline="0" dirty="0">
                <a:ln>
                  <a:noFill/>
                </a:ln>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print() Function</a:t>
            </a:r>
          </a:p>
          <a:p>
            <a:pPr marL="400050" lvl="1"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accent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rgbClr val="3A3A3A"/>
                </a:solidFill>
                <a:effectLst/>
                <a:ea typeface="Times New Roman" panose="02020603050405020304" pitchFamily="18" charset="0"/>
              </a:rPr>
              <a:t>The</a:t>
            </a:r>
            <a:r>
              <a:rPr kumimoji="0" lang="en-US" altLang="en-US" sz="2000" b="0" i="0" u="none" strike="noStrike" cap="none" normalizeH="0" baseline="0" dirty="0">
                <a:ln>
                  <a:noFill/>
                </a:ln>
                <a:solidFill>
                  <a:srgbClr val="3A3A3A"/>
                </a:solidFill>
                <a:effectLst/>
                <a:latin typeface="Arial" panose="020B0604020202020204" pitchFamily="34" charset="0"/>
                <a:ea typeface="Times New Roman" panose="02020603050405020304" pitchFamily="18" charset="0"/>
              </a:rPr>
              <a:t> </a:t>
            </a:r>
            <a:r>
              <a:rPr kumimoji="0" lang="en-US" altLang="en-US" sz="2000" b="0" i="1" u="none" strike="noStrike" cap="none" normalizeH="0" baseline="0" dirty="0">
                <a:ln>
                  <a:noFill/>
                </a:ln>
                <a:solidFill>
                  <a:srgbClr val="3A3A3A"/>
                </a:solidFill>
                <a:effectLst/>
                <a:latin typeface="Arial" panose="020B0604020202020204" pitchFamily="34" charset="0"/>
                <a:ea typeface="Times New Roman" panose="02020603050405020304" pitchFamily="18" charset="0"/>
              </a:rPr>
              <a:t>print()</a:t>
            </a:r>
            <a:r>
              <a:rPr kumimoji="0" lang="en-US" altLang="en-US" sz="2000" b="0" i="0" u="none" strike="noStrike" cap="none" normalizeH="0" baseline="0" dirty="0">
                <a:ln>
                  <a:noFill/>
                </a:ln>
                <a:solidFill>
                  <a:srgbClr val="3A3A3A"/>
                </a:solidFill>
                <a:effectLst/>
                <a:latin typeface="Arial" panose="020B0604020202020204" pitchFamily="34" charset="0"/>
                <a:ea typeface="Times New Roman" panose="02020603050405020304" pitchFamily="18" charset="0"/>
              </a:rPr>
              <a:t> function prints the message between parentheses into the Shell. </a:t>
            </a:r>
            <a:endPar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rgbClr val="3A3A3A"/>
                </a:solidFill>
                <a:effectLst/>
                <a:latin typeface="Arial" panose="020B0604020202020204" pitchFamily="34" charset="0"/>
                <a:ea typeface="Times New Roman" panose="02020603050405020304" pitchFamily="18" charset="0"/>
              </a:rPr>
              <a:t>For example:</a:t>
            </a:r>
            <a:endParaRPr kumimoji="0" lang="en-US" altLang="en-US" sz="2000" b="0" i="0" u="none" strike="noStrike" cap="none" normalizeH="0" baseline="0" dirty="0">
              <a:ln>
                <a:noFill/>
              </a:ln>
              <a:solidFill>
                <a:srgbClr val="3A3A3A"/>
              </a:solidFill>
              <a:effectLst/>
              <a:latin typeface="Times New Roman" panose="02020603050405020304" pitchFamily="18" charset="0"/>
              <a:ea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rgbClr val="3A3A3A"/>
                </a:solidFill>
                <a:effectLst/>
                <a:latin typeface="Times New Roman" panose="02020603050405020304" pitchFamily="18" charset="0"/>
                <a:ea typeface="Times New Roman" panose="02020603050405020304" pitchFamily="18" charset="0"/>
              </a:rPr>
              <a:t>&gt;&gt;&gt; </a:t>
            </a:r>
            <a:r>
              <a:rPr kumimoji="0" lang="en-US" altLang="en-US" sz="2000" b="1" i="0" u="none" strike="noStrike" cap="none" normalizeH="0" baseline="0" dirty="0">
                <a:ln>
                  <a:noFill/>
                </a:ln>
                <a:solidFill>
                  <a:srgbClr val="3A3A3A"/>
                </a:solidFill>
                <a:effectLst/>
                <a:latin typeface="Times New Roman" panose="02020603050405020304" pitchFamily="18" charset="0"/>
                <a:ea typeface="Times New Roman" panose="02020603050405020304" pitchFamily="18" charset="0"/>
              </a:rPr>
              <a:t>print('LED is on')</a:t>
            </a:r>
            <a:r>
              <a:rPr kumimoji="0" lang="en-US" altLang="en-US" sz="2000" b="0" i="0" u="none" strike="noStrike" cap="none" normalizeH="0" baseline="0" dirty="0">
                <a:ln>
                  <a:noFill/>
                </a:ln>
                <a:solidFill>
                  <a:srgbClr val="3A3A3A"/>
                </a:solidFill>
                <a:effectLst/>
                <a:latin typeface="Times New Roman" panose="02020603050405020304" pitchFamily="18" charset="0"/>
                <a:ea typeface="Times New Roman" panose="02020603050405020304" pitchFamily="18" charset="0"/>
              </a:rPr>
              <a:t>LED is on</a:t>
            </a:r>
            <a:r>
              <a:rPr kumimoji="0" lang="en-US" altLang="en-US" sz="2000" b="0" i="0" u="none" strike="noStrike" cap="none" normalizeH="0" baseline="0" dirty="0">
                <a:ln>
                  <a:noFill/>
                </a:ln>
                <a:solidFill>
                  <a:schemeClr val="tx1"/>
                </a:solidFill>
                <a:effectLst/>
              </a:rPr>
              <a:t> </a:t>
            </a:r>
          </a:p>
          <a:p>
            <a:pPr marL="400050" lvl="1"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Comments</a:t>
            </a:r>
          </a:p>
          <a:p>
            <a:pPr marL="400050" lvl="1"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accent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rgbClr val="3A3A3A"/>
                </a:solidFill>
                <a:effectLst/>
                <a:ea typeface="Times New Roman" panose="02020603050405020304" pitchFamily="18" charset="0"/>
              </a:rPr>
              <a:t>Comments in Python start with the hash character (#) and continue to the end of the line.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0005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rgbClr val="3A3A3A"/>
                </a:solidFill>
                <a:effectLst/>
                <a:latin typeface="Arial" panose="020B0604020202020204" pitchFamily="34" charset="0"/>
                <a:ea typeface="Times New Roman" panose="02020603050405020304" pitchFamily="18" charset="0"/>
              </a:rPr>
              <a:t>For example:</a:t>
            </a:r>
            <a:endParaRPr kumimoji="0" lang="en-US" altLang="en-US" sz="2000" b="0" i="0" u="none" strike="noStrike" cap="none" normalizeH="0" baseline="0" dirty="0">
              <a:ln>
                <a:noFill/>
              </a:ln>
              <a:solidFill>
                <a:srgbClr val="3A3A3A"/>
              </a:solidFill>
              <a:effectLst/>
              <a:latin typeface="Times New Roman" panose="02020603050405020304" pitchFamily="18" charset="0"/>
              <a:ea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chemeClr val="accent1"/>
                </a:solidFill>
                <a:effectLst/>
                <a:latin typeface="Times New Roman" panose="02020603050405020304" pitchFamily="18" charset="0"/>
                <a:ea typeface="Times New Roman" panose="02020603050405020304" pitchFamily="18" charset="0"/>
              </a:rPr>
              <a:t>		# This is just a comment</a:t>
            </a:r>
            <a:r>
              <a:rPr kumimoji="0" lang="en-US" altLang="en-US" sz="2000" b="0" i="0" u="none" strike="noStrike" cap="none" normalizeH="0" baseline="0" dirty="0">
                <a:ln>
                  <a:noFill/>
                </a:ln>
                <a:solidFill>
                  <a:schemeClr val="accent1"/>
                </a:solidFill>
                <a:effectLst/>
              </a:rPr>
              <a:t> </a:t>
            </a:r>
          </a:p>
          <a:p>
            <a:pPr marL="400050" lvl="1"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Note: </a:t>
            </a:r>
            <a:r>
              <a:rPr kumimoji="0" lang="en-US" altLang="en-US" sz="2000" b="0" i="0" u="none" strike="noStrike" cap="none" normalizeH="0" baseline="0" dirty="0">
                <a:ln>
                  <a:noFill/>
                </a:ln>
                <a:solidFill>
                  <a:srgbClr val="3A3A3A"/>
                </a:solidFill>
                <a:effectLst/>
                <a:latin typeface="Arial" panose="020B0604020202020204" pitchFamily="34" charset="0"/>
                <a:ea typeface="Times New Roman" panose="02020603050405020304" pitchFamily="18" charset="0"/>
              </a:rPr>
              <a:t>Because in MicroPython we are working under constrained conditions, there are occasions in which you should avoid adding comments to save space on the ESP memory.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5980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3B75-1F0E-3944-A3EB-6DBD858DB4E9}"/>
              </a:ext>
            </a:extLst>
          </p:cNvPr>
          <p:cNvSpPr>
            <a:spLocks noGrp="1"/>
          </p:cNvSpPr>
          <p:nvPr>
            <p:ph type="title"/>
          </p:nvPr>
        </p:nvSpPr>
        <p:spPr>
          <a:xfrm>
            <a:off x="677334" y="609600"/>
            <a:ext cx="8596668" cy="713591"/>
          </a:xfrm>
        </p:spPr>
        <p:txBody>
          <a:bodyPr>
            <a:normAutofit fontScale="90000"/>
          </a:bodyPr>
          <a:lstStyle/>
          <a:p>
            <a:r>
              <a:rPr lang="en-IN" b="1" dirty="0"/>
              <a:t>Conditional Statements</a:t>
            </a:r>
            <a:br>
              <a:rPr lang="en-IN" b="1" dirty="0"/>
            </a:br>
            <a:endParaRPr lang="en-US" dirty="0"/>
          </a:p>
        </p:txBody>
      </p:sp>
      <p:graphicFrame>
        <p:nvGraphicFramePr>
          <p:cNvPr id="6" name="Object 5">
            <a:extLst>
              <a:ext uri="{FF2B5EF4-FFF2-40B4-BE49-F238E27FC236}">
                <a16:creationId xmlns:a16="http://schemas.microsoft.com/office/drawing/2014/main" id="{14FFBB14-57D3-2B4A-B071-FBF144C68439}"/>
              </a:ext>
            </a:extLst>
          </p:cNvPr>
          <p:cNvGraphicFramePr>
            <a:graphicFrameLocks noChangeAspect="1"/>
          </p:cNvGraphicFramePr>
          <p:nvPr>
            <p:extLst>
              <p:ext uri="{D42A27DB-BD31-4B8C-83A1-F6EECF244321}">
                <p14:modId xmlns:p14="http://schemas.microsoft.com/office/powerpoint/2010/main" val="2983010710"/>
              </p:ext>
            </p:extLst>
          </p:nvPr>
        </p:nvGraphicFramePr>
        <p:xfrm>
          <a:off x="1154112" y="1520825"/>
          <a:ext cx="7505793" cy="3846513"/>
        </p:xfrm>
        <a:graphic>
          <a:graphicData uri="http://schemas.openxmlformats.org/presentationml/2006/ole">
            <mc:AlternateContent xmlns:mc="http://schemas.openxmlformats.org/markup-compatibility/2006">
              <mc:Choice xmlns:v="urn:schemas-microsoft-com:vml" Requires="v">
                <p:oleObj spid="_x0000_s10261" name="Document" r:id="rId3" imgW="5727700" imgH="3073400" progId="Word.Document.12">
                  <p:embed/>
                </p:oleObj>
              </mc:Choice>
              <mc:Fallback>
                <p:oleObj name="Document" r:id="rId3" imgW="5727700" imgH="3073400" progId="Word.Document.12">
                  <p:embed/>
                  <p:pic>
                    <p:nvPicPr>
                      <p:cNvPr id="0" name=""/>
                      <p:cNvPicPr/>
                      <p:nvPr/>
                    </p:nvPicPr>
                    <p:blipFill>
                      <a:blip r:embed="rId4"/>
                      <a:stretch>
                        <a:fillRect/>
                      </a:stretch>
                    </p:blipFill>
                    <p:spPr>
                      <a:xfrm>
                        <a:off x="1154112" y="1520825"/>
                        <a:ext cx="7505793" cy="3846513"/>
                      </a:xfrm>
                      <a:prstGeom prst="rect">
                        <a:avLst/>
                      </a:prstGeom>
                    </p:spPr>
                  </p:pic>
                </p:oleObj>
              </mc:Fallback>
            </mc:AlternateContent>
          </a:graphicData>
        </a:graphic>
      </p:graphicFrame>
    </p:spTree>
    <p:extLst>
      <p:ext uri="{BB962C8B-B14F-4D97-AF65-F5344CB8AC3E}">
        <p14:creationId xmlns:p14="http://schemas.microsoft.com/office/powerpoint/2010/main" val="74177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1BED-BF3C-A04F-BEAB-2C1437EB7A2B}"/>
              </a:ext>
            </a:extLst>
          </p:cNvPr>
          <p:cNvSpPr>
            <a:spLocks noGrp="1"/>
          </p:cNvSpPr>
          <p:nvPr>
            <p:ph type="title"/>
          </p:nvPr>
        </p:nvSpPr>
        <p:spPr>
          <a:xfrm>
            <a:off x="677334" y="816638"/>
            <a:ext cx="8596668" cy="1320800"/>
          </a:xfrm>
        </p:spPr>
        <p:txBody>
          <a:bodyPr>
            <a:normAutofit fontScale="90000"/>
          </a:bodyPr>
          <a:lstStyle/>
          <a:p>
            <a:br>
              <a:rPr lang="en-IN" b="1" dirty="0"/>
            </a:br>
            <a:r>
              <a:rPr lang="en-IN" b="1" dirty="0"/>
              <a:t>What is MicroPython?</a:t>
            </a:r>
            <a:br>
              <a:rPr lang="en-IN" dirty="0"/>
            </a:br>
            <a:endParaRPr lang="en-US" dirty="0"/>
          </a:p>
        </p:txBody>
      </p:sp>
      <p:sp>
        <p:nvSpPr>
          <p:cNvPr id="3" name="Content Placeholder 2">
            <a:extLst>
              <a:ext uri="{FF2B5EF4-FFF2-40B4-BE49-F238E27FC236}">
                <a16:creationId xmlns:a16="http://schemas.microsoft.com/office/drawing/2014/main" id="{1A3FF7CE-5497-EB4E-95C6-A3A3FDCA90EC}"/>
              </a:ext>
            </a:extLst>
          </p:cNvPr>
          <p:cNvSpPr>
            <a:spLocks noGrp="1"/>
          </p:cNvSpPr>
          <p:nvPr>
            <p:ph idx="1"/>
          </p:nvPr>
        </p:nvSpPr>
        <p:spPr>
          <a:xfrm>
            <a:off x="677334" y="2031498"/>
            <a:ext cx="9133641" cy="2034894"/>
          </a:xfrm>
        </p:spPr>
        <p:txBody>
          <a:bodyPr>
            <a:normAutofit/>
          </a:bodyPr>
          <a:lstStyle/>
          <a:p>
            <a:pPr marL="0" indent="0">
              <a:lnSpc>
                <a:spcPct val="150000"/>
              </a:lnSpc>
              <a:buNone/>
            </a:pPr>
            <a:r>
              <a:rPr lang="en-IN" sz="2000" dirty="0"/>
              <a:t>MicroPython is a re-implementation of Python 3 targeted for microcontrollers and embedded systems</a:t>
            </a:r>
            <a:r>
              <a:rPr lang="en-IN" sz="2400" dirty="0"/>
              <a:t>. </a:t>
            </a:r>
            <a:endParaRPr lang="en-US" sz="2400" dirty="0"/>
          </a:p>
        </p:txBody>
      </p:sp>
    </p:spTree>
    <p:extLst>
      <p:ext uri="{BB962C8B-B14F-4D97-AF65-F5344CB8AC3E}">
        <p14:creationId xmlns:p14="http://schemas.microsoft.com/office/powerpoint/2010/main" val="2710768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2BED-7B10-7047-999D-D5F9AA8D7753}"/>
              </a:ext>
            </a:extLst>
          </p:cNvPr>
          <p:cNvSpPr>
            <a:spLocks noGrp="1"/>
          </p:cNvSpPr>
          <p:nvPr>
            <p:ph type="title"/>
          </p:nvPr>
        </p:nvSpPr>
        <p:spPr>
          <a:xfrm>
            <a:off x="677334" y="222325"/>
            <a:ext cx="8596668" cy="1320800"/>
          </a:xfrm>
        </p:spPr>
        <p:txBody>
          <a:bodyPr/>
          <a:lstStyle/>
          <a:p>
            <a:br>
              <a:rPr lang="en-IN" dirty="0"/>
            </a:br>
            <a:r>
              <a:rPr lang="en-IN" dirty="0"/>
              <a:t>Indentation:</a:t>
            </a:r>
            <a:endParaRPr lang="en-US" dirty="0"/>
          </a:p>
        </p:txBody>
      </p:sp>
      <p:sp>
        <p:nvSpPr>
          <p:cNvPr id="3" name="Content Placeholder 2">
            <a:extLst>
              <a:ext uri="{FF2B5EF4-FFF2-40B4-BE49-F238E27FC236}">
                <a16:creationId xmlns:a16="http://schemas.microsoft.com/office/drawing/2014/main" id="{0739E6DF-A483-C743-8E56-EB1217D67048}"/>
              </a:ext>
            </a:extLst>
          </p:cNvPr>
          <p:cNvSpPr>
            <a:spLocks noGrp="1"/>
          </p:cNvSpPr>
          <p:nvPr>
            <p:ph idx="1"/>
          </p:nvPr>
        </p:nvSpPr>
        <p:spPr>
          <a:xfrm>
            <a:off x="677334" y="1622707"/>
            <a:ext cx="9112126" cy="3880773"/>
          </a:xfrm>
        </p:spPr>
        <p:txBody>
          <a:bodyPr/>
          <a:lstStyle/>
          <a:p>
            <a:pPr>
              <a:lnSpc>
                <a:spcPct val="150000"/>
              </a:lnSpc>
            </a:pPr>
            <a:r>
              <a:rPr lang="en-IN" sz="2000" dirty="0"/>
              <a:t>With MicroPython, we use indentation. </a:t>
            </a:r>
          </a:p>
          <a:p>
            <a:pPr>
              <a:lnSpc>
                <a:spcPct val="150000"/>
              </a:lnSpc>
            </a:pPr>
            <a:r>
              <a:rPr lang="en-IN" sz="2000" dirty="0"/>
              <a:t>Additionally, you need to use a colon</a:t>
            </a:r>
            <a:r>
              <a:rPr lang="en-IN" sz="2000" dirty="0">
                <a:solidFill>
                  <a:srgbClr val="FF0000"/>
                </a:solidFill>
              </a:rPr>
              <a:t> </a:t>
            </a:r>
            <a:r>
              <a:rPr lang="en-IN" sz="2000" b="1" dirty="0">
                <a:solidFill>
                  <a:srgbClr val="FF0000"/>
                </a:solidFill>
              </a:rPr>
              <a:t>:</a:t>
            </a:r>
            <a:r>
              <a:rPr lang="en-IN" sz="2000" dirty="0">
                <a:solidFill>
                  <a:srgbClr val="FF0000"/>
                </a:solidFill>
              </a:rPr>
              <a:t> </a:t>
            </a:r>
            <a:r>
              <a:rPr lang="en-IN" sz="2000" dirty="0"/>
              <a:t>after each expression. </a:t>
            </a:r>
          </a:p>
          <a:p>
            <a:pPr>
              <a:lnSpc>
                <a:spcPct val="150000"/>
              </a:lnSpc>
            </a:pPr>
            <a:r>
              <a:rPr lang="en-IN" sz="2000" dirty="0"/>
              <a:t>This is an alternative, to use of  {} curly brackets to define code blocks  as in the Arduino IDE. </a:t>
            </a:r>
          </a:p>
          <a:p>
            <a:pPr marL="0" indent="0" algn="just">
              <a:lnSpc>
                <a:spcPct val="150000"/>
              </a:lnSpc>
              <a:buNone/>
            </a:pPr>
            <a:r>
              <a:rPr lang="en-IN" sz="2000" b="1" dirty="0">
                <a:solidFill>
                  <a:srgbClr val="FF0000"/>
                </a:solidFill>
              </a:rPr>
              <a:t>Important</a:t>
            </a:r>
            <a:r>
              <a:rPr lang="en-IN" sz="2000" dirty="0">
                <a:solidFill>
                  <a:srgbClr val="FF0000"/>
                </a:solidFill>
              </a:rPr>
              <a:t>:  </a:t>
            </a:r>
            <a:r>
              <a:rPr lang="en-IN" sz="2000" dirty="0"/>
              <a:t>MicroPython </a:t>
            </a:r>
            <a:r>
              <a:rPr lang="en-IN" sz="2000" dirty="0">
                <a:solidFill>
                  <a:schemeClr val="tx1"/>
                </a:solidFill>
              </a:rPr>
              <a:t>indentation should be only </a:t>
            </a:r>
            <a:r>
              <a:rPr lang="en-IN" sz="2000" b="1" dirty="0">
                <a:solidFill>
                  <a:srgbClr val="92D050"/>
                </a:solidFill>
              </a:rPr>
              <a:t>2 spaces</a:t>
            </a:r>
            <a:r>
              <a:rPr lang="en-IN" sz="2000" dirty="0">
                <a:solidFill>
                  <a:srgbClr val="92D050"/>
                </a:solidFill>
              </a:rPr>
              <a:t> </a:t>
            </a:r>
            <a:r>
              <a:rPr lang="en-IN" sz="2000" dirty="0"/>
              <a:t>to fit more code into the microcontroller memory when compared to Python’s standard indentation of 4 spaces. </a:t>
            </a:r>
          </a:p>
          <a:p>
            <a:endParaRPr lang="en-IN" sz="2000" dirty="0"/>
          </a:p>
          <a:p>
            <a:pPr marL="0" indent="0">
              <a:buNone/>
            </a:pPr>
            <a:endParaRPr lang="en-US" dirty="0"/>
          </a:p>
        </p:txBody>
      </p:sp>
    </p:spTree>
    <p:extLst>
      <p:ext uri="{BB962C8B-B14F-4D97-AF65-F5344CB8AC3E}">
        <p14:creationId xmlns:p14="http://schemas.microsoft.com/office/powerpoint/2010/main" val="1956968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11BE-FC88-DF44-BCEE-FFB76A014C97}"/>
              </a:ext>
            </a:extLst>
          </p:cNvPr>
          <p:cNvSpPr>
            <a:spLocks noGrp="1"/>
          </p:cNvSpPr>
          <p:nvPr>
            <p:ph type="title"/>
          </p:nvPr>
        </p:nvSpPr>
        <p:spPr>
          <a:xfrm>
            <a:off x="677334" y="233082"/>
            <a:ext cx="8596668" cy="1320800"/>
          </a:xfrm>
        </p:spPr>
        <p:txBody>
          <a:bodyPr>
            <a:normAutofit fontScale="90000"/>
          </a:bodyPr>
          <a:lstStyle/>
          <a:p>
            <a:br>
              <a:rPr lang="en-IN" b="1" dirty="0"/>
            </a:br>
            <a:r>
              <a:rPr lang="en-IN" b="1" dirty="0"/>
              <a:t>While and For loops:</a:t>
            </a:r>
            <a:br>
              <a:rPr lang="en-IN" dirty="0"/>
            </a:br>
            <a:endParaRPr lang="en-US" dirty="0"/>
          </a:p>
        </p:txBody>
      </p:sp>
      <p:sp>
        <p:nvSpPr>
          <p:cNvPr id="3" name="Content Placeholder 2">
            <a:extLst>
              <a:ext uri="{FF2B5EF4-FFF2-40B4-BE49-F238E27FC236}">
                <a16:creationId xmlns:a16="http://schemas.microsoft.com/office/drawing/2014/main" id="{CE1ECF78-E6A8-254C-91DB-1B8E8C07CB04}"/>
              </a:ext>
            </a:extLst>
          </p:cNvPr>
          <p:cNvSpPr>
            <a:spLocks noGrp="1"/>
          </p:cNvSpPr>
          <p:nvPr>
            <p:ph idx="1"/>
          </p:nvPr>
        </p:nvSpPr>
        <p:spPr>
          <a:xfrm>
            <a:off x="677334" y="1360244"/>
            <a:ext cx="8596668" cy="4857676"/>
          </a:xfrm>
        </p:spPr>
        <p:txBody>
          <a:bodyPr>
            <a:normAutofit fontScale="77500" lnSpcReduction="20000"/>
          </a:bodyPr>
          <a:lstStyle/>
          <a:p>
            <a:pPr algn="just">
              <a:lnSpc>
                <a:spcPct val="170000"/>
              </a:lnSpc>
            </a:pPr>
            <a:r>
              <a:rPr lang="en-IN" sz="2600" dirty="0"/>
              <a:t>Loops allows to execute a block of code multiple times for as long as a condition is met. There are two kinds of loops: </a:t>
            </a:r>
            <a:r>
              <a:rPr lang="en-IN" sz="2600" i="1" dirty="0"/>
              <a:t>while</a:t>
            </a:r>
            <a:r>
              <a:rPr lang="en-IN" sz="2600" dirty="0"/>
              <a:t> and </a:t>
            </a:r>
            <a:r>
              <a:rPr lang="en-IN" sz="2600" i="1" dirty="0"/>
              <a:t>for</a:t>
            </a:r>
            <a:r>
              <a:rPr lang="en-IN" sz="2600" dirty="0"/>
              <a:t> loops.</a:t>
            </a:r>
          </a:p>
          <a:p>
            <a:pPr algn="just"/>
            <a:r>
              <a:rPr lang="en-IN" sz="3100" i="1" dirty="0">
                <a:solidFill>
                  <a:srgbClr val="FF0000"/>
                </a:solidFill>
              </a:rPr>
              <a:t>while</a:t>
            </a:r>
            <a:r>
              <a:rPr lang="en-IN" sz="3100" dirty="0">
                <a:solidFill>
                  <a:srgbClr val="FF0000"/>
                </a:solidFill>
              </a:rPr>
              <a:t> loop:</a:t>
            </a:r>
          </a:p>
          <a:p>
            <a:pPr marL="0" indent="0" algn="just">
              <a:buNone/>
            </a:pPr>
            <a:r>
              <a:rPr lang="en-IN" sz="2600" dirty="0"/>
              <a:t>  For example, you can print all numbers from 1 to 10 with a </a:t>
            </a:r>
            <a:r>
              <a:rPr lang="en-IN" sz="2600" i="1" dirty="0"/>
              <a:t>while</a:t>
            </a:r>
            <a:r>
              <a:rPr lang="en-IN" sz="2600" dirty="0"/>
              <a:t> loop:</a:t>
            </a:r>
          </a:p>
          <a:p>
            <a:pPr marL="3086100" lvl="7" indent="0">
              <a:buNone/>
            </a:pPr>
            <a:r>
              <a:rPr lang="en-IN" sz="2600" i="1" dirty="0">
                <a:solidFill>
                  <a:srgbClr val="92D050"/>
                </a:solidFill>
              </a:rPr>
              <a:t>number = 1</a:t>
            </a:r>
          </a:p>
          <a:p>
            <a:pPr marL="3086100" lvl="7" indent="0">
              <a:buNone/>
            </a:pPr>
            <a:r>
              <a:rPr lang="en-IN" sz="2600" b="1" i="1" dirty="0">
                <a:solidFill>
                  <a:srgbClr val="92D050"/>
                </a:solidFill>
              </a:rPr>
              <a:t>while</a:t>
            </a:r>
            <a:r>
              <a:rPr lang="en-IN" sz="2600" i="1" dirty="0">
                <a:solidFill>
                  <a:srgbClr val="92D050"/>
                </a:solidFill>
              </a:rPr>
              <a:t> number &lt;= 10:</a:t>
            </a:r>
          </a:p>
          <a:p>
            <a:pPr marL="3086100" lvl="7" indent="0">
              <a:buNone/>
            </a:pPr>
            <a:r>
              <a:rPr lang="en-IN" sz="2600" i="1" dirty="0">
                <a:solidFill>
                  <a:srgbClr val="92D050"/>
                </a:solidFill>
              </a:rPr>
              <a:t>	    print(number)</a:t>
            </a:r>
          </a:p>
          <a:p>
            <a:pPr marL="3086100" lvl="7" indent="0">
              <a:buNone/>
            </a:pPr>
            <a:r>
              <a:rPr lang="en-IN" sz="2600" i="1" dirty="0">
                <a:solidFill>
                  <a:srgbClr val="92D050"/>
                </a:solidFill>
              </a:rPr>
              <a:t>      number = number + 1</a:t>
            </a:r>
          </a:p>
          <a:p>
            <a:pPr algn="just">
              <a:lnSpc>
                <a:spcPct val="170000"/>
              </a:lnSpc>
            </a:pPr>
            <a:r>
              <a:rPr lang="en-IN" sz="2600" dirty="0"/>
              <a:t>The code is executed as long as the value in the </a:t>
            </a:r>
            <a:r>
              <a:rPr lang="en-IN" sz="2600" i="1" dirty="0"/>
              <a:t>number</a:t>
            </a:r>
            <a:r>
              <a:rPr lang="en-IN" sz="2600" dirty="0"/>
              <a:t> variable is less than or equal to (&lt;=) 10. In every loop, the current </a:t>
            </a:r>
            <a:r>
              <a:rPr lang="en-IN" sz="2600" i="1" dirty="0"/>
              <a:t>number</a:t>
            </a:r>
            <a:r>
              <a:rPr lang="en-IN" sz="2600" dirty="0"/>
              <a:t> is printed and then 1 is added to it.</a:t>
            </a:r>
          </a:p>
          <a:p>
            <a:endParaRPr lang="en-US" dirty="0"/>
          </a:p>
        </p:txBody>
      </p:sp>
    </p:spTree>
    <p:extLst>
      <p:ext uri="{BB962C8B-B14F-4D97-AF65-F5344CB8AC3E}">
        <p14:creationId xmlns:p14="http://schemas.microsoft.com/office/powerpoint/2010/main" val="2541789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EC249-C3F6-7242-9670-DDE8FC506C85}"/>
              </a:ext>
            </a:extLst>
          </p:cNvPr>
          <p:cNvSpPr>
            <a:spLocks noGrp="1"/>
          </p:cNvSpPr>
          <p:nvPr>
            <p:ph idx="1"/>
          </p:nvPr>
        </p:nvSpPr>
        <p:spPr>
          <a:xfrm>
            <a:off x="591272" y="387275"/>
            <a:ext cx="8983033" cy="5992010"/>
          </a:xfrm>
        </p:spPr>
        <p:txBody>
          <a:bodyPr>
            <a:normAutofit/>
          </a:bodyPr>
          <a:lstStyle/>
          <a:p>
            <a:r>
              <a:rPr lang="en-US" sz="2400" dirty="0">
                <a:solidFill>
                  <a:srgbClr val="FF0000"/>
                </a:solidFill>
              </a:rPr>
              <a:t>For loop:</a:t>
            </a:r>
          </a:p>
          <a:p>
            <a:pPr marL="0" indent="0">
              <a:buNone/>
            </a:pPr>
            <a:r>
              <a:rPr lang="en-US" sz="2000" dirty="0"/>
              <a:t>   </a:t>
            </a:r>
            <a:r>
              <a:rPr lang="en-IN" sz="2000" dirty="0"/>
              <a:t>One  can also print numbers from 1 to 10 using a </a:t>
            </a:r>
            <a:r>
              <a:rPr lang="en-IN" sz="2000" i="1" dirty="0"/>
              <a:t>for</a:t>
            </a:r>
            <a:r>
              <a:rPr lang="en-IN" sz="2000" dirty="0"/>
              <a:t> loop, like this:</a:t>
            </a:r>
          </a:p>
          <a:p>
            <a:pPr marL="2628900" lvl="6" indent="0">
              <a:buNone/>
            </a:pPr>
            <a:r>
              <a:rPr lang="en-IN" sz="2000" i="1" dirty="0">
                <a:solidFill>
                  <a:srgbClr val="92D050"/>
                </a:solidFill>
              </a:rPr>
              <a:t>number = 1</a:t>
            </a:r>
            <a:endParaRPr lang="en-IN" sz="2000" dirty="0">
              <a:solidFill>
                <a:srgbClr val="92D050"/>
              </a:solidFill>
            </a:endParaRPr>
          </a:p>
          <a:p>
            <a:pPr marL="2628900" lvl="6" indent="0">
              <a:buNone/>
            </a:pPr>
            <a:r>
              <a:rPr lang="en-IN" sz="2000" b="1" i="1" dirty="0">
                <a:solidFill>
                  <a:srgbClr val="92D050"/>
                </a:solidFill>
              </a:rPr>
              <a:t>for</a:t>
            </a:r>
            <a:r>
              <a:rPr lang="en-IN" sz="2000" i="1" dirty="0">
                <a:solidFill>
                  <a:srgbClr val="92D050"/>
                </a:solidFill>
              </a:rPr>
              <a:t> number in range(1, 11):</a:t>
            </a:r>
            <a:endParaRPr lang="en-IN" sz="2000" dirty="0">
              <a:solidFill>
                <a:srgbClr val="92D050"/>
              </a:solidFill>
            </a:endParaRPr>
          </a:p>
          <a:p>
            <a:pPr marL="2628900" lvl="6" indent="0">
              <a:buNone/>
            </a:pPr>
            <a:r>
              <a:rPr lang="en-IN" sz="2000" i="1" dirty="0">
                <a:solidFill>
                  <a:srgbClr val="92D050"/>
                </a:solidFill>
              </a:rPr>
              <a:t>		print(number)</a:t>
            </a:r>
            <a:endParaRPr lang="en-IN" sz="2000" dirty="0">
              <a:solidFill>
                <a:srgbClr val="92D050"/>
              </a:solidFill>
            </a:endParaRPr>
          </a:p>
          <a:p>
            <a:pPr algn="just">
              <a:lnSpc>
                <a:spcPct val="150000"/>
              </a:lnSpc>
            </a:pPr>
            <a:r>
              <a:rPr lang="en-IN" sz="2000" dirty="0"/>
              <a:t>The </a:t>
            </a:r>
            <a:r>
              <a:rPr lang="en-IN" sz="2000" i="1" dirty="0"/>
              <a:t>for</a:t>
            </a:r>
            <a:r>
              <a:rPr lang="en-IN" sz="2000" dirty="0"/>
              <a:t> loop is executed as long as the value in the </a:t>
            </a:r>
            <a:r>
              <a:rPr lang="en-IN" sz="2000" i="1" dirty="0"/>
              <a:t>number</a:t>
            </a:r>
            <a:r>
              <a:rPr lang="en-IN" sz="2000" dirty="0"/>
              <a:t> variable is within the range of 1 and 10. The </a:t>
            </a:r>
            <a:r>
              <a:rPr lang="en-IN" sz="2000" i="1" dirty="0"/>
              <a:t>range()</a:t>
            </a:r>
            <a:r>
              <a:rPr lang="en-IN" sz="2000" dirty="0"/>
              <a:t> function automatically assigns the next value to the </a:t>
            </a:r>
            <a:r>
              <a:rPr lang="en-IN" sz="2000" i="1" dirty="0"/>
              <a:t>number</a:t>
            </a:r>
            <a:r>
              <a:rPr lang="en-IN" sz="2000" dirty="0"/>
              <a:t> variable, until 1 below the final number you specify.</a:t>
            </a:r>
          </a:p>
          <a:p>
            <a:pPr marL="0" indent="0" algn="just">
              <a:lnSpc>
                <a:spcPct val="150000"/>
              </a:lnSpc>
              <a:buNone/>
            </a:pPr>
            <a:r>
              <a:rPr lang="en-IN" sz="2000" dirty="0">
                <a:solidFill>
                  <a:srgbClr val="FF0000"/>
                </a:solidFill>
              </a:rPr>
              <a:t>Important: </a:t>
            </a:r>
            <a:r>
              <a:rPr lang="en-IN" sz="2000" dirty="0"/>
              <a:t>Similar to the conditional statements, the </a:t>
            </a:r>
            <a:r>
              <a:rPr lang="en-IN" sz="2000" i="1" dirty="0"/>
              <a:t>for</a:t>
            </a:r>
            <a:r>
              <a:rPr lang="en-IN" sz="2000" dirty="0"/>
              <a:t> and </a:t>
            </a:r>
            <a:r>
              <a:rPr lang="en-IN" sz="2000" i="1" dirty="0"/>
              <a:t>while</a:t>
            </a:r>
            <a:r>
              <a:rPr lang="en-IN" sz="2000" dirty="0"/>
              <a:t> Boolean expressions should have a colon </a:t>
            </a:r>
            <a:r>
              <a:rPr lang="en-IN" sz="2000" b="1" dirty="0"/>
              <a:t>:</a:t>
            </a:r>
            <a:r>
              <a:rPr lang="en-IN" sz="2000" dirty="0"/>
              <a:t> right after them, and the expressions to be executed should be indented.</a:t>
            </a:r>
          </a:p>
          <a:p>
            <a:pPr algn="just"/>
            <a:endParaRPr lang="en-IN" sz="2000" dirty="0"/>
          </a:p>
          <a:p>
            <a:pPr marL="0" indent="0">
              <a:buNone/>
            </a:pPr>
            <a:endParaRPr lang="en-US" sz="2000" dirty="0"/>
          </a:p>
        </p:txBody>
      </p:sp>
    </p:spTree>
    <p:extLst>
      <p:ext uri="{BB962C8B-B14F-4D97-AF65-F5344CB8AC3E}">
        <p14:creationId xmlns:p14="http://schemas.microsoft.com/office/powerpoint/2010/main" val="3421957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4641C-6D67-484D-B91F-6F46DC658C4D}"/>
              </a:ext>
            </a:extLst>
          </p:cNvPr>
          <p:cNvSpPr>
            <a:spLocks noGrp="1"/>
          </p:cNvSpPr>
          <p:nvPr>
            <p:ph type="title"/>
          </p:nvPr>
        </p:nvSpPr>
        <p:spPr/>
        <p:txBody>
          <a:bodyPr/>
          <a:lstStyle/>
          <a:p>
            <a:r>
              <a:rPr lang="en-IN" b="1" dirty="0"/>
              <a:t>User-defined Functions:</a:t>
            </a:r>
            <a:br>
              <a:rPr lang="en-IN" dirty="0"/>
            </a:br>
            <a:endParaRPr lang="en-US" dirty="0"/>
          </a:p>
        </p:txBody>
      </p:sp>
      <p:sp>
        <p:nvSpPr>
          <p:cNvPr id="3" name="Content Placeholder 2">
            <a:extLst>
              <a:ext uri="{FF2B5EF4-FFF2-40B4-BE49-F238E27FC236}">
                <a16:creationId xmlns:a16="http://schemas.microsoft.com/office/drawing/2014/main" id="{8EA017BE-2BA8-6240-86B6-3C2281B03B6B}"/>
              </a:ext>
            </a:extLst>
          </p:cNvPr>
          <p:cNvSpPr>
            <a:spLocks noGrp="1"/>
          </p:cNvSpPr>
          <p:nvPr>
            <p:ph idx="1"/>
          </p:nvPr>
        </p:nvSpPr>
        <p:spPr>
          <a:xfrm>
            <a:off x="677334" y="1488613"/>
            <a:ext cx="8596668" cy="5105825"/>
          </a:xfrm>
        </p:spPr>
        <p:txBody>
          <a:bodyPr>
            <a:normAutofit fontScale="92500" lnSpcReduction="10000"/>
          </a:bodyPr>
          <a:lstStyle/>
          <a:p>
            <a:pPr algn="just">
              <a:lnSpc>
                <a:spcPct val="150000"/>
              </a:lnSpc>
            </a:pPr>
            <a:r>
              <a:rPr lang="en-IN" sz="2200" dirty="0"/>
              <a:t>To define a new function, you use the word </a:t>
            </a:r>
            <a:r>
              <a:rPr lang="en-IN" sz="2200" b="1" i="1" dirty="0"/>
              <a:t>def</a:t>
            </a:r>
            <a:r>
              <a:rPr lang="en-IN" sz="2200" b="1" dirty="0"/>
              <a:t> </a:t>
            </a:r>
            <a:r>
              <a:rPr lang="en-IN" sz="2200" dirty="0"/>
              <a:t>followed by the name you want to give the function and a set of parentheses (and arguments inside, if necessary). After the parentheses add a colon </a:t>
            </a:r>
            <a:r>
              <a:rPr lang="en-IN" sz="2200" b="1" dirty="0"/>
              <a:t>:</a:t>
            </a:r>
            <a:r>
              <a:rPr lang="en-IN" sz="2200" dirty="0"/>
              <a:t> and then tell the function what instructions to perform. The statements should be indented with 2 spaces (in MicroPython). </a:t>
            </a:r>
          </a:p>
          <a:p>
            <a:pPr marL="0" indent="0" algn="just">
              <a:lnSpc>
                <a:spcPct val="150000"/>
              </a:lnSpc>
              <a:buNone/>
            </a:pPr>
            <a:r>
              <a:rPr lang="en-IN" sz="2200" dirty="0"/>
              <a:t>The format:</a:t>
            </a:r>
          </a:p>
          <a:p>
            <a:pPr marL="2171700" lvl="5" indent="0" algn="just">
              <a:lnSpc>
                <a:spcPct val="150000"/>
              </a:lnSpc>
              <a:buNone/>
            </a:pPr>
            <a:r>
              <a:rPr lang="en-IN" sz="2200" b="1" i="1" dirty="0">
                <a:solidFill>
                  <a:schemeClr val="accent1"/>
                </a:solidFill>
              </a:rPr>
              <a:t>def</a:t>
            </a:r>
            <a:r>
              <a:rPr lang="en-IN" sz="2200" i="1" dirty="0">
                <a:solidFill>
                  <a:schemeClr val="accent1"/>
                </a:solidFill>
              </a:rPr>
              <a:t> </a:t>
            </a:r>
            <a:r>
              <a:rPr lang="en-IN" sz="2200" i="1" dirty="0" err="1">
                <a:solidFill>
                  <a:schemeClr val="accent1"/>
                </a:solidFill>
              </a:rPr>
              <a:t>my_function</a:t>
            </a:r>
            <a:r>
              <a:rPr lang="en-IN" sz="2200" i="1" dirty="0">
                <a:solidFill>
                  <a:schemeClr val="accent1"/>
                </a:solidFill>
              </a:rPr>
              <a:t>(&lt;arg1&gt;, &lt;arg2&gt;, ...):</a:t>
            </a:r>
          </a:p>
          <a:p>
            <a:pPr marL="2171700" lvl="5" indent="0" algn="just">
              <a:lnSpc>
                <a:spcPct val="150000"/>
              </a:lnSpc>
              <a:buNone/>
            </a:pPr>
            <a:r>
              <a:rPr lang="en-IN" sz="2200" i="1" dirty="0">
                <a:solidFill>
                  <a:schemeClr val="accent1"/>
                </a:solidFill>
              </a:rPr>
              <a:t>			&lt;statement&gt;</a:t>
            </a:r>
            <a:endParaRPr lang="en-IN" sz="2200" dirty="0">
              <a:solidFill>
                <a:schemeClr val="accent1"/>
              </a:solidFill>
            </a:endParaRPr>
          </a:p>
          <a:p>
            <a:pPr marL="2171700" lvl="5" indent="0" algn="just">
              <a:lnSpc>
                <a:spcPct val="150000"/>
              </a:lnSpc>
              <a:buNone/>
            </a:pPr>
            <a:r>
              <a:rPr lang="en-IN" sz="2200" i="1" dirty="0">
                <a:solidFill>
                  <a:schemeClr val="accent1"/>
                </a:solidFill>
              </a:rPr>
              <a:t> 			(...)</a:t>
            </a:r>
            <a:endParaRPr lang="en-IN" sz="2200" dirty="0">
              <a:solidFill>
                <a:schemeClr val="accent1"/>
              </a:solidFill>
            </a:endParaRPr>
          </a:p>
          <a:p>
            <a:pPr marL="2171700" lvl="5" indent="0" algn="just">
              <a:lnSpc>
                <a:spcPct val="150000"/>
              </a:lnSpc>
              <a:buNone/>
            </a:pPr>
            <a:r>
              <a:rPr lang="en-IN" sz="2200" i="1" dirty="0">
                <a:solidFill>
                  <a:schemeClr val="accent1"/>
                </a:solidFill>
              </a:rPr>
              <a:t> 			return</a:t>
            </a:r>
            <a:endParaRPr lang="en-IN" sz="2200" dirty="0">
              <a:solidFill>
                <a:schemeClr val="accent1"/>
              </a:solidFill>
            </a:endParaRPr>
          </a:p>
          <a:p>
            <a:pPr marL="0" indent="0">
              <a:buNone/>
            </a:pPr>
            <a:endParaRPr lang="en-US" dirty="0"/>
          </a:p>
        </p:txBody>
      </p:sp>
    </p:spTree>
    <p:extLst>
      <p:ext uri="{BB962C8B-B14F-4D97-AF65-F5344CB8AC3E}">
        <p14:creationId xmlns:p14="http://schemas.microsoft.com/office/powerpoint/2010/main" val="2074771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5E6AF-6B71-5C44-8354-E1BC6BA5E8FD}"/>
              </a:ext>
            </a:extLst>
          </p:cNvPr>
          <p:cNvSpPr>
            <a:spLocks noGrp="1"/>
          </p:cNvSpPr>
          <p:nvPr>
            <p:ph idx="1"/>
          </p:nvPr>
        </p:nvSpPr>
        <p:spPr>
          <a:xfrm>
            <a:off x="505212" y="557700"/>
            <a:ext cx="9036822" cy="5466582"/>
          </a:xfrm>
        </p:spPr>
        <p:txBody>
          <a:bodyPr>
            <a:normAutofit lnSpcReduction="10000"/>
          </a:bodyPr>
          <a:lstStyle/>
          <a:p>
            <a:pPr algn="just">
              <a:lnSpc>
                <a:spcPct val="150000"/>
              </a:lnSpc>
            </a:pPr>
            <a:r>
              <a:rPr lang="en-IN" sz="2000" dirty="0">
                <a:solidFill>
                  <a:srgbClr val="FF0000"/>
                </a:solidFill>
              </a:rPr>
              <a:t>For example, </a:t>
            </a:r>
            <a:r>
              <a:rPr lang="en-IN" sz="2000" dirty="0"/>
              <a:t>a function that converts the temperature in Celsius to Fahrenheit could be the following:</a:t>
            </a:r>
          </a:p>
          <a:p>
            <a:pPr marL="2171700" lvl="5" indent="0">
              <a:lnSpc>
                <a:spcPct val="150000"/>
              </a:lnSpc>
              <a:buNone/>
            </a:pPr>
            <a:r>
              <a:rPr lang="en-IN" sz="2000" i="1" dirty="0">
                <a:solidFill>
                  <a:schemeClr val="accent1"/>
                </a:solidFill>
              </a:rPr>
              <a:t>def </a:t>
            </a:r>
            <a:r>
              <a:rPr lang="en-IN" sz="2000" i="1" dirty="0" err="1">
                <a:solidFill>
                  <a:schemeClr val="accent1"/>
                </a:solidFill>
              </a:rPr>
              <a:t>celsius_to_fahrenheit</a:t>
            </a:r>
            <a:r>
              <a:rPr lang="en-IN" sz="2000" i="1" dirty="0">
                <a:solidFill>
                  <a:schemeClr val="accent1"/>
                </a:solidFill>
              </a:rPr>
              <a:t>(</a:t>
            </a:r>
            <a:r>
              <a:rPr lang="en-IN" sz="2000" i="1" dirty="0" err="1">
                <a:solidFill>
                  <a:schemeClr val="accent1"/>
                </a:solidFill>
              </a:rPr>
              <a:t>temp_celsius</a:t>
            </a:r>
            <a:r>
              <a:rPr lang="en-IN" sz="2000" i="1" dirty="0">
                <a:solidFill>
                  <a:schemeClr val="accent1"/>
                </a:solidFill>
              </a:rPr>
              <a:t>): </a:t>
            </a:r>
            <a:endParaRPr lang="en-IN" sz="2000" dirty="0">
              <a:solidFill>
                <a:schemeClr val="accent1"/>
              </a:solidFill>
            </a:endParaRPr>
          </a:p>
          <a:p>
            <a:pPr marL="2171700" lvl="5" indent="0">
              <a:lnSpc>
                <a:spcPct val="150000"/>
              </a:lnSpc>
              <a:buNone/>
            </a:pPr>
            <a:r>
              <a:rPr lang="en-IN" sz="2000" i="1" dirty="0">
                <a:solidFill>
                  <a:schemeClr val="accent1"/>
                </a:solidFill>
              </a:rPr>
              <a:t>			</a:t>
            </a:r>
            <a:r>
              <a:rPr lang="en-IN" sz="2000" i="1" dirty="0" err="1">
                <a:solidFill>
                  <a:schemeClr val="accent1"/>
                </a:solidFill>
              </a:rPr>
              <a:t>temp_fahrenheit</a:t>
            </a:r>
            <a:r>
              <a:rPr lang="en-IN" sz="2000" i="1" dirty="0">
                <a:solidFill>
                  <a:schemeClr val="accent1"/>
                </a:solidFill>
              </a:rPr>
              <a:t> = </a:t>
            </a:r>
            <a:r>
              <a:rPr lang="en-IN" sz="2000" i="1" dirty="0" err="1">
                <a:solidFill>
                  <a:schemeClr val="accent1"/>
                </a:solidFill>
              </a:rPr>
              <a:t>temp_celsius</a:t>
            </a:r>
            <a:r>
              <a:rPr lang="en-IN" sz="2000" i="1" dirty="0">
                <a:solidFill>
                  <a:schemeClr val="accent1"/>
                </a:solidFill>
              </a:rPr>
              <a:t> * (9/5) + 32 </a:t>
            </a:r>
            <a:endParaRPr lang="en-IN" sz="2000" dirty="0">
              <a:solidFill>
                <a:schemeClr val="accent1"/>
              </a:solidFill>
            </a:endParaRPr>
          </a:p>
          <a:p>
            <a:pPr marL="2171700" lvl="5" indent="0">
              <a:lnSpc>
                <a:spcPct val="150000"/>
              </a:lnSpc>
              <a:buNone/>
            </a:pPr>
            <a:r>
              <a:rPr lang="en-IN" sz="2000" i="1" dirty="0">
                <a:solidFill>
                  <a:schemeClr val="accent1"/>
                </a:solidFill>
              </a:rPr>
              <a:t>			return </a:t>
            </a:r>
            <a:r>
              <a:rPr lang="en-IN" sz="2000" i="1" dirty="0" err="1">
                <a:solidFill>
                  <a:schemeClr val="accent1"/>
                </a:solidFill>
              </a:rPr>
              <a:t>temp_fahrenheit</a:t>
            </a:r>
            <a:endParaRPr lang="en-IN" sz="2000" dirty="0">
              <a:solidFill>
                <a:schemeClr val="accent1"/>
              </a:solidFill>
            </a:endParaRPr>
          </a:p>
          <a:p>
            <a:pPr marL="0" indent="0" algn="just">
              <a:lnSpc>
                <a:spcPct val="150000"/>
              </a:lnSpc>
              <a:buNone/>
            </a:pPr>
            <a:r>
              <a:rPr lang="en-IN" sz="2000" dirty="0"/>
              <a:t>The </a:t>
            </a:r>
            <a:r>
              <a:rPr lang="en-IN" sz="2000" i="1" dirty="0" err="1"/>
              <a:t>celsius_to_fahrenheit</a:t>
            </a:r>
            <a:r>
              <a:rPr lang="en-IN" sz="2000" i="1" dirty="0"/>
              <a:t>()</a:t>
            </a:r>
            <a:r>
              <a:rPr lang="en-IN" sz="2000" dirty="0"/>
              <a:t> function accepts as argument a temperature in Celsius (</a:t>
            </a:r>
            <a:r>
              <a:rPr lang="en-IN" sz="2000" i="1" dirty="0" err="1"/>
              <a:t>temp_celsius</a:t>
            </a:r>
            <a:r>
              <a:rPr lang="en-IN" sz="2000" dirty="0"/>
              <a:t>). Then, it does the calculation to convert the temperature. Finally, it returns the temperature in Fahrenheit (</a:t>
            </a:r>
            <a:r>
              <a:rPr lang="en-IN" sz="2000" i="1" dirty="0" err="1"/>
              <a:t>temp_fahrenheit</a:t>
            </a:r>
            <a:r>
              <a:rPr lang="en-IN" sz="2000" dirty="0"/>
              <a:t>).</a:t>
            </a:r>
          </a:p>
          <a:p>
            <a:pPr marL="0" indent="0" algn="just">
              <a:lnSpc>
                <a:spcPct val="150000"/>
              </a:lnSpc>
              <a:buNone/>
            </a:pPr>
            <a:r>
              <a:rPr lang="en-IN" sz="2000" b="1" dirty="0">
                <a:solidFill>
                  <a:srgbClr val="FF0000"/>
                </a:solidFill>
              </a:rPr>
              <a:t>Note</a:t>
            </a:r>
            <a:r>
              <a:rPr lang="en-IN" sz="2000" dirty="0">
                <a:solidFill>
                  <a:srgbClr val="FF0000"/>
                </a:solidFill>
              </a:rPr>
              <a:t>: </a:t>
            </a:r>
            <a:r>
              <a:rPr lang="en-IN" sz="2000" dirty="0"/>
              <a:t>functions don’t necessarily need to return something. They could just perform some work without the need to return anything.</a:t>
            </a:r>
          </a:p>
          <a:p>
            <a:endParaRPr lang="en-US" dirty="0"/>
          </a:p>
        </p:txBody>
      </p:sp>
    </p:spTree>
    <p:extLst>
      <p:ext uri="{BB962C8B-B14F-4D97-AF65-F5344CB8AC3E}">
        <p14:creationId xmlns:p14="http://schemas.microsoft.com/office/powerpoint/2010/main" val="2070089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3C2C-AE4B-9E4A-AA7C-0A517CF0E425}"/>
              </a:ext>
            </a:extLst>
          </p:cNvPr>
          <p:cNvSpPr>
            <a:spLocks noGrp="1"/>
          </p:cNvSpPr>
          <p:nvPr>
            <p:ph type="title"/>
          </p:nvPr>
        </p:nvSpPr>
        <p:spPr>
          <a:xfrm>
            <a:off x="677334" y="953844"/>
            <a:ext cx="8596668" cy="627529"/>
          </a:xfrm>
        </p:spPr>
        <p:txBody>
          <a:bodyPr>
            <a:normAutofit fontScale="90000"/>
          </a:bodyPr>
          <a:lstStyle/>
          <a:p>
            <a:r>
              <a:rPr lang="en-IN" b="1" dirty="0"/>
              <a:t>Classes and Objects:</a:t>
            </a:r>
            <a:br>
              <a:rPr lang="en-IN" dirty="0"/>
            </a:br>
            <a:endParaRPr lang="en-US" dirty="0"/>
          </a:p>
        </p:txBody>
      </p:sp>
      <p:sp>
        <p:nvSpPr>
          <p:cNvPr id="3" name="Content Placeholder 2">
            <a:extLst>
              <a:ext uri="{FF2B5EF4-FFF2-40B4-BE49-F238E27FC236}">
                <a16:creationId xmlns:a16="http://schemas.microsoft.com/office/drawing/2014/main" id="{0267D301-14BD-FE4B-A18E-27E3C3641BCE}"/>
              </a:ext>
            </a:extLst>
          </p:cNvPr>
          <p:cNvSpPr>
            <a:spLocks noGrp="1"/>
          </p:cNvSpPr>
          <p:nvPr>
            <p:ph idx="1"/>
          </p:nvPr>
        </p:nvSpPr>
        <p:spPr>
          <a:xfrm>
            <a:off x="677334" y="1764253"/>
            <a:ext cx="8596668" cy="2979869"/>
          </a:xfrm>
        </p:spPr>
        <p:txBody>
          <a:bodyPr>
            <a:normAutofit/>
          </a:bodyPr>
          <a:lstStyle/>
          <a:p>
            <a:pPr algn="just">
              <a:lnSpc>
                <a:spcPct val="150000"/>
              </a:lnSpc>
            </a:pPr>
            <a:r>
              <a:rPr lang="en-IN" sz="2000" dirty="0"/>
              <a:t>Python is an Object-Oriented Programming (OOP) language. </a:t>
            </a:r>
          </a:p>
          <a:p>
            <a:pPr algn="just">
              <a:lnSpc>
                <a:spcPct val="150000"/>
              </a:lnSpc>
            </a:pPr>
            <a:r>
              <a:rPr lang="en-IN" sz="2000" dirty="0"/>
              <a:t>There are two important concepts you need to understand about OOP: </a:t>
            </a:r>
          </a:p>
          <a:p>
            <a:pPr lvl="5" algn="just">
              <a:lnSpc>
                <a:spcPct val="150000"/>
              </a:lnSpc>
            </a:pPr>
            <a:r>
              <a:rPr lang="en-IN" sz="2000" dirty="0"/>
              <a:t>Classes </a:t>
            </a:r>
          </a:p>
          <a:p>
            <a:pPr lvl="5" algn="just">
              <a:lnSpc>
                <a:spcPct val="150000"/>
              </a:lnSpc>
            </a:pPr>
            <a:r>
              <a:rPr lang="en-IN" sz="2000" dirty="0"/>
              <a:t>Objects</a:t>
            </a:r>
          </a:p>
          <a:p>
            <a:pPr marL="0" indent="0">
              <a:buNone/>
            </a:pPr>
            <a:endParaRPr lang="en-US" dirty="0"/>
          </a:p>
        </p:txBody>
      </p:sp>
    </p:spTree>
    <p:extLst>
      <p:ext uri="{BB962C8B-B14F-4D97-AF65-F5344CB8AC3E}">
        <p14:creationId xmlns:p14="http://schemas.microsoft.com/office/powerpoint/2010/main" val="1822937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4498BE-0F43-824C-B290-03B6AF1DF6C3}"/>
              </a:ext>
            </a:extLst>
          </p:cNvPr>
          <p:cNvSpPr>
            <a:spLocks noGrp="1"/>
          </p:cNvSpPr>
          <p:nvPr>
            <p:ph idx="1"/>
          </p:nvPr>
        </p:nvSpPr>
        <p:spPr>
          <a:xfrm>
            <a:off x="677333" y="623945"/>
            <a:ext cx="8606515" cy="5755340"/>
          </a:xfrm>
        </p:spPr>
        <p:txBody>
          <a:bodyPr>
            <a:normAutofit fontScale="92500" lnSpcReduction="10000"/>
          </a:bodyPr>
          <a:lstStyle/>
          <a:p>
            <a:pPr marL="0" indent="0" algn="just">
              <a:lnSpc>
                <a:spcPct val="150000"/>
              </a:lnSpc>
              <a:buNone/>
            </a:pPr>
            <a:r>
              <a:rPr lang="en-IN" sz="2400" dirty="0" err="1">
                <a:solidFill>
                  <a:srgbClr val="FF0000"/>
                </a:solidFill>
              </a:rPr>
              <a:t>Classe</a:t>
            </a:r>
            <a:r>
              <a:rPr lang="en-IN" sz="2400" dirty="0">
                <a:solidFill>
                  <a:srgbClr val="FF0000"/>
                </a:solidFill>
              </a:rPr>
              <a:t>:</a:t>
            </a:r>
          </a:p>
          <a:p>
            <a:pPr algn="just">
              <a:lnSpc>
                <a:spcPct val="150000"/>
              </a:lnSpc>
            </a:pPr>
            <a:r>
              <a:rPr lang="en-IN" sz="2200" dirty="0"/>
              <a:t>A class is a blueprint for objects. It defines a set of attributes (data and functions) that characterize an object. </a:t>
            </a:r>
          </a:p>
          <a:p>
            <a:pPr algn="just">
              <a:lnSpc>
                <a:spcPct val="150000"/>
              </a:lnSpc>
            </a:pPr>
            <a:r>
              <a:rPr lang="en-IN" sz="2200" dirty="0"/>
              <a:t>The functions inside of a class are called methods. </a:t>
            </a:r>
          </a:p>
          <a:p>
            <a:pPr algn="just">
              <a:lnSpc>
                <a:spcPct val="150000"/>
              </a:lnSpc>
            </a:pPr>
            <a:r>
              <a:rPr lang="en-IN" sz="2200" dirty="0"/>
              <a:t>Classes are defined by the keyword </a:t>
            </a:r>
            <a:r>
              <a:rPr lang="en-IN" sz="2200" b="1" i="1" dirty="0"/>
              <a:t>class</a:t>
            </a:r>
            <a:r>
              <a:rPr lang="en-IN" sz="2200" b="1" dirty="0"/>
              <a:t> </a:t>
            </a:r>
            <a:r>
              <a:rPr lang="en-IN" sz="2200" dirty="0"/>
              <a:t>followed by the name of the class. </a:t>
            </a:r>
          </a:p>
          <a:p>
            <a:pPr marL="0" indent="0" algn="just">
              <a:lnSpc>
                <a:spcPct val="150000"/>
              </a:lnSpc>
              <a:buNone/>
            </a:pPr>
            <a:r>
              <a:rPr lang="en-IN" sz="2200" dirty="0"/>
              <a:t>For example:</a:t>
            </a:r>
          </a:p>
          <a:p>
            <a:pPr marL="2628900" lvl="6" indent="0" algn="just">
              <a:lnSpc>
                <a:spcPct val="150000"/>
              </a:lnSpc>
              <a:buNone/>
            </a:pPr>
            <a:r>
              <a:rPr lang="en-IN" sz="2200" i="1" dirty="0"/>
              <a:t>class </a:t>
            </a:r>
            <a:r>
              <a:rPr lang="en-IN" sz="2200" i="1" dirty="0" err="1"/>
              <a:t>MyClass</a:t>
            </a:r>
            <a:r>
              <a:rPr lang="en-IN" sz="2200" i="1" dirty="0"/>
              <a:t>:</a:t>
            </a:r>
            <a:endParaRPr lang="en-IN" sz="2200" dirty="0"/>
          </a:p>
          <a:p>
            <a:pPr marL="2628900" lvl="6" indent="0" algn="just">
              <a:lnSpc>
                <a:spcPct val="150000"/>
              </a:lnSpc>
              <a:buNone/>
            </a:pPr>
            <a:r>
              <a:rPr lang="en-IN" sz="2200" i="1" dirty="0"/>
              <a:t>    (...)</a:t>
            </a:r>
            <a:endParaRPr lang="en-IN" sz="2200" dirty="0"/>
          </a:p>
          <a:p>
            <a:pPr algn="just">
              <a:lnSpc>
                <a:spcPct val="150000"/>
              </a:lnSpc>
            </a:pPr>
            <a:r>
              <a:rPr lang="en-IN" sz="2200" b="1" dirty="0"/>
              <a:t>Note:</a:t>
            </a:r>
            <a:r>
              <a:rPr lang="en-IN" sz="2200" dirty="0"/>
              <a:t> by convention, classes’ names in Python should be Cap Words. However, you can give whatever name you want.</a:t>
            </a:r>
          </a:p>
          <a:p>
            <a:endParaRPr lang="en-US" dirty="0"/>
          </a:p>
        </p:txBody>
      </p:sp>
    </p:spTree>
    <p:extLst>
      <p:ext uri="{BB962C8B-B14F-4D97-AF65-F5344CB8AC3E}">
        <p14:creationId xmlns:p14="http://schemas.microsoft.com/office/powerpoint/2010/main" val="240358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C73B2-A094-024C-B35F-03C611E7567D}"/>
              </a:ext>
            </a:extLst>
          </p:cNvPr>
          <p:cNvSpPr>
            <a:spLocks noGrp="1"/>
          </p:cNvSpPr>
          <p:nvPr>
            <p:ph idx="1"/>
          </p:nvPr>
        </p:nvSpPr>
        <p:spPr>
          <a:xfrm>
            <a:off x="526727" y="934218"/>
            <a:ext cx="8596668" cy="1604587"/>
          </a:xfrm>
        </p:spPr>
        <p:txBody>
          <a:bodyPr/>
          <a:lstStyle/>
          <a:p>
            <a:pPr marL="0" indent="0">
              <a:buNone/>
            </a:pPr>
            <a:r>
              <a:rPr lang="en-IN" sz="2400" dirty="0">
                <a:solidFill>
                  <a:srgbClr val="FF0000"/>
                </a:solidFill>
              </a:rPr>
              <a:t>Object:</a:t>
            </a:r>
          </a:p>
          <a:p>
            <a:pPr algn="just">
              <a:lnSpc>
                <a:spcPct val="150000"/>
              </a:lnSpc>
            </a:pPr>
            <a:r>
              <a:rPr lang="en-IN" dirty="0"/>
              <a:t>An object is an instance of a class. It’s simply a collection of data and methods into a single entity. </a:t>
            </a:r>
          </a:p>
          <a:p>
            <a:endParaRPr lang="en-US" dirty="0"/>
          </a:p>
        </p:txBody>
      </p:sp>
      <p:sp>
        <p:nvSpPr>
          <p:cNvPr id="5" name="Rectangle 4">
            <a:extLst>
              <a:ext uri="{FF2B5EF4-FFF2-40B4-BE49-F238E27FC236}">
                <a16:creationId xmlns:a16="http://schemas.microsoft.com/office/drawing/2014/main" id="{C8896D79-847E-AD43-A086-4B0FF6B069CC}"/>
              </a:ext>
            </a:extLst>
          </p:cNvPr>
          <p:cNvSpPr>
            <a:spLocks noChangeArrowheads="1"/>
          </p:cNvSpPr>
          <p:nvPr/>
        </p:nvSpPr>
        <p:spPr bwMode="auto">
          <a:xfrm>
            <a:off x="2057400" y="3345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7" name="Picture 15">
            <a:extLst>
              <a:ext uri="{FF2B5EF4-FFF2-40B4-BE49-F238E27FC236}">
                <a16:creationId xmlns:a16="http://schemas.microsoft.com/office/drawing/2014/main" id="{AE474B4D-CD02-C940-939F-4DBB1ECA905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21684" y="2526175"/>
            <a:ext cx="4808669" cy="3417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014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CD2ED5-078A-D848-A6A3-18369D535B15}"/>
              </a:ext>
            </a:extLst>
          </p:cNvPr>
          <p:cNvSpPr>
            <a:spLocks noGrp="1"/>
          </p:cNvSpPr>
          <p:nvPr>
            <p:ph idx="1"/>
          </p:nvPr>
        </p:nvSpPr>
        <p:spPr>
          <a:xfrm>
            <a:off x="376517" y="492163"/>
            <a:ext cx="9649609" cy="5400337"/>
          </a:xfrm>
        </p:spPr>
        <p:txBody>
          <a:bodyPr>
            <a:normAutofit/>
          </a:bodyPr>
          <a:lstStyle/>
          <a:p>
            <a:pPr marL="0" indent="0" algn="just">
              <a:buNone/>
            </a:pPr>
            <a:r>
              <a:rPr lang="en-IN" sz="2600" dirty="0">
                <a:solidFill>
                  <a:srgbClr val="FF0000"/>
                </a:solidFill>
                <a:ea typeface="Times New Roman" panose="02020603050405020304" pitchFamily="18" charset="0"/>
              </a:rPr>
              <a:t>Example:</a:t>
            </a:r>
          </a:p>
          <a:p>
            <a:pPr marL="0" indent="0" algn="just">
              <a:buNone/>
            </a:pPr>
            <a:r>
              <a:rPr lang="en-IN" sz="2000" i="1" dirty="0">
                <a:solidFill>
                  <a:srgbClr val="3A3A3A"/>
                </a:solidFill>
                <a:ea typeface="Times New Roman" panose="02020603050405020304" pitchFamily="18" charset="0"/>
              </a:rPr>
              <a:t>	</a:t>
            </a:r>
            <a:r>
              <a:rPr lang="en-IN" sz="1600" i="1" dirty="0">
                <a:solidFill>
                  <a:schemeClr val="accent1"/>
                </a:solidFill>
                <a:ea typeface="Times New Roman" panose="02020603050405020304" pitchFamily="18" charset="0"/>
              </a:rPr>
              <a:t>class Person:</a:t>
            </a:r>
          </a:p>
          <a:p>
            <a:pPr marL="0" indent="0" algn="just">
              <a:buNone/>
            </a:pPr>
            <a:r>
              <a:rPr lang="en-IN" sz="1600" i="1" dirty="0">
                <a:solidFill>
                  <a:schemeClr val="accent1"/>
                </a:solidFill>
                <a:ea typeface="Times New Roman" panose="02020603050405020304" pitchFamily="18" charset="0"/>
              </a:rPr>
              <a:t>		name = "”</a:t>
            </a:r>
          </a:p>
          <a:p>
            <a:pPr marL="0" indent="0" algn="just">
              <a:buNone/>
            </a:pPr>
            <a:r>
              <a:rPr lang="en-IN" sz="1600" i="1" dirty="0">
                <a:solidFill>
                  <a:schemeClr val="accent1"/>
                </a:solidFill>
                <a:ea typeface="Times New Roman" panose="02020603050405020304" pitchFamily="18" charset="0"/>
              </a:rPr>
              <a:t>		age = 0</a:t>
            </a:r>
          </a:p>
          <a:p>
            <a:pPr marL="0" indent="0" algn="just">
              <a:buNone/>
            </a:pPr>
            <a:r>
              <a:rPr lang="en-IN" sz="1600" i="1" dirty="0">
                <a:solidFill>
                  <a:schemeClr val="accent1"/>
                </a:solidFill>
                <a:ea typeface="Times New Roman" panose="02020603050405020304" pitchFamily="18" charset="0"/>
              </a:rPr>
              <a:t>		country = "”</a:t>
            </a:r>
          </a:p>
          <a:p>
            <a:pPr marL="0" indent="0" algn="just">
              <a:buNone/>
            </a:pPr>
            <a:r>
              <a:rPr lang="en-IN" sz="1600" i="1" dirty="0">
                <a:solidFill>
                  <a:schemeClr val="accent1"/>
                </a:solidFill>
                <a:ea typeface="Times New Roman" panose="02020603050405020304" pitchFamily="18" charset="0"/>
              </a:rPr>
              <a:t>		def description(self):</a:t>
            </a:r>
          </a:p>
          <a:p>
            <a:pPr marL="1714500" lvl="4" indent="0">
              <a:spcBef>
                <a:spcPts val="600"/>
              </a:spcBef>
              <a:spcAft>
                <a:spcPts val="600"/>
              </a:spcAft>
              <a:buNone/>
            </a:pPr>
            <a:r>
              <a:rPr lang="en-IN" sz="1600" i="1" dirty="0">
                <a:solidFill>
                  <a:schemeClr val="accent1"/>
                </a:solidFill>
                <a:ea typeface="Times New Roman" panose="02020603050405020304" pitchFamily="18" charset="0"/>
              </a:rPr>
              <a:t>    	print("%s is %d years old and he is from %s.” %(self.name, self.age, self.state))</a:t>
            </a:r>
          </a:p>
          <a:p>
            <a:pPr marL="400050" lvl="1" indent="0">
              <a:buNone/>
            </a:pPr>
            <a:r>
              <a:rPr lang="en-US" i="1" dirty="0">
                <a:solidFill>
                  <a:schemeClr val="accent1"/>
                </a:solidFill>
              </a:rPr>
              <a:t>person1 = Person()      </a:t>
            </a:r>
          </a:p>
          <a:p>
            <a:pPr marL="400050" lvl="1" indent="0">
              <a:buNone/>
            </a:pPr>
            <a:r>
              <a:rPr lang="en-US" i="1" dirty="0">
                <a:solidFill>
                  <a:schemeClr val="accent1"/>
                </a:solidFill>
              </a:rPr>
              <a:t>person1.name = "Jayaraj VS"</a:t>
            </a:r>
          </a:p>
          <a:p>
            <a:pPr marL="400050" lvl="1" indent="0">
              <a:buNone/>
            </a:pPr>
            <a:r>
              <a:rPr lang="en-US" i="1" dirty="0">
                <a:solidFill>
                  <a:schemeClr val="accent1"/>
                </a:solidFill>
              </a:rPr>
              <a:t>person1.age = 37</a:t>
            </a:r>
          </a:p>
          <a:p>
            <a:pPr marL="400050" lvl="1" indent="0">
              <a:buNone/>
            </a:pPr>
            <a:r>
              <a:rPr lang="en-US" i="1" dirty="0">
                <a:solidFill>
                  <a:schemeClr val="accent1"/>
                </a:solidFill>
              </a:rPr>
              <a:t>person1.state = "Kerala"</a:t>
            </a:r>
          </a:p>
          <a:p>
            <a:pPr marL="400050" lvl="1" indent="0">
              <a:buNone/>
            </a:pPr>
            <a:r>
              <a:rPr lang="en-US" i="1" dirty="0">
                <a:solidFill>
                  <a:schemeClr val="accent1"/>
                </a:solidFill>
              </a:rPr>
              <a:t>person1.description()</a:t>
            </a:r>
          </a:p>
          <a:p>
            <a:endParaRPr lang="en-US" b="1" dirty="0"/>
          </a:p>
        </p:txBody>
      </p:sp>
    </p:spTree>
    <p:extLst>
      <p:ext uri="{BB962C8B-B14F-4D97-AF65-F5344CB8AC3E}">
        <p14:creationId xmlns:p14="http://schemas.microsoft.com/office/powerpoint/2010/main" val="145965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6EA7BF-AC00-394D-B08B-C3798BC2E918}"/>
              </a:ext>
            </a:extLst>
          </p:cNvPr>
          <p:cNvSpPr>
            <a:spLocks noGrp="1"/>
          </p:cNvSpPr>
          <p:nvPr>
            <p:ph idx="1"/>
          </p:nvPr>
        </p:nvSpPr>
        <p:spPr>
          <a:xfrm>
            <a:off x="419149" y="260873"/>
            <a:ext cx="9273491" cy="5948979"/>
          </a:xfrm>
        </p:spPr>
        <p:txBody>
          <a:bodyPr>
            <a:normAutofit fontScale="25000" lnSpcReduction="20000"/>
          </a:bodyPr>
          <a:lstStyle/>
          <a:p>
            <a:pPr marL="0" indent="0" algn="just">
              <a:lnSpc>
                <a:spcPct val="170000"/>
              </a:lnSpc>
              <a:spcBef>
                <a:spcPts val="0"/>
              </a:spcBef>
              <a:buNone/>
            </a:pPr>
            <a:r>
              <a:rPr lang="en-US" sz="8000" dirty="0">
                <a:solidFill>
                  <a:srgbClr val="FF0000"/>
                </a:solidFill>
              </a:rPr>
              <a:t>The constructor method:</a:t>
            </a:r>
          </a:p>
          <a:p>
            <a:pPr algn="just">
              <a:lnSpc>
                <a:spcPct val="170000"/>
              </a:lnSpc>
              <a:spcBef>
                <a:spcPts val="0"/>
              </a:spcBef>
              <a:buFont typeface="Wingdings" pitchFamily="2" charset="2"/>
              <a:buChar char="Ø"/>
            </a:pPr>
            <a:r>
              <a:rPr lang="en-US" sz="6400" dirty="0"/>
              <a:t>Instead of having to define a class, and then set the object’s properties, which can be time         consuming, you can use the constructor method inside your class.</a:t>
            </a:r>
          </a:p>
          <a:p>
            <a:pPr algn="just">
              <a:lnSpc>
                <a:spcPct val="170000"/>
              </a:lnSpc>
              <a:spcBef>
                <a:spcPts val="0"/>
              </a:spcBef>
              <a:buFont typeface="Wingdings" pitchFamily="2" charset="2"/>
              <a:buChar char="Ø"/>
            </a:pPr>
            <a:r>
              <a:rPr lang="en-US" sz="6400" dirty="0"/>
              <a:t>The constructor method is used to initiate data as soon as an object of a class is instantiated. </a:t>
            </a:r>
          </a:p>
          <a:p>
            <a:pPr algn="just">
              <a:lnSpc>
                <a:spcPct val="170000"/>
              </a:lnSpc>
              <a:spcBef>
                <a:spcPts val="0"/>
              </a:spcBef>
              <a:buFont typeface="Wingdings" pitchFamily="2" charset="2"/>
              <a:buChar char="Ø"/>
            </a:pPr>
            <a:r>
              <a:rPr lang="en-US" sz="6400" dirty="0"/>
              <a:t>The constructor method is also known as __</a:t>
            </a:r>
            <a:r>
              <a:rPr lang="en-US" sz="6400" dirty="0" err="1"/>
              <a:t>init</a:t>
            </a:r>
            <a:r>
              <a:rPr lang="en-US" sz="6400" dirty="0"/>
              <a:t>__ method.  Using the __</a:t>
            </a:r>
            <a:r>
              <a:rPr lang="en-US" sz="6400" dirty="0" err="1"/>
              <a:t>init</a:t>
            </a:r>
            <a:r>
              <a:rPr lang="en-US" sz="6400" dirty="0"/>
              <a:t>__ method, the Person() class looks as follows:</a:t>
            </a:r>
          </a:p>
          <a:p>
            <a:pPr marL="0" indent="0" algn="just">
              <a:lnSpc>
                <a:spcPct val="170000"/>
              </a:lnSpc>
              <a:spcBef>
                <a:spcPts val="0"/>
              </a:spcBef>
              <a:buNone/>
            </a:pPr>
            <a:r>
              <a:rPr lang="en-US" sz="6400" i="1" dirty="0">
                <a:solidFill>
                  <a:schemeClr val="accent1"/>
                </a:solidFill>
              </a:rPr>
              <a:t>class Person():</a:t>
            </a:r>
          </a:p>
          <a:p>
            <a:pPr marL="0" indent="0" algn="just">
              <a:lnSpc>
                <a:spcPct val="170000"/>
              </a:lnSpc>
              <a:spcBef>
                <a:spcPts val="0"/>
              </a:spcBef>
              <a:buNone/>
            </a:pPr>
            <a:r>
              <a:rPr lang="en-US" sz="6400" i="1" dirty="0"/>
              <a:t>	</a:t>
            </a:r>
            <a:r>
              <a:rPr lang="en-US" sz="6400" i="1" dirty="0">
                <a:solidFill>
                  <a:schemeClr val="accent1"/>
                </a:solidFill>
              </a:rPr>
              <a:t>def __</a:t>
            </a:r>
            <a:r>
              <a:rPr lang="en-US" sz="6400" i="1" dirty="0" err="1">
                <a:solidFill>
                  <a:schemeClr val="accent1"/>
                </a:solidFill>
              </a:rPr>
              <a:t>init</a:t>
            </a:r>
            <a:r>
              <a:rPr lang="en-US" sz="6400" i="1" dirty="0">
                <a:solidFill>
                  <a:schemeClr val="accent1"/>
                </a:solidFill>
              </a:rPr>
              <a:t>__(self, name, age, country):</a:t>
            </a:r>
          </a:p>
          <a:p>
            <a:pPr marL="0" indent="0" algn="just">
              <a:lnSpc>
                <a:spcPct val="170000"/>
              </a:lnSpc>
              <a:spcBef>
                <a:spcPts val="0"/>
              </a:spcBef>
              <a:buNone/>
            </a:pPr>
            <a:r>
              <a:rPr lang="en-US" sz="6400" i="1" dirty="0">
                <a:solidFill>
                  <a:schemeClr val="accent1"/>
                </a:solidFill>
              </a:rPr>
              <a:t>				</a:t>
            </a:r>
            <a:r>
              <a:rPr lang="en-US" sz="6400" i="1" dirty="0" err="1">
                <a:solidFill>
                  <a:schemeClr val="accent1"/>
                </a:solidFill>
              </a:rPr>
              <a:t>self.name</a:t>
            </a:r>
            <a:r>
              <a:rPr lang="en-US" sz="6400" i="1" dirty="0">
                <a:solidFill>
                  <a:schemeClr val="accent1"/>
                </a:solidFill>
              </a:rPr>
              <a:t> = name</a:t>
            </a:r>
          </a:p>
          <a:p>
            <a:pPr marL="0" indent="0" algn="just">
              <a:lnSpc>
                <a:spcPct val="170000"/>
              </a:lnSpc>
              <a:spcBef>
                <a:spcPts val="0"/>
              </a:spcBef>
              <a:buNone/>
            </a:pPr>
            <a:r>
              <a:rPr lang="en-US" sz="6400" i="1" dirty="0">
                <a:solidFill>
                  <a:schemeClr val="accent1"/>
                </a:solidFill>
              </a:rPr>
              <a:t>           		        self.age = age</a:t>
            </a:r>
          </a:p>
          <a:p>
            <a:pPr marL="0" indent="0" algn="just">
              <a:lnSpc>
                <a:spcPct val="170000"/>
              </a:lnSpc>
              <a:spcBef>
                <a:spcPts val="0"/>
              </a:spcBef>
              <a:buNone/>
            </a:pPr>
            <a:r>
              <a:rPr lang="en-US" sz="6400" i="1" dirty="0">
                <a:solidFill>
                  <a:schemeClr val="accent1"/>
                </a:solidFill>
              </a:rPr>
              <a:t> 				</a:t>
            </a:r>
            <a:r>
              <a:rPr lang="en-US" sz="6400" i="1" dirty="0" err="1">
                <a:solidFill>
                  <a:schemeClr val="accent1"/>
                </a:solidFill>
              </a:rPr>
              <a:t>self.country</a:t>
            </a:r>
            <a:r>
              <a:rPr lang="en-US" sz="6400" i="1" dirty="0">
                <a:solidFill>
                  <a:schemeClr val="accent1"/>
                </a:solidFill>
              </a:rPr>
              <a:t> = country</a:t>
            </a:r>
          </a:p>
          <a:p>
            <a:pPr marL="0" indent="0" algn="just">
              <a:lnSpc>
                <a:spcPct val="170000"/>
              </a:lnSpc>
              <a:spcBef>
                <a:spcPts val="0"/>
              </a:spcBef>
              <a:buNone/>
            </a:pPr>
            <a:r>
              <a:rPr lang="en-US" sz="6400" i="1" dirty="0">
                <a:solidFill>
                  <a:schemeClr val="accent1"/>
                </a:solidFill>
              </a:rPr>
              <a:t> 				def description(self):</a:t>
            </a:r>
          </a:p>
          <a:p>
            <a:pPr marL="0" indent="0" algn="just">
              <a:lnSpc>
                <a:spcPct val="170000"/>
              </a:lnSpc>
              <a:spcBef>
                <a:spcPts val="0"/>
              </a:spcBef>
              <a:buNone/>
            </a:pPr>
            <a:r>
              <a:rPr lang="en-US" sz="6400" i="1" dirty="0">
                <a:solidFill>
                  <a:schemeClr val="accent1"/>
                </a:solidFill>
              </a:rPr>
              <a:t> 					print("%s is %d years old and he is from %s." %(</a:t>
            </a:r>
            <a:r>
              <a:rPr lang="en-US" sz="6400" i="1" dirty="0" err="1">
                <a:solidFill>
                  <a:schemeClr val="accent1"/>
                </a:solidFill>
              </a:rPr>
              <a:t>self.name</a:t>
            </a:r>
            <a:r>
              <a:rPr lang="en-US" sz="6400" i="1" dirty="0">
                <a:solidFill>
                  <a:schemeClr val="accent1"/>
                </a:solidFill>
              </a:rPr>
              <a:t>, self.age,  						</a:t>
            </a:r>
            <a:r>
              <a:rPr lang="en-US" sz="6400" i="1" dirty="0" err="1">
                <a:solidFill>
                  <a:schemeClr val="accent1"/>
                </a:solidFill>
              </a:rPr>
              <a:t>self.country</a:t>
            </a:r>
            <a:r>
              <a:rPr lang="en-US" sz="6400" i="1" dirty="0">
                <a:solidFill>
                  <a:schemeClr val="accent1"/>
                </a:solidFill>
              </a:rPr>
              <a:t>))</a:t>
            </a:r>
          </a:p>
          <a:p>
            <a:pPr marL="0" indent="0" algn="just">
              <a:lnSpc>
                <a:spcPct val="170000"/>
              </a:lnSpc>
              <a:spcBef>
                <a:spcPts val="0"/>
              </a:spcBef>
              <a:buNone/>
            </a:pPr>
            <a:r>
              <a:rPr lang="en-US" sz="6400" i="1" dirty="0">
                <a:solidFill>
                  <a:schemeClr val="accent1"/>
                </a:solidFill>
              </a:rPr>
              <a:t>person1 = Person("Jayaraj VS", 37, "Kerala")</a:t>
            </a:r>
          </a:p>
          <a:p>
            <a:pPr marL="0" indent="0" algn="just">
              <a:lnSpc>
                <a:spcPct val="170000"/>
              </a:lnSpc>
              <a:spcBef>
                <a:spcPts val="0"/>
              </a:spcBef>
              <a:buNone/>
            </a:pPr>
            <a:r>
              <a:rPr lang="en-US" sz="6400" i="1" dirty="0">
                <a:solidFill>
                  <a:schemeClr val="accent1"/>
                </a:solidFill>
              </a:rPr>
              <a:t>person1.description()</a:t>
            </a:r>
          </a:p>
          <a:p>
            <a:pPr algn="just">
              <a:spcBef>
                <a:spcPts val="0"/>
              </a:spcBef>
              <a:buFont typeface="Wingdings" pitchFamily="2" charset="2"/>
              <a:buChar char="Ø"/>
            </a:pPr>
            <a:endParaRPr lang="en-US" sz="6400" dirty="0"/>
          </a:p>
          <a:p>
            <a:pPr marL="0" indent="0">
              <a:buNone/>
            </a:pPr>
            <a:endParaRPr lang="en-US" dirty="0"/>
          </a:p>
        </p:txBody>
      </p:sp>
    </p:spTree>
    <p:extLst>
      <p:ext uri="{BB962C8B-B14F-4D97-AF65-F5344CB8AC3E}">
        <p14:creationId xmlns:p14="http://schemas.microsoft.com/office/powerpoint/2010/main" val="350430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6D3D-28A7-DA48-83FE-AF505AB2C265}"/>
              </a:ext>
            </a:extLst>
          </p:cNvPr>
          <p:cNvSpPr>
            <a:spLocks noGrp="1"/>
          </p:cNvSpPr>
          <p:nvPr>
            <p:ph type="title"/>
          </p:nvPr>
        </p:nvSpPr>
        <p:spPr>
          <a:xfrm>
            <a:off x="677334" y="156238"/>
            <a:ext cx="8596668" cy="1320800"/>
          </a:xfrm>
        </p:spPr>
        <p:txBody>
          <a:bodyPr>
            <a:normAutofit fontScale="90000"/>
          </a:bodyPr>
          <a:lstStyle/>
          <a:p>
            <a:pPr algn="ctr"/>
            <a:br>
              <a:rPr lang="en-IN" b="1" dirty="0"/>
            </a:br>
            <a:r>
              <a:rPr lang="en-IN" b="1" dirty="0"/>
              <a:t>Python vs MicroPython</a:t>
            </a:r>
            <a:br>
              <a:rPr lang="en-IN" dirty="0"/>
            </a:br>
            <a:endParaRPr lang="en-US" dirty="0"/>
          </a:p>
        </p:txBody>
      </p:sp>
      <p:sp>
        <p:nvSpPr>
          <p:cNvPr id="3" name="Content Placeholder 2">
            <a:extLst>
              <a:ext uri="{FF2B5EF4-FFF2-40B4-BE49-F238E27FC236}">
                <a16:creationId xmlns:a16="http://schemas.microsoft.com/office/drawing/2014/main" id="{D7F62C7E-6984-3540-9F58-51FE48EBAC21}"/>
              </a:ext>
            </a:extLst>
          </p:cNvPr>
          <p:cNvSpPr>
            <a:spLocks noGrp="1"/>
          </p:cNvSpPr>
          <p:nvPr>
            <p:ph idx="1"/>
          </p:nvPr>
        </p:nvSpPr>
        <p:spPr/>
        <p:txBody>
          <a:bodyPr/>
          <a:lstStyle/>
          <a:p>
            <a:pPr algn="just"/>
            <a:r>
              <a:rPr lang="en-IN" sz="2000" dirty="0"/>
              <a:t>The biggest difference between Python and MicroPython is that MicroPython was designed to work under constrained conditions. </a:t>
            </a:r>
          </a:p>
          <a:p>
            <a:pPr algn="just"/>
            <a:r>
              <a:rPr lang="en-IN" sz="2000" dirty="0"/>
              <a:t>MicroPython comes with the full standard library along with small subset of the Python standard library. </a:t>
            </a:r>
          </a:p>
          <a:p>
            <a:pPr algn="just"/>
            <a:r>
              <a:rPr lang="en-IN" sz="2000" dirty="0"/>
              <a:t>While python doesn’t include modules to access and interact with the GPIOs, MicroPython does have modules dedicated for GPIO interaction.</a:t>
            </a:r>
          </a:p>
          <a:p>
            <a:pPr marL="0" indent="0">
              <a:buNone/>
            </a:pPr>
            <a:endParaRPr lang="en-US" dirty="0"/>
          </a:p>
        </p:txBody>
      </p:sp>
      <p:sp>
        <p:nvSpPr>
          <p:cNvPr id="4" name="Rectangle 2">
            <a:extLst>
              <a:ext uri="{FF2B5EF4-FFF2-40B4-BE49-F238E27FC236}">
                <a16:creationId xmlns:a16="http://schemas.microsoft.com/office/drawing/2014/main" id="{0AE67929-511A-E24F-9C17-D80AD6C2291F}"/>
              </a:ext>
            </a:extLst>
          </p:cNvPr>
          <p:cNvSpPr>
            <a:spLocks noChangeArrowheads="1"/>
          </p:cNvSpPr>
          <p:nvPr/>
        </p:nvSpPr>
        <p:spPr bwMode="auto">
          <a:xfrm>
            <a:off x="1840089" y="1373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4">
            <a:extLst>
              <a:ext uri="{FF2B5EF4-FFF2-40B4-BE49-F238E27FC236}">
                <a16:creationId xmlns:a16="http://schemas.microsoft.com/office/drawing/2014/main" id="{37FEF92C-603D-204F-8C97-1317160D987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56404" y="625013"/>
            <a:ext cx="7238528" cy="79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23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F426-30E8-6B4A-9F65-AF02DD1625AD}"/>
              </a:ext>
            </a:extLst>
          </p:cNvPr>
          <p:cNvSpPr>
            <a:spLocks noGrp="1"/>
          </p:cNvSpPr>
          <p:nvPr>
            <p:ph type="title"/>
          </p:nvPr>
        </p:nvSpPr>
        <p:spPr>
          <a:xfrm>
            <a:off x="677334" y="609600"/>
            <a:ext cx="8596668" cy="692075"/>
          </a:xfrm>
        </p:spPr>
        <p:txBody>
          <a:bodyPr/>
          <a:lstStyle/>
          <a:p>
            <a:r>
              <a:rPr lang="en-US" dirty="0"/>
              <a:t>Modules:</a:t>
            </a:r>
          </a:p>
        </p:txBody>
      </p:sp>
      <p:sp>
        <p:nvSpPr>
          <p:cNvPr id="3" name="Content Placeholder 2">
            <a:extLst>
              <a:ext uri="{FF2B5EF4-FFF2-40B4-BE49-F238E27FC236}">
                <a16:creationId xmlns:a16="http://schemas.microsoft.com/office/drawing/2014/main" id="{7F460226-5811-554E-9E65-81A12818C323}"/>
              </a:ext>
            </a:extLst>
          </p:cNvPr>
          <p:cNvSpPr>
            <a:spLocks noGrp="1"/>
          </p:cNvSpPr>
          <p:nvPr>
            <p:ph idx="1"/>
          </p:nvPr>
        </p:nvSpPr>
        <p:spPr>
          <a:xfrm>
            <a:off x="774153" y="1353765"/>
            <a:ext cx="8596668" cy="3880773"/>
          </a:xfrm>
        </p:spPr>
        <p:txBody>
          <a:bodyPr>
            <a:normAutofit fontScale="92500" lnSpcReduction="20000"/>
          </a:bodyPr>
          <a:lstStyle/>
          <a:p>
            <a:pPr algn="just">
              <a:lnSpc>
                <a:spcPct val="150000"/>
              </a:lnSpc>
            </a:pPr>
            <a:r>
              <a:rPr lang="en-IN" sz="2000" dirty="0">
                <a:cs typeface="Times New Roman" panose="02020603050405020304" pitchFamily="18" charset="0"/>
              </a:rPr>
              <a:t>A module is a file that contains a set of classes and functions you can use in your code – you can also call it library.</a:t>
            </a:r>
          </a:p>
          <a:p>
            <a:pPr algn="just">
              <a:lnSpc>
                <a:spcPct val="150000"/>
              </a:lnSpc>
            </a:pPr>
            <a:r>
              <a:rPr lang="en-US" altLang="en-US" sz="2000" dirty="0">
                <a:solidFill>
                  <a:srgbClr val="3A3A3A"/>
                </a:solidFill>
                <a:ea typeface="Times New Roman" panose="02020603050405020304" pitchFamily="18" charset="0"/>
                <a:cs typeface="Times New Roman" panose="02020603050405020304" pitchFamily="18" charset="0"/>
              </a:rPr>
              <a:t>To access the classes and functions inside that code, you just need to import that module into your code.</a:t>
            </a:r>
            <a:r>
              <a:rPr lang="en-US" altLang="en-US" sz="2000" dirty="0">
                <a:solidFill>
                  <a:schemeClr val="tx1"/>
                </a:solidFill>
                <a:cs typeface="Times New Roman" panose="02020603050405020304" pitchFamily="18" charset="0"/>
              </a:rPr>
              <a:t> </a:t>
            </a:r>
          </a:p>
          <a:p>
            <a:pPr algn="just">
              <a:lnSpc>
                <a:spcPct val="150000"/>
              </a:lnSpc>
            </a:pPr>
            <a:r>
              <a:rPr lang="en-US" altLang="en-US" sz="2000" dirty="0">
                <a:solidFill>
                  <a:srgbClr val="3A3A3A"/>
                </a:solidFill>
                <a:ea typeface="Times New Roman" panose="02020603050405020304" pitchFamily="18" charset="0"/>
                <a:cs typeface="Times New Roman" panose="02020603050405020304" pitchFamily="18" charset="0"/>
              </a:rPr>
              <a:t>You can create your own modules, or use already created modules from the standard Python library. </a:t>
            </a:r>
          </a:p>
          <a:p>
            <a:pPr algn="just">
              <a:lnSpc>
                <a:spcPct val="150000"/>
              </a:lnSpc>
            </a:pPr>
            <a:r>
              <a:rPr lang="en-US" altLang="en-US" sz="2000" dirty="0">
                <a:solidFill>
                  <a:srgbClr val="3A3A3A"/>
                </a:solidFill>
                <a:ea typeface="Times New Roman" panose="02020603050405020304" pitchFamily="18" charset="0"/>
                <a:cs typeface="Times New Roman" panose="02020603050405020304" pitchFamily="18" charset="0"/>
              </a:rPr>
              <a:t>When it comes to MicroPython, it only comes with a small subset of the standard Python library, but it does come with a set of modules to control GPIOs, make networks connections and much more.</a:t>
            </a:r>
            <a:endParaRPr lang="en-US" altLang="en-US" sz="2000" dirty="0">
              <a:solidFill>
                <a:schemeClr val="tx1"/>
              </a:solidFill>
              <a:cs typeface="Times New Roman" panose="02020603050405020304" pitchFamily="18" charset="0"/>
            </a:endParaRPr>
          </a:p>
          <a:p>
            <a:pPr algn="just"/>
            <a:endParaRPr lang="en-IN" dirty="0">
              <a:latin typeface="+mj-lt"/>
            </a:endParaRPr>
          </a:p>
          <a:p>
            <a:endParaRPr lang="en-US" dirty="0"/>
          </a:p>
        </p:txBody>
      </p:sp>
      <p:sp>
        <p:nvSpPr>
          <p:cNvPr id="13" name="Rectangle 10">
            <a:extLst>
              <a:ext uri="{FF2B5EF4-FFF2-40B4-BE49-F238E27FC236}">
                <a16:creationId xmlns:a16="http://schemas.microsoft.com/office/drawing/2014/main" id="{C3309949-889C-0E4B-86C3-10BC385C108A}"/>
              </a:ext>
            </a:extLst>
          </p:cNvPr>
          <p:cNvSpPr>
            <a:spLocks noChangeArrowheads="1"/>
          </p:cNvSpPr>
          <p:nvPr/>
        </p:nvSpPr>
        <p:spPr bwMode="auto">
          <a:xfrm>
            <a:off x="5984431" y="90112"/>
            <a:ext cx="223138" cy="27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7617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387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CDEE-6B7B-AB48-972F-9625C8195B9E}"/>
              </a:ext>
            </a:extLst>
          </p:cNvPr>
          <p:cNvSpPr>
            <a:spLocks noGrp="1"/>
          </p:cNvSpPr>
          <p:nvPr>
            <p:ph type="title"/>
          </p:nvPr>
        </p:nvSpPr>
        <p:spPr>
          <a:xfrm>
            <a:off x="677334" y="816638"/>
            <a:ext cx="8596668" cy="778137"/>
          </a:xfrm>
        </p:spPr>
        <p:txBody>
          <a:bodyPr/>
          <a:lstStyle/>
          <a:p>
            <a:r>
              <a:rPr lang="en-US" altLang="en-US" dirty="0">
                <a:ea typeface="Times New Roman" panose="02020603050405020304" pitchFamily="18" charset="0"/>
              </a:rPr>
              <a:t>Importing modules/libraries:</a:t>
            </a:r>
            <a:endParaRPr lang="en-US" dirty="0"/>
          </a:p>
        </p:txBody>
      </p:sp>
      <p:sp>
        <p:nvSpPr>
          <p:cNvPr id="3" name="Content Placeholder 2">
            <a:extLst>
              <a:ext uri="{FF2B5EF4-FFF2-40B4-BE49-F238E27FC236}">
                <a16:creationId xmlns:a16="http://schemas.microsoft.com/office/drawing/2014/main" id="{FB516BB0-BDF9-2D45-9706-0B6D72817980}"/>
              </a:ext>
            </a:extLst>
          </p:cNvPr>
          <p:cNvSpPr>
            <a:spLocks noGrp="1"/>
          </p:cNvSpPr>
          <p:nvPr>
            <p:ph idx="1"/>
          </p:nvPr>
        </p:nvSpPr>
        <p:spPr>
          <a:xfrm>
            <a:off x="752638" y="1902406"/>
            <a:ext cx="9036820" cy="3880773"/>
          </a:xfrm>
        </p:spPr>
        <p:txBody>
          <a:bodyPr/>
          <a:lstStyle/>
          <a:p>
            <a:pPr marL="0" indent="0" algn="just">
              <a:buNone/>
            </a:pPr>
            <a:r>
              <a:rPr lang="en-US" altLang="en-US" sz="2000" dirty="0">
                <a:solidFill>
                  <a:srgbClr val="3A3A3A"/>
                </a:solidFill>
                <a:ea typeface="Times New Roman" panose="02020603050405020304" pitchFamily="18" charset="0"/>
              </a:rPr>
              <a:t>Importing modules/libraries is as simple as using:</a:t>
            </a:r>
          </a:p>
          <a:p>
            <a:pPr marL="0" indent="0" algn="just">
              <a:buNone/>
            </a:pPr>
            <a:r>
              <a:rPr lang="en-US" altLang="en-US" sz="2000" i="1" dirty="0">
                <a:solidFill>
                  <a:schemeClr val="accent1"/>
                </a:solidFill>
                <a:ea typeface="Times New Roman" panose="02020603050405020304" pitchFamily="18" charset="0"/>
              </a:rPr>
              <a:t>			import </a:t>
            </a:r>
            <a:r>
              <a:rPr lang="en-US" altLang="en-US" sz="2000" i="1" dirty="0" err="1">
                <a:solidFill>
                  <a:schemeClr val="accent1"/>
                </a:solidFill>
                <a:ea typeface="Times New Roman" panose="02020603050405020304" pitchFamily="18" charset="0"/>
              </a:rPr>
              <a:t>module_name</a:t>
            </a:r>
            <a:endParaRPr lang="en-US" altLang="en-US" sz="2000" i="1" dirty="0">
              <a:solidFill>
                <a:schemeClr val="accent1"/>
              </a:solidFill>
              <a:ea typeface="Times New Roman" panose="02020603050405020304" pitchFamily="18" charset="0"/>
            </a:endParaRPr>
          </a:p>
          <a:p>
            <a:pPr marL="0" indent="0" algn="just">
              <a:buNone/>
            </a:pPr>
            <a:r>
              <a:rPr lang="en-US" altLang="en-US" sz="2000" dirty="0">
                <a:solidFill>
                  <a:srgbClr val="3A3A3A"/>
                </a:solidFill>
                <a:ea typeface="Times New Roman" panose="02020603050405020304" pitchFamily="18" charset="0"/>
              </a:rPr>
              <a:t>For example, to import the </a:t>
            </a:r>
            <a:r>
              <a:rPr lang="en-US" altLang="en-US" sz="2000" i="1" dirty="0">
                <a:solidFill>
                  <a:srgbClr val="3A3A3A"/>
                </a:solidFill>
                <a:ea typeface="Times New Roman" panose="02020603050405020304" pitchFamily="18" charset="0"/>
              </a:rPr>
              <a:t>machine</a:t>
            </a:r>
            <a:r>
              <a:rPr lang="en-US" altLang="en-US" sz="2000" dirty="0">
                <a:solidFill>
                  <a:srgbClr val="3A3A3A"/>
                </a:solidFill>
                <a:ea typeface="Times New Roman" panose="02020603050405020304" pitchFamily="18" charset="0"/>
              </a:rPr>
              <a:t> library that contains classes to control GPIOs, type the following: </a:t>
            </a:r>
          </a:p>
          <a:p>
            <a:pPr marL="0" indent="0" algn="just">
              <a:buNone/>
            </a:pPr>
            <a:r>
              <a:rPr lang="en-US" altLang="en-US" sz="2000" i="1" dirty="0">
                <a:solidFill>
                  <a:schemeClr val="accent1"/>
                </a:solidFill>
                <a:ea typeface="Times New Roman" panose="02020603050405020304" pitchFamily="18" charset="0"/>
              </a:rPr>
              <a:t>			import machine</a:t>
            </a:r>
          </a:p>
          <a:p>
            <a:pPr marL="0" indent="0" algn="just">
              <a:buNone/>
            </a:pPr>
            <a:r>
              <a:rPr lang="en-US" altLang="en-US" sz="2000" dirty="0">
                <a:solidFill>
                  <a:srgbClr val="3A3A3A"/>
                </a:solidFill>
                <a:ea typeface="Times New Roman" panose="02020603050405020304" pitchFamily="18" charset="0"/>
              </a:rPr>
              <a:t>In most programs you won’t need all the classes from one module. You may just want to import a single class. </a:t>
            </a:r>
          </a:p>
          <a:p>
            <a:pPr marL="0" indent="0" algn="just">
              <a:buNone/>
            </a:pPr>
            <a:r>
              <a:rPr lang="en-US" altLang="en-US" sz="2000" dirty="0">
                <a:solidFill>
                  <a:srgbClr val="3A3A3A"/>
                </a:solidFill>
                <a:ea typeface="Times New Roman" panose="02020603050405020304" pitchFamily="18" charset="0"/>
              </a:rPr>
              <a:t>For example, to import only the </a:t>
            </a:r>
            <a:r>
              <a:rPr lang="en-US" altLang="en-US" sz="2000" i="1" dirty="0">
                <a:solidFill>
                  <a:srgbClr val="3A3A3A"/>
                </a:solidFill>
                <a:ea typeface="Times New Roman" panose="02020603050405020304" pitchFamily="18" charset="0"/>
              </a:rPr>
              <a:t>Pin</a:t>
            </a:r>
            <a:r>
              <a:rPr lang="en-US" altLang="en-US" sz="2000" dirty="0">
                <a:solidFill>
                  <a:srgbClr val="3A3A3A"/>
                </a:solidFill>
                <a:ea typeface="Times New Roman" panose="02020603050405020304" pitchFamily="18" charset="0"/>
              </a:rPr>
              <a:t> class from the </a:t>
            </a:r>
            <a:r>
              <a:rPr lang="en-US" altLang="en-US" sz="2000" i="1" dirty="0">
                <a:solidFill>
                  <a:srgbClr val="3A3A3A"/>
                </a:solidFill>
                <a:ea typeface="Times New Roman" panose="02020603050405020304" pitchFamily="18" charset="0"/>
              </a:rPr>
              <a:t>machine</a:t>
            </a:r>
            <a:r>
              <a:rPr lang="en-US" altLang="en-US" sz="2000" dirty="0">
                <a:solidFill>
                  <a:srgbClr val="3A3A3A"/>
                </a:solidFill>
                <a:ea typeface="Times New Roman" panose="02020603050405020304" pitchFamily="18" charset="0"/>
              </a:rPr>
              <a:t> module:</a:t>
            </a:r>
          </a:p>
          <a:p>
            <a:pPr marL="0" indent="0" algn="just">
              <a:buNone/>
            </a:pPr>
            <a:r>
              <a:rPr lang="en-US" altLang="en-US" sz="2000" i="1" dirty="0">
                <a:solidFill>
                  <a:schemeClr val="accent1"/>
                </a:solidFill>
                <a:ea typeface="Times New Roman" panose="02020603050405020304" pitchFamily="18" charset="0"/>
              </a:rPr>
              <a:t>			from machine import Pin</a:t>
            </a:r>
            <a:r>
              <a:rPr lang="en-US" altLang="en-US" sz="2000" dirty="0">
                <a:solidFill>
                  <a:schemeClr val="accent1"/>
                </a:solidFill>
              </a:rPr>
              <a:t> </a:t>
            </a:r>
          </a:p>
          <a:p>
            <a:pPr marL="0" indent="0">
              <a:buNone/>
            </a:pPr>
            <a:endParaRPr lang="en-US" dirty="0"/>
          </a:p>
        </p:txBody>
      </p:sp>
    </p:spTree>
    <p:extLst>
      <p:ext uri="{BB962C8B-B14F-4D97-AF65-F5344CB8AC3E}">
        <p14:creationId xmlns:p14="http://schemas.microsoft.com/office/powerpoint/2010/main" val="2200366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12E2-6795-AD4A-9A8E-8930EA9273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D5A116-FA16-054D-8C07-C7DC3E93D0F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3773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5F3491A-8101-E648-BE65-27DC5AA62BCC}"/>
              </a:ext>
            </a:extLst>
          </p:cNvPr>
          <p:cNvSpPr>
            <a:spLocks noChangeArrowheads="1"/>
          </p:cNvSpPr>
          <p:nvPr/>
        </p:nvSpPr>
        <p:spPr bwMode="auto">
          <a:xfrm flipV="1">
            <a:off x="860612" y="2187910"/>
            <a:ext cx="1163257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6385" name="Picture 16">
            <a:extLst>
              <a:ext uri="{FF2B5EF4-FFF2-40B4-BE49-F238E27FC236}">
                <a16:creationId xmlns:a16="http://schemas.microsoft.com/office/drawing/2014/main" id="{0085F25B-32C6-934B-B02D-B0D46D7CF17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02429" y="1250576"/>
            <a:ext cx="8498541" cy="4356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094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02BA-D894-074F-A395-1A839B49EC4F}"/>
              </a:ext>
            </a:extLst>
          </p:cNvPr>
          <p:cNvSpPr>
            <a:spLocks noGrp="1"/>
          </p:cNvSpPr>
          <p:nvPr>
            <p:ph type="title"/>
          </p:nvPr>
        </p:nvSpPr>
        <p:spPr/>
        <p:txBody>
          <a:bodyPr>
            <a:normAutofit fontScale="90000"/>
          </a:bodyPr>
          <a:lstStyle/>
          <a:p>
            <a:br>
              <a:rPr lang="en-IN" b="1" dirty="0">
                <a:latin typeface="+mn-lt"/>
              </a:rPr>
            </a:br>
            <a:r>
              <a:rPr lang="en-IN" b="1" dirty="0">
                <a:latin typeface="+mn-lt"/>
              </a:rPr>
              <a:t>MicroPython Programming in A Nutshell</a:t>
            </a:r>
            <a:br>
              <a:rPr lang="en-IN" dirty="0">
                <a:latin typeface="+mn-lt"/>
              </a:rPr>
            </a:br>
            <a:endParaRPr lang="en-US" dirty="0">
              <a:latin typeface="+mn-lt"/>
            </a:endParaRPr>
          </a:p>
        </p:txBody>
      </p:sp>
      <p:sp>
        <p:nvSpPr>
          <p:cNvPr id="3" name="Content Placeholder 2">
            <a:extLst>
              <a:ext uri="{FF2B5EF4-FFF2-40B4-BE49-F238E27FC236}">
                <a16:creationId xmlns:a16="http://schemas.microsoft.com/office/drawing/2014/main" id="{318CE2D9-01E2-A242-B486-98702461D7A0}"/>
              </a:ext>
            </a:extLst>
          </p:cNvPr>
          <p:cNvSpPr>
            <a:spLocks noGrp="1"/>
          </p:cNvSpPr>
          <p:nvPr>
            <p:ph idx="1"/>
          </p:nvPr>
        </p:nvSpPr>
        <p:spPr>
          <a:xfrm>
            <a:off x="677334" y="1930400"/>
            <a:ext cx="8596668" cy="3880773"/>
          </a:xfrm>
        </p:spPr>
        <p:txBody>
          <a:bodyPr/>
          <a:lstStyle/>
          <a:p>
            <a:pPr marL="0" indent="0">
              <a:buNone/>
            </a:pPr>
            <a:r>
              <a:rPr lang="en-IN" sz="2000" dirty="0"/>
              <a:t>Let’s just summarize some of the main points of  programming in MicroPython:</a:t>
            </a:r>
          </a:p>
          <a:p>
            <a:pPr lvl="0"/>
            <a:r>
              <a:rPr lang="en-IN" sz="2000" dirty="0"/>
              <a:t>WE don’t use semicolon </a:t>
            </a:r>
            <a:r>
              <a:rPr lang="en-IN" sz="2000" b="1" dirty="0"/>
              <a:t>;</a:t>
            </a:r>
            <a:r>
              <a:rPr lang="en-IN" sz="2000" dirty="0"/>
              <a:t> at the end of a statement like other programming languages.</a:t>
            </a:r>
          </a:p>
          <a:p>
            <a:pPr lvl="0"/>
            <a:r>
              <a:rPr lang="en-IN" sz="2000" dirty="0"/>
              <a:t>In conditional statements ,loops and functions we use a colon </a:t>
            </a:r>
            <a:r>
              <a:rPr lang="en-IN" sz="2000" b="1" dirty="0"/>
              <a:t>:</a:t>
            </a:r>
            <a:endParaRPr lang="en-IN" sz="2000" dirty="0"/>
          </a:p>
          <a:p>
            <a:pPr lvl="0"/>
            <a:r>
              <a:rPr lang="en-IN" sz="2000" dirty="0"/>
              <a:t>To define code blocks use indentation instead of curly brackets { }</a:t>
            </a:r>
          </a:p>
          <a:p>
            <a:pPr lvl="0"/>
            <a:r>
              <a:rPr lang="en-IN" sz="2000" dirty="0"/>
              <a:t>When creating a variable, we don’t need to define which data type it is that means  we don’t need to declare a variable</a:t>
            </a:r>
          </a:p>
          <a:p>
            <a:pPr lvl="0"/>
            <a:r>
              <a:rPr lang="en-IN" sz="2000" dirty="0"/>
              <a:t>Indentation in MicroPython is 2 spaces</a:t>
            </a:r>
          </a:p>
          <a:p>
            <a:pPr marL="0" indent="0">
              <a:buNone/>
            </a:pPr>
            <a:endParaRPr lang="en-US" dirty="0"/>
          </a:p>
        </p:txBody>
      </p:sp>
    </p:spTree>
    <p:extLst>
      <p:ext uri="{BB962C8B-B14F-4D97-AF65-F5344CB8AC3E}">
        <p14:creationId xmlns:p14="http://schemas.microsoft.com/office/powerpoint/2010/main" val="71449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3B3-DBDB-204F-AA62-F3B04AC507CC}"/>
              </a:ext>
            </a:extLst>
          </p:cNvPr>
          <p:cNvSpPr>
            <a:spLocks noGrp="1"/>
          </p:cNvSpPr>
          <p:nvPr>
            <p:ph type="title"/>
          </p:nvPr>
        </p:nvSpPr>
        <p:spPr>
          <a:xfrm>
            <a:off x="677334" y="609600"/>
            <a:ext cx="8596668" cy="821167"/>
          </a:xfrm>
        </p:spPr>
        <p:txBody>
          <a:bodyPr>
            <a:normAutofit fontScale="90000"/>
          </a:bodyPr>
          <a:lstStyle/>
          <a:p>
            <a:r>
              <a:rPr lang="en-IN" b="1" dirty="0"/>
              <a:t>Why MicroPython?</a:t>
            </a:r>
            <a:br>
              <a:rPr lang="en-IN" dirty="0"/>
            </a:br>
            <a:endParaRPr lang="en-US" dirty="0"/>
          </a:p>
        </p:txBody>
      </p:sp>
      <p:sp>
        <p:nvSpPr>
          <p:cNvPr id="3" name="Content Placeholder 2">
            <a:extLst>
              <a:ext uri="{FF2B5EF4-FFF2-40B4-BE49-F238E27FC236}">
                <a16:creationId xmlns:a16="http://schemas.microsoft.com/office/drawing/2014/main" id="{853EB87B-F1BE-5A49-A209-9A2B4DD23DF3}"/>
              </a:ext>
            </a:extLst>
          </p:cNvPr>
          <p:cNvSpPr>
            <a:spLocks noGrp="1"/>
          </p:cNvSpPr>
          <p:nvPr>
            <p:ph idx="1"/>
          </p:nvPr>
        </p:nvSpPr>
        <p:spPr>
          <a:xfrm>
            <a:off x="677334" y="1568919"/>
            <a:ext cx="8596668" cy="3880773"/>
          </a:xfrm>
        </p:spPr>
        <p:txBody>
          <a:bodyPr/>
          <a:lstStyle/>
          <a:p>
            <a:pPr algn="just"/>
            <a:r>
              <a:rPr lang="en-IN" sz="2000" dirty="0"/>
              <a:t>It is an Easy-to-learn programming languages ,that can be used to program digital electronics with ease with out prior knowledge of programming.</a:t>
            </a:r>
          </a:p>
          <a:p>
            <a:pPr algn="just"/>
            <a:r>
              <a:rPr lang="en-IN" sz="2000" dirty="0"/>
              <a:t>MicroPython is used by hobbyists, researchers, teachers, educators, and even in commercial products.  </a:t>
            </a:r>
          </a:p>
          <a:p>
            <a:pPr algn="just"/>
            <a:r>
              <a:rPr lang="en-IN" sz="2000" dirty="0"/>
              <a:t>MicroPython comes with an interactive </a:t>
            </a:r>
            <a:r>
              <a:rPr lang="en-IN" sz="2000" dirty="0">
                <a:solidFill>
                  <a:schemeClr val="accent1"/>
                </a:solidFill>
              </a:rPr>
              <a:t>REPL</a:t>
            </a:r>
            <a:r>
              <a:rPr lang="en-IN" sz="2000" dirty="0"/>
              <a:t> (Read-Evaluate-Print Loop). This  helps in connecting a board and executing the code without the need to upload or compile code.</a:t>
            </a:r>
          </a:p>
          <a:p>
            <a:endParaRPr lang="en-US" dirty="0"/>
          </a:p>
        </p:txBody>
      </p:sp>
    </p:spTree>
    <p:extLst>
      <p:ext uri="{BB962C8B-B14F-4D97-AF65-F5344CB8AC3E}">
        <p14:creationId xmlns:p14="http://schemas.microsoft.com/office/powerpoint/2010/main" val="3599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BDB7-1BAD-9341-80E6-A8659817B580}"/>
              </a:ext>
            </a:extLst>
          </p:cNvPr>
          <p:cNvSpPr>
            <a:spLocks noGrp="1"/>
          </p:cNvSpPr>
          <p:nvPr>
            <p:ph type="title"/>
          </p:nvPr>
        </p:nvSpPr>
        <p:spPr/>
        <p:txBody>
          <a:bodyPr/>
          <a:lstStyle/>
          <a:p>
            <a:r>
              <a:rPr lang="en-IN" b="1" dirty="0"/>
              <a:t>MicroPython – Boards support</a:t>
            </a:r>
            <a:br>
              <a:rPr lang="en-IN" dirty="0"/>
            </a:br>
            <a:endParaRPr lang="en-US" dirty="0"/>
          </a:p>
        </p:txBody>
      </p:sp>
      <p:sp>
        <p:nvSpPr>
          <p:cNvPr id="3" name="Content Placeholder 2">
            <a:extLst>
              <a:ext uri="{FF2B5EF4-FFF2-40B4-BE49-F238E27FC236}">
                <a16:creationId xmlns:a16="http://schemas.microsoft.com/office/drawing/2014/main" id="{68677A93-D086-5745-A206-1C6C20800052}"/>
              </a:ext>
            </a:extLst>
          </p:cNvPr>
          <p:cNvSpPr>
            <a:spLocks noGrp="1"/>
          </p:cNvSpPr>
          <p:nvPr>
            <p:ph idx="1"/>
          </p:nvPr>
        </p:nvSpPr>
        <p:spPr/>
        <p:txBody>
          <a:bodyPr/>
          <a:lstStyle/>
          <a:p>
            <a:r>
              <a:rPr lang="en-IN" sz="2000" dirty="0"/>
              <a:t>MicroPython runs on many different devices and boards, such as Pyboard</a:t>
            </a:r>
            <a:r>
              <a:rPr lang="en-IN" sz="2000" b="1" dirty="0"/>
              <a:t>,</a:t>
            </a:r>
            <a:r>
              <a:rPr lang="en-IN" sz="2000" dirty="0"/>
              <a:t> ESP32 , ESP8266 and STM32 Nucleo boards</a:t>
            </a:r>
          </a:p>
          <a:p>
            <a:r>
              <a:rPr lang="en-IN" sz="2000" dirty="0"/>
              <a:t>In our projects, we’ll use MicroPython with the ESP32 and ESP8266 boards.</a:t>
            </a:r>
          </a:p>
          <a:p>
            <a:pPr marL="0" indent="0">
              <a:buNone/>
            </a:pPr>
            <a:endParaRPr lang="en-US" dirty="0"/>
          </a:p>
        </p:txBody>
      </p:sp>
    </p:spTree>
    <p:extLst>
      <p:ext uri="{BB962C8B-B14F-4D97-AF65-F5344CB8AC3E}">
        <p14:creationId xmlns:p14="http://schemas.microsoft.com/office/powerpoint/2010/main" val="204261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4EA1-5E69-224A-8965-18C1D4BA387F}"/>
              </a:ext>
            </a:extLst>
          </p:cNvPr>
          <p:cNvSpPr>
            <a:spLocks noGrp="1"/>
          </p:cNvSpPr>
          <p:nvPr>
            <p:ph type="title"/>
          </p:nvPr>
        </p:nvSpPr>
        <p:spPr/>
        <p:txBody>
          <a:bodyPr/>
          <a:lstStyle/>
          <a:p>
            <a:r>
              <a:rPr lang="en-IN" b="1" dirty="0"/>
              <a:t>Installing Thonny Python IDE</a:t>
            </a:r>
            <a:br>
              <a:rPr lang="en-IN" b="1" dirty="0"/>
            </a:br>
            <a:endParaRPr lang="en-US" dirty="0"/>
          </a:p>
        </p:txBody>
      </p:sp>
      <p:sp>
        <p:nvSpPr>
          <p:cNvPr id="3" name="Content Placeholder 2">
            <a:extLst>
              <a:ext uri="{FF2B5EF4-FFF2-40B4-BE49-F238E27FC236}">
                <a16:creationId xmlns:a16="http://schemas.microsoft.com/office/drawing/2014/main" id="{61C6E91D-458D-1844-842D-5E09BABBFAC5}"/>
              </a:ext>
            </a:extLst>
          </p:cNvPr>
          <p:cNvSpPr>
            <a:spLocks noGrp="1"/>
          </p:cNvSpPr>
          <p:nvPr>
            <p:ph idx="1"/>
          </p:nvPr>
        </p:nvSpPr>
        <p:spPr>
          <a:xfrm>
            <a:off x="677334" y="1751798"/>
            <a:ext cx="8896972" cy="3880773"/>
          </a:xfrm>
        </p:spPr>
        <p:txBody>
          <a:bodyPr/>
          <a:lstStyle/>
          <a:p>
            <a:pPr marL="0" indent="0">
              <a:buNone/>
            </a:pPr>
            <a:r>
              <a:rPr lang="en-US" dirty="0"/>
              <a:t> </a:t>
            </a:r>
            <a:r>
              <a:rPr lang="en-IN" sz="2000" dirty="0"/>
              <a:t>In our workshop we will be considering a Windows PC .</a:t>
            </a:r>
          </a:p>
          <a:p>
            <a:pPr marL="0" indent="0">
              <a:buNone/>
            </a:pPr>
            <a:r>
              <a:rPr lang="en-IN" sz="2000" dirty="0"/>
              <a:t>To install Thonny on your Windows PC, follow the next instructions:</a:t>
            </a:r>
          </a:p>
          <a:p>
            <a:r>
              <a:rPr lang="en-IN" sz="2000" dirty="0"/>
              <a:t>1. Go to </a:t>
            </a:r>
            <a:r>
              <a:rPr lang="en-IN" sz="2000" dirty="0">
                <a:hlinkClick r:id="rId2"/>
              </a:rPr>
              <a:t>https://thonny.org</a:t>
            </a:r>
            <a:endParaRPr lang="en-IN" sz="2000" dirty="0"/>
          </a:p>
          <a:p>
            <a:r>
              <a:rPr lang="en-IN" sz="2000" dirty="0"/>
              <a:t>2. Download the version for Windows.</a:t>
            </a:r>
          </a:p>
          <a:p>
            <a:r>
              <a:rPr lang="en-IN" sz="2000" dirty="0"/>
              <a:t>3.</a:t>
            </a:r>
            <a:r>
              <a:rPr lang="en-IN" sz="2000" b="1" dirty="0"/>
              <a:t> </a:t>
            </a:r>
            <a:r>
              <a:rPr lang="en-IN" sz="2000" dirty="0"/>
              <a:t>Run the</a:t>
            </a:r>
            <a:r>
              <a:rPr lang="en-IN" sz="2000" dirty="0">
                <a:solidFill>
                  <a:schemeClr val="accent1"/>
                </a:solidFill>
              </a:rPr>
              <a:t> </a:t>
            </a:r>
            <a:r>
              <a:rPr lang="en-IN" sz="2000" i="1" dirty="0">
                <a:solidFill>
                  <a:schemeClr val="accent1"/>
                </a:solidFill>
              </a:rPr>
              <a:t>.exe</a:t>
            </a:r>
            <a:r>
              <a:rPr lang="en-IN" sz="2000" dirty="0">
                <a:solidFill>
                  <a:schemeClr val="accent1"/>
                </a:solidFill>
              </a:rPr>
              <a:t> </a:t>
            </a:r>
            <a:r>
              <a:rPr lang="en-IN" sz="2000" dirty="0"/>
              <a:t>file.</a:t>
            </a:r>
          </a:p>
          <a:p>
            <a:r>
              <a:rPr lang="en-IN" sz="2000" dirty="0"/>
              <a:t>4. After completing the installation, open Thonny IDE. A window as shown in the following figure should open.</a:t>
            </a:r>
          </a:p>
          <a:p>
            <a:pPr marL="0" indent="0">
              <a:buNone/>
            </a:pPr>
            <a:endParaRPr lang="en-IN" sz="2000" dirty="0"/>
          </a:p>
          <a:p>
            <a:pPr marL="0" indent="0">
              <a:buNone/>
            </a:pPr>
            <a:endParaRPr lang="en-US" dirty="0"/>
          </a:p>
        </p:txBody>
      </p:sp>
    </p:spTree>
    <p:extLst>
      <p:ext uri="{BB962C8B-B14F-4D97-AF65-F5344CB8AC3E}">
        <p14:creationId xmlns:p14="http://schemas.microsoft.com/office/powerpoint/2010/main" val="213800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692906F-612C-EF45-A77B-6E0417CEF938}"/>
              </a:ext>
            </a:extLst>
          </p:cNvPr>
          <p:cNvSpPr>
            <a:spLocks noChangeArrowheads="1"/>
          </p:cNvSpPr>
          <p:nvPr/>
        </p:nvSpPr>
        <p:spPr bwMode="auto">
          <a:xfrm>
            <a:off x="601587" y="1206876"/>
            <a:ext cx="13768400" cy="5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6" descr="thony-ide-micropython-windows">
            <a:extLst>
              <a:ext uri="{FF2B5EF4-FFF2-40B4-BE49-F238E27FC236}">
                <a16:creationId xmlns:a16="http://schemas.microsoft.com/office/drawing/2014/main" id="{EC250B02-94B0-9D4B-9553-D50F7EC0061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77513" y="223221"/>
            <a:ext cx="8592396" cy="600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54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C5EC-DF02-E346-9DC1-B7E544EE5BFD}"/>
              </a:ext>
            </a:extLst>
          </p:cNvPr>
          <p:cNvSpPr>
            <a:spLocks noGrp="1"/>
          </p:cNvSpPr>
          <p:nvPr>
            <p:ph type="title"/>
          </p:nvPr>
        </p:nvSpPr>
        <p:spPr/>
        <p:txBody>
          <a:bodyPr>
            <a:normAutofit fontScale="90000"/>
          </a:bodyPr>
          <a:lstStyle/>
          <a:p>
            <a:br>
              <a:rPr lang="en-IN" dirty="0"/>
            </a:br>
            <a:r>
              <a:rPr lang="en-IN" dirty="0"/>
              <a:t>Thonny IDE Overview</a:t>
            </a:r>
            <a:br>
              <a:rPr lang="en-IN" dirty="0"/>
            </a:br>
            <a:endParaRPr lang="en-US" dirty="0"/>
          </a:p>
        </p:txBody>
      </p:sp>
      <p:sp>
        <p:nvSpPr>
          <p:cNvPr id="3" name="Content Placeholder 2">
            <a:extLst>
              <a:ext uri="{FF2B5EF4-FFF2-40B4-BE49-F238E27FC236}">
                <a16:creationId xmlns:a16="http://schemas.microsoft.com/office/drawing/2014/main" id="{3AA93069-F9A7-4749-88F5-4FCE843C2864}"/>
              </a:ext>
            </a:extLst>
          </p:cNvPr>
          <p:cNvSpPr>
            <a:spLocks noGrp="1"/>
          </p:cNvSpPr>
          <p:nvPr>
            <p:ph idx="1"/>
          </p:nvPr>
        </p:nvSpPr>
        <p:spPr>
          <a:xfrm>
            <a:off x="795668" y="1967454"/>
            <a:ext cx="8596668" cy="3880773"/>
          </a:xfrm>
        </p:spPr>
        <p:txBody>
          <a:bodyPr>
            <a:normAutofit/>
          </a:bodyPr>
          <a:lstStyle/>
          <a:p>
            <a:pPr marL="0" indent="0">
              <a:buNone/>
            </a:pPr>
            <a:r>
              <a:rPr lang="en-IN" sz="2000" dirty="0"/>
              <a:t>There are two different sections on Thonny IDE: </a:t>
            </a:r>
          </a:p>
          <a:p>
            <a:pPr lvl="2"/>
            <a:r>
              <a:rPr lang="en-IN" sz="2000" dirty="0"/>
              <a:t>The Editor </a:t>
            </a:r>
          </a:p>
          <a:p>
            <a:pPr lvl="2"/>
            <a:r>
              <a:rPr lang="en-IN" sz="2000" dirty="0"/>
              <a:t>The MicroPython Shell/Terminal</a:t>
            </a:r>
          </a:p>
          <a:p>
            <a:pPr lvl="0"/>
            <a:r>
              <a:rPr lang="en-IN" sz="2000" dirty="0"/>
              <a:t>The Editor section is where we write code and save as </a:t>
            </a:r>
            <a:r>
              <a:rPr lang="en-IN" sz="2000" i="1" dirty="0"/>
              <a:t>.py</a:t>
            </a:r>
            <a:r>
              <a:rPr lang="en-IN" sz="2000" dirty="0"/>
              <a:t> files.</a:t>
            </a:r>
          </a:p>
          <a:p>
            <a:pPr algn="just"/>
            <a:r>
              <a:rPr lang="en-IN" sz="2000" dirty="0"/>
              <a:t>On the MicroPython Shell you can type commands to be executed. The shell also provides information about the state of an executing program, shows errors related with upload, syntax errors, prints messages, etc</a:t>
            </a:r>
          </a:p>
          <a:p>
            <a:endParaRPr lang="en-US" sz="2000" dirty="0"/>
          </a:p>
        </p:txBody>
      </p:sp>
    </p:spTree>
    <p:extLst>
      <p:ext uri="{BB962C8B-B14F-4D97-AF65-F5344CB8AC3E}">
        <p14:creationId xmlns:p14="http://schemas.microsoft.com/office/powerpoint/2010/main" val="176290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6FD6474-BDE6-044B-A0F9-4D901ACE6416}"/>
              </a:ext>
            </a:extLst>
          </p:cNvPr>
          <p:cNvSpPr>
            <a:spLocks noChangeArrowheads="1"/>
          </p:cNvSpPr>
          <p:nvPr/>
        </p:nvSpPr>
        <p:spPr bwMode="auto">
          <a:xfrm>
            <a:off x="296276" y="182880"/>
            <a:ext cx="1664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097" name="Picture 10">
            <a:extLst>
              <a:ext uri="{FF2B5EF4-FFF2-40B4-BE49-F238E27FC236}">
                <a16:creationId xmlns:a16="http://schemas.microsoft.com/office/drawing/2014/main" id="{49172FC4-6BD3-AE44-B758-4D9360663D3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00461" y="441064"/>
            <a:ext cx="7820810" cy="5593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621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257</TotalTime>
  <Words>2149</Words>
  <Application>Microsoft Macintosh PowerPoint</Application>
  <PresentationFormat>Widescreen</PresentationFormat>
  <Paragraphs>212</Paragraphs>
  <Slides>34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Arial</vt:lpstr>
      <vt:lpstr>Calibri</vt:lpstr>
      <vt:lpstr>Calibri Light</vt:lpstr>
      <vt:lpstr>Times New Roman</vt:lpstr>
      <vt:lpstr>Trebuchet MS</vt:lpstr>
      <vt:lpstr>Wingdings</vt:lpstr>
      <vt:lpstr>Wingdings 3</vt:lpstr>
      <vt:lpstr>Facet</vt:lpstr>
      <vt:lpstr>Microsoft Word Document</vt:lpstr>
      <vt:lpstr>PYTHON  FOR MICROCONTROLLERS</vt:lpstr>
      <vt:lpstr> What is MicroPython? </vt:lpstr>
      <vt:lpstr> Python vs MicroPython </vt:lpstr>
      <vt:lpstr>Why MicroPython? </vt:lpstr>
      <vt:lpstr>MicroPython – Boards support </vt:lpstr>
      <vt:lpstr>Installing Thonny Python IDE </vt:lpstr>
      <vt:lpstr>PowerPoint Presentation</vt:lpstr>
      <vt:lpstr> Thonny IDE Overview </vt:lpstr>
      <vt:lpstr>PowerPoint Presentation</vt:lpstr>
      <vt:lpstr>Flashing  ESP32/ESP8266 boards with MicroPython firmware</vt:lpstr>
      <vt:lpstr>PowerPoint Presentation</vt:lpstr>
      <vt:lpstr>MicroPython Programming Basics for ESP32 and ESP8266 </vt:lpstr>
      <vt:lpstr> MicroPython programming Basics : </vt:lpstr>
      <vt:lpstr>Mathematical Operators: </vt:lpstr>
      <vt:lpstr> Relational Operators: </vt:lpstr>
      <vt:lpstr>Assigning Values to Variables: </vt:lpstr>
      <vt:lpstr> Data Types: </vt:lpstr>
      <vt:lpstr>PowerPoint Presentation</vt:lpstr>
      <vt:lpstr>Conditional Statements </vt:lpstr>
      <vt:lpstr> Indentation:</vt:lpstr>
      <vt:lpstr> While and For loops: </vt:lpstr>
      <vt:lpstr>PowerPoint Presentation</vt:lpstr>
      <vt:lpstr>User-defined Functions: </vt:lpstr>
      <vt:lpstr>PowerPoint Presentation</vt:lpstr>
      <vt:lpstr>Classes and Objects: </vt:lpstr>
      <vt:lpstr>PowerPoint Presentation</vt:lpstr>
      <vt:lpstr>PowerPoint Presentation</vt:lpstr>
      <vt:lpstr>PowerPoint Presentation</vt:lpstr>
      <vt:lpstr>PowerPoint Presentation</vt:lpstr>
      <vt:lpstr>Modules:</vt:lpstr>
      <vt:lpstr>Importing modules/libraries:</vt:lpstr>
      <vt:lpstr>PowerPoint Presentation</vt:lpstr>
      <vt:lpstr>PowerPoint Presentation</vt:lpstr>
      <vt:lpstr> MicroPython Programming in A Nutshell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MICROCONTROLLERS</dc:title>
  <dc:creator>Microsoft Office User</dc:creator>
  <cp:lastModifiedBy>Microsoft Office User</cp:lastModifiedBy>
  <cp:revision>34</cp:revision>
  <dcterms:created xsi:type="dcterms:W3CDTF">2020-10-26T02:00:18Z</dcterms:created>
  <dcterms:modified xsi:type="dcterms:W3CDTF">2020-10-26T06:17:55Z</dcterms:modified>
</cp:coreProperties>
</file>