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0"/>
    <p:restoredTop sz="96405"/>
  </p:normalViewPr>
  <p:slideViewPr>
    <p:cSldViewPr snapToGrid="0" snapToObjects="1">
      <p:cViewPr>
        <p:scale>
          <a:sx n="80" d="100"/>
          <a:sy n="80" d="100"/>
        </p:scale>
        <p:origin x="-3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E9CA76-A501-2345-9D48-4E80C0AF9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Scilab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7588DD3-FF8F-5D48-81FE-8FF94978F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8898" y="3514272"/>
            <a:ext cx="4514203" cy="977621"/>
          </a:xfrm>
        </p:spPr>
        <p:txBody>
          <a:bodyPr/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</a:t>
            </a:r>
            <a:r>
              <a:rPr lang="en-IN" sz="4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4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B718947-A932-F64E-9CA0-4C6EA3319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48" y="2006600"/>
            <a:ext cx="1422400" cy="1422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76A8BAD-83D1-E944-8B7C-82415B6A7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8683" y="18034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7450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05BD6A-043F-4149-851C-BBD37A34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 plot</a:t>
            </a:r>
            <a:r>
              <a:rPr lang="en-IN" b="1" dirty="0"/>
              <a:t/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B45AD5-5D36-3E48-A043-9C36EFC61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68283"/>
            <a:ext cx="9603275" cy="3450613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mathematical analysis, polar coordinates become important in cases that do not exhibit symmetry in Cartesian systems, but that show symmetry in polar coordinates.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these cases, we prefer to plot in polar coordinates rather than Cartesian coordinates.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instead of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coordinates are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r,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are related by equations, as shown </a:t>
            </a:r>
          </a:p>
          <a:p>
            <a:pPr lvl="3"/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r × </a:t>
            </a:r>
            <a:r>
              <a:rPr lang="en-I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3"/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r × 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8183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42300E-FBB8-034D-94DF-D51E7EBD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Plots 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0458BA-8B31-3F4C-B6B0-1C0CD9041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Histograms are traditionally used to visualize the number of events occurring within different ranges. </a:t>
            </a:r>
          </a:p>
          <a:p>
            <a:pPr marL="457200" lvl="1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Scilab provides a useful function, histplot(), for this purpose that takes input for the number of bins and data provided as an array. </a:t>
            </a:r>
          </a:p>
          <a:p>
            <a:pPr marL="457200" lvl="1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Bins:- int or sequence of scalars or str.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387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42300E-FBB8-034D-94DF-D51E7EBD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Plots (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….)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0458BA-8B31-3F4C-B6B0-1C0CD9041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973166" cy="3985675"/>
          </a:xfrm>
        </p:spPr>
        <p:txBody>
          <a:bodyPr>
            <a:normAutofit fontScale="25000" lnSpcReduction="20000"/>
          </a:bodyPr>
          <a:lstStyle/>
          <a:p>
            <a:r>
              <a:rPr lang="en-IN" sz="8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</a:t>
            </a:r>
            <a:r>
              <a:rPr lang="en-IN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plot colours representing certain values, the </a:t>
            </a:r>
            <a:r>
              <a:rPr lang="en-IN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</a:t>
            </a: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is used.</a:t>
            </a:r>
            <a:endParaRPr lang="en-IN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8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Grayplot</a:t>
            </a:r>
            <a:r>
              <a:rPr lang="en-IN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itchFamily="2" charset="2"/>
              <a:buChar char="Ø"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Sometimes, we need to see the value of a two-dimensional function on a 2D plot. </a:t>
            </a:r>
          </a:p>
          <a:p>
            <a:pPr lvl="2" algn="just">
              <a:buFont typeface="Wingdings" pitchFamily="2" charset="2"/>
              <a:buChar char="Ø"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done by visualizing the components of the functional value </a:t>
            </a:r>
            <a:r>
              <a:rPr lang="en-IN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IN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coordinates.</a:t>
            </a:r>
          </a:p>
          <a:p>
            <a:pPr lvl="2" algn="just">
              <a:buFont typeface="Wingdings" pitchFamily="2" charset="2"/>
              <a:buChar char="Ø"/>
            </a:pPr>
            <a:r>
              <a:rPr lang="en-IN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grayplot</a:t>
            </a: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plots a graph window for a 2D plot of the surface given by </a:t>
            </a:r>
            <a:r>
              <a:rPr lang="en-IN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grid defined by </a:t>
            </a:r>
            <a:r>
              <a:rPr lang="en-IN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2" algn="just">
              <a:buFont typeface="Wingdings" pitchFamily="2" charset="2"/>
              <a:buChar char="Ø"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rectangle on the grid is filled with a grey or colour level depending on the average value of z on the corners of the rectangle. </a:t>
            </a:r>
          </a:p>
          <a:p>
            <a:pPr lvl="2" algn="just">
              <a:buFont typeface="Wingdings" pitchFamily="2" charset="2"/>
              <a:buChar char="Ø"/>
            </a:pPr>
            <a:endParaRPr lang="en-IN" sz="6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1159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87C2F2-EB9D-DC45-B5C5-6A74BAE15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Plots (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890125-72EE-B74B-908B-E428AEE25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Champ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and engineering studies employ the theoretical study of vector fields.</a:t>
            </a:r>
          </a:p>
          <a:p>
            <a:pPr lvl="2">
              <a:buFont typeface="Wingdings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plot vector fields as per a given equation champ is used .</a:t>
            </a:r>
          </a:p>
          <a:p>
            <a:pPr lvl="2">
              <a:buFont typeface="Wingdings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draws a 2D vector field described by arrows. </a:t>
            </a:r>
          </a:p>
          <a:p>
            <a:pPr lvl="2">
              <a:buFont typeface="Wingdings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length of the arrows is proportional to the intensity of the field.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4591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B473AC-3A5B-3940-A0E8-40F87E35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Plots (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F6AB1C-BEDD-1C4B-9BEF-8C0854A80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376075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Contour Maps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Contour maps are frequently used to visualize the projection of a function on a 2D surface.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used in various branches of science and engineering, especially geophysics where information of measurement parameters like temperature, pressure, and humidity is projected onto a map.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contour maps are also used to visualize the 2D mathematical projection on a plane. </a:t>
            </a:r>
          </a:p>
          <a:p>
            <a:pPr marL="457200" lvl="1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9573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55841D-41BF-F949-9F02-5D913940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Animation 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4C4062-429B-F24D-89F4-1D1DA50C6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0855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simulation, it is sometimes useful to animate an equation to understand its evolution. Animations are found to be particularly useful for teaching concepts to students. </a:t>
            </a:r>
          </a:p>
          <a:p>
            <a:pPr marL="0" indent="0" algn="just"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comet 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comet() function is a 2D animation tool used to animate. Let us animate the equation </a:t>
            </a: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x^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x^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+ </a:t>
            </a: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+5. </a:t>
            </a:r>
          </a:p>
          <a:p>
            <a:pPr marL="0" indent="0"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paramfplot2d() 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evolution of a function at multiple points can be represented by the paramfplot2d() function.</a:t>
            </a:r>
          </a:p>
          <a:p>
            <a:pPr algn="just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Let’s consider the evolution of the function </a:t>
            </a: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sin(x) + sin(2x) + sin(4x)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(mixing of a signal with double and four times its own frequency). </a:t>
            </a:r>
          </a:p>
          <a:p>
            <a:pPr algn="just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signal is the complex waves combining these three primary waves </a:t>
            </a: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(sin(x), sin(2x)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sin(4x)) 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79048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19CFB3-85A1-5740-B390-5F39DA5B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4"/>
            <a:ext cx="9678876" cy="46209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Multiple Plots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599673-BB44-CA4A-996F-804E83458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241" y="2015732"/>
            <a:ext cx="10499835" cy="3450613"/>
          </a:xfrm>
        </p:spPr>
        <p:txBody>
          <a:bodyPr/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Multiple Plots in the Same Graph 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plots can be plotted within the same figure by simply supplying x-axis and y-	axis   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vectors.</a:t>
            </a: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Multiple Plots Separately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subplot(row, column, index) command is used to plot multiple plots within the same figure 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separately. </a:t>
            </a:r>
          </a:p>
          <a:p>
            <a:pPr marL="457200" lvl="1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8761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810E3F-99CF-3A4D-A193-7F462B9B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Plots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69095-7E4C-A84D-9D95-2BC7866BC8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plot3d  and plot3d1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built-in function plot3d() plots a 3D plot for the given values of x, y, and z defined as arrays. 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try to plot the following function in 3D.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i="1" dirty="0"/>
                  <a:t>z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IN" dirty="0"/>
              </a:p>
              <a:p>
                <a:pPr lvl="1">
                  <a:buFont typeface="Wingdings" pitchFamily="2" charset="2"/>
                  <a:buChar char="Ø"/>
                </a:pPr>
                <a:endParaRPr lang="en-IN" dirty="0"/>
              </a:p>
              <a:p>
                <a:pPr lvl="1">
                  <a:buFont typeface="Wingdings" pitchFamily="2" charset="2"/>
                  <a:buChar char="Ø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9BE69095-7E4C-A84D-9D95-2BC7866BC8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9" name="Picture 1" descr="page134image31642880">
            <a:extLst>
              <a:ext uri="{FF2B5EF4-FFF2-40B4-BE49-F238E27FC236}">
                <a16:creationId xmlns="" xmlns:a16="http://schemas.microsoft.com/office/drawing/2014/main" id="{F5031A25-D289-3749-8403-1228343B5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5300" cy="20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page134image31642880">
            <a:extLst>
              <a:ext uri="{FF2B5EF4-FFF2-40B4-BE49-F238E27FC236}">
                <a16:creationId xmlns="" xmlns:a16="http://schemas.microsoft.com/office/drawing/2014/main" id="{E1AC304A-F34D-B242-A820-627C5F00C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5300" cy="20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21673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7D959A-4222-B449-BCAB-10432D4AD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processing using Scilab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89B9B5-7B21-4D41-971E-5061D5148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CONTINUOUS SIGNALS </a:t>
            </a:r>
          </a:p>
          <a:p>
            <a:pPr lvl="2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sinewave </a:t>
            </a:r>
          </a:p>
          <a:p>
            <a:pPr lvl="2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 wave </a:t>
            </a:r>
          </a:p>
          <a:p>
            <a:pPr lvl="2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triangular wave </a:t>
            </a:r>
          </a:p>
          <a:p>
            <a:pPr lvl="2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signum function </a:t>
            </a:r>
          </a:p>
          <a:p>
            <a:pPr lvl="2"/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sinc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</a:p>
          <a:p>
            <a:pPr lvl="2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wave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35096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3A0E84-1C58-9340-AA12-6CCBD472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DISCRETE SIGNALS 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CF0B08-238A-334A-8A1E-05D1192F4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impulse signal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step signal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exponential wave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ramp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8747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633377-C3C2-D347-90F8-0184AA0C5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85233"/>
            <a:ext cx="9603275" cy="615969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Plotting in Scilab 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352519-B6D6-C24D-B9DB-4E6A95D46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41641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technique for representing a data set, usually as a graph showing the relationship between two or more variables. </a:t>
            </a:r>
          </a:p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purpose is to present data that are too numerous or complicated ,adequately in a lesser space to visually illustrate relationships in the data.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707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44F66E-ED9B-4A42-B6F6-3C1787E5C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Amplitude modulation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7E33854A-3A28-1A4D-9552-FAB2533B1D2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 l="-528"/>
            </a:stretch>
          </a:blipFill>
        </p:spPr>
        <p:txBody>
          <a:bodyPr/>
          <a:lstStyle/>
          <a:p>
            <a:pPr>
              <a:buNone/>
            </a:pPr>
            <a:r>
              <a:rPr lang="en-US" dirty="0">
                <a:noFill/>
              </a:rPr>
              <a:t> </a:t>
            </a:r>
            <a:endParaRPr lang="en-US" dirty="0" smtClean="0">
              <a:noFill/>
            </a:endParaRPr>
          </a:p>
          <a:p>
            <a:pPr>
              <a:buNone/>
            </a:pPr>
            <a:endParaRPr lang="en-US" dirty="0" smtClean="0">
              <a:noFill/>
            </a:endParaRPr>
          </a:p>
          <a:p>
            <a:pPr>
              <a:buNone/>
            </a:pPr>
            <a:endParaRPr lang="en-US" dirty="0" smtClean="0">
              <a:noFill/>
            </a:endParaRPr>
          </a:p>
          <a:p>
            <a:pPr>
              <a:buNone/>
            </a:pPr>
            <a:endParaRPr lang="en-US" dirty="0" smtClean="0">
              <a:noFill/>
            </a:endParaRPr>
          </a:p>
          <a:p>
            <a:pPr>
              <a:buNone/>
            </a:pPr>
            <a:endParaRPr lang="en-US" dirty="0" smtClean="0">
              <a:noFill/>
            </a:endParaRPr>
          </a:p>
          <a:p>
            <a:pPr>
              <a:buNone/>
            </a:pPr>
            <a:endParaRPr lang="en-US" dirty="0">
              <a:noFill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369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58537"/>
            <a:ext cx="9603275" cy="49521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Arduino for real-time  Data Acquisition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Arduino  is an 8 bit microcontroller development board used for building hobby projects 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simple data acquisition in real time, Arduino represents an affordable and accessible platform.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can easily link the  sensors to the analog and digital I/O pin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can read the incoming data in real time by building an Xcos simulation model 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can be made possible by first downloading the Arduino toolbox and the Serial communication toolbox on ATOMS.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436914"/>
            <a:ext cx="9603275" cy="41684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Interface Examples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759434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Interfacing a Light Dependent Resistor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Interfacing a temperature sensor LM35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04DCE4-B8FB-2B42-AB20-D75AA442C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123105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A7CE85-534B-B14F-A9B7-4E3C0EA6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30568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plot in scilab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4EF016-C939-934B-AD27-AC3F55BF2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Plotting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Plots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Animation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Multiple Plots in the Same Graph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Plots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98729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BA788D-2D5B-AE4E-87FA-CEF76C592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key words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A51E76-9F40-B84D-9D69-24A3B101A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clear:-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 items from the workspace and frees memory</a:t>
            </a:r>
          </a:p>
          <a:p>
            <a:pPr algn="just"/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clc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cleans the Console; the echo signal is mainly erased </a:t>
            </a:r>
          </a:p>
          <a:p>
            <a:pPr algn="just"/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xdel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winsid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()):-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all graphic windows</a:t>
            </a: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linspace():-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linearly spaced vector. linspace(x1,x2,n) generates a row vector of  n linearly equally spaced points between x1 and x2. 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title:-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a title above a graphic axes.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6452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827FA7-8DF5-B847-993A-DA65837F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1241"/>
            <a:ext cx="9603275" cy="59251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key words to remember(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305A4E2-2B6E-8441-9D65-374ECD515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3777"/>
          </a:xfrm>
        </p:spPr>
        <p:txBody>
          <a:bodyPr>
            <a:normAutofit/>
          </a:bodyPr>
          <a:lstStyle/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or updates the x-axis label or/and its properties</a:t>
            </a:r>
          </a:p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or updates the y-axis label or/and its properties</a:t>
            </a:r>
          </a:p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zlabel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or updates the z-axis label or/and its properties</a:t>
            </a:r>
          </a:p>
          <a:p>
            <a:pPr algn="just"/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GlobalProperty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optional argument that can be used inside a plot command. It allows a global customization of all the new plotted lines (respectively surfaces). It has to be given as a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{‘colour’, ‘red’ }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pair. </a:t>
            </a:r>
          </a:p>
          <a:p>
            <a:pPr algn="just"/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axes_handle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optional argument forces the plot to appear inside the selected axes given by 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axes_handle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rather than the current axes .</a:t>
            </a:r>
          </a:p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Xgrid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grid on a 2D or 3D plot.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6787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92DDF-C971-F54C-A01C-56B5798D3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82262"/>
            <a:ext cx="9603275" cy="571492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Plotting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D4CF82-A125-F24C-B819-2AABCD489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plot(x,y)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plot2d( )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plot2d2( )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plot2d3( )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plot2d4( )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1705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A37FD0-30BD-3E4E-AA45-08730325A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539961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plot(x,y)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478744-22FF-2445-998B-EFC1F99AE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Calling Sequence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(x,y,&lt;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LineSpecifications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GlobalSpecifications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  <a:p>
            <a:pPr marL="914400" lvl="2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 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or matrix containing real numbers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 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or matrix containing real numbers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LineSpecifications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variable used to specify line properties like: style, color and marker type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GlobalSpecifications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variables used to specify figure properties</a:t>
            </a:r>
          </a:p>
        </p:txBody>
      </p:sp>
    </p:spTree>
    <p:extLst>
      <p:ext uri="{BB962C8B-B14F-4D97-AF65-F5344CB8AC3E}">
        <p14:creationId xmlns="" xmlns:p14="http://schemas.microsoft.com/office/powerpoint/2010/main" val="297622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8F3324-4639-9F4E-A02C-84E824EBC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97062"/>
            <a:ext cx="9603275" cy="462099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A651C9-4BFB-0541-A888-B7323CFE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define a variable X as the angle from 0 to 2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with an increment of 0.01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two functions Y and Z as:</a:t>
            </a:r>
          </a:p>
          <a:p>
            <a:pPr marL="0" indent="0" fontAlgn="base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Y=𝑠𝑖𝑛(X), Z=𝑐𝑜𝑠(X)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the line plot corresponding to this.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965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9CDB5F-4563-9A43-955C-051E077BE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19200"/>
            <a:ext cx="9603275" cy="63455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plot2d(), plot2d2(), plot2d3() and plot2d4() 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ACFBA1-D67F-1C42-A850-0EE74732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plot2d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works similarly to the plot command.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plot2d2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same as plot2d, but the curve is supposed to be piecewise constant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plot2d3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as plot2d, but the curve is plotted with vertical bars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plot2d4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same as plot2d, but the curve is plotted with arrows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28772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889</TotalTime>
  <Words>756</Words>
  <Application>Microsoft Macintosh PowerPoint</Application>
  <PresentationFormat>Custom</PresentationFormat>
  <Paragraphs>124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Gallery</vt:lpstr>
      <vt:lpstr>Programming in Scilab </vt:lpstr>
      <vt:lpstr>What is Plotting in Scilab ?</vt:lpstr>
      <vt:lpstr>Types of plot in scilab</vt:lpstr>
      <vt:lpstr>Important key words to remember</vt:lpstr>
      <vt:lpstr>Important key words to remember(cont….)</vt:lpstr>
      <vt:lpstr>2D Plotting </vt:lpstr>
      <vt:lpstr>plot(x,y) </vt:lpstr>
      <vt:lpstr>Example</vt:lpstr>
      <vt:lpstr>plot2d(), plot2d2(), plot2d3() and plot2d4()  </vt:lpstr>
      <vt:lpstr> polar plot  </vt:lpstr>
      <vt:lpstr>Special Plots  </vt:lpstr>
      <vt:lpstr>Special Plots (Cont….) </vt:lpstr>
      <vt:lpstr>Special Plots (Cont….)</vt:lpstr>
      <vt:lpstr>Special Plots (Cont….)</vt:lpstr>
      <vt:lpstr>2D Animation  </vt:lpstr>
      <vt:lpstr>Plotting Multiple Plots </vt:lpstr>
      <vt:lpstr>3D Plots </vt:lpstr>
      <vt:lpstr>Signal processing using Scilab</vt:lpstr>
      <vt:lpstr>GENERATION OF DISCRETE SIGNALS  </vt:lpstr>
      <vt:lpstr>Amplitude modulation</vt:lpstr>
      <vt:lpstr>Arduino for real-time  Data Acquisition</vt:lpstr>
      <vt:lpstr>Interface Examples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Scilab </dc:title>
  <dc:creator>Microsoft Office User</dc:creator>
  <cp:lastModifiedBy>RV</cp:lastModifiedBy>
  <cp:revision>63</cp:revision>
  <dcterms:created xsi:type="dcterms:W3CDTF">2020-11-08T01:16:48Z</dcterms:created>
  <dcterms:modified xsi:type="dcterms:W3CDTF">2020-11-10T17:36:07Z</dcterms:modified>
</cp:coreProperties>
</file>