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58" r:id="rId3"/>
    <p:sldId id="265" r:id="rId4"/>
    <p:sldId id="282" r:id="rId5"/>
    <p:sldId id="284" r:id="rId6"/>
    <p:sldId id="285" r:id="rId7"/>
    <p:sldId id="271" r:id="rId8"/>
    <p:sldId id="261" r:id="rId9"/>
    <p:sldId id="294" r:id="rId10"/>
    <p:sldId id="259" r:id="rId11"/>
  </p:sldIdLst>
  <p:sldSz cx="9144000" cy="6858000" type="screen4x3"/>
  <p:notesSz cx="6811963" cy="99425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DDEDF"/>
    <a:srgbClr val="FFFFFF"/>
    <a:srgbClr val="7B7B7B"/>
    <a:srgbClr val="F2F0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4211" autoAdjust="0"/>
    <p:restoredTop sz="93369" autoAdjust="0"/>
  </p:normalViewPr>
  <p:slideViewPr>
    <p:cSldViewPr>
      <p:cViewPr varScale="1">
        <p:scale>
          <a:sx n="42" d="100"/>
          <a:sy n="42" d="100"/>
        </p:scale>
        <p:origin x="-16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C187B-FE49-4001-BDEA-2B5C1E195BCC}" type="datetimeFigureOut">
              <a:rPr lang="fi-FI" smtClean="0"/>
              <a:pPr/>
              <a:t>16.12.2019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8536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7CCA2-2418-4B45-B7BF-B607B8577D93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xmlns="" val="3073758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7CCA2-2418-4B45-B7BF-B607B8577D93}" type="slidenum">
              <a:rPr lang="fi-FI" smtClean="0"/>
              <a:pPr/>
              <a:t>1</a:t>
            </a:fld>
            <a:endParaRPr lang="fi-FI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7CCA2-2418-4B45-B7BF-B607B8577D93}" type="slidenum">
              <a:rPr lang="fi-FI" smtClean="0"/>
              <a:pPr/>
              <a:t>2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xmlns="" val="1941652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baseline="0" dirty="0"/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7CCA2-2418-4B45-B7BF-B607B8577D93}" type="slidenum">
              <a:rPr lang="fi-FI" smtClean="0"/>
              <a:pPr/>
              <a:t>3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xmlns="" val="2207688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7CCA2-2418-4B45-B7BF-B607B8577D93}" type="slidenum">
              <a:rPr lang="fi-FI" smtClean="0"/>
              <a:pPr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xmlns="" val="344395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009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393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749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16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2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12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120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491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427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507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233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7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4741"/>
            <a:ext cx="9161481" cy="687274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>
            <a:glow>
              <a:schemeClr val="bg1"/>
            </a:glo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71422-D757-473F-8BE4-45DE5F05642E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9AFEA-83FC-4C0D-B4EE-EDCA8EC471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955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to ARDUINO and Programming</a:t>
            </a:r>
            <a:endParaRPr lang="fi-FI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3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Uploading</a:t>
            </a:r>
            <a:r>
              <a:rPr lang="fi-FI" dirty="0"/>
              <a:t> the </a:t>
            </a:r>
            <a:r>
              <a:rPr lang="fi-FI" dirty="0" err="1"/>
              <a:t>program</a:t>
            </a:r>
            <a:endParaRPr lang="fi-FI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547852"/>
            <a:ext cx="2160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i-FI" b="1" dirty="0"/>
              <a:t>Click Verify</a:t>
            </a:r>
          </a:p>
          <a:p>
            <a:pPr lvl="1"/>
            <a:r>
              <a:rPr lang="fi-FI" dirty="0"/>
              <a:t>The program is checked</a:t>
            </a:r>
          </a:p>
          <a:p>
            <a:pPr marL="342900" indent="-342900">
              <a:buAutoNum type="arabicPeriod"/>
            </a:pPr>
            <a:endParaRPr lang="fi-FI" dirty="0"/>
          </a:p>
          <a:p>
            <a:pPr marL="342900" indent="-342900">
              <a:buAutoNum type="arabicPeriod"/>
            </a:pPr>
            <a:r>
              <a:rPr lang="fi-FI" b="1" dirty="0"/>
              <a:t>Click Upload</a:t>
            </a:r>
          </a:p>
          <a:p>
            <a:pPr lvl="1"/>
            <a:r>
              <a:rPr lang="fi-FI" dirty="0"/>
              <a:t>The program is uploaded to the Arduino mCu board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386766"/>
            <a:ext cx="4623513" cy="482453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7286452">
            <a:off x="2366951" y="2128486"/>
            <a:ext cx="410335" cy="2032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9"/>
          <p:cNvSpPr/>
          <p:nvPr/>
        </p:nvSpPr>
        <p:spPr>
          <a:xfrm rot="13494597">
            <a:off x="2844144" y="2057432"/>
            <a:ext cx="410335" cy="2032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39752" y="237587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/>
              <a:t>1.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52978" y="221943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xmlns="" val="217012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About Arduino Uno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1680" y="1556792"/>
            <a:ext cx="5400600" cy="4050451"/>
          </a:xfrm>
          <a:prstGeom prst="rect">
            <a:avLst/>
          </a:prstGeom>
        </p:spPr>
      </p:pic>
      <p:sp>
        <p:nvSpPr>
          <p:cNvPr id="7" name="Right Arrow 9"/>
          <p:cNvSpPr/>
          <p:nvPr/>
        </p:nvSpPr>
        <p:spPr>
          <a:xfrm rot="2948120">
            <a:off x="2473058" y="1875406"/>
            <a:ext cx="496870" cy="2268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59327" y="1429417"/>
            <a:ext cx="191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Reset button</a:t>
            </a:r>
          </a:p>
        </p:txBody>
      </p:sp>
      <p:sp>
        <p:nvSpPr>
          <p:cNvPr id="14" name="Right Brace 13"/>
          <p:cNvSpPr/>
          <p:nvPr/>
        </p:nvSpPr>
        <p:spPr>
          <a:xfrm rot="16200000">
            <a:off x="5220072" y="728700"/>
            <a:ext cx="288032" cy="223224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6" name="TextBox 15"/>
          <p:cNvSpPr txBox="1"/>
          <p:nvPr/>
        </p:nvSpPr>
        <p:spPr>
          <a:xfrm>
            <a:off x="4031940" y="133147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14 Digital I/O pins (6 PWM)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5836889" y="4800972"/>
            <a:ext cx="288032" cy="100047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8" name="TextBox 17"/>
          <p:cNvSpPr txBox="1"/>
          <p:nvPr/>
        </p:nvSpPr>
        <p:spPr>
          <a:xfrm>
            <a:off x="5284052" y="542257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 Analog Input pins</a:t>
            </a:r>
          </a:p>
        </p:txBody>
      </p:sp>
      <p:sp>
        <p:nvSpPr>
          <p:cNvPr id="19" name="Right Arrow 9"/>
          <p:cNvSpPr/>
          <p:nvPr/>
        </p:nvSpPr>
        <p:spPr>
          <a:xfrm rot="18668006">
            <a:off x="4219824" y="5336999"/>
            <a:ext cx="496870" cy="2268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69823" y="5607243"/>
            <a:ext cx="22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3.3 V and 5 V outputs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9552" y="2752099"/>
            <a:ext cx="108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USB port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3568" y="4517697"/>
            <a:ext cx="125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12 V input</a:t>
            </a:r>
          </a:p>
        </p:txBody>
      </p:sp>
      <p:sp>
        <p:nvSpPr>
          <p:cNvPr id="23" name="Right Arrow 9"/>
          <p:cNvSpPr/>
          <p:nvPr/>
        </p:nvSpPr>
        <p:spPr>
          <a:xfrm>
            <a:off x="1833606" y="4591740"/>
            <a:ext cx="496870" cy="2268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Arrow 9"/>
          <p:cNvSpPr/>
          <p:nvPr/>
        </p:nvSpPr>
        <p:spPr>
          <a:xfrm>
            <a:off x="1572909" y="2823332"/>
            <a:ext cx="496870" cy="2268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kstikehys 24"/>
          <p:cNvSpPr txBox="1"/>
          <p:nvPr/>
        </p:nvSpPr>
        <p:spPr>
          <a:xfrm>
            <a:off x="2339752" y="6165304"/>
            <a:ext cx="480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http://www.farnell.com/datasheets/1682209.pdf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xmlns="" val="13869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Arduino IDE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3728" y="1399734"/>
            <a:ext cx="4543126" cy="46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36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Structure of an Arduino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65362" y="1768460"/>
            <a:ext cx="2162622" cy="85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1. Define Variables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65362" y="3131750"/>
            <a:ext cx="2162622" cy="85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2. Setting up functions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42889" y="4495040"/>
            <a:ext cx="2185095" cy="85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3. Eternal 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465162" y="3238201"/>
            <a:ext cx="1709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setup</a:t>
            </a:r>
            <a:r>
              <a:rPr lang="fi-FI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fi-FI" dirty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</a:p>
        </p:txBody>
      </p:sp>
      <p:sp>
        <p:nvSpPr>
          <p:cNvPr id="8" name="Rectangle 7"/>
          <p:cNvSpPr/>
          <p:nvPr/>
        </p:nvSpPr>
        <p:spPr>
          <a:xfrm>
            <a:off x="465162" y="4545046"/>
            <a:ext cx="158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fi-FI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fi-FI" dirty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</a:p>
        </p:txBody>
      </p:sp>
      <p:sp>
        <p:nvSpPr>
          <p:cNvPr id="9" name="Rectangle 8"/>
          <p:cNvSpPr/>
          <p:nvPr/>
        </p:nvSpPr>
        <p:spPr>
          <a:xfrm>
            <a:off x="4482802" y="323820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Setup function is run </a:t>
            </a:r>
            <a:r>
              <a:rPr lang="en-US" u="sng" dirty="0"/>
              <a:t>once</a:t>
            </a:r>
            <a:r>
              <a:rPr lang="en-US" dirty="0"/>
              <a:t>, when the microcontroller boots up or resets.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82802" y="432936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After setup function the processor moves to run code inside the loop function. Code inside loop function will be run over and over until the microcontroller is shut down.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5162" y="2011055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dirty="0">
                <a:latin typeface="Consolas" panose="020B0609020204030204" pitchFamily="49" charset="0"/>
                <a:cs typeface="Consolas" panose="020B0609020204030204" pitchFamily="49" charset="0"/>
              </a:rPr>
              <a:t> pin = 1; </a:t>
            </a:r>
            <a:endParaRPr lang="fi-FI" dirty="0"/>
          </a:p>
        </p:txBody>
      </p:sp>
      <p:sp>
        <p:nvSpPr>
          <p:cNvPr id="12" name="Rectangle 11"/>
          <p:cNvSpPr/>
          <p:nvPr/>
        </p:nvSpPr>
        <p:spPr>
          <a:xfrm>
            <a:off x="4544938" y="187255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Before going to the setup function constant variables should be defined</a:t>
            </a:r>
          </a:p>
        </p:txBody>
      </p:sp>
      <p:sp>
        <p:nvSpPr>
          <p:cNvPr id="13" name="Arrow: Down 12"/>
          <p:cNvSpPr/>
          <p:nvPr/>
        </p:nvSpPr>
        <p:spPr>
          <a:xfrm>
            <a:off x="3160439" y="2693482"/>
            <a:ext cx="37246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4" name="Arrow: Down 13"/>
          <p:cNvSpPr/>
          <p:nvPr/>
        </p:nvSpPr>
        <p:spPr>
          <a:xfrm>
            <a:off x="3149202" y="4062992"/>
            <a:ext cx="37246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5" name="Rectangle 14"/>
          <p:cNvSpPr/>
          <p:nvPr/>
        </p:nvSpPr>
        <p:spPr>
          <a:xfrm>
            <a:off x="683568" y="560170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</a:t>
            </a:r>
            <a:r>
              <a:rPr lang="en-US" u="sng" dirty="0"/>
              <a:t>required</a:t>
            </a:r>
            <a:r>
              <a:rPr lang="en-US" dirty="0"/>
              <a:t> to have both </a:t>
            </a:r>
            <a:r>
              <a:rPr lang="en-US" b="1" dirty="0"/>
              <a:t>setup() </a:t>
            </a:r>
            <a:r>
              <a:rPr lang="en-US" dirty="0"/>
              <a:t>and </a:t>
            </a:r>
            <a:r>
              <a:rPr lang="en-US" b="1" dirty="0"/>
              <a:t>loop() </a:t>
            </a:r>
            <a:r>
              <a:rPr lang="en-US" dirty="0"/>
              <a:t>functions in the code</a:t>
            </a:r>
          </a:p>
        </p:txBody>
      </p:sp>
    </p:spTree>
    <p:extLst>
      <p:ext uri="{BB962C8B-B14F-4D97-AF65-F5344CB8AC3E}">
        <p14:creationId xmlns:p14="http://schemas.microsoft.com/office/powerpoint/2010/main" xmlns="" val="25974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1 - Blinking 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</a:t>
            </a:r>
          </a:p>
          <a:p>
            <a:pPr lvl="1"/>
            <a:r>
              <a:rPr lang="en-US" dirty="0" smtClean="0"/>
              <a:t>Breadboard</a:t>
            </a:r>
          </a:p>
          <a:p>
            <a:pPr lvl="1"/>
            <a:r>
              <a:rPr lang="en-US" dirty="0" smtClean="0"/>
              <a:t>Led</a:t>
            </a:r>
          </a:p>
          <a:p>
            <a:pPr lvl="1"/>
            <a:r>
              <a:rPr lang="en-US" dirty="0" smtClean="0"/>
              <a:t>Resistor (270 ohm)</a:t>
            </a:r>
          </a:p>
          <a:p>
            <a:pPr lvl="1"/>
            <a:r>
              <a:rPr lang="en-US" dirty="0" smtClean="0"/>
              <a:t>Arduino</a:t>
            </a:r>
          </a:p>
          <a:p>
            <a:pPr lvl="1"/>
            <a:r>
              <a:rPr lang="en-US" dirty="0" smtClean="0"/>
              <a:t>Wires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99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1026" name="Picture 2" descr="http://4.bp.blogspot.com/-bSwcT88QabE/UVuMY29lHfI/AAAAAAAAAAw/wyLijXEmafk/s1600/01+Blinky_bb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44824"/>
            <a:ext cx="4968671" cy="335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5625101"/>
            <a:ext cx="714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http://blog.grifby.com/2013/04/tutorial-1-blinking-led-using-arduino.html</a:t>
            </a:r>
          </a:p>
        </p:txBody>
      </p:sp>
    </p:spTree>
    <p:extLst>
      <p:ext uri="{BB962C8B-B14F-4D97-AF65-F5344CB8AC3E}">
        <p14:creationId xmlns:p14="http://schemas.microsoft.com/office/powerpoint/2010/main" xmlns="" val="57070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/>
              <a:t>Arduino</a:t>
            </a:r>
            <a:r>
              <a:rPr lang="fi-FI" dirty="0"/>
              <a:t> C – Basic </a:t>
            </a:r>
            <a:r>
              <a:rPr lang="fi-FI" dirty="0" err="1"/>
              <a:t>functions</a:t>
            </a:r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611560" y="1772816"/>
            <a:ext cx="20882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pinMode</a:t>
            </a:r>
            <a:r>
              <a:rPr lang="fi-FI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(var1, </a:t>
            </a:r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var2)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3848" y="1772816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pinMode</a:t>
            </a:r>
            <a:r>
              <a:rPr lang="en-US" dirty="0"/>
              <a:t> functions sets the mode of given pin. Var1 is the number of the pin and var2 is the mode (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dirty="0" smtClean="0"/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OUTPUT</a:t>
            </a:r>
            <a:r>
              <a:rPr lang="en-US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3848" y="2696146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digitalWrite</a:t>
            </a:r>
            <a:r>
              <a:rPr lang="en-US" dirty="0"/>
              <a:t> changes the status of the pin. Var1 is the number of the pin and var2 is the status 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LOW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HIGH</a:t>
            </a:r>
            <a:r>
              <a:rPr lang="en-US" dirty="0"/>
              <a:t>).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1560" y="2696146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digitalWrite</a:t>
            </a:r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(var1, var2)</a:t>
            </a:r>
          </a:p>
        </p:txBody>
      </p:sp>
    </p:spTree>
    <p:extLst>
      <p:ext uri="{BB962C8B-B14F-4D97-AF65-F5344CB8AC3E}">
        <p14:creationId xmlns:p14="http://schemas.microsoft.com/office/powerpoint/2010/main" xmlns="" val="17283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Writing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program</a:t>
            </a:r>
            <a:endParaRPr lang="fi-FI" dirty="0"/>
          </a:p>
        </p:txBody>
      </p:sp>
      <p:sp>
        <p:nvSpPr>
          <p:cNvPr id="5" name="TextBox 4"/>
          <p:cNvSpPr txBox="1"/>
          <p:nvPr/>
        </p:nvSpPr>
        <p:spPr>
          <a:xfrm>
            <a:off x="454868" y="1700808"/>
            <a:ext cx="8208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 ledPin = 13; 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setup</a:t>
            </a:r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pinMode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ledPin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fi-FI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digitalWrite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ledPin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delay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(1000); 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digitalWrite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ledPin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delay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(1000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fi-FI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Basic blinking LED</a:t>
            </a:r>
          </a:p>
        </p:txBody>
      </p:sp>
    </p:spTree>
    <p:extLst>
      <p:ext uri="{BB962C8B-B14F-4D97-AF65-F5344CB8AC3E}">
        <p14:creationId xmlns:p14="http://schemas.microsoft.com/office/powerpoint/2010/main" xmlns="" val="304022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Writing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program</a:t>
            </a:r>
            <a:endParaRPr lang="fi-FI" dirty="0"/>
          </a:p>
        </p:txBody>
      </p:sp>
      <p:sp>
        <p:nvSpPr>
          <p:cNvPr id="5" name="TextBox 4"/>
          <p:cNvSpPr txBox="1"/>
          <p:nvPr/>
        </p:nvSpPr>
        <p:spPr>
          <a:xfrm>
            <a:off x="454868" y="1700808"/>
            <a:ext cx="8208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 ledPin = 13;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//Variable to store the pin number</a:t>
            </a:r>
          </a:p>
          <a:p>
            <a:endParaRPr lang="fi-FI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setup</a:t>
            </a:r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pinMode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ledPin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//set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ledPin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output</a:t>
            </a:r>
          </a:p>
          <a:p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fi-FI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digitalWrite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ledPin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//LED ON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delay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(1000);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//Wait 1000ms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(=1s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digitalWrite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ledPin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//LED OFF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delay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(1000);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//Wait 1000ms (=1s)</a:t>
            </a:r>
            <a:endParaRPr lang="fi-FI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119675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Basic blinking LED</a:t>
            </a:r>
          </a:p>
        </p:txBody>
      </p:sp>
    </p:spTree>
    <p:extLst>
      <p:ext uri="{BB962C8B-B14F-4D97-AF65-F5344CB8AC3E}">
        <p14:creationId xmlns:p14="http://schemas.microsoft.com/office/powerpoint/2010/main" xmlns="" val="304022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4119</TotalTime>
  <Words>370</Words>
  <Application>Microsoft Office PowerPoint</Application>
  <PresentationFormat>On-screen Show (4:3)</PresentationFormat>
  <Paragraphs>81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Introduction to ARDUINO and Programming</vt:lpstr>
      <vt:lpstr>About Arduino Uno</vt:lpstr>
      <vt:lpstr>Setting up Arduino IDE</vt:lpstr>
      <vt:lpstr>Structure of an Arduino code</vt:lpstr>
      <vt:lpstr>Example 1 - Blinking led</vt:lpstr>
      <vt:lpstr>Example 1</vt:lpstr>
      <vt:lpstr>Arduino C – Basic functions</vt:lpstr>
      <vt:lpstr>Writing your first program</vt:lpstr>
      <vt:lpstr>Writing your first program</vt:lpstr>
      <vt:lpstr>Uploading the program</vt:lpstr>
    </vt:vector>
  </TitlesOfParts>
  <Company>Aalto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WA. Takala</dc:creator>
  <cp:lastModifiedBy>RV</cp:lastModifiedBy>
  <cp:revision>154</cp:revision>
  <cp:lastPrinted>2014-02-17T08:39:00Z</cp:lastPrinted>
  <dcterms:created xsi:type="dcterms:W3CDTF">2014-01-13T20:40:04Z</dcterms:created>
  <dcterms:modified xsi:type="dcterms:W3CDTF">2019-12-16T08:16:29Z</dcterms:modified>
</cp:coreProperties>
</file>