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9" r:id="rId4"/>
    <p:sldId id="260" r:id="rId5"/>
    <p:sldId id="261" r:id="rId6"/>
    <p:sldId id="263" r:id="rId7"/>
    <p:sldId id="264" r:id="rId8"/>
    <p:sldId id="262" r:id="rId9"/>
    <p:sldId id="258" r:id="rId10"/>
    <p:sldId id="266" r:id="rId11"/>
    <p:sldId id="265"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xilinx.com/support/download.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6A94-D1A1-4319-8246-CB18CD765B24}"/>
              </a:ext>
            </a:extLst>
          </p:cNvPr>
          <p:cNvSpPr>
            <a:spLocks noGrp="1"/>
          </p:cNvSpPr>
          <p:nvPr>
            <p:ph type="ctrTitle"/>
          </p:nvPr>
        </p:nvSpPr>
        <p:spPr>
          <a:xfrm>
            <a:off x="279728" y="2646622"/>
            <a:ext cx="8411426" cy="1524783"/>
          </a:xfrm>
        </p:spPr>
        <p:txBody>
          <a:bodyPr/>
          <a:lstStyle/>
          <a:p>
            <a:r>
              <a:rPr lang="en-US" sz="4800" dirty="0">
                <a:latin typeface="Times New Roman" panose="02020603050405020304" pitchFamily="18" charset="0"/>
                <a:cs typeface="Times New Roman" panose="02020603050405020304" pitchFamily="18" charset="0"/>
              </a:rPr>
              <a:t>Workshop on Arty A7 FPGA board using Verilog</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89F01C1-D43C-4871-B381-0C7E218DCDBC}"/>
              </a:ext>
            </a:extLst>
          </p:cNvPr>
          <p:cNvSpPr>
            <a:spLocks noGrp="1"/>
          </p:cNvSpPr>
          <p:nvPr>
            <p:ph type="subTitle" idx="1"/>
          </p:nvPr>
        </p:nvSpPr>
        <p:spPr>
          <a:xfrm>
            <a:off x="9135290" y="4533376"/>
            <a:ext cx="2771999" cy="1606167"/>
          </a:xfrm>
        </p:spPr>
        <p:txBody>
          <a:bodyPr>
            <a:normAutofit/>
          </a:bodyPr>
          <a:lstStyle/>
          <a:p>
            <a:pPr algn="l"/>
            <a:r>
              <a:rPr lang="en-IN" dirty="0">
                <a:latin typeface="Times New Roman" panose="02020603050405020304" pitchFamily="18" charset="0"/>
                <a:cs typeface="Times New Roman" panose="02020603050405020304" pitchFamily="18" charset="0"/>
              </a:rPr>
              <a:t>Jayaraj V S</a:t>
            </a:r>
          </a:p>
          <a:p>
            <a:pPr algn="l"/>
            <a:r>
              <a:rPr lang="en-IN" dirty="0">
                <a:latin typeface="Times New Roman" panose="02020603050405020304" pitchFamily="18" charset="0"/>
                <a:cs typeface="Times New Roman" panose="02020603050405020304" pitchFamily="18" charset="0"/>
              </a:rPr>
              <a:t>Assistant professor</a:t>
            </a:r>
          </a:p>
          <a:p>
            <a:pPr algn="l"/>
            <a:r>
              <a:rPr lang="en-IN" dirty="0">
                <a:latin typeface="Times New Roman" panose="02020603050405020304" pitchFamily="18" charset="0"/>
                <a:cs typeface="Times New Roman" panose="02020603050405020304" pitchFamily="18" charset="0"/>
              </a:rPr>
              <a:t>Department of ECE</a:t>
            </a:r>
          </a:p>
          <a:p>
            <a:pPr algn="l"/>
            <a:r>
              <a:rPr lang="en-IN" dirty="0">
                <a:latin typeface="Times New Roman" panose="02020603050405020304" pitchFamily="18" charset="0"/>
                <a:cs typeface="Times New Roman" panose="02020603050405020304" pitchFamily="18" charset="0"/>
              </a:rPr>
              <a:t>SBCE</a:t>
            </a:r>
          </a:p>
        </p:txBody>
      </p:sp>
    </p:spTree>
    <p:extLst>
      <p:ext uri="{BB962C8B-B14F-4D97-AF65-F5344CB8AC3E}">
        <p14:creationId xmlns:p14="http://schemas.microsoft.com/office/powerpoint/2010/main" val="1703506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A00E-A418-408E-9574-93F2FA54C98F}"/>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What is Vivado?</a:t>
            </a:r>
          </a:p>
        </p:txBody>
      </p:sp>
      <p:sp>
        <p:nvSpPr>
          <p:cNvPr id="3" name="Content Placeholder 2">
            <a:extLst>
              <a:ext uri="{FF2B5EF4-FFF2-40B4-BE49-F238E27FC236}">
                <a16:creationId xmlns:a16="http://schemas.microsoft.com/office/drawing/2014/main" id="{761C6E47-D9F8-4C09-A13C-5CE0A475ABF6}"/>
              </a:ext>
            </a:extLst>
          </p:cNvPr>
          <p:cNvSpPr>
            <a:spLocks noGrp="1"/>
          </p:cNvSpPr>
          <p:nvPr>
            <p:ph idx="1"/>
          </p:nvPr>
        </p:nvSpPr>
        <p:spPr>
          <a:xfrm>
            <a:off x="680321" y="2336873"/>
            <a:ext cx="9874468" cy="1764864"/>
          </a:xfrm>
        </p:spPr>
        <p:txBody>
          <a:bodyPr/>
          <a:lstStyle/>
          <a:p>
            <a:pPr algn="just">
              <a:lnSpc>
                <a:spcPct val="100000"/>
              </a:lnSpc>
            </a:pPr>
            <a:r>
              <a:rPr lang="en-IN" dirty="0">
                <a:solidFill>
                  <a:schemeClr val="bg1"/>
                </a:solidFill>
                <a:latin typeface="Times New Roman" panose="02020603050405020304" pitchFamily="18" charset="0"/>
                <a:cs typeface="Times New Roman" panose="02020603050405020304" pitchFamily="18" charset="0"/>
              </a:rPr>
              <a:t>Vivado Design Suite is a software suite produced by Xilinx for synthesis and analysis of hardware description language (HDL) designs, superseding Xilinx ISE with additional features for system on a chip(SoC) development and high-level synthesis.</a:t>
            </a:r>
          </a:p>
        </p:txBody>
      </p:sp>
      <p:sp>
        <p:nvSpPr>
          <p:cNvPr id="5" name="TextBox 4">
            <a:extLst>
              <a:ext uri="{FF2B5EF4-FFF2-40B4-BE49-F238E27FC236}">
                <a16:creationId xmlns:a16="http://schemas.microsoft.com/office/drawing/2014/main" id="{B56EE5D0-3537-405C-984D-E33E7796683B}"/>
              </a:ext>
            </a:extLst>
          </p:cNvPr>
          <p:cNvSpPr txBox="1"/>
          <p:nvPr/>
        </p:nvSpPr>
        <p:spPr>
          <a:xfrm>
            <a:off x="1079863" y="4101737"/>
            <a:ext cx="6096000" cy="369332"/>
          </a:xfrm>
          <a:prstGeom prst="rect">
            <a:avLst/>
          </a:prstGeom>
          <a:noFill/>
        </p:spPr>
        <p:txBody>
          <a:bodyPr wrap="square">
            <a:spAutoFit/>
          </a:bodyPr>
          <a:lstStyle/>
          <a:p>
            <a:r>
              <a:rPr lang="en-IN" dirty="0">
                <a:hlinkClick r:id="rId2"/>
              </a:rPr>
              <a:t>https://www.xilinx.com/support/download.html</a:t>
            </a:r>
            <a:endParaRPr lang="en-IN" dirty="0"/>
          </a:p>
        </p:txBody>
      </p:sp>
    </p:spTree>
    <p:extLst>
      <p:ext uri="{BB962C8B-B14F-4D97-AF65-F5344CB8AC3E}">
        <p14:creationId xmlns:p14="http://schemas.microsoft.com/office/powerpoint/2010/main" val="153041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3EB2-CDDB-41DA-B438-3B251446285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Vivado Design flow</a:t>
            </a:r>
          </a:p>
        </p:txBody>
      </p:sp>
      <p:pic>
        <p:nvPicPr>
          <p:cNvPr id="5" name="Picture 4">
            <a:extLst>
              <a:ext uri="{FF2B5EF4-FFF2-40B4-BE49-F238E27FC236}">
                <a16:creationId xmlns:a16="http://schemas.microsoft.com/office/drawing/2014/main" id="{D57176D1-313A-4846-B011-1357E0486DA0}"/>
              </a:ext>
            </a:extLst>
          </p:cNvPr>
          <p:cNvPicPr>
            <a:picLocks noChangeAspect="1"/>
          </p:cNvPicPr>
          <p:nvPr/>
        </p:nvPicPr>
        <p:blipFill>
          <a:blip r:embed="rId2"/>
          <a:stretch>
            <a:fillRect/>
          </a:stretch>
        </p:blipFill>
        <p:spPr>
          <a:xfrm>
            <a:off x="1448296" y="2151017"/>
            <a:ext cx="8650974" cy="4159018"/>
          </a:xfrm>
          <a:prstGeom prst="rect">
            <a:avLst/>
          </a:prstGeom>
        </p:spPr>
      </p:pic>
    </p:spTree>
    <p:extLst>
      <p:ext uri="{BB962C8B-B14F-4D97-AF65-F5344CB8AC3E}">
        <p14:creationId xmlns:p14="http://schemas.microsoft.com/office/powerpoint/2010/main" val="76337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CE10-A292-419F-A7B4-89AFDD2D462F}"/>
              </a:ext>
            </a:extLst>
          </p:cNvPr>
          <p:cNvSpPr>
            <a:spLocks noGrp="1"/>
          </p:cNvSpPr>
          <p:nvPr>
            <p:ph type="title"/>
          </p:nvPr>
        </p:nvSpPr>
        <p:spPr>
          <a:xfrm>
            <a:off x="1140823" y="2869895"/>
            <a:ext cx="8421187" cy="1090788"/>
          </a:xfrm>
        </p:spPr>
        <p:txBody>
          <a:bodyPr>
            <a:normAutofit/>
          </a:bodyPr>
          <a:lstStyle/>
          <a:p>
            <a:pPr algn="l"/>
            <a:r>
              <a:rPr lang="en-IN" sz="4000" dirty="0">
                <a:latin typeface="Times New Roman" panose="02020603050405020304" pitchFamily="18" charset="0"/>
                <a:cs typeface="Times New Roman" panose="02020603050405020304" pitchFamily="18" charset="0"/>
              </a:rPr>
              <a:t>Introduction to Verilog using vivado</a:t>
            </a:r>
          </a:p>
        </p:txBody>
      </p:sp>
    </p:spTree>
    <p:extLst>
      <p:ext uri="{BB962C8B-B14F-4D97-AF65-F5344CB8AC3E}">
        <p14:creationId xmlns:p14="http://schemas.microsoft.com/office/powerpoint/2010/main" val="58664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F9D8-F813-4DFA-A58C-1CD400B1393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Verilog?</a:t>
            </a:r>
          </a:p>
        </p:txBody>
      </p:sp>
      <p:sp>
        <p:nvSpPr>
          <p:cNvPr id="3" name="Content Placeholder 2">
            <a:extLst>
              <a:ext uri="{FF2B5EF4-FFF2-40B4-BE49-F238E27FC236}">
                <a16:creationId xmlns:a16="http://schemas.microsoft.com/office/drawing/2014/main" id="{F45086E7-63C3-4E72-ACF6-0366261D5576}"/>
              </a:ext>
            </a:extLst>
          </p:cNvPr>
          <p:cNvSpPr>
            <a:spLocks noGrp="1"/>
          </p:cNvSpPr>
          <p:nvPr>
            <p:ph idx="1"/>
          </p:nvPr>
        </p:nvSpPr>
        <p:spPr/>
        <p:txBody>
          <a:bodyPr/>
          <a:lstStyle/>
          <a:p>
            <a:pPr>
              <a:lnSpc>
                <a:spcPct val="100000"/>
              </a:lnSpc>
            </a:pPr>
            <a:r>
              <a:rPr lang="en-US" b="0" i="0" dirty="0">
                <a:solidFill>
                  <a:srgbClr val="333333"/>
                </a:solidFill>
                <a:effectLst/>
                <a:latin typeface="Times New Roman" panose="02020603050405020304" pitchFamily="18" charset="0"/>
                <a:cs typeface="Times New Roman" panose="02020603050405020304" pitchFamily="18" charset="0"/>
              </a:rPr>
              <a:t>Verilog is a HARDWARE DESCRIPTION LANGUAGE (HDL), which is used to describe a digital system such as a network switch or a microprocessor or a memory a flip-flop.</a:t>
            </a:r>
          </a:p>
          <a:p>
            <a:pPr>
              <a:lnSpc>
                <a:spcPct val="100000"/>
              </a:lnSpc>
            </a:pPr>
            <a:r>
              <a:rPr lang="en-US" b="1" i="0" dirty="0">
                <a:solidFill>
                  <a:srgbClr val="333333"/>
                </a:solidFill>
                <a:effectLst/>
                <a:latin typeface="Times New Roman" panose="02020603050405020304" pitchFamily="18" charset="0"/>
                <a:cs typeface="Times New Roman" panose="02020603050405020304" pitchFamily="18" charset="0"/>
              </a:rPr>
              <a:t>Verilog</a:t>
            </a:r>
            <a:r>
              <a:rPr lang="en-US" b="0" i="0" dirty="0">
                <a:solidFill>
                  <a:srgbClr val="333333"/>
                </a:solidFill>
                <a:effectLst/>
                <a:latin typeface="Times New Roman" panose="02020603050405020304" pitchFamily="18" charset="0"/>
                <a:cs typeface="Times New Roman" panose="02020603050405020304" pitchFamily="18" charset="0"/>
              </a:rPr>
              <a:t> was developed to simplify the process and make the HDL more robust and flexible. Today, Verilog is the most popular HDL used and practiced throughout the semiconductor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96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860A-867A-4743-9AF1-69787DBC280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Types of Verilog coding</a:t>
            </a:r>
          </a:p>
        </p:txBody>
      </p:sp>
      <p:sp>
        <p:nvSpPr>
          <p:cNvPr id="3" name="Content Placeholder 2">
            <a:extLst>
              <a:ext uri="{FF2B5EF4-FFF2-40B4-BE49-F238E27FC236}">
                <a16:creationId xmlns:a16="http://schemas.microsoft.com/office/drawing/2014/main" id="{416DE2FB-8CAB-40EC-816A-F5EA3C944A52}"/>
              </a:ext>
            </a:extLst>
          </p:cNvPr>
          <p:cNvSpPr>
            <a:spLocks noGrp="1"/>
          </p:cNvSpPr>
          <p:nvPr>
            <p:ph idx="1"/>
          </p:nvPr>
        </p:nvSpPr>
        <p:spPr>
          <a:xfrm>
            <a:off x="906744" y="2258495"/>
            <a:ext cx="10545027" cy="4002967"/>
          </a:xfrm>
        </p:spPr>
        <p:txBody>
          <a:bodyPr>
            <a:normAutofit/>
          </a:bodyPr>
          <a:lstStyle/>
          <a:p>
            <a:pPr marL="0" indent="0" algn="just">
              <a:buNone/>
            </a:pPr>
            <a:r>
              <a:rPr lang="en-US" sz="2000" b="0" i="0" dirty="0">
                <a:solidFill>
                  <a:schemeClr val="bg1"/>
                </a:solidFill>
                <a:effectLst/>
                <a:latin typeface="Times New Roman" panose="02020603050405020304" pitchFamily="18" charset="0"/>
                <a:cs typeface="Times New Roman" panose="02020603050405020304" pitchFamily="18" charset="0"/>
              </a:rPr>
              <a:t>Verilog code can be described in three model formats: </a:t>
            </a:r>
          </a:p>
          <a:p>
            <a:pPr marL="0" indent="0" algn="just">
              <a:buNone/>
            </a:pPr>
            <a:r>
              <a:rPr lang="en-US" sz="2000" b="0" i="0" dirty="0">
                <a:solidFill>
                  <a:schemeClr val="accent5">
                    <a:lumMod val="50000"/>
                  </a:schemeClr>
                </a:solidFill>
                <a:effectLst/>
                <a:latin typeface="Times New Roman" panose="02020603050405020304" pitchFamily="18" charset="0"/>
                <a:cs typeface="Times New Roman" panose="02020603050405020304" pitchFamily="18" charset="0"/>
              </a:rPr>
              <a:t>Gate level modelling:</a:t>
            </a:r>
          </a:p>
          <a:p>
            <a:pPr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 Designing circuits using basic logic gates is known as gate-level modeling. </a:t>
            </a:r>
          </a:p>
          <a:p>
            <a:pPr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 digital circuit is implemented using logic gates and interconnections between these gates. </a:t>
            </a:r>
          </a:p>
          <a:p>
            <a:pPr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primitives (The most basic commands of a language) defined in Verilog have been set keeping the user requirements in mind making it easy to design bigger blocks.</a:t>
            </a:r>
          </a:p>
          <a:p>
            <a:pPr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 For example, for implementing AND gate or logic, the primitive is simply </a:t>
            </a:r>
            <a:r>
              <a:rPr lang="en-US" sz="2000" b="0" i="0" dirty="0">
                <a:solidFill>
                  <a:srgbClr val="FFFF00"/>
                </a:solidFill>
                <a:effectLst/>
                <a:latin typeface="Times New Roman" panose="02020603050405020304" pitchFamily="18" charset="0"/>
                <a:cs typeface="Times New Roman" panose="02020603050405020304" pitchFamily="18" charset="0"/>
              </a:rPr>
              <a:t>and</a:t>
            </a:r>
            <a:r>
              <a:rPr lang="en-US" sz="2000" b="0" i="0" dirty="0">
                <a:solidFill>
                  <a:schemeClr val="accent6"/>
                </a:solidFill>
                <a:effectLst/>
                <a:latin typeface="Times New Roman" panose="02020603050405020304" pitchFamily="18" charset="0"/>
                <a:cs typeface="Times New Roman" panose="02020603050405020304" pitchFamily="18" charset="0"/>
              </a:rPr>
              <a:t>(Out, A, B).</a:t>
            </a:r>
          </a:p>
          <a:p>
            <a:pPr marL="0" indent="0">
              <a:buNone/>
            </a:pPr>
            <a:endParaRPr lang="en-IN" dirty="0"/>
          </a:p>
        </p:txBody>
      </p:sp>
    </p:spTree>
    <p:extLst>
      <p:ext uri="{BB962C8B-B14F-4D97-AF65-F5344CB8AC3E}">
        <p14:creationId xmlns:p14="http://schemas.microsoft.com/office/powerpoint/2010/main" val="62751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860A-867A-4743-9AF1-69787DBC280F}"/>
              </a:ext>
            </a:extLst>
          </p:cNvPr>
          <p:cNvSpPr>
            <a:spLocks noGrp="1"/>
          </p:cNvSpPr>
          <p:nvPr>
            <p:ph type="title"/>
          </p:nvPr>
        </p:nvSpPr>
        <p:spPr/>
        <p:txBody>
          <a:bodyPr/>
          <a:lstStyle/>
          <a:p>
            <a:r>
              <a:rPr lang="en-IN" dirty="0"/>
              <a:t>Types of Verilog coding continued..</a:t>
            </a:r>
          </a:p>
        </p:txBody>
      </p:sp>
      <p:sp>
        <p:nvSpPr>
          <p:cNvPr id="3" name="Content Placeholder 2">
            <a:extLst>
              <a:ext uri="{FF2B5EF4-FFF2-40B4-BE49-F238E27FC236}">
                <a16:creationId xmlns:a16="http://schemas.microsoft.com/office/drawing/2014/main" id="{416DE2FB-8CAB-40EC-816A-F5EA3C944A52}"/>
              </a:ext>
            </a:extLst>
          </p:cNvPr>
          <p:cNvSpPr>
            <a:spLocks noGrp="1"/>
          </p:cNvSpPr>
          <p:nvPr>
            <p:ph idx="1"/>
          </p:nvPr>
        </p:nvSpPr>
        <p:spPr>
          <a:xfrm>
            <a:off x="906744" y="2258495"/>
            <a:ext cx="10545027" cy="4002967"/>
          </a:xfrm>
        </p:spPr>
        <p:txBody>
          <a:bodyPr>
            <a:normAutofit/>
          </a:bodyPr>
          <a:lstStyle/>
          <a:p>
            <a:pPr marL="0" indent="0" algn="just">
              <a:buNone/>
            </a:pPr>
            <a:r>
              <a:rPr lang="en-IN" b="0" i="0" dirty="0">
                <a:solidFill>
                  <a:schemeClr val="accent5">
                    <a:lumMod val="50000"/>
                  </a:schemeClr>
                </a:solidFill>
                <a:effectLst/>
                <a:latin typeface="Times New Roman" panose="02020603050405020304" pitchFamily="18" charset="0"/>
                <a:cs typeface="Times New Roman" panose="02020603050405020304" pitchFamily="18" charset="0"/>
              </a:rPr>
              <a:t>Dataflow modelling </a:t>
            </a:r>
            <a:r>
              <a:rPr lang="en-US" b="0" i="0" dirty="0">
                <a:solidFill>
                  <a:schemeClr val="accent5">
                    <a:lumMod val="50000"/>
                  </a:schemeClr>
                </a:solidFill>
                <a:effectLst/>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Dataflow modeling makes use of the functions that define the working of the circuit instead of its gate structure. </a:t>
            </a:r>
          </a:p>
          <a:p>
            <a:pPr algn="just">
              <a:lnSpc>
                <a:spcPct val="10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designer must bear in mind how data flows within the design. </a:t>
            </a:r>
          </a:p>
          <a:p>
            <a:pPr algn="just">
              <a:lnSpc>
                <a:spcPct val="10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Dataflow modeling has become a well-liked design approach, as logic synthesis tools became sophisticated. </a:t>
            </a:r>
          </a:p>
          <a:p>
            <a:pPr algn="just">
              <a:lnSpc>
                <a:spcPct val="10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This approach allows the designer to focus on optimizing the circuit in terms of the flow of data.</a:t>
            </a:r>
          </a:p>
          <a:p>
            <a:pPr algn="just">
              <a:lnSpc>
                <a:spcPct val="10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Example: </a:t>
            </a:r>
            <a:r>
              <a:rPr lang="en-US" sz="2000" dirty="0">
                <a:solidFill>
                  <a:schemeClr val="accent5">
                    <a:lumMod val="50000"/>
                  </a:schemeClr>
                </a:solidFill>
                <a:latin typeface="Times New Roman" panose="02020603050405020304" pitchFamily="18" charset="0"/>
                <a:cs typeface="Times New Roman" panose="02020603050405020304" pitchFamily="18" charset="0"/>
              </a:rPr>
              <a:t>assign </a:t>
            </a:r>
            <a:r>
              <a:rPr lang="en-US" sz="2000" dirty="0">
                <a:solidFill>
                  <a:schemeClr val="tx2"/>
                </a:solidFill>
                <a:latin typeface="Times New Roman" panose="02020603050405020304" pitchFamily="18" charset="0"/>
                <a:cs typeface="Times New Roman" panose="02020603050405020304" pitchFamily="18" charset="0"/>
              </a:rPr>
              <a:t>out = a &amp; b;</a:t>
            </a:r>
            <a:endParaRPr lang="en-IN" sz="2000" dirty="0">
              <a:solidFill>
                <a:schemeClr val="tx2"/>
              </a:solidFill>
            </a:endParaRPr>
          </a:p>
        </p:txBody>
      </p:sp>
    </p:spTree>
    <p:extLst>
      <p:ext uri="{BB962C8B-B14F-4D97-AF65-F5344CB8AC3E}">
        <p14:creationId xmlns:p14="http://schemas.microsoft.com/office/powerpoint/2010/main" val="352380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860A-867A-4743-9AF1-69787DBC280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Types of Verilog coding continued..</a:t>
            </a:r>
          </a:p>
        </p:txBody>
      </p:sp>
      <p:sp>
        <p:nvSpPr>
          <p:cNvPr id="3" name="Content Placeholder 2">
            <a:extLst>
              <a:ext uri="{FF2B5EF4-FFF2-40B4-BE49-F238E27FC236}">
                <a16:creationId xmlns:a16="http://schemas.microsoft.com/office/drawing/2014/main" id="{416DE2FB-8CAB-40EC-816A-F5EA3C944A52}"/>
              </a:ext>
            </a:extLst>
          </p:cNvPr>
          <p:cNvSpPr>
            <a:spLocks noGrp="1"/>
          </p:cNvSpPr>
          <p:nvPr>
            <p:ph idx="1"/>
          </p:nvPr>
        </p:nvSpPr>
        <p:spPr>
          <a:xfrm>
            <a:off x="906744" y="2258495"/>
            <a:ext cx="10545027" cy="4002967"/>
          </a:xfrm>
        </p:spPr>
        <p:txBody>
          <a:bodyPr>
            <a:normAutofit/>
          </a:bodyPr>
          <a:lstStyle/>
          <a:p>
            <a:pPr marL="0" indent="0" algn="just">
              <a:buNone/>
            </a:pPr>
            <a:r>
              <a:rPr lang="en-IN" b="0" i="0" dirty="0">
                <a:solidFill>
                  <a:schemeClr val="accent5">
                    <a:lumMod val="50000"/>
                  </a:schemeClr>
                </a:solidFill>
                <a:effectLst/>
                <a:latin typeface="Times New Roman" panose="02020603050405020304" pitchFamily="18" charset="0"/>
                <a:cs typeface="Times New Roman" panose="02020603050405020304" pitchFamily="18" charset="0"/>
              </a:rPr>
              <a:t>Behavioural Modelling  </a:t>
            </a:r>
            <a:r>
              <a:rPr lang="en-US" b="0" i="0" dirty="0">
                <a:solidFill>
                  <a:schemeClr val="accent5">
                    <a:lumMod val="50000"/>
                  </a:schemeClr>
                </a:solidFill>
                <a:effectLst/>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The behavioral modeling style is a higher abstraction in the entire saga of Verilog programming.</a:t>
            </a:r>
          </a:p>
          <a:p>
            <a:pPr algn="just">
              <a:lnSpc>
                <a:spcPct val="10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 By higher abstraction, what is meant is that the designer only needs to know the algorithm of the circuit to code it. </a:t>
            </a:r>
          </a:p>
          <a:p>
            <a:pPr algn="just">
              <a:lnSpc>
                <a:spcPct val="10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Hence, this modeling style is also occasionally referred to as an algorithmic modeling style. </a:t>
            </a:r>
          </a:p>
          <a:p>
            <a:pPr algn="just">
              <a:lnSpc>
                <a:spcPct val="10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designer does not need to know the gate-level design of the circuit.</a:t>
            </a:r>
          </a:p>
        </p:txBody>
      </p:sp>
    </p:spTree>
    <p:extLst>
      <p:ext uri="{BB962C8B-B14F-4D97-AF65-F5344CB8AC3E}">
        <p14:creationId xmlns:p14="http://schemas.microsoft.com/office/powerpoint/2010/main" val="410435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5F48-BF0B-4378-94D4-0016A06EA96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Lets begin Simulation with Vivado</a:t>
            </a:r>
          </a:p>
        </p:txBody>
      </p:sp>
    </p:spTree>
    <p:extLst>
      <p:ext uri="{BB962C8B-B14F-4D97-AF65-F5344CB8AC3E}">
        <p14:creationId xmlns:p14="http://schemas.microsoft.com/office/powerpoint/2010/main" val="194975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1164-2BC5-4690-85DA-9E7ACB9B08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AND Gate Implementation</a:t>
            </a:r>
          </a:p>
        </p:txBody>
      </p:sp>
      <p:pic>
        <p:nvPicPr>
          <p:cNvPr id="4" name="Picture 3">
            <a:extLst>
              <a:ext uri="{FF2B5EF4-FFF2-40B4-BE49-F238E27FC236}">
                <a16:creationId xmlns:a16="http://schemas.microsoft.com/office/drawing/2014/main" id="{40C9021E-76E1-4137-A3D4-E84E67D9A746}"/>
              </a:ext>
            </a:extLst>
          </p:cNvPr>
          <p:cNvPicPr>
            <a:picLocks noChangeAspect="1"/>
          </p:cNvPicPr>
          <p:nvPr/>
        </p:nvPicPr>
        <p:blipFill>
          <a:blip r:embed="rId2"/>
          <a:stretch>
            <a:fillRect/>
          </a:stretch>
        </p:blipFill>
        <p:spPr>
          <a:xfrm>
            <a:off x="1825873" y="2815534"/>
            <a:ext cx="3642942" cy="2158736"/>
          </a:xfrm>
          <a:prstGeom prst="rect">
            <a:avLst/>
          </a:prstGeom>
        </p:spPr>
      </p:pic>
      <p:pic>
        <p:nvPicPr>
          <p:cNvPr id="5" name="Picture 4">
            <a:extLst>
              <a:ext uri="{FF2B5EF4-FFF2-40B4-BE49-F238E27FC236}">
                <a16:creationId xmlns:a16="http://schemas.microsoft.com/office/drawing/2014/main" id="{8F17689F-3FB9-49C9-BD66-2C37577AEB76}"/>
              </a:ext>
            </a:extLst>
          </p:cNvPr>
          <p:cNvPicPr>
            <a:picLocks noChangeAspect="1"/>
          </p:cNvPicPr>
          <p:nvPr/>
        </p:nvPicPr>
        <p:blipFill>
          <a:blip r:embed="rId3"/>
          <a:stretch>
            <a:fillRect/>
          </a:stretch>
        </p:blipFill>
        <p:spPr>
          <a:xfrm>
            <a:off x="7255310" y="2892489"/>
            <a:ext cx="2442605" cy="2081781"/>
          </a:xfrm>
          <a:prstGeom prst="rect">
            <a:avLst/>
          </a:prstGeom>
        </p:spPr>
      </p:pic>
    </p:spTree>
    <p:extLst>
      <p:ext uri="{BB962C8B-B14F-4D97-AF65-F5344CB8AC3E}">
        <p14:creationId xmlns:p14="http://schemas.microsoft.com/office/powerpoint/2010/main" val="367264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1164-2BC5-4690-85DA-9E7ACB9B08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Half adder  Implementation</a:t>
            </a:r>
          </a:p>
        </p:txBody>
      </p:sp>
      <p:pic>
        <p:nvPicPr>
          <p:cNvPr id="3" name="Picture 2">
            <a:extLst>
              <a:ext uri="{FF2B5EF4-FFF2-40B4-BE49-F238E27FC236}">
                <a16:creationId xmlns:a16="http://schemas.microsoft.com/office/drawing/2014/main" id="{A16AD2E2-3D84-443B-9564-B517B3E301D6}"/>
              </a:ext>
            </a:extLst>
          </p:cNvPr>
          <p:cNvPicPr>
            <a:picLocks noChangeAspect="1"/>
          </p:cNvPicPr>
          <p:nvPr/>
        </p:nvPicPr>
        <p:blipFill>
          <a:blip r:embed="rId2"/>
          <a:stretch>
            <a:fillRect/>
          </a:stretch>
        </p:blipFill>
        <p:spPr>
          <a:xfrm>
            <a:off x="1301262" y="2776661"/>
            <a:ext cx="4053253" cy="2613023"/>
          </a:xfrm>
          <a:prstGeom prst="rect">
            <a:avLst/>
          </a:prstGeom>
        </p:spPr>
      </p:pic>
      <p:pic>
        <p:nvPicPr>
          <p:cNvPr id="6" name="Picture 5">
            <a:extLst>
              <a:ext uri="{FF2B5EF4-FFF2-40B4-BE49-F238E27FC236}">
                <a16:creationId xmlns:a16="http://schemas.microsoft.com/office/drawing/2014/main" id="{02F2CA31-E21D-4451-8E2F-B42AC9A43E32}"/>
              </a:ext>
            </a:extLst>
          </p:cNvPr>
          <p:cNvPicPr>
            <a:picLocks noChangeAspect="1"/>
          </p:cNvPicPr>
          <p:nvPr/>
        </p:nvPicPr>
        <p:blipFill>
          <a:blip r:embed="rId3"/>
          <a:stretch>
            <a:fillRect/>
          </a:stretch>
        </p:blipFill>
        <p:spPr>
          <a:xfrm>
            <a:off x="6663457" y="2919498"/>
            <a:ext cx="4564320" cy="2426803"/>
          </a:xfrm>
          <a:prstGeom prst="rect">
            <a:avLst/>
          </a:prstGeom>
        </p:spPr>
      </p:pic>
    </p:spTree>
    <p:extLst>
      <p:ext uri="{BB962C8B-B14F-4D97-AF65-F5344CB8AC3E}">
        <p14:creationId xmlns:p14="http://schemas.microsoft.com/office/powerpoint/2010/main" val="407047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585A-E2F2-43C6-B87C-A64605ECAC4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Overview of the workshop</a:t>
            </a:r>
          </a:p>
        </p:txBody>
      </p:sp>
      <p:sp>
        <p:nvSpPr>
          <p:cNvPr id="3" name="Content Placeholder 2">
            <a:extLst>
              <a:ext uri="{FF2B5EF4-FFF2-40B4-BE49-F238E27FC236}">
                <a16:creationId xmlns:a16="http://schemas.microsoft.com/office/drawing/2014/main" id="{BA37B300-120D-4A32-8238-D23E8A08582B}"/>
              </a:ext>
            </a:extLst>
          </p:cNvPr>
          <p:cNvSpPr>
            <a:spLocks noGrp="1"/>
          </p:cNvSpPr>
          <p:nvPr>
            <p:ph idx="1"/>
          </p:nvPr>
        </p:nvSpPr>
        <p:spPr>
          <a:xfrm>
            <a:off x="680321" y="2255520"/>
            <a:ext cx="9613861" cy="3680669"/>
          </a:xfrm>
        </p:spPr>
        <p:txBody>
          <a:bodyPr/>
          <a:lstStyle/>
          <a:p>
            <a:r>
              <a:rPr lang="en-IN" dirty="0">
                <a:solidFill>
                  <a:schemeClr val="bg2">
                    <a:lumMod val="50000"/>
                  </a:schemeClr>
                </a:solidFill>
                <a:latin typeface="Times New Roman" panose="02020603050405020304" pitchFamily="18" charset="0"/>
                <a:cs typeface="Times New Roman" panose="02020603050405020304" pitchFamily="18" charset="0"/>
              </a:rPr>
              <a:t>Introduction to Verilog  HDL</a:t>
            </a:r>
          </a:p>
          <a:p>
            <a:r>
              <a:rPr lang="en-IN" dirty="0">
                <a:solidFill>
                  <a:schemeClr val="bg2">
                    <a:lumMod val="50000"/>
                  </a:schemeClr>
                </a:solidFill>
                <a:latin typeface="Times New Roman" panose="02020603050405020304" pitchFamily="18" charset="0"/>
                <a:cs typeface="Times New Roman" panose="02020603050405020304" pitchFamily="18" charset="0"/>
              </a:rPr>
              <a:t>Vivado Design flow</a:t>
            </a:r>
          </a:p>
          <a:p>
            <a:r>
              <a:rPr lang="en-IN" dirty="0">
                <a:solidFill>
                  <a:schemeClr val="bg2">
                    <a:lumMod val="50000"/>
                  </a:schemeClr>
                </a:solidFill>
                <a:latin typeface="Times New Roman" panose="02020603050405020304" pitchFamily="18" charset="0"/>
                <a:cs typeface="Times New Roman" panose="02020603050405020304" pitchFamily="18" charset="0"/>
              </a:rPr>
              <a:t>Simulations using Vivado</a:t>
            </a:r>
          </a:p>
          <a:p>
            <a:r>
              <a:rPr lang="en-IN" dirty="0">
                <a:solidFill>
                  <a:schemeClr val="bg2">
                    <a:lumMod val="50000"/>
                  </a:schemeClr>
                </a:solidFill>
                <a:latin typeface="Times New Roman" panose="02020603050405020304" pitchFamily="18" charset="0"/>
                <a:cs typeface="Times New Roman" panose="02020603050405020304" pitchFamily="18" charset="0"/>
              </a:rPr>
              <a:t>Vivado FPGA programming</a:t>
            </a:r>
          </a:p>
          <a:p>
            <a:r>
              <a:rPr lang="en-IN" dirty="0">
                <a:solidFill>
                  <a:schemeClr val="bg2">
                    <a:lumMod val="50000"/>
                  </a:schemeClr>
                </a:solidFill>
                <a:latin typeface="Times New Roman" panose="02020603050405020304" pitchFamily="18" charset="0"/>
                <a:cs typeface="Times New Roman" panose="02020603050405020304" pitchFamily="18" charset="0"/>
              </a:rPr>
              <a:t>Introducing Micro Blaze which is Xilinx’s soft processor core</a:t>
            </a:r>
          </a:p>
          <a:p>
            <a:r>
              <a:rPr lang="en-IN" dirty="0">
                <a:solidFill>
                  <a:schemeClr val="bg2">
                    <a:lumMod val="50000"/>
                  </a:schemeClr>
                </a:solidFill>
                <a:latin typeface="Times New Roman" panose="02020603050405020304" pitchFamily="18" charset="0"/>
                <a:cs typeface="Times New Roman" panose="02020603050405020304" pitchFamily="18" charset="0"/>
              </a:rPr>
              <a:t>Introducing Xilinx SDK </a:t>
            </a:r>
            <a:r>
              <a:rPr lang="en-US" dirty="0">
                <a:solidFill>
                  <a:schemeClr val="bg2">
                    <a:lumMod val="50000"/>
                  </a:schemeClr>
                </a:solidFill>
                <a:latin typeface="Times New Roman" panose="02020603050405020304" pitchFamily="18" charset="0"/>
                <a:cs typeface="Times New Roman" panose="02020603050405020304" pitchFamily="18" charset="0"/>
              </a:rPr>
              <a:t>for developing C projects on FPGA</a:t>
            </a:r>
          </a:p>
          <a:p>
            <a:r>
              <a:rPr lang="en-US" dirty="0">
                <a:solidFill>
                  <a:schemeClr val="bg2">
                    <a:lumMod val="50000"/>
                  </a:schemeClr>
                </a:solidFill>
                <a:latin typeface="Times New Roman" panose="02020603050405020304" pitchFamily="18" charset="0"/>
                <a:cs typeface="Times New Roman" panose="02020603050405020304" pitchFamily="18" charset="0"/>
              </a:rPr>
              <a:t>Creating a custom IP block in Vivado</a:t>
            </a:r>
            <a:endParaRPr lang="en-IN" dirty="0">
              <a:solidFill>
                <a:schemeClr val="bg2">
                  <a:lumMod val="50000"/>
                </a:schemeClr>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39506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1164-2BC5-4690-85DA-9E7ACB9B08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Full adder  Implementation</a:t>
            </a:r>
          </a:p>
        </p:txBody>
      </p:sp>
      <p:pic>
        <p:nvPicPr>
          <p:cNvPr id="4" name="Picture 3">
            <a:extLst>
              <a:ext uri="{FF2B5EF4-FFF2-40B4-BE49-F238E27FC236}">
                <a16:creationId xmlns:a16="http://schemas.microsoft.com/office/drawing/2014/main" id="{9E27E96B-B95B-44BF-BE03-69225061C5E4}"/>
              </a:ext>
            </a:extLst>
          </p:cNvPr>
          <p:cNvPicPr>
            <a:picLocks noChangeAspect="1"/>
          </p:cNvPicPr>
          <p:nvPr/>
        </p:nvPicPr>
        <p:blipFill>
          <a:blip r:embed="rId2"/>
          <a:stretch>
            <a:fillRect/>
          </a:stretch>
        </p:blipFill>
        <p:spPr>
          <a:xfrm>
            <a:off x="1446526" y="2831123"/>
            <a:ext cx="4649474" cy="2891754"/>
          </a:xfrm>
          <a:prstGeom prst="rect">
            <a:avLst/>
          </a:prstGeom>
        </p:spPr>
      </p:pic>
      <p:pic>
        <p:nvPicPr>
          <p:cNvPr id="5" name="Picture 4">
            <a:extLst>
              <a:ext uri="{FF2B5EF4-FFF2-40B4-BE49-F238E27FC236}">
                <a16:creationId xmlns:a16="http://schemas.microsoft.com/office/drawing/2014/main" id="{241A726D-F046-461C-8ED4-77E5DD4FBC1B}"/>
              </a:ext>
            </a:extLst>
          </p:cNvPr>
          <p:cNvPicPr>
            <a:picLocks noChangeAspect="1"/>
          </p:cNvPicPr>
          <p:nvPr/>
        </p:nvPicPr>
        <p:blipFill>
          <a:blip r:embed="rId3"/>
          <a:stretch>
            <a:fillRect/>
          </a:stretch>
        </p:blipFill>
        <p:spPr>
          <a:xfrm>
            <a:off x="7723488" y="2831123"/>
            <a:ext cx="3021986" cy="2891754"/>
          </a:xfrm>
          <a:prstGeom prst="rect">
            <a:avLst/>
          </a:prstGeom>
        </p:spPr>
      </p:pic>
    </p:spTree>
    <p:extLst>
      <p:ext uri="{BB962C8B-B14F-4D97-AF65-F5344CB8AC3E}">
        <p14:creationId xmlns:p14="http://schemas.microsoft.com/office/powerpoint/2010/main" val="182723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1164-2BC5-4690-85DA-9E7ACB9B08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SR Flip Flop Implementation</a:t>
            </a:r>
          </a:p>
        </p:txBody>
      </p:sp>
      <p:pic>
        <p:nvPicPr>
          <p:cNvPr id="3" name="Picture 2">
            <a:extLst>
              <a:ext uri="{FF2B5EF4-FFF2-40B4-BE49-F238E27FC236}">
                <a16:creationId xmlns:a16="http://schemas.microsoft.com/office/drawing/2014/main" id="{36EC56D5-605D-4C8E-81C4-EB3E16F30ADF}"/>
              </a:ext>
            </a:extLst>
          </p:cNvPr>
          <p:cNvPicPr>
            <a:picLocks noChangeAspect="1"/>
          </p:cNvPicPr>
          <p:nvPr/>
        </p:nvPicPr>
        <p:blipFill>
          <a:blip r:embed="rId2"/>
          <a:stretch>
            <a:fillRect/>
          </a:stretch>
        </p:blipFill>
        <p:spPr>
          <a:xfrm>
            <a:off x="1362417" y="2714745"/>
            <a:ext cx="4905034" cy="2819279"/>
          </a:xfrm>
          <a:prstGeom prst="rect">
            <a:avLst/>
          </a:prstGeom>
        </p:spPr>
      </p:pic>
      <p:pic>
        <p:nvPicPr>
          <p:cNvPr id="6" name="Picture 5">
            <a:extLst>
              <a:ext uri="{FF2B5EF4-FFF2-40B4-BE49-F238E27FC236}">
                <a16:creationId xmlns:a16="http://schemas.microsoft.com/office/drawing/2014/main" id="{534BA1D0-BB7D-4E7E-82FF-BEE425FB4A35}"/>
              </a:ext>
            </a:extLst>
          </p:cNvPr>
          <p:cNvPicPr>
            <a:picLocks noChangeAspect="1"/>
          </p:cNvPicPr>
          <p:nvPr/>
        </p:nvPicPr>
        <p:blipFill>
          <a:blip r:embed="rId3"/>
          <a:stretch>
            <a:fillRect/>
          </a:stretch>
        </p:blipFill>
        <p:spPr>
          <a:xfrm>
            <a:off x="7172585" y="2714745"/>
            <a:ext cx="4171429" cy="2819279"/>
          </a:xfrm>
          <a:prstGeom prst="rect">
            <a:avLst/>
          </a:prstGeom>
        </p:spPr>
      </p:pic>
    </p:spTree>
    <p:extLst>
      <p:ext uri="{BB962C8B-B14F-4D97-AF65-F5344CB8AC3E}">
        <p14:creationId xmlns:p14="http://schemas.microsoft.com/office/powerpoint/2010/main" val="2506244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1164-2BC5-4690-85DA-9E7ACB9B08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JK Flip Flop Implementation</a:t>
            </a:r>
          </a:p>
        </p:txBody>
      </p:sp>
      <p:pic>
        <p:nvPicPr>
          <p:cNvPr id="3" name="Picture 2">
            <a:extLst>
              <a:ext uri="{FF2B5EF4-FFF2-40B4-BE49-F238E27FC236}">
                <a16:creationId xmlns:a16="http://schemas.microsoft.com/office/drawing/2014/main" id="{36EC56D5-605D-4C8E-81C4-EB3E16F30ADF}"/>
              </a:ext>
            </a:extLst>
          </p:cNvPr>
          <p:cNvPicPr>
            <a:picLocks noChangeAspect="1"/>
          </p:cNvPicPr>
          <p:nvPr/>
        </p:nvPicPr>
        <p:blipFill>
          <a:blip r:embed="rId2"/>
          <a:stretch>
            <a:fillRect/>
          </a:stretch>
        </p:blipFill>
        <p:spPr>
          <a:xfrm>
            <a:off x="1362417" y="2714745"/>
            <a:ext cx="4905034" cy="2819279"/>
          </a:xfrm>
          <a:prstGeom prst="rect">
            <a:avLst/>
          </a:prstGeom>
        </p:spPr>
      </p:pic>
      <p:pic>
        <p:nvPicPr>
          <p:cNvPr id="6" name="Picture 5">
            <a:extLst>
              <a:ext uri="{FF2B5EF4-FFF2-40B4-BE49-F238E27FC236}">
                <a16:creationId xmlns:a16="http://schemas.microsoft.com/office/drawing/2014/main" id="{534BA1D0-BB7D-4E7E-82FF-BEE425FB4A35}"/>
              </a:ext>
            </a:extLst>
          </p:cNvPr>
          <p:cNvPicPr>
            <a:picLocks noChangeAspect="1"/>
          </p:cNvPicPr>
          <p:nvPr/>
        </p:nvPicPr>
        <p:blipFill>
          <a:blip r:embed="rId3"/>
          <a:stretch>
            <a:fillRect/>
          </a:stretch>
        </p:blipFill>
        <p:spPr>
          <a:xfrm>
            <a:off x="7172585" y="2714745"/>
            <a:ext cx="4171429" cy="2819279"/>
          </a:xfrm>
          <a:prstGeom prst="rect">
            <a:avLst/>
          </a:prstGeom>
        </p:spPr>
      </p:pic>
    </p:spTree>
    <p:extLst>
      <p:ext uri="{BB962C8B-B14F-4D97-AF65-F5344CB8AC3E}">
        <p14:creationId xmlns:p14="http://schemas.microsoft.com/office/powerpoint/2010/main" val="1581761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1164-2BC5-4690-85DA-9E7ACB9B08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4-bit up down ripple counter using T-flip flops </a:t>
            </a:r>
            <a:r>
              <a:rPr lang="en-IN" dirty="0">
                <a:latin typeface="Times New Roman" panose="02020603050405020304" pitchFamily="18" charset="0"/>
                <a:cs typeface="Times New Roman" panose="02020603050405020304" pitchFamily="18" charset="0"/>
              </a:rPr>
              <a:t>Implementation</a:t>
            </a:r>
          </a:p>
        </p:txBody>
      </p:sp>
      <p:pic>
        <p:nvPicPr>
          <p:cNvPr id="5" name="Picture 4">
            <a:extLst>
              <a:ext uri="{FF2B5EF4-FFF2-40B4-BE49-F238E27FC236}">
                <a16:creationId xmlns:a16="http://schemas.microsoft.com/office/drawing/2014/main" id="{A89F9B42-C336-4E21-8B71-0E31B94F8582}"/>
              </a:ext>
            </a:extLst>
          </p:cNvPr>
          <p:cNvPicPr>
            <a:picLocks noChangeAspect="1"/>
          </p:cNvPicPr>
          <p:nvPr/>
        </p:nvPicPr>
        <p:blipFill>
          <a:blip r:embed="rId2"/>
          <a:stretch>
            <a:fillRect/>
          </a:stretch>
        </p:blipFill>
        <p:spPr>
          <a:xfrm>
            <a:off x="2072964" y="2345914"/>
            <a:ext cx="7225984" cy="3758858"/>
          </a:xfrm>
          <a:prstGeom prst="rect">
            <a:avLst/>
          </a:prstGeom>
        </p:spPr>
      </p:pic>
    </p:spTree>
    <p:extLst>
      <p:ext uri="{BB962C8B-B14F-4D97-AF65-F5344CB8AC3E}">
        <p14:creationId xmlns:p14="http://schemas.microsoft.com/office/powerpoint/2010/main" val="148843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96E5-912A-48E3-AB4E-8507954A0154}"/>
              </a:ext>
            </a:extLst>
          </p:cNvPr>
          <p:cNvSpPr>
            <a:spLocks noGrp="1"/>
          </p:cNvSpPr>
          <p:nvPr>
            <p:ph type="title"/>
          </p:nvPr>
        </p:nvSpPr>
        <p:spPr>
          <a:xfrm>
            <a:off x="680321" y="744519"/>
            <a:ext cx="9613861" cy="1080938"/>
          </a:xfrm>
        </p:spPr>
        <p:txBody>
          <a:bodyPr>
            <a:normAutofit fontScale="90000"/>
          </a:bodyPr>
          <a:lstStyle/>
          <a:p>
            <a:br>
              <a:rPr lang="en-IN" b="0" i="0" dirty="0">
                <a:effectLst/>
                <a:latin typeface="Times New Roman" panose="02020603050405020304" pitchFamily="18" charset="0"/>
                <a:cs typeface="Times New Roman" panose="02020603050405020304" pitchFamily="18" charset="0"/>
              </a:rPr>
            </a:br>
            <a:r>
              <a:rPr lang="en-IN" sz="4000" b="0" i="0" dirty="0">
                <a:effectLst/>
                <a:latin typeface="Times New Roman" panose="02020603050405020304" pitchFamily="18" charset="0"/>
                <a:cs typeface="Times New Roman" panose="02020603050405020304" pitchFamily="18" charset="0"/>
              </a:rPr>
              <a:t>What is an FPGA?</a:t>
            </a:r>
            <a:br>
              <a:rPr lang="en-IN" sz="4000" b="0" i="0" dirty="0">
                <a:solidFill>
                  <a:srgbClr val="171C2D"/>
                </a:solidFill>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AD2D47-00E0-4045-9873-369A30F26BF2}"/>
              </a:ext>
            </a:extLst>
          </p:cNvPr>
          <p:cNvSpPr>
            <a:spLocks noGrp="1"/>
          </p:cNvSpPr>
          <p:nvPr>
            <p:ph idx="1"/>
          </p:nvPr>
        </p:nvSpPr>
        <p:spPr>
          <a:xfrm>
            <a:off x="680321" y="2336873"/>
            <a:ext cx="6965805" cy="4046510"/>
          </a:xfrm>
        </p:spPr>
        <p:txBody>
          <a:bodyPr>
            <a:normAutofit fontScale="92500" lnSpcReduction="10000"/>
          </a:bodyPr>
          <a:lstStyle/>
          <a:p>
            <a:pPr algn="just">
              <a:lnSpc>
                <a:spcPct val="110000"/>
              </a:lnSpc>
            </a:pPr>
            <a:r>
              <a:rPr lang="en-US" dirty="0">
                <a:solidFill>
                  <a:schemeClr val="bg1"/>
                </a:solidFill>
                <a:latin typeface="Times New Roman" panose="02020603050405020304" pitchFamily="18" charset="0"/>
                <a:cs typeface="Times New Roman" panose="02020603050405020304" pitchFamily="18" charset="0"/>
              </a:rPr>
              <a:t>A Field-Programmable Gate Array is an integrated circuit silicon chip which has array of logic gates, and this array can be programmed i.e., the user can overwrite the existing configurations with its new defined configurations and can create their own digital circuit on it.</a:t>
            </a:r>
          </a:p>
          <a:p>
            <a:pPr algn="just">
              <a:lnSpc>
                <a:spcPct val="110000"/>
              </a:lnSpc>
            </a:pPr>
            <a:r>
              <a:rPr lang="en-US" dirty="0">
                <a:solidFill>
                  <a:schemeClr val="bg1"/>
                </a:solidFill>
                <a:latin typeface="Times New Roman" panose="02020603050405020304" pitchFamily="18" charset="0"/>
                <a:cs typeface="Times New Roman" panose="02020603050405020304" pitchFamily="18" charset="0"/>
              </a:rPr>
              <a:t> The FPGAs can also be considered as blank slate. </a:t>
            </a:r>
          </a:p>
          <a:p>
            <a:pPr algn="just">
              <a:lnSpc>
                <a:spcPct val="110000"/>
              </a:lnSpc>
            </a:pPr>
            <a:r>
              <a:rPr lang="en-US" dirty="0">
                <a:solidFill>
                  <a:schemeClr val="bg1"/>
                </a:solidFill>
                <a:latin typeface="Times New Roman" panose="02020603050405020304" pitchFamily="18" charset="0"/>
                <a:cs typeface="Times New Roman" panose="02020603050405020304" pitchFamily="18" charset="0"/>
              </a:rPr>
              <a:t>FPGAs do nothing by itself whereas it is up to designers to create a configuration file often called a </a:t>
            </a:r>
            <a:r>
              <a:rPr lang="en-US" dirty="0">
                <a:solidFill>
                  <a:srgbClr val="FFFF00"/>
                </a:solidFill>
                <a:latin typeface="Times New Roman" panose="02020603050405020304" pitchFamily="18" charset="0"/>
                <a:cs typeface="Times New Roman" panose="02020603050405020304" pitchFamily="18" charset="0"/>
              </a:rPr>
              <a:t>bit file </a:t>
            </a:r>
            <a:r>
              <a:rPr lang="en-US" dirty="0">
                <a:solidFill>
                  <a:schemeClr val="bg1"/>
                </a:solidFill>
                <a:latin typeface="Times New Roman" panose="02020603050405020304" pitchFamily="18" charset="0"/>
                <a:cs typeface="Times New Roman" panose="02020603050405020304" pitchFamily="18" charset="0"/>
              </a:rPr>
              <a:t>for the FPGA. The FPGA will behave like the digital circuit once it is loaded with a bit file.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4AD5DF-2824-438D-83FC-766020EF021C}"/>
              </a:ext>
            </a:extLst>
          </p:cNvPr>
          <p:cNvPicPr>
            <a:picLocks noChangeAspect="1"/>
          </p:cNvPicPr>
          <p:nvPr/>
        </p:nvPicPr>
        <p:blipFill>
          <a:blip r:embed="rId2"/>
          <a:stretch>
            <a:fillRect/>
          </a:stretch>
        </p:blipFill>
        <p:spPr>
          <a:xfrm>
            <a:off x="7784646" y="2743472"/>
            <a:ext cx="3980634" cy="2990850"/>
          </a:xfrm>
          <a:prstGeom prst="rect">
            <a:avLst/>
          </a:prstGeom>
        </p:spPr>
      </p:pic>
    </p:spTree>
    <p:extLst>
      <p:ext uri="{BB962C8B-B14F-4D97-AF65-F5344CB8AC3E}">
        <p14:creationId xmlns:p14="http://schemas.microsoft.com/office/powerpoint/2010/main" val="415923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0A57-29DD-4199-9BFD-D3AC5507017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A MICROCONTROLLER?</a:t>
            </a:r>
          </a:p>
        </p:txBody>
      </p:sp>
      <p:sp>
        <p:nvSpPr>
          <p:cNvPr id="3" name="Content Placeholder 2">
            <a:extLst>
              <a:ext uri="{FF2B5EF4-FFF2-40B4-BE49-F238E27FC236}">
                <a16:creationId xmlns:a16="http://schemas.microsoft.com/office/drawing/2014/main" id="{38933675-A100-40F0-9628-7660C5AF924C}"/>
              </a:ext>
            </a:extLst>
          </p:cNvPr>
          <p:cNvSpPr>
            <a:spLocks noGrp="1"/>
          </p:cNvSpPr>
          <p:nvPr>
            <p:ph idx="1"/>
          </p:nvPr>
        </p:nvSpPr>
        <p:spPr>
          <a:xfrm>
            <a:off x="680321" y="2336872"/>
            <a:ext cx="10005096" cy="3767899"/>
          </a:xfrm>
        </p:spPr>
        <p:txBody>
          <a:bodyPr/>
          <a:lstStyle/>
          <a:p>
            <a:pPr algn="just">
              <a:lnSpc>
                <a:spcPct val="100000"/>
              </a:lnSpc>
            </a:pPr>
            <a:r>
              <a:rPr lang="en-US" b="0" i="0" dirty="0">
                <a:solidFill>
                  <a:srgbClr val="0A1F34"/>
                </a:solidFill>
                <a:effectLst/>
                <a:latin typeface="Times New Roman" panose="02020603050405020304" pitchFamily="18" charset="0"/>
                <a:cs typeface="Times New Roman" panose="02020603050405020304" pitchFamily="18" charset="0"/>
              </a:rPr>
              <a:t>A microcontroller (MCU) is basically a small computer.</a:t>
            </a:r>
          </a:p>
          <a:p>
            <a:pPr algn="just">
              <a:lnSpc>
                <a:spcPct val="100000"/>
              </a:lnSpc>
            </a:pPr>
            <a:r>
              <a:rPr lang="en-US" b="0" i="0" dirty="0">
                <a:solidFill>
                  <a:srgbClr val="0A1F34"/>
                </a:solidFill>
                <a:effectLst/>
                <a:latin typeface="Times New Roman" panose="02020603050405020304" pitchFamily="18" charset="0"/>
                <a:cs typeface="Times New Roman" panose="02020603050405020304" pitchFamily="18" charset="0"/>
              </a:rPr>
              <a:t>It has all the same elements as other computers, including a central processing unit (CPU), some random-access memory (RAM) and input and output devices. </a:t>
            </a:r>
          </a:p>
          <a:p>
            <a:pPr algn="just">
              <a:lnSpc>
                <a:spcPct val="100000"/>
              </a:lnSpc>
            </a:pPr>
            <a:r>
              <a:rPr lang="en-US" b="0" i="0" dirty="0">
                <a:solidFill>
                  <a:srgbClr val="0A1F34"/>
                </a:solidFill>
                <a:effectLst/>
                <a:latin typeface="Times New Roman" panose="02020603050405020304" pitchFamily="18" charset="0"/>
                <a:cs typeface="Times New Roman" panose="02020603050405020304" pitchFamily="18" charset="0"/>
              </a:rPr>
              <a:t>Unlike a desktop computer, which can run thousands of different programs, a microcontroller is a special-purpose device that performs one program.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90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876C-0B16-4429-A463-E718C61376EF}"/>
              </a:ext>
            </a:extLst>
          </p:cNvPr>
          <p:cNvSpPr>
            <a:spLocks noGrp="1"/>
          </p:cNvSpPr>
          <p:nvPr>
            <p:ph type="title"/>
          </p:nvPr>
        </p:nvSpPr>
        <p:spPr/>
        <p:txBody>
          <a:bodyPr>
            <a:normAutofit/>
          </a:bodyPr>
          <a:lstStyle/>
          <a:p>
            <a:r>
              <a:rPr lang="fr-FR" sz="3200" dirty="0">
                <a:latin typeface="Times New Roman" panose="02020603050405020304" pitchFamily="18" charset="0"/>
                <a:cs typeface="Times New Roman" panose="02020603050405020304" pitchFamily="18" charset="0"/>
              </a:rPr>
              <a:t>Comparison table: FPGA vs Microcontroller</a:t>
            </a:r>
            <a:endParaRPr lang="en-IN" sz="3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9206471-D2BA-4BAC-884C-326E79094AF4}"/>
              </a:ext>
            </a:extLst>
          </p:cNvPr>
          <p:cNvGraphicFramePr>
            <a:graphicFrameLocks noGrp="1"/>
          </p:cNvGraphicFramePr>
          <p:nvPr>
            <p:extLst>
              <p:ext uri="{D42A27DB-BD31-4B8C-83A1-F6EECF244321}">
                <p14:modId xmlns:p14="http://schemas.microsoft.com/office/powerpoint/2010/main" val="3398992218"/>
              </p:ext>
            </p:extLst>
          </p:nvPr>
        </p:nvGraphicFramePr>
        <p:xfrm>
          <a:off x="1262744" y="2333897"/>
          <a:ext cx="9031438" cy="3589510"/>
        </p:xfrm>
        <a:graphic>
          <a:graphicData uri="http://schemas.openxmlformats.org/drawingml/2006/table">
            <a:tbl>
              <a:tblPr firstRow="1" firstCol="1" bandRow="1">
                <a:tableStyleId>{5C22544A-7EE6-4342-B048-85BDC9FD1C3A}</a:tableStyleId>
              </a:tblPr>
              <a:tblGrid>
                <a:gridCol w="2574117">
                  <a:extLst>
                    <a:ext uri="{9D8B030D-6E8A-4147-A177-3AD203B41FA5}">
                      <a16:colId xmlns:a16="http://schemas.microsoft.com/office/drawing/2014/main" val="1949857330"/>
                    </a:ext>
                  </a:extLst>
                </a:gridCol>
                <a:gridCol w="2529107">
                  <a:extLst>
                    <a:ext uri="{9D8B030D-6E8A-4147-A177-3AD203B41FA5}">
                      <a16:colId xmlns:a16="http://schemas.microsoft.com/office/drawing/2014/main" val="168528743"/>
                    </a:ext>
                  </a:extLst>
                </a:gridCol>
                <a:gridCol w="3928214">
                  <a:extLst>
                    <a:ext uri="{9D8B030D-6E8A-4147-A177-3AD203B41FA5}">
                      <a16:colId xmlns:a16="http://schemas.microsoft.com/office/drawing/2014/main" val="826169798"/>
                    </a:ext>
                  </a:extLst>
                </a:gridCol>
              </a:tblGrid>
              <a:tr h="530577">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Criteria</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a:solidFill>
                            <a:schemeClr val="bg1"/>
                          </a:solidFill>
                          <a:effectLst/>
                          <a:latin typeface="Times New Roman" panose="02020603050405020304" pitchFamily="18" charset="0"/>
                          <a:cs typeface="Times New Roman" panose="02020603050405020304" pitchFamily="18" charset="0"/>
                        </a:rPr>
                        <a:t>FPGA</a:t>
                      </a:r>
                      <a:endParaRPr lang="en-IN"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a:solidFill>
                            <a:schemeClr val="bg1"/>
                          </a:solidFill>
                          <a:effectLst/>
                          <a:latin typeface="Times New Roman" panose="02020603050405020304" pitchFamily="18" charset="0"/>
                          <a:cs typeface="Times New Roman" panose="02020603050405020304" pitchFamily="18" charset="0"/>
                        </a:rPr>
                        <a:t>Microcontroller</a:t>
                      </a:r>
                      <a:endParaRPr lang="en-IN"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extLst>
                  <a:ext uri="{0D108BD9-81ED-4DB2-BD59-A6C34878D82A}">
                    <a16:rowId xmlns:a16="http://schemas.microsoft.com/office/drawing/2014/main" val="808217026"/>
                  </a:ext>
                </a:extLst>
              </a:tr>
              <a:tr h="795708">
                <a:tc>
                  <a:txBody>
                    <a:bodyPr/>
                    <a:lstStyle/>
                    <a:p>
                      <a:pPr>
                        <a:lnSpc>
                          <a:spcPct val="107000"/>
                        </a:lnSpc>
                        <a:spcAft>
                          <a:spcPts val="800"/>
                        </a:spcAft>
                      </a:pPr>
                      <a:r>
                        <a:rPr lang="en-IN" sz="1600">
                          <a:solidFill>
                            <a:schemeClr val="bg1"/>
                          </a:solidFill>
                          <a:effectLst/>
                          <a:latin typeface="Times New Roman" panose="02020603050405020304" pitchFamily="18" charset="0"/>
                          <a:cs typeface="Times New Roman" panose="02020603050405020304" pitchFamily="18" charset="0"/>
                        </a:rPr>
                        <a:t>Flexibility</a:t>
                      </a:r>
                      <a:endParaRPr lang="en-IN"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gn="l">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Hardware and firmware reprogrammable. Superior customization.</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Reprogramming is possible in firmware only</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extLst>
                  <a:ext uri="{0D108BD9-81ED-4DB2-BD59-A6C34878D82A}">
                    <a16:rowId xmlns:a16="http://schemas.microsoft.com/office/drawing/2014/main" val="3466294333"/>
                  </a:ext>
                </a:extLst>
              </a:tr>
              <a:tr h="530577">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Programming Firmware</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a:solidFill>
                            <a:schemeClr val="bg1"/>
                          </a:solidFill>
                          <a:effectLst/>
                          <a:latin typeface="Times New Roman" panose="02020603050405020304" pitchFamily="18" charset="0"/>
                          <a:cs typeface="Times New Roman" panose="02020603050405020304" pitchFamily="18" charset="0"/>
                        </a:rPr>
                        <a:t>Comparatively complex</a:t>
                      </a:r>
                      <a:endParaRPr lang="en-IN"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Simple programming</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extLst>
                  <a:ext uri="{0D108BD9-81ED-4DB2-BD59-A6C34878D82A}">
                    <a16:rowId xmlns:a16="http://schemas.microsoft.com/office/drawing/2014/main" val="4236122753"/>
                  </a:ext>
                </a:extLst>
              </a:tr>
              <a:tr h="530577">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Tools</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No portability across tools.</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Open source tools available</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extLst>
                  <a:ext uri="{0D108BD9-81ED-4DB2-BD59-A6C34878D82A}">
                    <a16:rowId xmlns:a16="http://schemas.microsoft.com/office/drawing/2014/main" val="483699356"/>
                  </a:ext>
                </a:extLst>
              </a:tr>
              <a:tr h="530577">
                <a:tc>
                  <a:txBody>
                    <a:bodyPr/>
                    <a:lstStyle/>
                    <a:p>
                      <a:pPr>
                        <a:lnSpc>
                          <a:spcPct val="107000"/>
                        </a:lnSpc>
                        <a:spcAft>
                          <a:spcPts val="800"/>
                        </a:spcAft>
                      </a:pPr>
                      <a:r>
                        <a:rPr lang="en-IN" sz="1600">
                          <a:solidFill>
                            <a:schemeClr val="bg1"/>
                          </a:solidFill>
                          <a:effectLst/>
                          <a:latin typeface="Times New Roman" panose="02020603050405020304" pitchFamily="18" charset="0"/>
                          <a:cs typeface="Times New Roman" panose="02020603050405020304" pitchFamily="18" charset="0"/>
                        </a:rPr>
                        <a:t>Cost</a:t>
                      </a:r>
                      <a:endParaRPr lang="en-IN"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Costly</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Cost effective</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extLst>
                  <a:ext uri="{0D108BD9-81ED-4DB2-BD59-A6C34878D82A}">
                    <a16:rowId xmlns:a16="http://schemas.microsoft.com/office/drawing/2014/main" val="1823258480"/>
                  </a:ext>
                </a:extLst>
              </a:tr>
              <a:tr h="530577">
                <a:tc>
                  <a:txBody>
                    <a:bodyPr/>
                    <a:lstStyle/>
                    <a:p>
                      <a:pPr>
                        <a:lnSpc>
                          <a:spcPct val="107000"/>
                        </a:lnSpc>
                        <a:spcAft>
                          <a:spcPts val="800"/>
                        </a:spcAft>
                      </a:pPr>
                      <a:r>
                        <a:rPr lang="en-IN" sz="1600">
                          <a:solidFill>
                            <a:schemeClr val="bg1"/>
                          </a:solidFill>
                          <a:effectLst/>
                          <a:latin typeface="Times New Roman" panose="02020603050405020304" pitchFamily="18" charset="0"/>
                          <a:cs typeface="Times New Roman" panose="02020603050405020304" pitchFamily="18" charset="0"/>
                        </a:rPr>
                        <a:t>Processing power/speed</a:t>
                      </a:r>
                      <a:endParaRPr lang="en-IN"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a:solidFill>
                            <a:schemeClr val="bg1"/>
                          </a:solidFill>
                          <a:effectLst/>
                          <a:latin typeface="Times New Roman" panose="02020603050405020304" pitchFamily="18" charset="0"/>
                          <a:cs typeface="Times New Roman" panose="02020603050405020304" pitchFamily="18" charset="0"/>
                        </a:rPr>
                        <a:t>Higher</a:t>
                      </a:r>
                      <a:endParaRPr lang="en-IN"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tc>
                  <a:txBody>
                    <a:bodyPr/>
                    <a:lstStyle/>
                    <a:p>
                      <a:pPr>
                        <a:lnSpc>
                          <a:spcPct val="107000"/>
                        </a:lnSpc>
                        <a:spcAft>
                          <a:spcPts val="800"/>
                        </a:spcAft>
                      </a:pPr>
                      <a:r>
                        <a:rPr lang="en-IN" sz="1600" dirty="0">
                          <a:solidFill>
                            <a:schemeClr val="bg1"/>
                          </a:solidFill>
                          <a:effectLst/>
                          <a:latin typeface="Times New Roman" panose="02020603050405020304" pitchFamily="18" charset="0"/>
                          <a:cs typeface="Times New Roman" panose="02020603050405020304" pitchFamily="18" charset="0"/>
                        </a:rPr>
                        <a:t>Lower</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85725" marB="85725" anchor="b"/>
                </a:tc>
                <a:extLst>
                  <a:ext uri="{0D108BD9-81ED-4DB2-BD59-A6C34878D82A}">
                    <a16:rowId xmlns:a16="http://schemas.microsoft.com/office/drawing/2014/main" val="515475144"/>
                  </a:ext>
                </a:extLst>
              </a:tr>
            </a:tbl>
          </a:graphicData>
        </a:graphic>
      </p:graphicFrame>
    </p:spTree>
    <p:extLst>
      <p:ext uri="{BB962C8B-B14F-4D97-AF65-F5344CB8AC3E}">
        <p14:creationId xmlns:p14="http://schemas.microsoft.com/office/powerpoint/2010/main" val="33629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5D10-0287-4E74-9940-250B0D816AB4}"/>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FPGA Architecture</a:t>
            </a:r>
          </a:p>
        </p:txBody>
      </p:sp>
      <p:sp>
        <p:nvSpPr>
          <p:cNvPr id="3" name="Content Placeholder 2">
            <a:extLst>
              <a:ext uri="{FF2B5EF4-FFF2-40B4-BE49-F238E27FC236}">
                <a16:creationId xmlns:a16="http://schemas.microsoft.com/office/drawing/2014/main" id="{9FC19852-CB6A-4899-B8CC-5DBDB2A84FA7}"/>
              </a:ext>
            </a:extLst>
          </p:cNvPr>
          <p:cNvSpPr>
            <a:spLocks noGrp="1"/>
          </p:cNvSpPr>
          <p:nvPr>
            <p:ph idx="1"/>
          </p:nvPr>
        </p:nvSpPr>
        <p:spPr>
          <a:xfrm>
            <a:off x="680322" y="2333897"/>
            <a:ext cx="6216868" cy="4050304"/>
          </a:xfrm>
        </p:spPr>
        <p:txBody>
          <a:bodyPr>
            <a:normAutofit/>
          </a:bodyPr>
          <a:lstStyle/>
          <a:p>
            <a:pPr algn="just">
              <a:lnSpc>
                <a:spcPct val="100000"/>
              </a:lnSpc>
            </a:pPr>
            <a:r>
              <a:rPr lang="en-US" sz="1800" dirty="0">
                <a:solidFill>
                  <a:schemeClr val="bg1"/>
                </a:solidFill>
                <a:latin typeface="Times New Roman" panose="02020603050405020304" pitchFamily="18" charset="0"/>
                <a:cs typeface="Times New Roman" panose="02020603050405020304" pitchFamily="18" charset="0"/>
              </a:rPr>
              <a:t>The FPGA is built with mainly three major blocks such as Configurable Logic Block (CLB), I/O Blocks or Pads and Switch Matrix/ Interconnection Wires.</a:t>
            </a:r>
          </a:p>
          <a:p>
            <a:pPr lvl="1" algn="just">
              <a:lnSpc>
                <a:spcPct val="100000"/>
              </a:lnSpc>
            </a:pPr>
            <a:r>
              <a:rPr lang="en-US" sz="1600" b="1" i="0" dirty="0">
                <a:solidFill>
                  <a:schemeClr val="bg1"/>
                </a:solidFill>
                <a:effectLst/>
                <a:latin typeface="Times New Roman" panose="02020603050405020304" pitchFamily="18" charset="0"/>
                <a:cs typeface="Times New Roman" panose="02020603050405020304" pitchFamily="18" charset="0"/>
              </a:rPr>
              <a:t>Configurable Logic Blocks — </a:t>
            </a:r>
            <a:r>
              <a:rPr lang="en-US" sz="1600" i="0" dirty="0">
                <a:solidFill>
                  <a:schemeClr val="bg1"/>
                </a:solidFill>
                <a:effectLst/>
                <a:latin typeface="Times New Roman" panose="02020603050405020304" pitchFamily="18" charset="0"/>
                <a:cs typeface="Times New Roman" panose="02020603050405020304" pitchFamily="18" charset="0"/>
              </a:rPr>
              <a:t>which implement logic functions.</a:t>
            </a:r>
          </a:p>
          <a:p>
            <a:pPr lvl="1" algn="just">
              <a:lnSpc>
                <a:spcPct val="100000"/>
              </a:lnSpc>
            </a:pPr>
            <a:r>
              <a:rPr lang="en-US" sz="1600" b="1" dirty="0">
                <a:solidFill>
                  <a:schemeClr val="bg1"/>
                </a:solidFill>
                <a:latin typeface="Times New Roman" panose="02020603050405020304" pitchFamily="18" charset="0"/>
                <a:cs typeface="Times New Roman" panose="02020603050405020304" pitchFamily="18" charset="0"/>
              </a:rPr>
              <a:t>I/O Blocks or Pads</a:t>
            </a:r>
            <a:r>
              <a:rPr lang="en-US" sz="1600" b="1" i="0" dirty="0">
                <a:solidFill>
                  <a:schemeClr val="bg1"/>
                </a:solidFill>
                <a:effectLst/>
                <a:latin typeface="Times New Roman" panose="02020603050405020304" pitchFamily="18" charset="0"/>
                <a:cs typeface="Times New Roman" panose="02020603050405020304" pitchFamily="18" charset="0"/>
              </a:rPr>
              <a:t>— </a:t>
            </a:r>
            <a:r>
              <a:rPr lang="en-US" sz="1600" i="0" dirty="0">
                <a:solidFill>
                  <a:schemeClr val="bg1"/>
                </a:solidFill>
                <a:effectLst/>
                <a:latin typeface="Times New Roman" panose="02020603050405020304" pitchFamily="18" charset="0"/>
                <a:cs typeface="Times New Roman" panose="02020603050405020304" pitchFamily="18" charset="0"/>
              </a:rPr>
              <a:t>which connect with external </a:t>
            </a:r>
            <a:r>
              <a:rPr lang="en-US" sz="1600" dirty="0">
                <a:solidFill>
                  <a:schemeClr val="bg1"/>
                </a:solidFill>
                <a:latin typeface="Times New Roman" panose="02020603050405020304" pitchFamily="18" charset="0"/>
                <a:cs typeface="Times New Roman" panose="02020603050405020304" pitchFamily="18" charset="0"/>
              </a:rPr>
              <a:t>components. </a:t>
            </a:r>
          </a:p>
          <a:p>
            <a:pPr lvl="1" algn="just">
              <a:lnSpc>
                <a:spcPct val="100000"/>
              </a:lnSpc>
            </a:pPr>
            <a:r>
              <a:rPr lang="en-US" sz="1600" b="1" i="0" dirty="0">
                <a:solidFill>
                  <a:schemeClr val="bg1"/>
                </a:solidFill>
                <a:effectLst/>
                <a:latin typeface="Times New Roman" panose="02020603050405020304" pitchFamily="18" charset="0"/>
                <a:cs typeface="Times New Roman" panose="02020603050405020304" pitchFamily="18" charset="0"/>
              </a:rPr>
              <a:t>Switch Matrix/Interconnection Wires </a:t>
            </a:r>
            <a:r>
              <a:rPr lang="en-US" sz="1600" b="1" dirty="0">
                <a:solidFill>
                  <a:schemeClr val="bg1"/>
                </a:solidFill>
                <a:latin typeface="Times New Roman" panose="02020603050405020304" pitchFamily="18" charset="0"/>
                <a:cs typeface="Times New Roman" panose="02020603050405020304" pitchFamily="18" charset="0"/>
              </a:rPr>
              <a:t>—</a:t>
            </a:r>
            <a:r>
              <a:rPr lang="en-US" sz="1600" b="0" i="0" dirty="0">
                <a:solidFill>
                  <a:schemeClr val="bg1"/>
                </a:solidFill>
                <a:effectLst/>
                <a:latin typeface="Times New Roman" panose="02020603050405020304" pitchFamily="18" charset="0"/>
                <a:cs typeface="Times New Roman" panose="02020603050405020304" pitchFamily="18" charset="0"/>
              </a:rPr>
              <a:t>Switch Matrix is used in FPGA to connect the long and short interconnection wires together in flexible combination. It also contains the transistors to turn on/off connections between different lines.</a:t>
            </a:r>
            <a:endParaRPr lang="en-US" sz="1600" b="1" dirty="0">
              <a:solidFill>
                <a:schemeClr val="bg1"/>
              </a:solidFill>
              <a:latin typeface="Times New Roman" panose="02020603050405020304" pitchFamily="18" charset="0"/>
              <a:cs typeface="Times New Roman" panose="02020603050405020304" pitchFamily="18" charset="0"/>
            </a:endParaRPr>
          </a:p>
          <a:p>
            <a:pPr marL="457200" lvl="1" indent="0" algn="just">
              <a:lnSpc>
                <a:spcPct val="100000"/>
              </a:lnSpc>
              <a:buNone/>
            </a:pPr>
            <a:endParaRPr lang="en-US" sz="1600" b="0"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F13FA1-C716-42C3-9273-0CEFD4F32F1F}"/>
              </a:ext>
            </a:extLst>
          </p:cNvPr>
          <p:cNvPicPr>
            <a:picLocks noChangeAspect="1"/>
          </p:cNvPicPr>
          <p:nvPr/>
        </p:nvPicPr>
        <p:blipFill>
          <a:blip r:embed="rId2"/>
          <a:stretch>
            <a:fillRect/>
          </a:stretch>
        </p:blipFill>
        <p:spPr>
          <a:xfrm>
            <a:off x="7062652" y="2333897"/>
            <a:ext cx="4293326" cy="3370217"/>
          </a:xfrm>
          <a:prstGeom prst="rect">
            <a:avLst/>
          </a:prstGeom>
        </p:spPr>
      </p:pic>
    </p:spTree>
    <p:extLst>
      <p:ext uri="{BB962C8B-B14F-4D97-AF65-F5344CB8AC3E}">
        <p14:creationId xmlns:p14="http://schemas.microsoft.com/office/powerpoint/2010/main" val="311823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FE2B-8DAB-4240-825E-AFC948D58311}"/>
              </a:ext>
            </a:extLst>
          </p:cNvPr>
          <p:cNvSpPr>
            <a:spLocks noGrp="1"/>
          </p:cNvSpPr>
          <p:nvPr>
            <p:ph type="title"/>
          </p:nvPr>
        </p:nvSpPr>
        <p:spPr/>
        <p:txBody>
          <a:bodyPr>
            <a:normAutofit/>
          </a:bodyPr>
          <a:lstStyle/>
          <a:p>
            <a:r>
              <a:rPr lang="en-IN" sz="3200" b="0" i="0" dirty="0">
                <a:effectLst/>
                <a:latin typeface="Times New Roman" panose="02020603050405020304" pitchFamily="18" charset="0"/>
                <a:cs typeface="Times New Roman" panose="02020603050405020304" pitchFamily="18" charset="0"/>
              </a:rPr>
              <a:t>FPGA architectural design flow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1CAB1B-634B-4251-81BB-0FE759969965}"/>
              </a:ext>
            </a:extLst>
          </p:cNvPr>
          <p:cNvSpPr>
            <a:spLocks noGrp="1"/>
          </p:cNvSpPr>
          <p:nvPr>
            <p:ph idx="1"/>
          </p:nvPr>
        </p:nvSpPr>
        <p:spPr>
          <a:xfrm>
            <a:off x="718984" y="2136576"/>
            <a:ext cx="6178206" cy="3599316"/>
          </a:xfrm>
        </p:spPr>
        <p:txBody>
          <a:bodyPr>
            <a:normAutofit/>
          </a:bodyPr>
          <a:lstStyle/>
          <a:p>
            <a:pPr marL="0" indent="0">
              <a:buNone/>
            </a:pPr>
            <a:r>
              <a:rPr lang="en-US" sz="2000" b="0" i="0" dirty="0">
                <a:solidFill>
                  <a:srgbClr val="292929"/>
                </a:solidFill>
                <a:effectLst/>
                <a:latin typeface="Times New Roman" panose="02020603050405020304" pitchFamily="18" charset="0"/>
                <a:cs typeface="Times New Roman" panose="02020603050405020304" pitchFamily="18" charset="0"/>
              </a:rPr>
              <a:t>FPGA architectural design flow comprises of</a:t>
            </a:r>
          </a:p>
          <a:p>
            <a:pPr lvl="1"/>
            <a:r>
              <a:rPr lang="en-US" b="0" i="0" dirty="0">
                <a:solidFill>
                  <a:srgbClr val="292929"/>
                </a:solidFill>
                <a:effectLst/>
                <a:latin typeface="Times New Roman" panose="02020603050405020304" pitchFamily="18" charset="0"/>
                <a:cs typeface="Times New Roman" panose="02020603050405020304" pitchFamily="18" charset="0"/>
              </a:rPr>
              <a:t>Design entry</a:t>
            </a:r>
          </a:p>
          <a:p>
            <a:pPr lvl="1"/>
            <a:r>
              <a:rPr lang="en-US" b="0" i="0" dirty="0">
                <a:solidFill>
                  <a:srgbClr val="292929"/>
                </a:solidFill>
                <a:effectLst/>
                <a:latin typeface="Times New Roman" panose="02020603050405020304" pitchFamily="18" charset="0"/>
                <a:cs typeface="Times New Roman" panose="02020603050405020304" pitchFamily="18" charset="0"/>
              </a:rPr>
              <a:t>Logic synthesis </a:t>
            </a:r>
          </a:p>
          <a:p>
            <a:pPr lvl="1"/>
            <a:r>
              <a:rPr lang="en-US" b="0" i="0" dirty="0">
                <a:solidFill>
                  <a:srgbClr val="292929"/>
                </a:solidFill>
                <a:effectLst/>
                <a:latin typeface="Times New Roman" panose="02020603050405020304" pitchFamily="18" charset="0"/>
                <a:cs typeface="Times New Roman" panose="02020603050405020304" pitchFamily="18" charset="0"/>
              </a:rPr>
              <a:t>Design implementation </a:t>
            </a:r>
          </a:p>
          <a:p>
            <a:pPr lvl="1"/>
            <a:r>
              <a:rPr lang="en-US" b="0" i="0" dirty="0">
                <a:solidFill>
                  <a:srgbClr val="292929"/>
                </a:solidFill>
                <a:effectLst/>
                <a:latin typeface="Times New Roman" panose="02020603050405020304" pitchFamily="18" charset="0"/>
                <a:cs typeface="Times New Roman" panose="02020603050405020304" pitchFamily="18" charset="0"/>
              </a:rPr>
              <a:t>Device programming</a:t>
            </a:r>
          </a:p>
          <a:p>
            <a:pPr lvl="1"/>
            <a:r>
              <a:rPr lang="en-US" b="0" i="0" dirty="0">
                <a:solidFill>
                  <a:srgbClr val="292929"/>
                </a:solidFill>
                <a:effectLst/>
                <a:latin typeface="Times New Roman" panose="02020603050405020304" pitchFamily="18" charset="0"/>
                <a:cs typeface="Times New Roman" panose="02020603050405020304" pitchFamily="18" charset="0"/>
              </a:rPr>
              <a:t>Design verification</a:t>
            </a:r>
          </a:p>
          <a:p>
            <a:pPr marL="0" indent="0">
              <a:buNone/>
            </a:pPr>
            <a:r>
              <a:rPr lang="en-US" sz="2000" b="0" i="0" dirty="0">
                <a:solidFill>
                  <a:srgbClr val="292929"/>
                </a:solidFill>
                <a:effectLst/>
                <a:latin typeface="Times New Roman" panose="02020603050405020304" pitchFamily="18" charset="0"/>
                <a:cs typeface="Times New Roman" panose="02020603050405020304" pitchFamily="18" charset="0"/>
              </a:rPr>
              <a:t>However, the exact steps vary with manufactures.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D47594-AEDC-4761-A7BF-0F5A0CBA3935}"/>
              </a:ext>
            </a:extLst>
          </p:cNvPr>
          <p:cNvPicPr>
            <a:picLocks noChangeAspect="1"/>
          </p:cNvPicPr>
          <p:nvPr/>
        </p:nvPicPr>
        <p:blipFill>
          <a:blip r:embed="rId2"/>
          <a:stretch>
            <a:fillRect/>
          </a:stretch>
        </p:blipFill>
        <p:spPr>
          <a:xfrm>
            <a:off x="6714172" y="2223406"/>
            <a:ext cx="4075748" cy="3512485"/>
          </a:xfrm>
          <a:prstGeom prst="rect">
            <a:avLst/>
          </a:prstGeom>
        </p:spPr>
      </p:pic>
    </p:spTree>
    <p:extLst>
      <p:ext uri="{BB962C8B-B14F-4D97-AF65-F5344CB8AC3E}">
        <p14:creationId xmlns:p14="http://schemas.microsoft.com/office/powerpoint/2010/main" val="329060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6001-D989-4354-A4DB-D0862B558478}"/>
              </a:ext>
            </a:extLst>
          </p:cNvPr>
          <p:cNvSpPr>
            <a:spLocks noGrp="1"/>
          </p:cNvSpPr>
          <p:nvPr>
            <p:ph type="title"/>
          </p:nvPr>
        </p:nvSpPr>
        <p:spPr>
          <a:xfrm>
            <a:off x="680321" y="753228"/>
            <a:ext cx="9613861" cy="1066863"/>
          </a:xfrm>
        </p:spPr>
        <p:txBody>
          <a:bodyPr>
            <a:normAutofit fontScale="90000"/>
          </a:bodyPr>
          <a:lstStyle/>
          <a:p>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Arty A7 FPGA</a:t>
            </a:r>
            <a:br>
              <a:rPr lang="en-IN" b="0" i="0" dirty="0">
                <a:solidFill>
                  <a:srgbClr val="333333"/>
                </a:solidFill>
                <a:effectLst/>
                <a:latin typeface="soleil"/>
              </a:rPr>
            </a:br>
            <a:endParaRPr lang="en-IN" dirty="0"/>
          </a:p>
        </p:txBody>
      </p:sp>
      <p:pic>
        <p:nvPicPr>
          <p:cNvPr id="3" name="Picture 2">
            <a:extLst>
              <a:ext uri="{FF2B5EF4-FFF2-40B4-BE49-F238E27FC236}">
                <a16:creationId xmlns:a16="http://schemas.microsoft.com/office/drawing/2014/main" id="{531E3073-5D96-48E4-8D98-08C6F3968F55}"/>
              </a:ext>
            </a:extLst>
          </p:cNvPr>
          <p:cNvPicPr>
            <a:picLocks noChangeAspect="1"/>
          </p:cNvPicPr>
          <p:nvPr/>
        </p:nvPicPr>
        <p:blipFill>
          <a:blip r:embed="rId2"/>
          <a:stretch>
            <a:fillRect/>
          </a:stretch>
        </p:blipFill>
        <p:spPr>
          <a:xfrm>
            <a:off x="2458991" y="2081347"/>
            <a:ext cx="6624050" cy="4649021"/>
          </a:xfrm>
          <a:prstGeom prst="rect">
            <a:avLst/>
          </a:prstGeom>
        </p:spPr>
      </p:pic>
    </p:spTree>
    <p:extLst>
      <p:ext uri="{BB962C8B-B14F-4D97-AF65-F5344CB8AC3E}">
        <p14:creationId xmlns:p14="http://schemas.microsoft.com/office/powerpoint/2010/main" val="333954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77862F9-ED4A-4088-8E3B-1A0C388B1553}"/>
              </a:ext>
            </a:extLst>
          </p:cNvPr>
          <p:cNvGraphicFramePr>
            <a:graphicFrameLocks noGrp="1"/>
          </p:cNvGraphicFramePr>
          <p:nvPr>
            <p:extLst>
              <p:ext uri="{D42A27DB-BD31-4B8C-83A1-F6EECF244321}">
                <p14:modId xmlns:p14="http://schemas.microsoft.com/office/powerpoint/2010/main" val="2035446091"/>
              </p:ext>
            </p:extLst>
          </p:nvPr>
        </p:nvGraphicFramePr>
        <p:xfrm>
          <a:off x="1011964" y="1065149"/>
          <a:ext cx="9568951" cy="4727702"/>
        </p:xfrm>
        <a:graphic>
          <a:graphicData uri="http://schemas.openxmlformats.org/drawingml/2006/table">
            <a:tbl>
              <a:tblPr firstRow="1" firstCol="1" bandRow="1">
                <a:tableStyleId>{5C22544A-7EE6-4342-B048-85BDC9FD1C3A}</a:tableStyleId>
              </a:tblPr>
              <a:tblGrid>
                <a:gridCol w="847688">
                  <a:extLst>
                    <a:ext uri="{9D8B030D-6E8A-4147-A177-3AD203B41FA5}">
                      <a16:colId xmlns:a16="http://schemas.microsoft.com/office/drawing/2014/main" val="1185057615"/>
                    </a:ext>
                  </a:extLst>
                </a:gridCol>
                <a:gridCol w="1698900">
                  <a:extLst>
                    <a:ext uri="{9D8B030D-6E8A-4147-A177-3AD203B41FA5}">
                      <a16:colId xmlns:a16="http://schemas.microsoft.com/office/drawing/2014/main" val="1168581739"/>
                    </a:ext>
                  </a:extLst>
                </a:gridCol>
                <a:gridCol w="884122">
                  <a:extLst>
                    <a:ext uri="{9D8B030D-6E8A-4147-A177-3AD203B41FA5}">
                      <a16:colId xmlns:a16="http://schemas.microsoft.com/office/drawing/2014/main" val="2403972151"/>
                    </a:ext>
                  </a:extLst>
                </a:gridCol>
                <a:gridCol w="2149713">
                  <a:extLst>
                    <a:ext uri="{9D8B030D-6E8A-4147-A177-3AD203B41FA5}">
                      <a16:colId xmlns:a16="http://schemas.microsoft.com/office/drawing/2014/main" val="697893389"/>
                    </a:ext>
                  </a:extLst>
                </a:gridCol>
                <a:gridCol w="1193074">
                  <a:extLst>
                    <a:ext uri="{9D8B030D-6E8A-4147-A177-3AD203B41FA5}">
                      <a16:colId xmlns:a16="http://schemas.microsoft.com/office/drawing/2014/main" val="841347335"/>
                    </a:ext>
                  </a:extLst>
                </a:gridCol>
                <a:gridCol w="2795454">
                  <a:extLst>
                    <a:ext uri="{9D8B030D-6E8A-4147-A177-3AD203B41FA5}">
                      <a16:colId xmlns:a16="http://schemas.microsoft.com/office/drawing/2014/main" val="3196462760"/>
                    </a:ext>
                  </a:extLst>
                </a:gridCol>
              </a:tblGrid>
              <a:tr h="181672">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Callout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nchor="b"/>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nchor="b"/>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Callout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nchor="b"/>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Description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nchor="b"/>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Callout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nchor="b"/>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nchor="b"/>
                </a:tc>
                <a:extLst>
                  <a:ext uri="{0D108BD9-81ED-4DB2-BD59-A6C34878D82A}">
                    <a16:rowId xmlns:a16="http://schemas.microsoft.com/office/drawing/2014/main" val="2571981637"/>
                  </a:ext>
                </a:extLst>
              </a:tr>
              <a:tr h="732824">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FPGA programming DONE LED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User RGB LEDs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chipKIT processor reset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extLst>
                  <a:ext uri="{0D108BD9-81ED-4DB2-BD59-A6C34878D82A}">
                    <a16:rowId xmlns:a16="http://schemas.microsoft.com/office/drawing/2014/main" val="3738862127"/>
                  </a:ext>
                </a:extLst>
              </a:tr>
              <a:tr h="556636">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Shared USB JTAG / UART port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User slide switches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err="1">
                          <a:effectLst/>
                          <a:latin typeface="Times New Roman" panose="02020603050405020304" pitchFamily="18" charset="0"/>
                          <a:cs typeface="Times New Roman" panose="02020603050405020304" pitchFamily="18" charset="0"/>
                        </a:rPr>
                        <a:t>Pmod</a:t>
                      </a:r>
                      <a:r>
                        <a:rPr lang="en-IN" sz="1400" dirty="0">
                          <a:effectLst/>
                          <a:latin typeface="Times New Roman" panose="02020603050405020304" pitchFamily="18" charset="0"/>
                          <a:cs typeface="Times New Roman" panose="02020603050405020304" pitchFamily="18" charset="0"/>
                        </a:rPr>
                        <a:t> connectors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extLst>
                  <a:ext uri="{0D108BD9-81ED-4DB2-BD59-A6C34878D82A}">
                    <a16:rowId xmlns:a16="http://schemas.microsoft.com/office/drawing/2014/main" val="1357497868"/>
                  </a:ext>
                </a:extLst>
              </a:tr>
              <a:tr h="515839">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Ethernet connector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User push buttons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FPGA programming reset button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extLst>
                  <a:ext uri="{0D108BD9-81ED-4DB2-BD59-A6C34878D82A}">
                    <a16:rowId xmlns:a16="http://schemas.microsoft.com/office/drawing/2014/main" val="1877835825"/>
                  </a:ext>
                </a:extLst>
              </a:tr>
              <a:tr h="556636">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MAC address sticker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11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Arduino/chipKIT shield connectors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SPI flash memory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extLst>
                  <a:ext uri="{0D108BD9-81ED-4DB2-BD59-A6C34878D82A}">
                    <a16:rowId xmlns:a16="http://schemas.microsoft.com/office/drawing/2014/main" val="2771169353"/>
                  </a:ext>
                </a:extLst>
              </a:tr>
              <a:tr h="775783">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Power jack for optional external supply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Arduino/chipKIT shield SPI connector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Artix FPGA</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extLst>
                  <a:ext uri="{0D108BD9-81ED-4DB2-BD59-A6C34878D82A}">
                    <a16:rowId xmlns:a16="http://schemas.microsoft.com/office/drawing/2014/main" val="2651956827"/>
                  </a:ext>
                </a:extLst>
              </a:tr>
              <a:tr h="556636">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Power good LED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chipKIT processor reset jumper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20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Micron DDR3 memory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extLst>
                  <a:ext uri="{0D108BD9-81ED-4DB2-BD59-A6C34878D82A}">
                    <a16:rowId xmlns:a16="http://schemas.microsoft.com/office/drawing/2014/main" val="3606277877"/>
                  </a:ext>
                </a:extLst>
              </a:tr>
              <a:tr h="556636">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User LEDs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14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FPGA programming mode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a:effectLst/>
                          <a:latin typeface="Times New Roman" panose="02020603050405020304" pitchFamily="18" charset="0"/>
                          <a:cs typeface="Times New Roman" panose="02020603050405020304" pitchFamily="18" charset="0"/>
                        </a:rPr>
                        <a:t>21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tc>
                  <a:txBody>
                    <a:bodyPr/>
                    <a:lstStyle/>
                    <a:p>
                      <a:pPr algn="l">
                        <a:lnSpc>
                          <a:spcPct val="107000"/>
                        </a:lnSpc>
                        <a:spcAft>
                          <a:spcPts val="1500"/>
                        </a:spcAft>
                      </a:pPr>
                      <a:r>
                        <a:rPr lang="en-IN" sz="1400" dirty="0">
                          <a:effectLst/>
                          <a:latin typeface="Times New Roman" panose="02020603050405020304" pitchFamily="18" charset="0"/>
                          <a:cs typeface="Times New Roman" panose="02020603050405020304" pitchFamily="18" charset="0"/>
                        </a:rPr>
                        <a:t>Dialog Semiconductor DA9062 power supply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289" marR="69289" marT="69289" marB="69289"/>
                </a:tc>
                <a:extLst>
                  <a:ext uri="{0D108BD9-81ED-4DB2-BD59-A6C34878D82A}">
                    <a16:rowId xmlns:a16="http://schemas.microsoft.com/office/drawing/2014/main" val="1188491262"/>
                  </a:ext>
                </a:extLst>
              </a:tr>
            </a:tbl>
          </a:graphicData>
        </a:graphic>
      </p:graphicFrame>
    </p:spTree>
    <p:extLst>
      <p:ext uri="{BB962C8B-B14F-4D97-AF65-F5344CB8AC3E}">
        <p14:creationId xmlns:p14="http://schemas.microsoft.com/office/powerpoint/2010/main" val="352089035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279</TotalTime>
  <Words>950</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soleil</vt:lpstr>
      <vt:lpstr>Times New Roman</vt:lpstr>
      <vt:lpstr>Trebuchet MS</vt:lpstr>
      <vt:lpstr>Wingdings</vt:lpstr>
      <vt:lpstr>Berlin</vt:lpstr>
      <vt:lpstr>Workshop on Arty A7 FPGA board using Verilog</vt:lpstr>
      <vt:lpstr>Overview of the workshop</vt:lpstr>
      <vt:lpstr> What is an FPGA? </vt:lpstr>
      <vt:lpstr>WHAT IS A MICROCONTROLLER?</vt:lpstr>
      <vt:lpstr>Comparison table: FPGA vs Microcontroller</vt:lpstr>
      <vt:lpstr>FPGA Architecture</vt:lpstr>
      <vt:lpstr>FPGA architectural design flow </vt:lpstr>
      <vt:lpstr> Arty A7 FPGA </vt:lpstr>
      <vt:lpstr>PowerPoint Presentation</vt:lpstr>
      <vt:lpstr>What is Vivado?</vt:lpstr>
      <vt:lpstr>Vivado Design flow</vt:lpstr>
      <vt:lpstr>Introduction to Verilog using vivado</vt:lpstr>
      <vt:lpstr>What is Verilog?</vt:lpstr>
      <vt:lpstr>Types of Verilog coding</vt:lpstr>
      <vt:lpstr>Types of Verilog coding continued..</vt:lpstr>
      <vt:lpstr>Types of Verilog coding continued..</vt:lpstr>
      <vt:lpstr>Lets begin Simulation with Vivado</vt:lpstr>
      <vt:lpstr>AND Gate Implementation</vt:lpstr>
      <vt:lpstr>Half adder  Implementation</vt:lpstr>
      <vt:lpstr>Full adder  Implementation</vt:lpstr>
      <vt:lpstr>SR Flip Flop Implementation</vt:lpstr>
      <vt:lpstr>JK Flip Flop Implementation</vt:lpstr>
      <vt:lpstr>4-bit up down ripple counter using T-flip flops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jayaraj VS</dc:creator>
  <cp:lastModifiedBy>jayaraj VS</cp:lastModifiedBy>
  <cp:revision>43</cp:revision>
  <dcterms:created xsi:type="dcterms:W3CDTF">2022-04-06T13:30:16Z</dcterms:created>
  <dcterms:modified xsi:type="dcterms:W3CDTF">2022-04-07T23:07:58Z</dcterms:modified>
</cp:coreProperties>
</file>