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2111-EFBA-4685-A2B7-84C4EFE384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3C1F7A-E52B-45DF-BB26-6C9E88E5BA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01EB5A-3C08-4FA5-B511-93F1B69F8E04}"/>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5" name="Footer Placeholder 4">
            <a:extLst>
              <a:ext uri="{FF2B5EF4-FFF2-40B4-BE49-F238E27FC236}">
                <a16:creationId xmlns:a16="http://schemas.microsoft.com/office/drawing/2014/main" id="{1CDE0E2C-D655-4E95-825F-773D8CF9B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83D41-14B8-48A8-B7BC-0367A9C19769}"/>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29863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C30E-0D09-4B90-A330-0E53FF7B07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4A22FE-F9CA-453B-8517-62377FC5A6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6D0771-0058-4400-A922-E8A16B341C43}"/>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5" name="Footer Placeholder 4">
            <a:extLst>
              <a:ext uri="{FF2B5EF4-FFF2-40B4-BE49-F238E27FC236}">
                <a16:creationId xmlns:a16="http://schemas.microsoft.com/office/drawing/2014/main" id="{F2435058-48AA-4025-87D3-CCCAA1015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7E58B-8DD6-4756-98D4-4E4B1870920F}"/>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137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068B6-17B6-46BF-B6FA-213B041D1D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AB5869-1B05-406F-AF91-BD19E6567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F6427-4336-4FCF-98EC-8EB2AD473DD8}"/>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5" name="Footer Placeholder 4">
            <a:extLst>
              <a:ext uri="{FF2B5EF4-FFF2-40B4-BE49-F238E27FC236}">
                <a16:creationId xmlns:a16="http://schemas.microsoft.com/office/drawing/2014/main" id="{B5725C47-53AB-42F3-96F8-B5C82A707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4B13A-21B9-4707-B396-C311136A72E4}"/>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313713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CA51-4B02-4AF4-922C-BDB1F4D81A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3ECDB5-E85A-44DD-88B7-93C08F9B06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F0C9D-9B1B-41A0-9357-9B5CE74E9BCA}"/>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5" name="Footer Placeholder 4">
            <a:extLst>
              <a:ext uri="{FF2B5EF4-FFF2-40B4-BE49-F238E27FC236}">
                <a16:creationId xmlns:a16="http://schemas.microsoft.com/office/drawing/2014/main" id="{54348ED3-9C0E-4321-A44C-225657ED2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AEE24-AA62-466F-B5BA-DC0BB7A582C3}"/>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249726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80EA-F976-44AC-9FF7-793A59850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DBE116-B4F3-478B-8C87-8780160D7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857D5B-5BE0-472A-8DE1-7153CAC76AA2}"/>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5" name="Footer Placeholder 4">
            <a:extLst>
              <a:ext uri="{FF2B5EF4-FFF2-40B4-BE49-F238E27FC236}">
                <a16:creationId xmlns:a16="http://schemas.microsoft.com/office/drawing/2014/main" id="{E0E95C41-7084-402E-BDAC-29D51392C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49AF7-2BC4-4F16-9B31-B255D445FE32}"/>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413288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0C4B-B62B-4A1F-840D-AE39C32135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4C9210-5686-40A7-B426-DC8195C301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846356-E8BD-4F27-A8EB-64E84119C7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C20C5A-FD72-42D6-8286-8AE767B31AEE}"/>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6" name="Footer Placeholder 5">
            <a:extLst>
              <a:ext uri="{FF2B5EF4-FFF2-40B4-BE49-F238E27FC236}">
                <a16:creationId xmlns:a16="http://schemas.microsoft.com/office/drawing/2014/main" id="{373FBD02-AB09-45DF-A795-DCD48C371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48976-B2A4-4A23-ABA6-2F53048DDB75}"/>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354577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5357-BF41-4B0C-8F4C-35E59C0055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5F0563-62EC-4BDD-8416-4A6614010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211659-42D0-488F-A895-4282C79ABE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184DD2-59A5-4392-AAF1-8956BB8E1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9FDBC-2C6D-4C8D-A8CF-C6767816C8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2844F1-007E-4C7E-B9AA-B4F9859F9844}"/>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8" name="Footer Placeholder 7">
            <a:extLst>
              <a:ext uri="{FF2B5EF4-FFF2-40B4-BE49-F238E27FC236}">
                <a16:creationId xmlns:a16="http://schemas.microsoft.com/office/drawing/2014/main" id="{671579EC-A713-4D12-B233-04D7EDDF5E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DC08A-F3D0-44B1-BAAD-381B89F1C82A}"/>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161684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25269-DE17-483C-847D-4C739421DC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D035D9-DD95-4A30-ABCE-E9040A9F1260}"/>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4" name="Footer Placeholder 3">
            <a:extLst>
              <a:ext uri="{FF2B5EF4-FFF2-40B4-BE49-F238E27FC236}">
                <a16:creationId xmlns:a16="http://schemas.microsoft.com/office/drawing/2014/main" id="{4A8D1880-BA12-4E35-840D-8FB31C4E80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B4EFE-E6D6-4740-9636-76D6F91EB879}"/>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61453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3225B8-9D59-4951-874C-0A4234BC2E02}"/>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3" name="Footer Placeholder 2">
            <a:extLst>
              <a:ext uri="{FF2B5EF4-FFF2-40B4-BE49-F238E27FC236}">
                <a16:creationId xmlns:a16="http://schemas.microsoft.com/office/drawing/2014/main" id="{CD9305C5-E8F0-497F-AEB0-A18FE39CCF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70791-9EDA-4FEA-A596-0EE64439907E}"/>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51054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DA07-101F-429D-AC72-F5F3DE1E3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B89C0D-EFC1-4C16-923B-06A32BE32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B628E1-7E59-4B26-B8DB-0373CDD65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283FD-CA12-4F00-B598-954655640E2A}"/>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6" name="Footer Placeholder 5">
            <a:extLst>
              <a:ext uri="{FF2B5EF4-FFF2-40B4-BE49-F238E27FC236}">
                <a16:creationId xmlns:a16="http://schemas.microsoft.com/office/drawing/2014/main" id="{511CF061-C0A7-4979-9501-A0B27A028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F67F7-49DA-46DC-99B7-151264EC1CC2}"/>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212680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E118-48D2-4156-B027-35B6A4BFB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CAC9B0-DCFE-4733-9EA0-2EB2BA53A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E180B34-D66A-406F-A2A2-73C09180F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1DC15-0272-4672-8CB2-8D80E034CD9E}"/>
              </a:ext>
            </a:extLst>
          </p:cNvPr>
          <p:cNvSpPr>
            <a:spLocks noGrp="1"/>
          </p:cNvSpPr>
          <p:nvPr>
            <p:ph type="dt" sz="half" idx="10"/>
          </p:nvPr>
        </p:nvSpPr>
        <p:spPr/>
        <p:txBody>
          <a:bodyPr/>
          <a:lstStyle/>
          <a:p>
            <a:fld id="{47680C31-AF01-41DF-BF1A-DDE76B5AE8D1}" type="datetimeFigureOut">
              <a:rPr lang="en-US" smtClean="0"/>
              <a:t>1/29/2021</a:t>
            </a:fld>
            <a:endParaRPr lang="en-US"/>
          </a:p>
        </p:txBody>
      </p:sp>
      <p:sp>
        <p:nvSpPr>
          <p:cNvPr id="6" name="Footer Placeholder 5">
            <a:extLst>
              <a:ext uri="{FF2B5EF4-FFF2-40B4-BE49-F238E27FC236}">
                <a16:creationId xmlns:a16="http://schemas.microsoft.com/office/drawing/2014/main" id="{E08598F6-E018-4F32-9617-262DD2A248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9D524-4C6E-458F-8432-6599B9D9EDA7}"/>
              </a:ext>
            </a:extLst>
          </p:cNvPr>
          <p:cNvSpPr>
            <a:spLocks noGrp="1"/>
          </p:cNvSpPr>
          <p:nvPr>
            <p:ph type="sldNum" sz="quarter" idx="12"/>
          </p:nvPr>
        </p:nvSpPr>
        <p:spPr/>
        <p:txBody>
          <a:bodyPr/>
          <a:lstStyle/>
          <a:p>
            <a:fld id="{4C105959-E1C0-415F-9156-5C828AF0F4F2}" type="slidenum">
              <a:rPr lang="en-US" smtClean="0"/>
              <a:t>‹#›</a:t>
            </a:fld>
            <a:endParaRPr lang="en-US"/>
          </a:p>
        </p:txBody>
      </p:sp>
    </p:spTree>
    <p:extLst>
      <p:ext uri="{BB962C8B-B14F-4D97-AF65-F5344CB8AC3E}">
        <p14:creationId xmlns:p14="http://schemas.microsoft.com/office/powerpoint/2010/main" val="200446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F7A85-FE4C-49B9-A8A2-076B60A6A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63F7B8-E038-42C0-A884-D1753F654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F2C79-E869-4153-9C54-4CCB75758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80C31-AF01-41DF-BF1A-DDE76B5AE8D1}" type="datetimeFigureOut">
              <a:rPr lang="en-US" smtClean="0"/>
              <a:t>1/29/2021</a:t>
            </a:fld>
            <a:endParaRPr lang="en-US"/>
          </a:p>
        </p:txBody>
      </p:sp>
      <p:sp>
        <p:nvSpPr>
          <p:cNvPr id="5" name="Footer Placeholder 4">
            <a:extLst>
              <a:ext uri="{FF2B5EF4-FFF2-40B4-BE49-F238E27FC236}">
                <a16:creationId xmlns:a16="http://schemas.microsoft.com/office/drawing/2014/main" id="{9C33146D-AB96-49D2-BB67-F810F575A4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DCE0B5-1FC8-40E6-8441-A26FF46170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05959-E1C0-415F-9156-5C828AF0F4F2}" type="slidenum">
              <a:rPr lang="en-US" smtClean="0"/>
              <a:t>‹#›</a:t>
            </a:fld>
            <a:endParaRPr lang="en-US"/>
          </a:p>
        </p:txBody>
      </p:sp>
    </p:spTree>
    <p:extLst>
      <p:ext uri="{BB962C8B-B14F-4D97-AF65-F5344CB8AC3E}">
        <p14:creationId xmlns:p14="http://schemas.microsoft.com/office/powerpoint/2010/main" val="44237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8832A2-54D8-4225-8AFF-B8FEC69E22D8}"/>
              </a:ext>
            </a:extLst>
          </p:cNvPr>
          <p:cNvSpPr>
            <a:spLocks noGrp="1"/>
          </p:cNvSpPr>
          <p:nvPr>
            <p:ph type="ctrTitle"/>
          </p:nvPr>
        </p:nvSpPr>
        <p:spPr/>
        <p:txBody>
          <a:bodyPr/>
          <a:lstStyle/>
          <a:p>
            <a:r>
              <a:rPr lang="en-US" dirty="0" err="1"/>
              <a:t>eXlygenze</a:t>
            </a:r>
            <a:r>
              <a:rPr lang="en-US" dirty="0"/>
              <a:t> AI &amp; ML Tools</a:t>
            </a:r>
          </a:p>
        </p:txBody>
      </p:sp>
      <p:sp>
        <p:nvSpPr>
          <p:cNvPr id="5" name="Subtitle 4">
            <a:extLst>
              <a:ext uri="{FF2B5EF4-FFF2-40B4-BE49-F238E27FC236}">
                <a16:creationId xmlns:a16="http://schemas.microsoft.com/office/drawing/2014/main" id="{27EF4257-C739-49C6-B7C0-C3CDB8ABE62D}"/>
              </a:ext>
            </a:extLst>
          </p:cNvPr>
          <p:cNvSpPr>
            <a:spLocks noGrp="1"/>
          </p:cNvSpPr>
          <p:nvPr>
            <p:ph type="subTitle" idx="1"/>
          </p:nvPr>
        </p:nvSpPr>
        <p:spPr/>
        <p:txBody>
          <a:bodyPr/>
          <a:lstStyle/>
          <a:p>
            <a:r>
              <a:rPr lang="en-US" dirty="0"/>
              <a:t>Jan-2021</a:t>
            </a:r>
          </a:p>
        </p:txBody>
      </p:sp>
    </p:spTree>
    <p:extLst>
      <p:ext uri="{BB962C8B-B14F-4D97-AF65-F5344CB8AC3E}">
        <p14:creationId xmlns:p14="http://schemas.microsoft.com/office/powerpoint/2010/main" val="1073481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0DF824-AF5A-43BA-961E-84531619F526}"/>
              </a:ext>
            </a:extLst>
          </p:cNvPr>
          <p:cNvSpPr>
            <a:spLocks noGrp="1"/>
          </p:cNvSpPr>
          <p:nvPr>
            <p:ph type="title"/>
          </p:nvPr>
        </p:nvSpPr>
        <p:spPr/>
        <p:txBody>
          <a:bodyPr/>
          <a:lstStyle/>
          <a:p>
            <a:r>
              <a:rPr lang="en-US" dirty="0"/>
              <a:t>AI &amp; ML use cases for ESPL Products</a:t>
            </a:r>
          </a:p>
        </p:txBody>
      </p:sp>
    </p:spTree>
    <p:extLst>
      <p:ext uri="{BB962C8B-B14F-4D97-AF65-F5344CB8AC3E}">
        <p14:creationId xmlns:p14="http://schemas.microsoft.com/office/powerpoint/2010/main" val="291829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1A2-5139-43C7-897D-C5244567FEC7}"/>
              </a:ext>
            </a:extLst>
          </p:cNvPr>
          <p:cNvSpPr>
            <a:spLocks noGrp="1"/>
          </p:cNvSpPr>
          <p:nvPr>
            <p:ph type="title"/>
          </p:nvPr>
        </p:nvSpPr>
        <p:spPr>
          <a:xfrm>
            <a:off x="838200" y="365126"/>
            <a:ext cx="10515600" cy="814318"/>
          </a:xfrm>
        </p:spPr>
        <p:txBody>
          <a:bodyPr/>
          <a:lstStyle/>
          <a:p>
            <a:r>
              <a:rPr lang="en-US" dirty="0"/>
              <a:t>TRUELEAD</a:t>
            </a:r>
          </a:p>
        </p:txBody>
      </p:sp>
      <p:sp>
        <p:nvSpPr>
          <p:cNvPr id="3" name="Content Placeholder 2">
            <a:extLst>
              <a:ext uri="{FF2B5EF4-FFF2-40B4-BE49-F238E27FC236}">
                <a16:creationId xmlns:a16="http://schemas.microsoft.com/office/drawing/2014/main" id="{5471E7C3-4A2A-467C-A19E-D5B072B3992F}"/>
              </a:ext>
            </a:extLst>
          </p:cNvPr>
          <p:cNvSpPr>
            <a:spLocks noGrp="1"/>
          </p:cNvSpPr>
          <p:nvPr>
            <p:ph idx="1"/>
          </p:nvPr>
        </p:nvSpPr>
        <p:spPr>
          <a:xfrm>
            <a:off x="838200" y="1298713"/>
            <a:ext cx="10515600" cy="4878250"/>
          </a:xfrm>
        </p:spPr>
        <p:txBody>
          <a:bodyPr>
            <a:normAutofit fontScale="85000" lnSpcReduction="10000"/>
          </a:bodyPr>
          <a:lstStyle/>
          <a:p>
            <a:r>
              <a:rPr lang="en-US" sz="2400" dirty="0"/>
              <a:t>Assessment Center</a:t>
            </a:r>
          </a:p>
          <a:p>
            <a:pPr lvl="1"/>
            <a:r>
              <a:rPr lang="en-US" sz="2000" dirty="0"/>
              <a:t>Detailed voice analysis of participants from Episodic Narratives and Leadership Interviews by MD/CEOs</a:t>
            </a:r>
          </a:p>
          <a:p>
            <a:pPr lvl="2"/>
            <a:r>
              <a:rPr lang="en-US" sz="1600" dirty="0"/>
              <a:t>Convert Voice to Text using Python Speech Recognition libraries</a:t>
            </a:r>
          </a:p>
          <a:p>
            <a:pPr lvl="2"/>
            <a:r>
              <a:rPr lang="en-US" sz="1600" dirty="0"/>
              <a:t>Do Sentiment Analysis on converted text using NLTK built-in pretrained Sentiment Analyzer called VADER (</a:t>
            </a:r>
            <a:r>
              <a:rPr lang="en-US" sz="1800" b="1" dirty="0"/>
              <a:t>V</a:t>
            </a:r>
            <a:r>
              <a:rPr lang="en-US" sz="1600" dirty="0"/>
              <a:t>alence </a:t>
            </a:r>
            <a:r>
              <a:rPr lang="en-US" sz="1800" b="1" dirty="0"/>
              <a:t>A</a:t>
            </a:r>
            <a:r>
              <a:rPr lang="en-US" sz="1600" dirty="0"/>
              <a:t>ware </a:t>
            </a:r>
            <a:r>
              <a:rPr lang="en-US" sz="1800" b="1" dirty="0"/>
              <a:t>D</a:t>
            </a:r>
            <a:r>
              <a:rPr lang="en-US" sz="1600" dirty="0"/>
              <a:t>ictionary and </a:t>
            </a:r>
            <a:r>
              <a:rPr lang="en-US" sz="1600" dirty="0" err="1"/>
              <a:t>s</a:t>
            </a:r>
            <a:r>
              <a:rPr lang="en-US" sz="1800" b="1" dirty="0" err="1"/>
              <a:t>E</a:t>
            </a:r>
            <a:r>
              <a:rPr lang="en-US" sz="1600" dirty="0" err="1"/>
              <a:t>ntiment</a:t>
            </a:r>
            <a:r>
              <a:rPr lang="en-US" sz="1600" dirty="0"/>
              <a:t> </a:t>
            </a:r>
            <a:r>
              <a:rPr lang="en-US" sz="1800" b="1" dirty="0"/>
              <a:t>R</a:t>
            </a:r>
            <a:r>
              <a:rPr lang="en-US" sz="1600" dirty="0"/>
              <a:t>easoner) </a:t>
            </a:r>
          </a:p>
          <a:p>
            <a:pPr lvl="1"/>
            <a:r>
              <a:rPr lang="en-US" sz="2000" dirty="0"/>
              <a:t>Facial Expression Recognition and Emotion Analysis from video footage of Episodic Narratives and Leadership Interviews</a:t>
            </a:r>
          </a:p>
          <a:p>
            <a:pPr lvl="1"/>
            <a:r>
              <a:rPr lang="en-US" sz="2000" dirty="0"/>
              <a:t>Automated scoring based on past assessment data</a:t>
            </a:r>
          </a:p>
          <a:p>
            <a:r>
              <a:rPr lang="en-US" sz="2400" dirty="0"/>
              <a:t>Performance Maximiser</a:t>
            </a:r>
          </a:p>
          <a:p>
            <a:pPr lvl="1"/>
            <a:r>
              <a:rPr lang="en-US" sz="2000" dirty="0"/>
              <a:t>Use employees’ past  performance data to generate training data for Machine Learning model to predict  expected % Objective achievement for the Financial year </a:t>
            </a:r>
          </a:p>
          <a:p>
            <a:pPr lvl="1"/>
            <a:r>
              <a:rPr lang="en-US" sz="2000" dirty="0"/>
              <a:t>Automatically update % Objective completion based on past performance for premature closure of </a:t>
            </a:r>
            <a:r>
              <a:rPr lang="en-US" sz="2000" dirty="0" err="1"/>
              <a:t>Objecives</a:t>
            </a:r>
            <a:r>
              <a:rPr lang="en-US" sz="2000" dirty="0"/>
              <a:t>  due to employees taking up new roles</a:t>
            </a:r>
          </a:p>
          <a:p>
            <a:pPr lvl="1"/>
            <a:r>
              <a:rPr lang="en-US" sz="2000" dirty="0"/>
              <a:t>AI can help identify high potential high performing employees</a:t>
            </a:r>
          </a:p>
          <a:p>
            <a:r>
              <a:rPr lang="en-US" sz="2400" dirty="0" err="1"/>
              <a:t>Behaviour</a:t>
            </a:r>
            <a:endParaRPr lang="en-US" sz="2400" dirty="0"/>
          </a:p>
          <a:p>
            <a:pPr lvl="1"/>
            <a:r>
              <a:rPr lang="en-US" sz="2000" dirty="0"/>
              <a:t>AI can suggest type of interventions and targeted population based on behavior data in TRUELEAD database</a:t>
            </a:r>
          </a:p>
          <a:p>
            <a:pPr lvl="1"/>
            <a:r>
              <a:rPr lang="en-US" sz="2000" dirty="0"/>
              <a:t>AI can give personalized training recommendations for employees based on </a:t>
            </a:r>
            <a:r>
              <a:rPr lang="en-US" sz="2000" dirty="0" err="1"/>
              <a:t>Behaviour</a:t>
            </a:r>
            <a:r>
              <a:rPr lang="en-US" sz="2000" dirty="0"/>
              <a:t> /Performance Maximiser  data in TRUELEAD</a:t>
            </a:r>
          </a:p>
        </p:txBody>
      </p:sp>
    </p:spTree>
    <p:extLst>
      <p:ext uri="{BB962C8B-B14F-4D97-AF65-F5344CB8AC3E}">
        <p14:creationId xmlns:p14="http://schemas.microsoft.com/office/powerpoint/2010/main" val="283963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1A2-5139-43C7-897D-C5244567FEC7}"/>
              </a:ext>
            </a:extLst>
          </p:cNvPr>
          <p:cNvSpPr>
            <a:spLocks noGrp="1"/>
          </p:cNvSpPr>
          <p:nvPr>
            <p:ph type="title"/>
          </p:nvPr>
        </p:nvSpPr>
        <p:spPr/>
        <p:txBody>
          <a:bodyPr/>
          <a:lstStyle/>
          <a:p>
            <a:r>
              <a:rPr lang="en-US" dirty="0"/>
              <a:t>TRUEGUIDE</a:t>
            </a:r>
          </a:p>
        </p:txBody>
      </p:sp>
      <p:sp>
        <p:nvSpPr>
          <p:cNvPr id="3" name="Content Placeholder 2">
            <a:extLst>
              <a:ext uri="{FF2B5EF4-FFF2-40B4-BE49-F238E27FC236}">
                <a16:creationId xmlns:a16="http://schemas.microsoft.com/office/drawing/2014/main" id="{5471E7C3-4A2A-467C-A19E-D5B072B3992F}"/>
              </a:ext>
            </a:extLst>
          </p:cNvPr>
          <p:cNvSpPr>
            <a:spLocks noGrp="1"/>
          </p:cNvSpPr>
          <p:nvPr>
            <p:ph idx="1"/>
          </p:nvPr>
        </p:nvSpPr>
        <p:spPr/>
        <p:txBody>
          <a:bodyPr>
            <a:normAutofit/>
          </a:bodyPr>
          <a:lstStyle/>
          <a:p>
            <a:r>
              <a:rPr lang="en-US" sz="2400" dirty="0"/>
              <a:t>CGA / CGXL Pricing guidance for various regions, type of schools by generating training data from TRUEGUIDE database to train  Machine Learning algorithm</a:t>
            </a:r>
          </a:p>
          <a:p>
            <a:endParaRPr lang="en-US" sz="2400" dirty="0"/>
          </a:p>
          <a:p>
            <a:r>
              <a:rPr lang="en-US" sz="2400" dirty="0"/>
              <a:t>Student Feedback analysis using NLTK will help design new features in the application and redesign CGA / CGXL</a:t>
            </a:r>
          </a:p>
        </p:txBody>
      </p:sp>
    </p:spTree>
    <p:extLst>
      <p:ext uri="{BB962C8B-B14F-4D97-AF65-F5344CB8AC3E}">
        <p14:creationId xmlns:p14="http://schemas.microsoft.com/office/powerpoint/2010/main" val="2000722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1A2-5139-43C7-897D-C5244567FEC7}"/>
              </a:ext>
            </a:extLst>
          </p:cNvPr>
          <p:cNvSpPr>
            <a:spLocks noGrp="1"/>
          </p:cNvSpPr>
          <p:nvPr>
            <p:ph type="title"/>
          </p:nvPr>
        </p:nvSpPr>
        <p:spPr/>
        <p:txBody>
          <a:bodyPr/>
          <a:lstStyle/>
          <a:p>
            <a:r>
              <a:rPr lang="en-US" dirty="0" err="1"/>
              <a:t>QuickScan</a:t>
            </a:r>
            <a:endParaRPr lang="en-US" dirty="0"/>
          </a:p>
        </p:txBody>
      </p:sp>
      <p:sp>
        <p:nvSpPr>
          <p:cNvPr id="3" name="Content Placeholder 2">
            <a:extLst>
              <a:ext uri="{FF2B5EF4-FFF2-40B4-BE49-F238E27FC236}">
                <a16:creationId xmlns:a16="http://schemas.microsoft.com/office/drawing/2014/main" id="{5471E7C3-4A2A-467C-A19E-D5B072B3992F}"/>
              </a:ext>
            </a:extLst>
          </p:cNvPr>
          <p:cNvSpPr>
            <a:spLocks noGrp="1"/>
          </p:cNvSpPr>
          <p:nvPr>
            <p:ph idx="1"/>
          </p:nvPr>
        </p:nvSpPr>
        <p:spPr/>
        <p:txBody>
          <a:bodyPr>
            <a:normAutofit/>
          </a:bodyPr>
          <a:lstStyle/>
          <a:p>
            <a:r>
              <a:rPr lang="en-US" sz="2400" dirty="0"/>
              <a:t>Using ML, Quick Scan OD Analyst comments can be pre-populated based on the customer response</a:t>
            </a:r>
          </a:p>
          <a:p>
            <a:endParaRPr lang="en-US" sz="2400" dirty="0"/>
          </a:p>
        </p:txBody>
      </p:sp>
    </p:spTree>
    <p:extLst>
      <p:ext uri="{BB962C8B-B14F-4D97-AF65-F5344CB8AC3E}">
        <p14:creationId xmlns:p14="http://schemas.microsoft.com/office/powerpoint/2010/main" val="62990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DB63-2922-483F-8F44-FD51DDDE831F}"/>
              </a:ext>
            </a:extLst>
          </p:cNvPr>
          <p:cNvSpPr>
            <a:spLocks noGrp="1"/>
          </p:cNvSpPr>
          <p:nvPr>
            <p:ph type="title"/>
          </p:nvPr>
        </p:nvSpPr>
        <p:spPr/>
        <p:txBody>
          <a:bodyPr/>
          <a:lstStyle/>
          <a:p>
            <a:r>
              <a:rPr lang="en-US" dirty="0"/>
              <a:t>Artificial Intelligence (AI)</a:t>
            </a:r>
          </a:p>
        </p:txBody>
      </p:sp>
      <p:sp>
        <p:nvSpPr>
          <p:cNvPr id="3" name="Content Placeholder 2">
            <a:extLst>
              <a:ext uri="{FF2B5EF4-FFF2-40B4-BE49-F238E27FC236}">
                <a16:creationId xmlns:a16="http://schemas.microsoft.com/office/drawing/2014/main" id="{C169C482-2EE8-44D7-9C61-10ED14CEDBBF}"/>
              </a:ext>
            </a:extLst>
          </p:cNvPr>
          <p:cNvSpPr>
            <a:spLocks noGrp="1"/>
          </p:cNvSpPr>
          <p:nvPr>
            <p:ph idx="1"/>
          </p:nvPr>
        </p:nvSpPr>
        <p:spPr/>
        <p:txBody>
          <a:bodyPr>
            <a:normAutofit/>
          </a:bodyPr>
          <a:lstStyle/>
          <a:p>
            <a:r>
              <a:rPr lang="en-US" sz="2200" dirty="0"/>
              <a:t>Artificial Intelligence is a computerized simulation of human intelligence that can be programmed to make decisions, carry out specific tasks, and learn from the results</a:t>
            </a:r>
          </a:p>
          <a:p>
            <a:endParaRPr lang="en-US" sz="2200" dirty="0"/>
          </a:p>
          <a:p>
            <a:r>
              <a:rPr lang="en-US" sz="2200" dirty="0"/>
              <a:t>It is a mathematical and algorithmic model that allows computers to learn to do tasks without being explicitly programmed to do those tasks</a:t>
            </a:r>
          </a:p>
          <a:p>
            <a:endParaRPr lang="en-US" sz="2200" dirty="0"/>
          </a:p>
          <a:p>
            <a:r>
              <a:rPr lang="en-US" sz="2200" dirty="0"/>
              <a:t>AI learns very much the way humans do</a:t>
            </a:r>
          </a:p>
          <a:p>
            <a:pPr lvl="1"/>
            <a:r>
              <a:rPr lang="en-US" sz="2200" dirty="0"/>
              <a:t>It analyzes historical data to make predictions about the future</a:t>
            </a:r>
          </a:p>
        </p:txBody>
      </p:sp>
    </p:spTree>
    <p:extLst>
      <p:ext uri="{BB962C8B-B14F-4D97-AF65-F5344CB8AC3E}">
        <p14:creationId xmlns:p14="http://schemas.microsoft.com/office/powerpoint/2010/main" val="283856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DB63-2922-483F-8F44-FD51DDDE831F}"/>
              </a:ext>
            </a:extLst>
          </p:cNvPr>
          <p:cNvSpPr>
            <a:spLocks noGrp="1"/>
          </p:cNvSpPr>
          <p:nvPr>
            <p:ph type="title"/>
          </p:nvPr>
        </p:nvSpPr>
        <p:spPr/>
        <p:txBody>
          <a:bodyPr/>
          <a:lstStyle/>
          <a:p>
            <a:r>
              <a:rPr lang="en-US" dirty="0"/>
              <a:t>Machine Learning(ML)</a:t>
            </a:r>
          </a:p>
        </p:txBody>
      </p:sp>
      <p:sp>
        <p:nvSpPr>
          <p:cNvPr id="3" name="Content Placeholder 2">
            <a:extLst>
              <a:ext uri="{FF2B5EF4-FFF2-40B4-BE49-F238E27FC236}">
                <a16:creationId xmlns:a16="http://schemas.microsoft.com/office/drawing/2014/main" id="{C169C482-2EE8-44D7-9C61-10ED14CEDBBF}"/>
              </a:ext>
            </a:extLst>
          </p:cNvPr>
          <p:cNvSpPr>
            <a:spLocks noGrp="1"/>
          </p:cNvSpPr>
          <p:nvPr>
            <p:ph idx="1"/>
          </p:nvPr>
        </p:nvSpPr>
        <p:spPr>
          <a:xfrm>
            <a:off x="838200" y="1484243"/>
            <a:ext cx="10515600" cy="4692720"/>
          </a:xfrm>
        </p:spPr>
        <p:txBody>
          <a:bodyPr>
            <a:normAutofit fontScale="92500" lnSpcReduction="20000"/>
          </a:bodyPr>
          <a:lstStyle/>
          <a:p>
            <a:r>
              <a:rPr lang="en-US" sz="2200" dirty="0"/>
              <a:t>Machine Learning (ML) is an application of Artificial Intelligence that provides systems the ability to automatically learn any new data and data patterns and improve from experience without being explicitly programmed</a:t>
            </a:r>
          </a:p>
          <a:p>
            <a:endParaRPr lang="en-US" sz="2200" dirty="0"/>
          </a:p>
          <a:p>
            <a:r>
              <a:rPr lang="en-US" sz="2200" dirty="0"/>
              <a:t>ML focuses on the development of computer programs that can access data and use it to learn for themselves</a:t>
            </a:r>
          </a:p>
          <a:p>
            <a:endParaRPr lang="en-US" sz="2200" dirty="0"/>
          </a:p>
          <a:p>
            <a:r>
              <a:rPr lang="en-US" sz="2200" dirty="0"/>
              <a:t>Machine learning algorithms build a model based on sample data, known as “training data”, in order to make predictions or decisions</a:t>
            </a:r>
          </a:p>
          <a:p>
            <a:pPr lvl="1"/>
            <a:r>
              <a:rPr lang="en-US" sz="2200" dirty="0"/>
              <a:t>For example, to train a system for the task of digital character recognition, the Modified National Institute of Standards and Technology (MNIST)  dataset of handwritten digits has often been used</a:t>
            </a:r>
          </a:p>
          <a:p>
            <a:pPr lvl="1"/>
            <a:r>
              <a:rPr lang="en-US" sz="2200" dirty="0"/>
              <a:t>MNIST is a large database of handwritten digits that is commonly used for training various image processing systems</a:t>
            </a:r>
          </a:p>
          <a:p>
            <a:endParaRPr lang="en-US" sz="2200" dirty="0"/>
          </a:p>
          <a:p>
            <a:r>
              <a:rPr lang="en-US" sz="2200" dirty="0"/>
              <a:t>Deep Learning is a subfield of machine learning concerned with algorithms inspired by the structure and function of the brain called artificial neural networks</a:t>
            </a:r>
          </a:p>
        </p:txBody>
      </p:sp>
    </p:spTree>
    <p:extLst>
      <p:ext uri="{BB962C8B-B14F-4D97-AF65-F5344CB8AC3E}">
        <p14:creationId xmlns:p14="http://schemas.microsoft.com/office/powerpoint/2010/main" val="222986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35F7-89C4-45C8-8205-9BC2C63AD081}"/>
              </a:ext>
            </a:extLst>
          </p:cNvPr>
          <p:cNvSpPr>
            <a:spLocks noGrp="1"/>
          </p:cNvSpPr>
          <p:nvPr>
            <p:ph type="title"/>
          </p:nvPr>
        </p:nvSpPr>
        <p:spPr/>
        <p:txBody>
          <a:bodyPr/>
          <a:lstStyle/>
          <a:p>
            <a:r>
              <a:rPr lang="en-US" dirty="0"/>
              <a:t>Natural Language Processing (NLP)</a:t>
            </a:r>
          </a:p>
        </p:txBody>
      </p:sp>
      <p:sp>
        <p:nvSpPr>
          <p:cNvPr id="3" name="Content Placeholder 2">
            <a:extLst>
              <a:ext uri="{FF2B5EF4-FFF2-40B4-BE49-F238E27FC236}">
                <a16:creationId xmlns:a16="http://schemas.microsoft.com/office/drawing/2014/main" id="{3E85644F-4BC5-46DE-B5B4-B1197832F6C1}"/>
              </a:ext>
            </a:extLst>
          </p:cNvPr>
          <p:cNvSpPr>
            <a:spLocks noGrp="1"/>
          </p:cNvSpPr>
          <p:nvPr>
            <p:ph idx="1"/>
          </p:nvPr>
        </p:nvSpPr>
        <p:spPr/>
        <p:txBody>
          <a:bodyPr>
            <a:normAutofit/>
          </a:bodyPr>
          <a:lstStyle/>
          <a:p>
            <a:r>
              <a:rPr lang="en-US" sz="2000" dirty="0"/>
              <a:t>Natural Language Processing makes it possible for humans to talk to machines</a:t>
            </a:r>
          </a:p>
          <a:p>
            <a:endParaRPr lang="en-US" sz="2000" dirty="0"/>
          </a:p>
          <a:p>
            <a:r>
              <a:rPr lang="en-US" sz="2000" dirty="0"/>
              <a:t>NLP is the branch of Artificial Intelligence (AI) that enables computers to understand , interpret  and manipulate human language</a:t>
            </a:r>
          </a:p>
          <a:p>
            <a:endParaRPr lang="en-US" sz="2000" dirty="0"/>
          </a:p>
          <a:p>
            <a:r>
              <a:rPr lang="en-US" sz="2000" dirty="0"/>
              <a:t>Natural language processing makes it possible for computers to extract keywords and phrases, understand the intent of language, translate that to another language, or generate a response</a:t>
            </a:r>
          </a:p>
          <a:p>
            <a:endParaRPr lang="en-US" sz="2000" dirty="0"/>
          </a:p>
          <a:p>
            <a:r>
              <a:rPr lang="en-US" sz="2000" dirty="0"/>
              <a:t>NLP is typically deployed to categorize content, extract content, analyze sentiment, summarize documents, translate languages, deploy voice-driven or chat-driven interfaces</a:t>
            </a:r>
          </a:p>
        </p:txBody>
      </p:sp>
    </p:spTree>
    <p:extLst>
      <p:ext uri="{BB962C8B-B14F-4D97-AF65-F5344CB8AC3E}">
        <p14:creationId xmlns:p14="http://schemas.microsoft.com/office/powerpoint/2010/main" val="71521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0DF824-AF5A-43BA-961E-84531619F526}"/>
              </a:ext>
            </a:extLst>
          </p:cNvPr>
          <p:cNvSpPr>
            <a:spLocks noGrp="1"/>
          </p:cNvSpPr>
          <p:nvPr>
            <p:ph type="title"/>
          </p:nvPr>
        </p:nvSpPr>
        <p:spPr/>
        <p:txBody>
          <a:bodyPr/>
          <a:lstStyle/>
          <a:p>
            <a:r>
              <a:rPr lang="en-US" dirty="0"/>
              <a:t>AI &amp; ML Tools </a:t>
            </a:r>
          </a:p>
        </p:txBody>
      </p:sp>
    </p:spTree>
    <p:extLst>
      <p:ext uri="{BB962C8B-B14F-4D97-AF65-F5344CB8AC3E}">
        <p14:creationId xmlns:p14="http://schemas.microsoft.com/office/powerpoint/2010/main" val="82640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1A2-5139-43C7-897D-C5244567FEC7}"/>
              </a:ext>
            </a:extLst>
          </p:cNvPr>
          <p:cNvSpPr>
            <a:spLocks noGrp="1"/>
          </p:cNvSpPr>
          <p:nvPr>
            <p:ph type="title"/>
          </p:nvPr>
        </p:nvSpPr>
        <p:spPr/>
        <p:txBody>
          <a:bodyPr/>
          <a:lstStyle/>
          <a:p>
            <a:r>
              <a:rPr lang="en-US" dirty="0"/>
              <a:t>TensorFlow</a:t>
            </a:r>
          </a:p>
        </p:txBody>
      </p:sp>
      <p:sp>
        <p:nvSpPr>
          <p:cNvPr id="3" name="Content Placeholder 2">
            <a:extLst>
              <a:ext uri="{FF2B5EF4-FFF2-40B4-BE49-F238E27FC236}">
                <a16:creationId xmlns:a16="http://schemas.microsoft.com/office/drawing/2014/main" id="{5471E7C3-4A2A-467C-A19E-D5B072B3992F}"/>
              </a:ext>
            </a:extLst>
          </p:cNvPr>
          <p:cNvSpPr>
            <a:spLocks noGrp="1"/>
          </p:cNvSpPr>
          <p:nvPr>
            <p:ph idx="1"/>
          </p:nvPr>
        </p:nvSpPr>
        <p:spPr/>
        <p:txBody>
          <a:bodyPr>
            <a:normAutofit fontScale="92500"/>
          </a:bodyPr>
          <a:lstStyle/>
          <a:p>
            <a:r>
              <a:rPr lang="en-US" sz="2400" dirty="0"/>
              <a:t>TensorFlow is an open-source end to end platform for Machine Learning</a:t>
            </a:r>
          </a:p>
          <a:p>
            <a:endParaRPr lang="en-US" sz="2400" dirty="0"/>
          </a:p>
          <a:p>
            <a:r>
              <a:rPr lang="en-US" sz="2400" dirty="0"/>
              <a:t>TensorFlow is designed by Google to implement machine learning and deep learning concepts  </a:t>
            </a:r>
          </a:p>
          <a:p>
            <a:pPr lvl="1"/>
            <a:r>
              <a:rPr lang="en-US" sz="2000" dirty="0"/>
              <a:t>It includes a variety of machine learning and deep learning algorithms</a:t>
            </a:r>
          </a:p>
          <a:p>
            <a:endParaRPr lang="en-US" sz="2400" dirty="0"/>
          </a:p>
          <a:p>
            <a:r>
              <a:rPr lang="en-US" sz="2400" dirty="0"/>
              <a:t>It combines the computational algebra of optimization techniques for easy calculation of many mathematical expressions</a:t>
            </a:r>
          </a:p>
          <a:p>
            <a:endParaRPr lang="en-US" sz="2400" dirty="0"/>
          </a:p>
          <a:p>
            <a:r>
              <a:rPr lang="en-US" sz="2400" dirty="0"/>
              <a:t>TensorFlow can train and run deep neural networks for handwritten digit classification, image recognition, word embedding and creation of various sequence models.</a:t>
            </a:r>
          </a:p>
        </p:txBody>
      </p:sp>
    </p:spTree>
    <p:extLst>
      <p:ext uri="{BB962C8B-B14F-4D97-AF65-F5344CB8AC3E}">
        <p14:creationId xmlns:p14="http://schemas.microsoft.com/office/powerpoint/2010/main" val="235061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1A2-5139-43C7-897D-C5244567FEC7}"/>
              </a:ext>
            </a:extLst>
          </p:cNvPr>
          <p:cNvSpPr>
            <a:spLocks noGrp="1"/>
          </p:cNvSpPr>
          <p:nvPr>
            <p:ph type="title"/>
          </p:nvPr>
        </p:nvSpPr>
        <p:spPr/>
        <p:txBody>
          <a:bodyPr/>
          <a:lstStyle/>
          <a:p>
            <a:r>
              <a:rPr lang="en-US" dirty="0" err="1"/>
              <a:t>Keras</a:t>
            </a:r>
            <a:endParaRPr lang="en-US" dirty="0"/>
          </a:p>
        </p:txBody>
      </p:sp>
      <p:sp>
        <p:nvSpPr>
          <p:cNvPr id="3" name="Content Placeholder 2">
            <a:extLst>
              <a:ext uri="{FF2B5EF4-FFF2-40B4-BE49-F238E27FC236}">
                <a16:creationId xmlns:a16="http://schemas.microsoft.com/office/drawing/2014/main" id="{5471E7C3-4A2A-467C-A19E-D5B072B3992F}"/>
              </a:ext>
            </a:extLst>
          </p:cNvPr>
          <p:cNvSpPr>
            <a:spLocks noGrp="1"/>
          </p:cNvSpPr>
          <p:nvPr>
            <p:ph idx="1"/>
          </p:nvPr>
        </p:nvSpPr>
        <p:spPr>
          <a:xfrm>
            <a:off x="838200" y="1497496"/>
            <a:ext cx="10515600" cy="4679467"/>
          </a:xfrm>
        </p:spPr>
        <p:txBody>
          <a:bodyPr>
            <a:normAutofit fontScale="92500" lnSpcReduction="10000"/>
          </a:bodyPr>
          <a:lstStyle/>
          <a:p>
            <a:r>
              <a:rPr lang="en-US" sz="2400" dirty="0" err="1"/>
              <a:t>Keras</a:t>
            </a:r>
            <a:r>
              <a:rPr lang="en-US" sz="2400" dirty="0"/>
              <a:t> is a deep learning API written in Python, running on top of the machine learning platform TensorFlow</a:t>
            </a:r>
          </a:p>
          <a:p>
            <a:pPr lvl="1"/>
            <a:r>
              <a:rPr lang="en-US" sz="2000" dirty="0" err="1"/>
              <a:t>Keras</a:t>
            </a:r>
            <a:r>
              <a:rPr lang="en-US" sz="2000" dirty="0"/>
              <a:t> API comes packaged in TensorFlow</a:t>
            </a:r>
          </a:p>
          <a:p>
            <a:endParaRPr lang="en-US" sz="2400" dirty="0"/>
          </a:p>
          <a:p>
            <a:r>
              <a:rPr lang="en-US" sz="2400" dirty="0"/>
              <a:t>It is a neural network library</a:t>
            </a:r>
          </a:p>
          <a:p>
            <a:pPr lvl="1"/>
            <a:r>
              <a:rPr lang="en-US" sz="2100" dirty="0"/>
              <a:t>Neural networks are a series of algorithms that mimic the operations of a human brain to recognize relationships between vast amounts of data	</a:t>
            </a:r>
          </a:p>
          <a:p>
            <a:endParaRPr lang="en-US" sz="2100" dirty="0"/>
          </a:p>
          <a:p>
            <a:r>
              <a:rPr lang="en-US" sz="2400" dirty="0"/>
              <a:t>It is made with focus of understanding deep learning techniques, such as creating layers for neural networks maintaining the concepts of shapes and mathematical details</a:t>
            </a:r>
          </a:p>
          <a:p>
            <a:endParaRPr lang="en-US" sz="2400" dirty="0"/>
          </a:p>
          <a:p>
            <a:r>
              <a:rPr lang="en-US" sz="2400" dirty="0" err="1"/>
              <a:t>Keras</a:t>
            </a:r>
            <a:r>
              <a:rPr lang="en-US" sz="2400" dirty="0"/>
              <a:t> also supplies well-known models called </a:t>
            </a:r>
            <a:r>
              <a:rPr lang="en-US" sz="2400" dirty="0" err="1"/>
              <a:t>Keras</a:t>
            </a:r>
            <a:r>
              <a:rPr lang="en-US" sz="2400" dirty="0"/>
              <a:t> Applications used to predict the classification of images and extract features from them</a:t>
            </a:r>
          </a:p>
        </p:txBody>
      </p:sp>
    </p:spTree>
    <p:extLst>
      <p:ext uri="{BB962C8B-B14F-4D97-AF65-F5344CB8AC3E}">
        <p14:creationId xmlns:p14="http://schemas.microsoft.com/office/powerpoint/2010/main" val="381246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1A2-5139-43C7-897D-C5244567FEC7}"/>
              </a:ext>
            </a:extLst>
          </p:cNvPr>
          <p:cNvSpPr>
            <a:spLocks noGrp="1"/>
          </p:cNvSpPr>
          <p:nvPr>
            <p:ph type="title"/>
          </p:nvPr>
        </p:nvSpPr>
        <p:spPr>
          <a:xfrm>
            <a:off x="838200" y="365126"/>
            <a:ext cx="10515600" cy="933588"/>
          </a:xfrm>
        </p:spPr>
        <p:txBody>
          <a:bodyPr/>
          <a:lstStyle/>
          <a:p>
            <a:r>
              <a:rPr lang="en-US" dirty="0"/>
              <a:t>NLTK</a:t>
            </a:r>
          </a:p>
        </p:txBody>
      </p:sp>
      <p:sp>
        <p:nvSpPr>
          <p:cNvPr id="3" name="Content Placeholder 2">
            <a:extLst>
              <a:ext uri="{FF2B5EF4-FFF2-40B4-BE49-F238E27FC236}">
                <a16:creationId xmlns:a16="http://schemas.microsoft.com/office/drawing/2014/main" id="{5471E7C3-4A2A-467C-A19E-D5B072B3992F}"/>
              </a:ext>
            </a:extLst>
          </p:cNvPr>
          <p:cNvSpPr>
            <a:spLocks noGrp="1"/>
          </p:cNvSpPr>
          <p:nvPr>
            <p:ph idx="1"/>
          </p:nvPr>
        </p:nvSpPr>
        <p:spPr>
          <a:xfrm>
            <a:off x="838200" y="1298713"/>
            <a:ext cx="10515600" cy="4878250"/>
          </a:xfrm>
        </p:spPr>
        <p:txBody>
          <a:bodyPr>
            <a:normAutofit fontScale="77500" lnSpcReduction="20000"/>
          </a:bodyPr>
          <a:lstStyle/>
          <a:p>
            <a:r>
              <a:rPr lang="en-US" sz="2200" dirty="0"/>
              <a:t>NLTK is a leading platform for building Python programs to work with human language data which is a free, open source, community-driven project</a:t>
            </a:r>
          </a:p>
          <a:p>
            <a:endParaRPr lang="en-US" sz="2300" dirty="0"/>
          </a:p>
          <a:p>
            <a:r>
              <a:rPr lang="en-US" sz="2200" dirty="0"/>
              <a:t>It provides easy-to-use interfaces to over 50 Corpora and Lexical resources such as WordNet, along with a suite of text processing libraries for classification, tokenization, stemming, tagging, parsing, and semantic reasoning, wrappers for industrial-strength NLP libraries</a:t>
            </a:r>
          </a:p>
          <a:p>
            <a:pPr lvl="1"/>
            <a:r>
              <a:rPr lang="en-US" sz="1900" dirty="0"/>
              <a:t>WordNet is an online lexical database designed for use under program control. English nouns, verbs, adjectives, and adverbs are organized into sets of synonyms, each representing a lexicalized concept. Semantic relations link the synonym sets </a:t>
            </a:r>
          </a:p>
          <a:p>
            <a:endParaRPr lang="en-US" sz="2200" dirty="0"/>
          </a:p>
          <a:p>
            <a:r>
              <a:rPr lang="en-US" sz="2200" dirty="0"/>
              <a:t>Can build chatbots, automatic summarizers, and entity extraction engines using NLTK</a:t>
            </a:r>
          </a:p>
          <a:p>
            <a:endParaRPr lang="en-US" sz="2200" dirty="0"/>
          </a:p>
          <a:p>
            <a:r>
              <a:rPr lang="en-US" sz="2200" dirty="0"/>
              <a:t>NLTK was built by scholars and researchers as a tool to help create complex NLP functions and almost acts as a toolbox of NLP algorithms</a:t>
            </a:r>
          </a:p>
          <a:p>
            <a:endParaRPr lang="en-US" sz="2200" dirty="0"/>
          </a:p>
          <a:p>
            <a:r>
              <a:rPr lang="en-US" sz="2200" dirty="0"/>
              <a:t>It is essentially a string processing library, where each function takes strings as input and returns a processed string</a:t>
            </a:r>
          </a:p>
          <a:p>
            <a:endParaRPr lang="en-US" sz="2200" dirty="0"/>
          </a:p>
          <a:p>
            <a:r>
              <a:rPr lang="en-US" sz="2200" dirty="0"/>
              <a:t>NLTK support English, German, French, Spanish, Portuguese, Italian, Dutch, and Greek</a:t>
            </a:r>
          </a:p>
        </p:txBody>
      </p:sp>
    </p:spTree>
    <p:extLst>
      <p:ext uri="{BB962C8B-B14F-4D97-AF65-F5344CB8AC3E}">
        <p14:creationId xmlns:p14="http://schemas.microsoft.com/office/powerpoint/2010/main" val="329264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91A2-5139-43C7-897D-C5244567FEC7}"/>
              </a:ext>
            </a:extLst>
          </p:cNvPr>
          <p:cNvSpPr>
            <a:spLocks noGrp="1"/>
          </p:cNvSpPr>
          <p:nvPr>
            <p:ph type="title"/>
          </p:nvPr>
        </p:nvSpPr>
        <p:spPr>
          <a:xfrm>
            <a:off x="838200" y="365125"/>
            <a:ext cx="10515600" cy="986597"/>
          </a:xfrm>
        </p:spPr>
        <p:txBody>
          <a:bodyPr/>
          <a:lstStyle/>
          <a:p>
            <a:r>
              <a:rPr lang="en-US" dirty="0" err="1"/>
              <a:t>spaCy</a:t>
            </a:r>
            <a:endParaRPr lang="en-US" dirty="0"/>
          </a:p>
        </p:txBody>
      </p:sp>
      <p:sp>
        <p:nvSpPr>
          <p:cNvPr id="3" name="Content Placeholder 2">
            <a:extLst>
              <a:ext uri="{FF2B5EF4-FFF2-40B4-BE49-F238E27FC236}">
                <a16:creationId xmlns:a16="http://schemas.microsoft.com/office/drawing/2014/main" id="{5471E7C3-4A2A-467C-A19E-D5B072B3992F}"/>
              </a:ext>
            </a:extLst>
          </p:cNvPr>
          <p:cNvSpPr>
            <a:spLocks noGrp="1"/>
          </p:cNvSpPr>
          <p:nvPr>
            <p:ph idx="1"/>
          </p:nvPr>
        </p:nvSpPr>
        <p:spPr>
          <a:xfrm>
            <a:off x="838200" y="1351722"/>
            <a:ext cx="10515600" cy="4825241"/>
          </a:xfrm>
        </p:spPr>
        <p:txBody>
          <a:bodyPr>
            <a:normAutofit fontScale="92500" lnSpcReduction="20000"/>
          </a:bodyPr>
          <a:lstStyle/>
          <a:p>
            <a:r>
              <a:rPr lang="en-US" sz="2000" dirty="0" err="1"/>
              <a:t>spaCy</a:t>
            </a:r>
            <a:r>
              <a:rPr lang="en-US" sz="2000" dirty="0"/>
              <a:t> is a free, open-source library for advanced Natural Language Processing (NLP) in Python</a:t>
            </a:r>
          </a:p>
          <a:p>
            <a:endParaRPr lang="en-US" sz="2000" dirty="0"/>
          </a:p>
          <a:p>
            <a:r>
              <a:rPr lang="en-US" sz="2000" dirty="0" err="1"/>
              <a:t>spaCy</a:t>
            </a:r>
            <a:r>
              <a:rPr lang="en-US" sz="2000" dirty="0"/>
              <a:t> is designed specifically for production use and helps build applications that process and “understand” large volumes of text</a:t>
            </a:r>
          </a:p>
          <a:p>
            <a:endParaRPr lang="en-US" sz="2000" dirty="0"/>
          </a:p>
          <a:p>
            <a:r>
              <a:rPr lang="en-US" sz="2000" dirty="0"/>
              <a:t>It can be used to build information extraction or natural language understanding systems, or to pre-process text for deep learning</a:t>
            </a:r>
          </a:p>
          <a:p>
            <a:endParaRPr lang="en-US" sz="2000" dirty="0"/>
          </a:p>
          <a:p>
            <a:r>
              <a:rPr lang="en-US" sz="2000" dirty="0"/>
              <a:t>While some of </a:t>
            </a:r>
            <a:r>
              <a:rPr lang="en-US" sz="2000" dirty="0" err="1"/>
              <a:t>spaCy’s</a:t>
            </a:r>
            <a:r>
              <a:rPr lang="en-US" sz="2000" dirty="0"/>
              <a:t> features work independently, others require statistical models to be loaded, which enable </a:t>
            </a:r>
            <a:r>
              <a:rPr lang="en-US" sz="2000" dirty="0" err="1"/>
              <a:t>spaCy</a:t>
            </a:r>
            <a:r>
              <a:rPr lang="en-US" sz="2000" dirty="0"/>
              <a:t> to predict linguistic annotations</a:t>
            </a:r>
          </a:p>
          <a:p>
            <a:pPr lvl="1"/>
            <a:r>
              <a:rPr lang="en-US" sz="1800" dirty="0"/>
              <a:t>for example, whether a word is a verb or a noun. </a:t>
            </a:r>
            <a:r>
              <a:rPr lang="en-US" sz="1800" dirty="0" err="1"/>
              <a:t>spaCy</a:t>
            </a:r>
            <a:r>
              <a:rPr lang="en-US" sz="1800" dirty="0"/>
              <a:t> currently offers statistical models for a variety of languages, which can be installed as individual Python modules</a:t>
            </a:r>
          </a:p>
          <a:p>
            <a:r>
              <a:rPr lang="en-US" sz="2000" dirty="0" err="1"/>
              <a:t>spaCy</a:t>
            </a:r>
            <a:r>
              <a:rPr lang="en-US" sz="2000" dirty="0"/>
              <a:t> comes with pretrained statistical models and word vectors, and currently supports tokenization for 60+ languages</a:t>
            </a:r>
          </a:p>
          <a:p>
            <a:endParaRPr lang="en-US" sz="2000" dirty="0"/>
          </a:p>
          <a:p>
            <a:r>
              <a:rPr lang="en-US" sz="2000" dirty="0"/>
              <a:t>It features state-of-the-art speed, convolutional neural network models for tagging, parsing and named entity recognition and easy deep learning integration</a:t>
            </a:r>
          </a:p>
          <a:p>
            <a:endParaRPr lang="en-US" sz="2000" dirty="0"/>
          </a:p>
          <a:p>
            <a:pPr lvl="1"/>
            <a:endParaRPr lang="en-US" sz="1600" dirty="0"/>
          </a:p>
          <a:p>
            <a:pPr marL="457200" lvl="1" indent="0">
              <a:buNone/>
            </a:pPr>
            <a:endParaRPr lang="en-US" sz="1400" dirty="0"/>
          </a:p>
        </p:txBody>
      </p:sp>
    </p:spTree>
    <p:extLst>
      <p:ext uri="{BB962C8B-B14F-4D97-AF65-F5344CB8AC3E}">
        <p14:creationId xmlns:p14="http://schemas.microsoft.com/office/powerpoint/2010/main" val="4025729421"/>
      </p:ext>
    </p:extLst>
  </p:cSld>
  <p:clrMapOvr>
    <a:masterClrMapping/>
  </p:clrMapOvr>
</p:sld>
</file>

<file path=ppt/theme/theme1.xml><?xml version="1.0" encoding="utf-8"?>
<a:theme xmlns:a="http://schemas.openxmlformats.org/drawingml/2006/main" name="eXlygenz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lygenze" id="{E53F6CE9-F387-4432-9CD8-33B291E1FA1A}" vid="{C3AB9D08-9F1C-4A8A-958F-9588ED24131B}"/>
    </a:ext>
  </a:extLst>
</a:theme>
</file>

<file path=docProps/app.xml><?xml version="1.0" encoding="utf-8"?>
<Properties xmlns="http://schemas.openxmlformats.org/officeDocument/2006/extended-properties" xmlns:vt="http://schemas.openxmlformats.org/officeDocument/2006/docPropsVTypes">
  <Template>eXlygenze</Template>
  <TotalTime>966</TotalTime>
  <Words>1082</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eXlygenze</vt:lpstr>
      <vt:lpstr>eXlygenze AI &amp; ML Tools</vt:lpstr>
      <vt:lpstr>Artificial Intelligence (AI)</vt:lpstr>
      <vt:lpstr>Machine Learning(ML)</vt:lpstr>
      <vt:lpstr>Natural Language Processing (NLP)</vt:lpstr>
      <vt:lpstr>AI &amp; ML Tools </vt:lpstr>
      <vt:lpstr>TensorFlow</vt:lpstr>
      <vt:lpstr>Keras</vt:lpstr>
      <vt:lpstr>NLTK</vt:lpstr>
      <vt:lpstr>spaCy</vt:lpstr>
      <vt:lpstr>AI &amp; ML use cases for ESPL Products</vt:lpstr>
      <vt:lpstr>TRUELEAD</vt:lpstr>
      <vt:lpstr>TRUEGUIDE</vt:lpstr>
      <vt:lpstr>QuickScan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&amp; ML Tools</dc:title>
  <dc:creator>Shinoy B</dc:creator>
  <cp:lastModifiedBy>Shinoy B</cp:lastModifiedBy>
  <cp:revision>43</cp:revision>
  <dcterms:created xsi:type="dcterms:W3CDTF">2021-01-28T07:32:21Z</dcterms:created>
  <dcterms:modified xsi:type="dcterms:W3CDTF">2021-01-29T11:11:13Z</dcterms:modified>
</cp:coreProperties>
</file>