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99" r:id="rId7"/>
    <p:sldId id="300" r:id="rId8"/>
    <p:sldId id="301" r:id="rId9"/>
    <p:sldId id="302" r:id="rId10"/>
    <p:sldId id="303" r:id="rId11"/>
    <p:sldId id="304" r:id="rId12"/>
    <p:sldId id="307" r:id="rId13"/>
    <p:sldId id="306" r:id="rId14"/>
    <p:sldId id="308" r:id="rId15"/>
    <p:sldId id="309" r:id="rId16"/>
    <p:sldId id="305" r:id="rId17"/>
    <p:sldId id="310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83" d="100"/>
          <a:sy n="83" d="100"/>
        </p:scale>
        <p:origin x="1012" y="7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1" y="1222408"/>
            <a:ext cx="7581872" cy="1790299"/>
          </a:xfrm>
        </p:spPr>
        <p:txBody>
          <a:bodyPr/>
          <a:lstStyle/>
          <a:p>
            <a:pPr algn="ctr"/>
            <a:r>
              <a:rPr lang="en-US" dirty="0"/>
              <a:t>Gender Analysis using Speech signal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0CCCD-2711-8DBC-EBCB-E065AD468B9F}"/>
              </a:ext>
            </a:extLst>
          </p:cNvPr>
          <p:cNvSpPr txBox="1">
            <a:spLocks/>
          </p:cNvSpPr>
          <p:nvPr/>
        </p:nvSpPr>
        <p:spPr>
          <a:xfrm>
            <a:off x="6718622" y="3429000"/>
            <a:ext cx="6110811" cy="16074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Done by:</a:t>
            </a:r>
          </a:p>
          <a:p>
            <a:r>
              <a:rPr lang="en-US" sz="2800" dirty="0"/>
              <a:t>	ALLAMSETTI JAYARAM</a:t>
            </a:r>
          </a:p>
          <a:p>
            <a:r>
              <a:rPr lang="en-US" sz="2800" dirty="0"/>
              <a:t>	BT21ECE052</a:t>
            </a:r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8555DE-ABBC-D288-FA29-B6157BC33CA7}"/>
              </a:ext>
            </a:extLst>
          </p:cNvPr>
          <p:cNvSpPr txBox="1">
            <a:spLocks/>
          </p:cNvSpPr>
          <p:nvPr/>
        </p:nvSpPr>
        <p:spPr>
          <a:xfrm>
            <a:off x="3129443" y="-9624"/>
            <a:ext cx="4878776" cy="895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ADSP project – ECL412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C06C86-EC12-5EDE-C134-88ADDE8476ED}"/>
              </a:ext>
            </a:extLst>
          </p:cNvPr>
          <p:cNvSpPr txBox="1">
            <a:spLocks/>
          </p:cNvSpPr>
          <p:nvPr/>
        </p:nvSpPr>
        <p:spPr>
          <a:xfrm>
            <a:off x="203362" y="3499585"/>
            <a:ext cx="5270018" cy="6721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Instructor: </a:t>
            </a:r>
            <a:r>
              <a:rPr lang="en-US" sz="2800" dirty="0" err="1"/>
              <a:t>Dr.Vipin</a:t>
            </a:r>
            <a:r>
              <a:rPr lang="en-US" sz="2800" dirty="0"/>
              <a:t> </a:t>
            </a:r>
            <a:r>
              <a:rPr lang="en-US" sz="2800" dirty="0" err="1"/>
              <a:t>Kamble</a:t>
            </a:r>
            <a:endParaRPr lang="en-US" sz="2800" dirty="0"/>
          </a:p>
        </p:txBody>
      </p:sp>
      <p:pic>
        <p:nvPicPr>
          <p:cNvPr id="1026" name="Picture 2" descr="Voice Analysis in Forensics">
            <a:extLst>
              <a:ext uri="{FF2B5EF4-FFF2-40B4-BE49-F238E27FC236}">
                <a16:creationId xmlns:a16="http://schemas.microsoft.com/office/drawing/2014/main" id="{9F25B298-0DE0-34B1-8710-65E11C9AA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19" y="0"/>
            <a:ext cx="4183781" cy="334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7DB7-8012-A29A-F585-2F99A9C1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978" y="789272"/>
            <a:ext cx="9779183" cy="797282"/>
          </a:xfrm>
        </p:spPr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8553-8F95-0627-02C0-9335FF69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limitations and areas for improvement for the "Gender analysis using speech signal" project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Relied on threshold-based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evaluation on different domains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3C3A-78F1-E278-4BCC-D10BE25A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49" y="419655"/>
            <a:ext cx="9779183" cy="947133"/>
          </a:xfrm>
        </p:spPr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D6BA4-EF40-5E9E-9973-C9C937A2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85" y="1597795"/>
            <a:ext cx="9779183" cy="41581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advanced classification algorithms: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more sophisticated machine learning techniques, such as support vector machines or deep neural networks, to potentially improve the accuracy and robustness of the gender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multi-modal approaches: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speech signal analysis with other modalities, such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or 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potentially improve the accuracy and reliability of gender identification.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on different domains: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system's performance on different types of audio data, such as telephone conversations, broadcast media, or audio recordings in different languages or environments.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96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A67C-8E36-15F2-0331-0FFB5F31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52362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B80B-4B56-8736-B252-19F7F6EC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34" y="1472665"/>
            <a:ext cx="9779182" cy="42196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real-time processing: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real-time version of the system that can perform gender analysis on live audio input, enabling immediate identification of the speaker's gender.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dataset: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larger and more diverse dataset of audio recordings to improve the system's performance and generalization capabilities.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dataset covers a wide range of speakers, accents, languages, and recording conditions.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87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B960-A2C4-2505-36DF-77EF6D41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8" y="885524"/>
            <a:ext cx="9779183" cy="991402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D042-7613-34B7-7527-A7021A4E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49" y="1106905"/>
            <a:ext cx="10042898" cy="4600876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gender analysis system based on speech signal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GUI to provide a user-friendly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the potential of using signal processing and feature-based classification for gender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applications and impact of the gender analysis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1) Speaker recognition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2) Speech-based user interfaces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3) Audio forensics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9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FBB4-518F-A3CA-E429-0A8CCBD0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1" y="714937"/>
            <a:ext cx="9779183" cy="758781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19B0-8B4D-70BA-F064-466EEA06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646" y="1665171"/>
            <a:ext cx="10158401" cy="37191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[1]. Prabhakar, S.,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Pankanti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S., and Jain, A. “Biometric recognition: security and privacy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concerns”IEEE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and Privacy Magazine 1(2003), 33-42.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[2]. Huang X.,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Acero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and Hon, H.-W. “Spoken Language Processing: 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Guideto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Theory,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Algorithmand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Development” prentice-Hall, New Jersey, 2001.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[3]. Martin, A.,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Przybocki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Speaker recognition in a multi-speaker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environment.In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Proc. 7thEuropean Conference on Speech Communication and Technology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Eurospeech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2001)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Aalborg,Denmark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2001), pp. 787–90.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[4]. Tomi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Kinnunen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 Spectral Feature for Automatic Voice-independent Speaker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Recognition”Depertment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Computer Science, Joensuu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University,Finland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December 21, 2003.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[5]. John R. Deller, John G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Proakis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John H. L. Hansen, “Discrete- Time Processing of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SpeechSignals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Macmillan Publishing company, 866 Third avenue, New York 10022.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[6].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Rabiner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Lawrence,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Juang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Bing-Hwang, “Fundamentals of Speech Recognitions”, Prentice Hall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NewJersey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1993, ISBN 0-13-015157-2.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16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94" y="2368083"/>
            <a:ext cx="6714004" cy="1060917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4" y="904774"/>
            <a:ext cx="9779183" cy="93203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065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 of the project: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develop a system that can analyze the speech signal of an individual and determine their gender (male or female)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recognition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Speech-based user interfaces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forensics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7A4B-48BD-8125-25EC-AA3E8141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978" y="577515"/>
            <a:ext cx="9779183" cy="1078029"/>
          </a:xfrm>
        </p:spPr>
        <p:txBody>
          <a:bodyPr/>
          <a:lstStyle/>
          <a:p>
            <a:r>
              <a:rPr lang="en-US" dirty="0"/>
              <a:t>Theoretical Background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5718-C8AE-400F-B0FC-B815BD57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95" y="1386021"/>
            <a:ext cx="9779182" cy="4292866"/>
          </a:xfrm>
          <a:prstGeom prst="roundRect">
            <a:avLst/>
          </a:prstGeo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AE072-ACF2-07DF-EA6A-B2FBF48161F6}"/>
              </a:ext>
            </a:extLst>
          </p:cNvPr>
          <p:cNvSpPr/>
          <p:nvPr/>
        </p:nvSpPr>
        <p:spPr>
          <a:xfrm>
            <a:off x="4787721" y="1366792"/>
            <a:ext cx="2422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 Concepts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99E9DE-A51B-971D-7C22-E9B306CAF3FF}"/>
              </a:ext>
            </a:extLst>
          </p:cNvPr>
          <p:cNvSpPr/>
          <p:nvPr/>
        </p:nvSpPr>
        <p:spPr>
          <a:xfrm>
            <a:off x="2076962" y="3118586"/>
            <a:ext cx="250256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Signal Filtering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DFF758-399F-CD31-913E-499A7985B053}"/>
              </a:ext>
            </a:extLst>
          </p:cNvPr>
          <p:cNvSpPr/>
          <p:nvPr/>
        </p:nvSpPr>
        <p:spPr>
          <a:xfrm>
            <a:off x="4333413" y="4803016"/>
            <a:ext cx="1812758" cy="914400"/>
          </a:xfrm>
          <a:prstGeom prst="roundRect">
            <a:avLst>
              <a:gd name="adj" fmla="val 408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Fundamental Frequency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E6283C-225E-BD74-21DB-D98A3F22DA65}"/>
              </a:ext>
            </a:extLst>
          </p:cNvPr>
          <p:cNvSpPr/>
          <p:nvPr/>
        </p:nvSpPr>
        <p:spPr>
          <a:xfrm>
            <a:off x="7222646" y="4793381"/>
            <a:ext cx="1732547" cy="914400"/>
          </a:xfrm>
          <a:prstGeom prst="roundRect">
            <a:avLst>
              <a:gd name="adj" fmla="val 408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Zero- Crossing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AB50B3-DD73-AF2A-45DB-7E898D4B9A79}"/>
              </a:ext>
            </a:extLst>
          </p:cNvPr>
          <p:cNvSpPr/>
          <p:nvPr/>
        </p:nvSpPr>
        <p:spPr>
          <a:xfrm>
            <a:off x="9661535" y="4786163"/>
            <a:ext cx="1732546" cy="914400"/>
          </a:xfrm>
          <a:prstGeom prst="roundRect">
            <a:avLst>
              <a:gd name="adj" fmla="val 314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Short-Term </a:t>
            </a:r>
            <a:r>
              <a:rPr lang="en-IN" dirty="0" err="1"/>
              <a:t>Enengy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D96028-6247-469B-3785-A8F00D8EC16B}"/>
              </a:ext>
            </a:extLst>
          </p:cNvPr>
          <p:cNvSpPr/>
          <p:nvPr/>
        </p:nvSpPr>
        <p:spPr>
          <a:xfrm>
            <a:off x="6958531" y="3142645"/>
            <a:ext cx="2598821" cy="914400"/>
          </a:xfrm>
          <a:prstGeom prst="roundRect">
            <a:avLst>
              <a:gd name="adj" fmla="val 261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Extraction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88A9D39-A2FF-5192-4544-5DC0184834C0}"/>
              </a:ext>
            </a:extLst>
          </p:cNvPr>
          <p:cNvCxnSpPr>
            <a:endCxn id="5" idx="0"/>
          </p:cNvCxnSpPr>
          <p:nvPr/>
        </p:nvCxnSpPr>
        <p:spPr>
          <a:xfrm rot="10800000" flipV="1">
            <a:off x="3328247" y="2242686"/>
            <a:ext cx="3488363" cy="875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A7BE87-85CF-E93B-CE0F-46BC558BABEF}"/>
              </a:ext>
            </a:extLst>
          </p:cNvPr>
          <p:cNvCxnSpPr>
            <a:endCxn id="12" idx="0"/>
          </p:cNvCxnSpPr>
          <p:nvPr/>
        </p:nvCxnSpPr>
        <p:spPr>
          <a:xfrm>
            <a:off x="6298181" y="2285992"/>
            <a:ext cx="1959761" cy="856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88B064B-E9B9-634F-11B5-87EC151F85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85076" y="4119600"/>
            <a:ext cx="3059230" cy="616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D02F6B-C235-22B3-B35F-2EB23084B934}"/>
              </a:ext>
            </a:extLst>
          </p:cNvPr>
          <p:cNvCxnSpPr/>
          <p:nvPr/>
        </p:nvCxnSpPr>
        <p:spPr>
          <a:xfrm>
            <a:off x="8257942" y="4117204"/>
            <a:ext cx="0" cy="60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576F675-F2BE-CE17-D9AB-DD9CDBA50C8C}"/>
              </a:ext>
            </a:extLst>
          </p:cNvPr>
          <p:cNvCxnSpPr>
            <a:endCxn id="11" idx="0"/>
          </p:cNvCxnSpPr>
          <p:nvPr/>
        </p:nvCxnSpPr>
        <p:spPr>
          <a:xfrm>
            <a:off x="8248851" y="4102768"/>
            <a:ext cx="2278957" cy="683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4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AEAD-55C3-F806-3F4D-54C9EC1C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00" y="856648"/>
            <a:ext cx="9779183" cy="827773"/>
          </a:xfrm>
        </p:spPr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B0406-86DB-3543-F986-4CD4E8FDB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065" y="1068404"/>
            <a:ext cx="6285297" cy="5630779"/>
          </a:xfrm>
        </p:spPr>
      </p:pic>
    </p:spTree>
    <p:extLst>
      <p:ext uri="{BB962C8B-B14F-4D97-AF65-F5344CB8AC3E}">
        <p14:creationId xmlns:p14="http://schemas.microsoft.com/office/powerpoint/2010/main" val="203456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019D-8A96-E77C-04B5-75355BF0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99" y="462013"/>
            <a:ext cx="9779183" cy="720280"/>
          </a:xfrm>
        </p:spPr>
        <p:txBody>
          <a:bodyPr/>
          <a:lstStyle/>
          <a:p>
            <a:r>
              <a:rPr lang="en-IN" dirty="0"/>
              <a:t>Classification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B8CA-DBAB-9042-6FAC-CFD88710B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" y="1434165"/>
            <a:ext cx="10196902" cy="3950118"/>
          </a:xfrm>
        </p:spPr>
        <p:txBody>
          <a:bodyPr>
            <a:normAutofit/>
          </a:bodyPr>
          <a:lstStyle/>
          <a:p>
            <a:r>
              <a:rPr lang="en-IN" sz="2000" dirty="0"/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classification was done based on the marks (weighted sum of Normalised features) evaluated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C75B9-3996-CB60-5045-7DAB3B99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679" y="2034143"/>
            <a:ext cx="5704936" cy="221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39878-0DE6-6F85-1F0F-A7BA77EAC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185" y="3911862"/>
            <a:ext cx="2364584" cy="2696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D21749-EB05-7D38-A413-38212D4BB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46" b="5506"/>
          <a:stretch/>
        </p:blipFill>
        <p:spPr>
          <a:xfrm>
            <a:off x="2111019" y="3979691"/>
            <a:ext cx="2509888" cy="262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9375-9BDA-81BE-F5C4-6AB2EE75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53" y="140522"/>
            <a:ext cx="9779183" cy="918257"/>
          </a:xfrm>
        </p:spPr>
        <p:txBody>
          <a:bodyPr/>
          <a:lstStyle/>
          <a:p>
            <a:r>
              <a:rPr lang="en-IN" dirty="0"/>
              <a:t>GUI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06DD34-AF38-3194-D804-D7062EF8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588169"/>
            <a:ext cx="9779182" cy="3796114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provides a user-friendly interface for the gender analysis system.</a:t>
            </a:r>
          </a:p>
          <a:p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253814-05A9-9C08-0B47-6A389E03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62" y="2492943"/>
            <a:ext cx="8360555" cy="25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9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7657-3209-C34E-D193-955E8B50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30" y="506283"/>
            <a:ext cx="9779183" cy="590998"/>
          </a:xfrm>
        </p:spPr>
        <p:txBody>
          <a:bodyPr/>
          <a:lstStyle/>
          <a:p>
            <a:r>
              <a:rPr lang="en-IN" sz="3200" dirty="0"/>
              <a:t>Output Observed in 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AA58F-FC8D-D07D-F997-BB373199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12" y="1255178"/>
            <a:ext cx="9779182" cy="388274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run the “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GenderAnalysisGUI.m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file then the following pop-up will be shown, there after by selecting the audio file and by analysing it we can find the output shown on that window.</a:t>
            </a:r>
          </a:p>
          <a:p>
            <a:endParaRPr lang="en-IN" sz="24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E5C2359-B4D9-9559-3AC5-567AE68E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36" y="2512328"/>
            <a:ext cx="6630784" cy="41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D4BB-1772-C219-9570-C254117A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25" y="352278"/>
            <a:ext cx="9779183" cy="899006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39CB-0DCA-E795-F6AC-3E51DB49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1530417"/>
            <a:ext cx="9994771" cy="51495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observed in the command window of MATLAB.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CEFBD-5800-D759-993B-FCF3CA90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22" y="2007264"/>
            <a:ext cx="5112238" cy="3921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5ABB1A-F9DB-26B7-3F15-5D352FF6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41" y="2449520"/>
            <a:ext cx="5382139" cy="22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0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5C50-3204-A5CE-AFFC-6F54B4EC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9779183" cy="53324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32C3-6D9D-1FBC-F914-22664034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029903"/>
            <a:ext cx="9779182" cy="435437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response of the designed Low pass filter (LPF)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CB9B5-F791-7C16-5E0B-56425443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94" y="1653462"/>
            <a:ext cx="9614543" cy="46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75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653</Words>
  <Application>Microsoft Office PowerPoint</Application>
  <PresentationFormat>Widescreen</PresentationFormat>
  <Paragraphs>88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Tenorite</vt:lpstr>
      <vt:lpstr>Times New Roman</vt:lpstr>
      <vt:lpstr>Custom</vt:lpstr>
      <vt:lpstr>Gender Analysis using Speech signal</vt:lpstr>
      <vt:lpstr>Introduction</vt:lpstr>
      <vt:lpstr>Theoretical Background </vt:lpstr>
      <vt:lpstr>Methodology </vt:lpstr>
      <vt:lpstr>Classification Approach</vt:lpstr>
      <vt:lpstr>GUI Design</vt:lpstr>
      <vt:lpstr>Output Observed in GUI</vt:lpstr>
      <vt:lpstr>Output</vt:lpstr>
      <vt:lpstr>PowerPoint Presentation</vt:lpstr>
      <vt:lpstr>Limitations</vt:lpstr>
      <vt:lpstr>Future work</vt:lpstr>
      <vt:lpstr>PowerPoint Presentation</vt:lpstr>
      <vt:lpstr>Conclusion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2024-04-12T10:15:23Z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