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2"/>
  </p:notesMasterIdLst>
  <p:sldIdLst>
    <p:sldId id="256" r:id="rId2"/>
    <p:sldId id="271" r:id="rId3"/>
    <p:sldId id="276" r:id="rId4"/>
    <p:sldId id="257" r:id="rId5"/>
    <p:sldId id="258" r:id="rId6"/>
    <p:sldId id="259" r:id="rId7"/>
    <p:sldId id="260" r:id="rId8"/>
    <p:sldId id="261" r:id="rId9"/>
    <p:sldId id="262" r:id="rId10"/>
    <p:sldId id="263" r:id="rId11"/>
    <p:sldId id="264" r:id="rId12"/>
    <p:sldId id="265" r:id="rId13"/>
    <p:sldId id="274" r:id="rId14"/>
    <p:sldId id="275" r:id="rId15"/>
    <p:sldId id="266" r:id="rId16"/>
    <p:sldId id="267" r:id="rId17"/>
    <p:sldId id="268" r:id="rId18"/>
    <p:sldId id="269" r:id="rId19"/>
    <p:sldId id="27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9A577-5074-4851-ABE3-AEC4EC459936}"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21DD6-F063-40FF-A925-4F1799CD549E}" type="slidenum">
              <a:rPr lang="en-IN" smtClean="0"/>
              <a:t>‹#›</a:t>
            </a:fld>
            <a:endParaRPr lang="en-IN"/>
          </a:p>
        </p:txBody>
      </p:sp>
    </p:spTree>
    <p:extLst>
      <p:ext uri="{BB962C8B-B14F-4D97-AF65-F5344CB8AC3E}">
        <p14:creationId xmlns:p14="http://schemas.microsoft.com/office/powerpoint/2010/main" val="320643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9736552-ED13-4731-BAAB-5271AAE5DAA3}" type="datetime1">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245758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A9FCA16-1114-4AC6-B749-6D3C80D626EF}" type="datetime1">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1747474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B65494-E46B-4872-8A18-F3099457891B}" type="datetime1">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236350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F2235A-27EB-4C9F-BC33-5BD3B29941D4}" type="datetime1">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3882989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A6A0E5-31D5-4D0E-B658-F5B81B8BEA5A}" type="datetime1">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39214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64ADB6-5699-443C-9529-71ECFAA8521B}" type="datetime1">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299255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5D52D3-BC66-4CD8-AB4D-6355B602C7C0}" type="datetime1">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429219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1F5677F-D120-4E9B-9FF9-CA7D90E100C0}" type="datetime1">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252608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506B3-76B1-4567-A145-AD70EEA85BEB}" type="datetime1">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78343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869BB8-C4A8-4663-8F61-9B2A269A4F93}" type="datetime1">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204128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449F7A-2E11-4437-A35F-53DDB2CFE61D}" type="datetime1">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E9578B-40A2-4814-A0DD-5568651A9770}" type="slidenum">
              <a:rPr lang="en-IN" smtClean="0"/>
              <a:t>‹#›</a:t>
            </a:fld>
            <a:endParaRPr lang="en-IN"/>
          </a:p>
        </p:txBody>
      </p:sp>
    </p:spTree>
    <p:extLst>
      <p:ext uri="{BB962C8B-B14F-4D97-AF65-F5344CB8AC3E}">
        <p14:creationId xmlns:p14="http://schemas.microsoft.com/office/powerpoint/2010/main" val="101447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8440A-E9FC-4FF8-BEAB-15F0F6406B2F}" type="datetime1">
              <a:rPr lang="en-IN" smtClean="0"/>
              <a:t>10-08-2023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9578B-40A2-4814-A0DD-5568651A9770}" type="slidenum">
              <a:rPr lang="en-IN" smtClean="0"/>
              <a:t>‹#›</a:t>
            </a:fld>
            <a:endParaRPr lang="en-IN"/>
          </a:p>
        </p:txBody>
      </p:sp>
    </p:spTree>
    <p:extLst>
      <p:ext uri="{BB962C8B-B14F-4D97-AF65-F5344CB8AC3E}">
        <p14:creationId xmlns:p14="http://schemas.microsoft.com/office/powerpoint/2010/main" val="25929614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png"/><Relationship Id="rId7"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79380"/>
            <a:ext cx="9144000" cy="1630028"/>
          </a:xfrm>
        </p:spPr>
        <p:txBody>
          <a:bodyPr>
            <a:normAutofit fontScale="90000"/>
          </a:bodyPr>
          <a:lstStyle/>
          <a:p>
            <a:r>
              <a:rPr lang="en-US" dirty="0"/>
              <a:t>Analysis on Bank Loan Defaults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008" y="4939873"/>
            <a:ext cx="1607634" cy="128960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8086" y="5271682"/>
            <a:ext cx="2896735" cy="838528"/>
          </a:xfrm>
          <a:prstGeom prst="rect">
            <a:avLst/>
          </a:prstGeom>
        </p:spPr>
      </p:pic>
      <p:sp>
        <p:nvSpPr>
          <p:cNvPr id="6" name="Subtitle 2"/>
          <p:cNvSpPr txBox="1">
            <a:spLocks/>
          </p:cNvSpPr>
          <p:nvPr/>
        </p:nvSpPr>
        <p:spPr>
          <a:xfrm>
            <a:off x="1524000" y="4219583"/>
            <a:ext cx="9144000" cy="4336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t>Analysis By – </a:t>
            </a:r>
            <a:r>
              <a:rPr lang="en-US" sz="2000" dirty="0" err="1" smtClean="0"/>
              <a:t>Jayaram</a:t>
            </a:r>
            <a:r>
              <a:rPr lang="en-US" sz="2000" dirty="0" smtClean="0"/>
              <a:t> </a:t>
            </a:r>
            <a:r>
              <a:rPr lang="en-US" sz="2000" dirty="0" err="1" smtClean="0"/>
              <a:t>Balakrishnan</a:t>
            </a:r>
            <a:endParaRPr lang="en-IN" sz="2000" dirty="0"/>
          </a:p>
        </p:txBody>
      </p:sp>
      <p:sp>
        <p:nvSpPr>
          <p:cNvPr id="7" name="Rectangle 6"/>
          <p:cNvSpPr/>
          <p:nvPr/>
        </p:nvSpPr>
        <p:spPr>
          <a:xfrm>
            <a:off x="1676400" y="1607124"/>
            <a:ext cx="8839200" cy="1565061"/>
          </a:xfrm>
          <a:prstGeom prst="rect">
            <a:avLst/>
          </a:prstGeom>
          <a:noFill/>
          <a:ln w="190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Subtitle 2"/>
          <p:cNvSpPr txBox="1">
            <a:spLocks/>
          </p:cNvSpPr>
          <p:nvPr/>
        </p:nvSpPr>
        <p:spPr>
          <a:xfrm>
            <a:off x="1676400" y="3463135"/>
            <a:ext cx="9144000" cy="4336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t>A deep dive into the factors affecting credit default</a:t>
            </a:r>
            <a:endParaRPr lang="en-IN" sz="2800" dirty="0"/>
          </a:p>
        </p:txBody>
      </p:sp>
    </p:spTree>
    <p:extLst>
      <p:ext uri="{BB962C8B-B14F-4D97-AF65-F5344CB8AC3E}">
        <p14:creationId xmlns:p14="http://schemas.microsoft.com/office/powerpoint/2010/main" val="9613582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Who are </a:t>
            </a:r>
            <a:r>
              <a:rPr lang="en-US" sz="3200" b="1" u="sng" dirty="0"/>
              <a:t>more likely to default</a:t>
            </a:r>
            <a:r>
              <a:rPr lang="en-US" sz="3200" b="1" u="sng" dirty="0" smtClean="0"/>
              <a:t>? - Contd.</a:t>
            </a: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10</a:t>
            </a:fld>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5" name="Picture 4"/>
          <p:cNvPicPr>
            <a:picLocks noChangeAspect="1"/>
          </p:cNvPicPr>
          <p:nvPr/>
        </p:nvPicPr>
        <p:blipFill>
          <a:blip r:embed="rId4"/>
          <a:stretch>
            <a:fillRect/>
          </a:stretch>
        </p:blipFill>
        <p:spPr>
          <a:xfrm>
            <a:off x="26376" y="605263"/>
            <a:ext cx="4069641" cy="2618231"/>
          </a:xfrm>
          <a:prstGeom prst="rect">
            <a:avLst/>
          </a:prstGeom>
        </p:spPr>
      </p:pic>
      <p:pic>
        <p:nvPicPr>
          <p:cNvPr id="9" name="Picture 8"/>
          <p:cNvPicPr>
            <a:picLocks noChangeAspect="1"/>
          </p:cNvPicPr>
          <p:nvPr/>
        </p:nvPicPr>
        <p:blipFill>
          <a:blip r:embed="rId5"/>
          <a:stretch>
            <a:fillRect/>
          </a:stretch>
        </p:blipFill>
        <p:spPr>
          <a:xfrm>
            <a:off x="4331854" y="604593"/>
            <a:ext cx="3999345" cy="2572348"/>
          </a:xfrm>
          <a:prstGeom prst="rect">
            <a:avLst/>
          </a:prstGeom>
        </p:spPr>
      </p:pic>
      <p:pic>
        <p:nvPicPr>
          <p:cNvPr id="10" name="Picture 9"/>
          <p:cNvPicPr>
            <a:picLocks noChangeAspect="1"/>
          </p:cNvPicPr>
          <p:nvPr/>
        </p:nvPicPr>
        <p:blipFill>
          <a:blip r:embed="rId6"/>
          <a:stretch>
            <a:fillRect/>
          </a:stretch>
        </p:blipFill>
        <p:spPr>
          <a:xfrm>
            <a:off x="9347199" y="604593"/>
            <a:ext cx="2750027" cy="2225829"/>
          </a:xfrm>
          <a:prstGeom prst="rect">
            <a:avLst/>
          </a:prstGeom>
        </p:spPr>
      </p:pic>
      <p:sp>
        <p:nvSpPr>
          <p:cNvPr id="12" name="TextBox 11"/>
          <p:cNvSpPr txBox="1"/>
          <p:nvPr/>
        </p:nvSpPr>
        <p:spPr>
          <a:xfrm>
            <a:off x="62973" y="3065242"/>
            <a:ext cx="7377541" cy="3508653"/>
          </a:xfrm>
          <a:prstGeom prst="rect">
            <a:avLst/>
          </a:prstGeom>
          <a:noFill/>
        </p:spPr>
        <p:txBody>
          <a:bodyPr wrap="square" rtlCol="0">
            <a:spAutoFit/>
          </a:bodyPr>
          <a:lstStyle/>
          <a:p>
            <a:r>
              <a:rPr lang="en-US" dirty="0" smtClean="0"/>
              <a:t>Key Insights:</a:t>
            </a:r>
          </a:p>
          <a:p>
            <a:pPr marL="342900" indent="-342900">
              <a:buAutoNum type="arabicPeriod"/>
            </a:pPr>
            <a:r>
              <a:rPr lang="en-US" sz="1200" dirty="0" smtClean="0"/>
              <a:t>There are more defaulters among the younger age groups (age&lt;40). Possibility of default reduces with increasing applicant age. </a:t>
            </a:r>
            <a:r>
              <a:rPr lang="en-US" sz="1200" u="sng" dirty="0" smtClean="0"/>
              <a:t>Reason:</a:t>
            </a:r>
            <a:r>
              <a:rPr lang="en-US" sz="1200" dirty="0" smtClean="0"/>
              <a:t> Senior people may be better placed in their careers and in a better financial situation. Senior people have lesser tendency to make lesser impulsive purchase decisions.</a:t>
            </a:r>
          </a:p>
          <a:p>
            <a:pPr marL="342900" indent="-342900">
              <a:buAutoNum type="arabicPeriod"/>
            </a:pPr>
            <a:r>
              <a:rPr lang="en-US" sz="1200" dirty="0" smtClean="0"/>
              <a:t>People with income &gt;3 Lakh are much less likely to default. </a:t>
            </a:r>
            <a:r>
              <a:rPr lang="en-US" sz="1200" u="sng" dirty="0" smtClean="0"/>
              <a:t>Reason:</a:t>
            </a:r>
            <a:r>
              <a:rPr lang="en-US" sz="1200" dirty="0" smtClean="0"/>
              <a:t> Better financial situation.</a:t>
            </a:r>
          </a:p>
          <a:p>
            <a:pPr marL="342900" indent="-342900">
              <a:buAutoNum type="arabicPeriod"/>
            </a:pPr>
            <a:r>
              <a:rPr lang="en-US" sz="1200" dirty="0" smtClean="0"/>
              <a:t>People who are better educated are less likely to default. </a:t>
            </a:r>
            <a:r>
              <a:rPr lang="en-US" sz="1200" u="sng" dirty="0" smtClean="0"/>
              <a:t>Reason: </a:t>
            </a:r>
            <a:r>
              <a:rPr lang="en-US" sz="1200" dirty="0" smtClean="0"/>
              <a:t>Educated people are more aware of the consequences of loan default, and refrain from doing so.</a:t>
            </a:r>
          </a:p>
          <a:p>
            <a:pPr marL="342900" indent="-342900">
              <a:buAutoNum type="arabicPeriod"/>
            </a:pPr>
            <a:r>
              <a:rPr lang="en-US" sz="1200" dirty="0" smtClean="0"/>
              <a:t>Default possibility is higher in people taking loans in the 1 Lakh-5 </a:t>
            </a:r>
            <a:r>
              <a:rPr lang="en-US" sz="1200" dirty="0"/>
              <a:t>Lakh</a:t>
            </a:r>
            <a:r>
              <a:rPr lang="en-US" sz="1200" dirty="0" smtClean="0"/>
              <a:t> range, and the 5 Lakh-10 </a:t>
            </a:r>
            <a:r>
              <a:rPr lang="en-US" sz="1200" dirty="0"/>
              <a:t>Lakh</a:t>
            </a:r>
            <a:r>
              <a:rPr lang="en-US" sz="1200" dirty="0" smtClean="0"/>
              <a:t> range.</a:t>
            </a:r>
          </a:p>
          <a:p>
            <a:pPr marL="342900" indent="-342900">
              <a:buAutoNum type="arabicPeriod"/>
            </a:pPr>
            <a:r>
              <a:rPr lang="en-US" sz="1200" dirty="0" smtClean="0"/>
              <a:t>Unemployed applicants have significantly higher chances of default, and businessmen and students are less likely to default. </a:t>
            </a:r>
            <a:r>
              <a:rPr lang="en-US" sz="1200" u="sng" dirty="0" smtClean="0"/>
              <a:t>Reason:</a:t>
            </a:r>
            <a:r>
              <a:rPr lang="en-US" sz="1200" dirty="0" smtClean="0"/>
              <a:t> Lack of regular income among the unemployed.</a:t>
            </a:r>
          </a:p>
          <a:p>
            <a:pPr marL="342900" indent="-342900">
              <a:buAutoNum type="arabicPeriod"/>
            </a:pPr>
            <a:r>
              <a:rPr lang="en-US" sz="1200" dirty="0" smtClean="0"/>
              <a:t>Low skill-labourers, and in general, blue-collar workers, are more likely to default.</a:t>
            </a:r>
          </a:p>
          <a:p>
            <a:pPr marL="342900" indent="-342900">
              <a:buAutoNum type="arabicPeriod"/>
            </a:pPr>
            <a:r>
              <a:rPr lang="en-US" sz="1200" dirty="0" smtClean="0"/>
              <a:t>Applicants who are widows are less likely to default, and unmarried and civil-married people have comparatively higher chances of default. </a:t>
            </a:r>
            <a:r>
              <a:rPr lang="en-US" sz="1200" u="sng" dirty="0"/>
              <a:t>Reason:</a:t>
            </a:r>
            <a:r>
              <a:rPr lang="en-US" sz="1200" dirty="0"/>
              <a:t> </a:t>
            </a:r>
            <a:r>
              <a:rPr lang="en-US" sz="1200" dirty="0" smtClean="0"/>
              <a:t>Lesser financial commitments for widows.</a:t>
            </a:r>
          </a:p>
          <a:p>
            <a:pPr marL="342900" indent="-342900">
              <a:buAutoNum type="arabicPeriod"/>
            </a:pPr>
            <a:r>
              <a:rPr lang="en-US" sz="1200" dirty="0" smtClean="0"/>
              <a:t>Female applicants are less likely to default than male applicants.</a:t>
            </a:r>
          </a:p>
          <a:p>
            <a:pPr marL="342900" indent="-342900">
              <a:buAutoNum type="arabicPeriod"/>
            </a:pPr>
            <a:r>
              <a:rPr lang="en-US" sz="1200" dirty="0" smtClean="0"/>
              <a:t>Applicants living with parents, and the ones living in rented apartments are more likely to default. </a:t>
            </a:r>
            <a:r>
              <a:rPr lang="en-US" sz="1200" u="sng" dirty="0" smtClean="0"/>
              <a:t>Reason: </a:t>
            </a:r>
            <a:r>
              <a:rPr lang="en-US" sz="1200" dirty="0" smtClean="0"/>
              <a:t>High apartment rents, probably high medical expenses of dependent parents.</a:t>
            </a:r>
          </a:p>
          <a:p>
            <a:pPr marL="342900" indent="-342900">
              <a:buAutoNum type="arabicPeriod"/>
            </a:pPr>
            <a:r>
              <a:rPr lang="en-US" sz="1200" dirty="0" smtClean="0"/>
              <a:t>Applicants from Tier-3 cities are more likely to default compared to the ones from Tier-1 cities.</a:t>
            </a:r>
          </a:p>
          <a:p>
            <a:pPr marL="342900" indent="-342900">
              <a:buAutoNum type="arabicPeriod"/>
            </a:pPr>
            <a:r>
              <a:rPr lang="en-US" sz="1200" dirty="0" smtClean="0"/>
              <a:t>Default percentage is higher in cash loans than revolving loans.</a:t>
            </a:r>
            <a:endParaRPr lang="en-US" sz="1300" dirty="0" smtClean="0"/>
          </a:p>
        </p:txBody>
      </p:sp>
      <p:pic>
        <p:nvPicPr>
          <p:cNvPr id="14" name="Picture 13"/>
          <p:cNvPicPr>
            <a:picLocks noChangeAspect="1"/>
          </p:cNvPicPr>
          <p:nvPr/>
        </p:nvPicPr>
        <p:blipFill>
          <a:blip r:embed="rId7"/>
          <a:stretch>
            <a:fillRect/>
          </a:stretch>
        </p:blipFill>
        <p:spPr>
          <a:xfrm>
            <a:off x="8402295" y="3029160"/>
            <a:ext cx="1686476" cy="1635679"/>
          </a:xfrm>
          <a:prstGeom prst="rect">
            <a:avLst/>
          </a:prstGeom>
        </p:spPr>
      </p:pic>
      <p:pic>
        <p:nvPicPr>
          <p:cNvPr id="16" name="Picture 15"/>
          <p:cNvPicPr>
            <a:picLocks noChangeAspect="1"/>
          </p:cNvPicPr>
          <p:nvPr/>
        </p:nvPicPr>
        <p:blipFill>
          <a:blip r:embed="rId8"/>
          <a:stretch>
            <a:fillRect/>
          </a:stretch>
        </p:blipFill>
        <p:spPr>
          <a:xfrm>
            <a:off x="10280000" y="3029160"/>
            <a:ext cx="1773354" cy="1691349"/>
          </a:xfrm>
          <a:prstGeom prst="rect">
            <a:avLst/>
          </a:prstGeom>
        </p:spPr>
      </p:pic>
      <p:sp>
        <p:nvSpPr>
          <p:cNvPr id="18" name="TextBox 17"/>
          <p:cNvSpPr txBox="1"/>
          <p:nvPr/>
        </p:nvSpPr>
        <p:spPr>
          <a:xfrm>
            <a:off x="7878531" y="4877689"/>
            <a:ext cx="3168159" cy="1815882"/>
          </a:xfrm>
          <a:prstGeom prst="rect">
            <a:avLst/>
          </a:prstGeom>
          <a:noFill/>
          <a:ln>
            <a:solidFill>
              <a:schemeClr val="tx1"/>
            </a:solidFill>
          </a:ln>
          <a:effectLst>
            <a:glow rad="63500">
              <a:schemeClr val="accent3">
                <a:satMod val="175000"/>
                <a:alpha val="40000"/>
              </a:schemeClr>
            </a:glow>
          </a:effectLst>
        </p:spPr>
        <p:txBody>
          <a:bodyPr wrap="square" rtlCol="0">
            <a:spAutoFit/>
          </a:bodyPr>
          <a:lstStyle/>
          <a:p>
            <a:r>
              <a:rPr lang="en-US" sz="1600" b="1" u="sng" dirty="0" smtClean="0"/>
              <a:t>Top Driver Variables for Default:</a:t>
            </a:r>
          </a:p>
          <a:p>
            <a:pPr marL="342900" indent="-342900">
              <a:buAutoNum type="arabicPeriod"/>
            </a:pPr>
            <a:r>
              <a:rPr lang="en-US" sz="1600" dirty="0" smtClean="0"/>
              <a:t>Age</a:t>
            </a:r>
          </a:p>
          <a:p>
            <a:pPr marL="342900" indent="-342900">
              <a:buAutoNum type="arabicPeriod"/>
            </a:pPr>
            <a:r>
              <a:rPr lang="en-US" sz="1600" dirty="0" smtClean="0"/>
              <a:t>Income</a:t>
            </a:r>
          </a:p>
          <a:p>
            <a:pPr marL="342900" indent="-342900">
              <a:buAutoNum type="arabicPeriod"/>
            </a:pPr>
            <a:r>
              <a:rPr lang="en-US" sz="1600" dirty="0" smtClean="0"/>
              <a:t>Education</a:t>
            </a:r>
          </a:p>
          <a:p>
            <a:pPr marL="342900" indent="-342900">
              <a:buAutoNum type="arabicPeriod"/>
            </a:pPr>
            <a:r>
              <a:rPr lang="en-US" sz="1600" dirty="0" smtClean="0"/>
              <a:t>Income Type</a:t>
            </a:r>
          </a:p>
          <a:p>
            <a:pPr marL="342900" indent="-342900">
              <a:buAutoNum type="arabicPeriod"/>
            </a:pPr>
            <a:r>
              <a:rPr lang="en-US" sz="1600" dirty="0" smtClean="0"/>
              <a:t>Occupation Type</a:t>
            </a:r>
          </a:p>
          <a:p>
            <a:pPr marL="342900" indent="-342900">
              <a:buAutoNum type="arabicPeriod"/>
            </a:pPr>
            <a:r>
              <a:rPr lang="en-US" sz="1600" dirty="0" smtClean="0"/>
              <a:t>City</a:t>
            </a:r>
          </a:p>
        </p:txBody>
      </p:sp>
    </p:spTree>
    <p:extLst>
      <p:ext uri="{BB962C8B-B14F-4D97-AF65-F5344CB8AC3E}">
        <p14:creationId xmlns:p14="http://schemas.microsoft.com/office/powerpoint/2010/main" val="2975338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7173699" y="3790814"/>
            <a:ext cx="4971575" cy="2768248"/>
          </a:xfrm>
          <a:prstGeom prst="rect">
            <a:avLst/>
          </a:prstGeom>
        </p:spPr>
      </p:pic>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Targeted Analysis on People With Payment Difficulties (Defaulters)</a:t>
            </a:r>
            <a:endParaRPr lang="en-IN" sz="3200" b="1" u="sng"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11</a:t>
            </a:fld>
            <a:endParaRPr lang="en-IN"/>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13" name="Picture 12"/>
          <p:cNvPicPr>
            <a:picLocks noChangeAspect="1"/>
          </p:cNvPicPr>
          <p:nvPr/>
        </p:nvPicPr>
        <p:blipFill>
          <a:blip r:embed="rId5"/>
          <a:stretch>
            <a:fillRect/>
          </a:stretch>
        </p:blipFill>
        <p:spPr>
          <a:xfrm>
            <a:off x="56673" y="3775175"/>
            <a:ext cx="4342501" cy="2722679"/>
          </a:xfrm>
          <a:prstGeom prst="rect">
            <a:avLst/>
          </a:prstGeom>
        </p:spPr>
      </p:pic>
      <p:pic>
        <p:nvPicPr>
          <p:cNvPr id="14" name="Picture 13"/>
          <p:cNvPicPr>
            <a:picLocks noChangeAspect="1"/>
          </p:cNvPicPr>
          <p:nvPr/>
        </p:nvPicPr>
        <p:blipFill>
          <a:blip r:embed="rId6"/>
          <a:stretch>
            <a:fillRect/>
          </a:stretch>
        </p:blipFill>
        <p:spPr>
          <a:xfrm>
            <a:off x="213059" y="630484"/>
            <a:ext cx="4585136" cy="2411860"/>
          </a:xfrm>
          <a:prstGeom prst="rect">
            <a:avLst/>
          </a:prstGeom>
        </p:spPr>
      </p:pic>
      <p:pic>
        <p:nvPicPr>
          <p:cNvPr id="15" name="Picture 14"/>
          <p:cNvPicPr>
            <a:picLocks noChangeAspect="1"/>
          </p:cNvPicPr>
          <p:nvPr/>
        </p:nvPicPr>
        <p:blipFill>
          <a:blip r:embed="rId7"/>
          <a:stretch>
            <a:fillRect/>
          </a:stretch>
        </p:blipFill>
        <p:spPr>
          <a:xfrm>
            <a:off x="7173699" y="604593"/>
            <a:ext cx="4990564" cy="2511234"/>
          </a:xfrm>
          <a:prstGeom prst="rect">
            <a:avLst/>
          </a:prstGeom>
        </p:spPr>
      </p:pic>
      <p:pic>
        <p:nvPicPr>
          <p:cNvPr id="5" name="Picture 4"/>
          <p:cNvPicPr>
            <a:picLocks noChangeAspect="1"/>
          </p:cNvPicPr>
          <p:nvPr/>
        </p:nvPicPr>
        <p:blipFill>
          <a:blip r:embed="rId8"/>
          <a:stretch>
            <a:fillRect/>
          </a:stretch>
        </p:blipFill>
        <p:spPr>
          <a:xfrm>
            <a:off x="4429472" y="2344146"/>
            <a:ext cx="2556530" cy="2401901"/>
          </a:xfrm>
          <a:prstGeom prst="rect">
            <a:avLst/>
          </a:prstGeom>
        </p:spPr>
      </p:pic>
    </p:spTree>
    <p:extLst>
      <p:ext uri="{BB962C8B-B14F-4D97-AF65-F5344CB8AC3E}">
        <p14:creationId xmlns:p14="http://schemas.microsoft.com/office/powerpoint/2010/main" val="3222752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2085132" cy="478936"/>
          </a:xfrm>
        </p:spPr>
        <p:txBody>
          <a:bodyPr>
            <a:normAutofit fontScale="90000"/>
          </a:bodyPr>
          <a:lstStyle/>
          <a:p>
            <a:r>
              <a:rPr lang="en-US" sz="3200" b="1" u="sng" dirty="0"/>
              <a:t>Targeted Analysis on People With Payment Difficulties (Defaulters</a:t>
            </a:r>
            <a:r>
              <a:rPr lang="en-US" sz="3200" b="1" u="sng" dirty="0" smtClean="0"/>
              <a:t>) - Contd.</a:t>
            </a: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12</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11" name="Picture 10"/>
          <p:cNvPicPr>
            <a:picLocks noChangeAspect="1"/>
          </p:cNvPicPr>
          <p:nvPr/>
        </p:nvPicPr>
        <p:blipFill rotWithShape="1">
          <a:blip r:embed="rId4"/>
          <a:srcRect r="1049"/>
          <a:stretch/>
        </p:blipFill>
        <p:spPr>
          <a:xfrm>
            <a:off x="79131" y="604594"/>
            <a:ext cx="6087441" cy="3320861"/>
          </a:xfrm>
          <a:prstGeom prst="rect">
            <a:avLst/>
          </a:prstGeom>
        </p:spPr>
      </p:pic>
      <p:pic>
        <p:nvPicPr>
          <p:cNvPr id="12" name="Picture 11"/>
          <p:cNvPicPr>
            <a:picLocks noChangeAspect="1"/>
          </p:cNvPicPr>
          <p:nvPr/>
        </p:nvPicPr>
        <p:blipFill>
          <a:blip r:embed="rId5"/>
          <a:stretch>
            <a:fillRect/>
          </a:stretch>
        </p:blipFill>
        <p:spPr>
          <a:xfrm>
            <a:off x="5501002" y="3676073"/>
            <a:ext cx="6663261" cy="3164343"/>
          </a:xfrm>
          <a:prstGeom prst="rect">
            <a:avLst/>
          </a:prstGeom>
        </p:spPr>
      </p:pic>
      <p:pic>
        <p:nvPicPr>
          <p:cNvPr id="14" name="Picture 13"/>
          <p:cNvPicPr>
            <a:picLocks noChangeAspect="1"/>
          </p:cNvPicPr>
          <p:nvPr/>
        </p:nvPicPr>
        <p:blipFill>
          <a:blip r:embed="rId6"/>
          <a:stretch>
            <a:fillRect/>
          </a:stretch>
        </p:blipFill>
        <p:spPr>
          <a:xfrm>
            <a:off x="6531640" y="670629"/>
            <a:ext cx="4598466" cy="2811479"/>
          </a:xfrm>
          <a:prstGeom prst="rect">
            <a:avLst/>
          </a:prstGeom>
        </p:spPr>
      </p:pic>
    </p:spTree>
    <p:extLst>
      <p:ext uri="{BB962C8B-B14F-4D97-AF65-F5344CB8AC3E}">
        <p14:creationId xmlns:p14="http://schemas.microsoft.com/office/powerpoint/2010/main" val="30398307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79130" y="3975178"/>
            <a:ext cx="6164651" cy="2775627"/>
          </a:xfrm>
          <a:prstGeom prst="rect">
            <a:avLst/>
          </a:prstGeom>
        </p:spPr>
      </p:pic>
      <p:sp>
        <p:nvSpPr>
          <p:cNvPr id="2" name="Title 1"/>
          <p:cNvSpPr>
            <a:spLocks noGrp="1"/>
          </p:cNvSpPr>
          <p:nvPr>
            <p:ph type="title"/>
          </p:nvPr>
        </p:nvSpPr>
        <p:spPr>
          <a:xfrm>
            <a:off x="79131" y="125657"/>
            <a:ext cx="12085132" cy="478936"/>
          </a:xfrm>
        </p:spPr>
        <p:txBody>
          <a:bodyPr>
            <a:normAutofit fontScale="90000"/>
          </a:bodyPr>
          <a:lstStyle/>
          <a:p>
            <a:r>
              <a:rPr lang="en-US" sz="3200" b="1" u="sng" dirty="0"/>
              <a:t>Targeted Analysis on People With Payment Difficulties (Defaulters) - Contd.</a:t>
            </a:r>
            <a:endParaRPr lang="en-IN" sz="3200"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13</a:t>
            </a:fld>
            <a:endParaRPr lang="en-IN"/>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8" name="TextBox 7"/>
          <p:cNvSpPr txBox="1"/>
          <p:nvPr/>
        </p:nvSpPr>
        <p:spPr>
          <a:xfrm>
            <a:off x="6871855" y="604593"/>
            <a:ext cx="5209309" cy="4816703"/>
          </a:xfrm>
          <a:prstGeom prst="rect">
            <a:avLst/>
          </a:prstGeom>
          <a:noFill/>
        </p:spPr>
        <p:txBody>
          <a:bodyPr wrap="square" rtlCol="0">
            <a:spAutoFit/>
          </a:bodyPr>
          <a:lstStyle/>
          <a:p>
            <a:r>
              <a:rPr lang="en-US" dirty="0" smtClean="0"/>
              <a:t>Key Insights - Patterns Among the Defaulters:</a:t>
            </a:r>
          </a:p>
          <a:p>
            <a:pPr marL="342900" indent="-342900">
              <a:buAutoNum type="arabicPeriod"/>
            </a:pPr>
            <a:r>
              <a:rPr lang="en-US" sz="1300" dirty="0" smtClean="0"/>
              <a:t>Dominant Age Group - 31-40.</a:t>
            </a:r>
          </a:p>
          <a:p>
            <a:pPr marL="342900" indent="-342900">
              <a:buAutoNum type="arabicPeriod"/>
            </a:pPr>
            <a:r>
              <a:rPr lang="en-US" sz="1300" dirty="0" smtClean="0"/>
              <a:t>Dominant Income-Age Combination - Age group 30-40 &amp; 1 lakh-3 lakh income bracket.</a:t>
            </a:r>
          </a:p>
          <a:p>
            <a:pPr marL="342900" indent="-342900">
              <a:buAutoNum type="arabicPeriod"/>
            </a:pPr>
            <a:r>
              <a:rPr lang="en-US" sz="1300" dirty="0" smtClean="0"/>
              <a:t>Dominant Age-Education Combination - Age group 50-60 </a:t>
            </a:r>
            <a:r>
              <a:rPr lang="en-US" sz="1300" dirty="0"/>
              <a:t>with Secondary / secondary </a:t>
            </a:r>
            <a:r>
              <a:rPr lang="en-US" sz="1300" dirty="0" smtClean="0"/>
              <a:t>special education.</a:t>
            </a:r>
          </a:p>
          <a:p>
            <a:pPr marL="342900" indent="-342900">
              <a:buFontTx/>
              <a:buAutoNum type="arabicPeriod"/>
            </a:pPr>
            <a:r>
              <a:rPr lang="en-US" sz="1300" dirty="0"/>
              <a:t>Dominant </a:t>
            </a:r>
            <a:r>
              <a:rPr lang="en-US" sz="1300" dirty="0" smtClean="0"/>
              <a:t>Income Group-Education </a:t>
            </a:r>
            <a:r>
              <a:rPr lang="en-US" sz="1300" dirty="0"/>
              <a:t>Combination - </a:t>
            </a:r>
            <a:r>
              <a:rPr lang="en-US" sz="1300" dirty="0" smtClean="0"/>
              <a:t>Income  &lt;50k having </a:t>
            </a:r>
            <a:r>
              <a:rPr lang="en-US" sz="1300" dirty="0"/>
              <a:t>Secondary / secondary special education</a:t>
            </a:r>
            <a:r>
              <a:rPr lang="en-US" sz="1300" dirty="0" smtClean="0"/>
              <a:t>.</a:t>
            </a:r>
          </a:p>
          <a:p>
            <a:pPr marL="342900" indent="-342900">
              <a:buFontTx/>
              <a:buAutoNum type="arabicPeriod"/>
            </a:pPr>
            <a:r>
              <a:rPr lang="en-US" sz="1300" dirty="0" smtClean="0"/>
              <a:t>Dominant Income Group-Income Type Combination - Working professionals with income range 50k-100k.</a:t>
            </a:r>
          </a:p>
          <a:p>
            <a:pPr marL="342900" indent="-342900">
              <a:buFontTx/>
              <a:buAutoNum type="arabicPeriod"/>
            </a:pPr>
            <a:r>
              <a:rPr lang="en-US" sz="1300" dirty="0" smtClean="0"/>
              <a:t>Dominant Education-Income Type Combination - Working professionals with academic degree.</a:t>
            </a:r>
          </a:p>
          <a:p>
            <a:pPr marL="342900" indent="-342900">
              <a:buFontTx/>
              <a:buAutoNum type="arabicPeriod"/>
            </a:pPr>
            <a:r>
              <a:rPr lang="en-US" sz="1300" dirty="0" smtClean="0"/>
              <a:t>Dominant Income Type-City Combination - Working professionals from Tier-3 cities.</a:t>
            </a:r>
          </a:p>
          <a:p>
            <a:pPr marL="342900" indent="-342900">
              <a:buFontTx/>
              <a:buAutoNum type="arabicPeriod"/>
            </a:pPr>
            <a:r>
              <a:rPr lang="en-US" sz="1300" dirty="0" smtClean="0"/>
              <a:t>Dominant Income Group-Occupation Type Combination - Drivers with income in the range 1 lakh-3 lakh.</a:t>
            </a:r>
          </a:p>
          <a:p>
            <a:pPr marL="342900" indent="-342900">
              <a:buFontTx/>
              <a:buAutoNum type="arabicPeriod"/>
            </a:pPr>
            <a:r>
              <a:rPr lang="en-US" sz="1300" dirty="0" smtClean="0"/>
              <a:t>Dominant Education-Occupation Type Combination - Low-skill labourers with secondary education.</a:t>
            </a:r>
          </a:p>
          <a:p>
            <a:pPr marL="342900" indent="-342900">
              <a:buFontTx/>
              <a:buAutoNum type="arabicPeriod"/>
            </a:pPr>
            <a:r>
              <a:rPr lang="en-US" sz="1300" dirty="0" smtClean="0"/>
              <a:t>Dominant Age Group-Occupation Type Combination - Realty Agents in the 30-40 age group.</a:t>
            </a:r>
          </a:p>
          <a:p>
            <a:endParaRPr lang="en-US" sz="1400" dirty="0" smtClean="0"/>
          </a:p>
          <a:p>
            <a:r>
              <a:rPr lang="en-US" sz="1400" b="1" dirty="0" smtClean="0"/>
              <a:t>Applications from above combinations </a:t>
            </a:r>
            <a:r>
              <a:rPr lang="en-US" sz="1400" b="1" dirty="0"/>
              <a:t>must be thoroughly </a:t>
            </a:r>
            <a:r>
              <a:rPr lang="en-US" sz="1400" b="1" dirty="0" smtClean="0"/>
              <a:t>scrutinized as these have the highest risk of loan default.</a:t>
            </a:r>
            <a:endParaRPr lang="en-US" sz="1300" dirty="0" smtClean="0"/>
          </a:p>
        </p:txBody>
      </p:sp>
      <p:pic>
        <p:nvPicPr>
          <p:cNvPr id="9" name="Picture 8"/>
          <p:cNvPicPr>
            <a:picLocks noChangeAspect="1"/>
          </p:cNvPicPr>
          <p:nvPr/>
        </p:nvPicPr>
        <p:blipFill>
          <a:blip r:embed="rId5"/>
          <a:stretch>
            <a:fillRect/>
          </a:stretch>
        </p:blipFill>
        <p:spPr>
          <a:xfrm>
            <a:off x="79132" y="633854"/>
            <a:ext cx="5684360" cy="3211370"/>
          </a:xfrm>
          <a:prstGeom prst="rect">
            <a:avLst/>
          </a:prstGeom>
        </p:spPr>
      </p:pic>
    </p:spTree>
    <p:extLst>
      <p:ext uri="{BB962C8B-B14F-4D97-AF65-F5344CB8AC3E}">
        <p14:creationId xmlns:p14="http://schemas.microsoft.com/office/powerpoint/2010/main" val="1233756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23" y="31122"/>
            <a:ext cx="6355378" cy="6800501"/>
          </a:xfrm>
          <a:prstGeom prst="rect">
            <a:avLst/>
          </a:prstGeom>
        </p:spPr>
      </p:pic>
      <p:sp>
        <p:nvSpPr>
          <p:cNvPr id="2" name="Slide Number Placeholder 1"/>
          <p:cNvSpPr>
            <a:spLocks noGrp="1"/>
          </p:cNvSpPr>
          <p:nvPr>
            <p:ph type="sldNum" sz="quarter" idx="12"/>
          </p:nvPr>
        </p:nvSpPr>
        <p:spPr/>
        <p:txBody>
          <a:bodyPr/>
          <a:lstStyle/>
          <a:p>
            <a:fld id="{EDE9578B-40A2-4814-A0DD-5568651A9770}" type="slidenum">
              <a:rPr lang="en-IN" smtClean="0"/>
              <a:t>14</a:t>
            </a:fld>
            <a:endParaRPr lang="en-IN"/>
          </a:p>
        </p:txBody>
      </p:sp>
      <p:pic>
        <p:nvPicPr>
          <p:cNvPr id="3"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76" y="6497854"/>
            <a:ext cx="1183397" cy="342562"/>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6" name="Title 1"/>
          <p:cNvSpPr txBox="1">
            <a:spLocks/>
          </p:cNvSpPr>
          <p:nvPr/>
        </p:nvSpPr>
        <p:spPr>
          <a:xfrm>
            <a:off x="6724073" y="46181"/>
            <a:ext cx="5043054" cy="96058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smtClean="0"/>
              <a:t>Correlation Heatmap for </a:t>
            </a:r>
            <a:endParaRPr lang="en-US" sz="3200" b="1" u="sng" dirty="0" smtClean="0"/>
          </a:p>
          <a:p>
            <a:r>
              <a:rPr lang="en-US" sz="3200" b="1" u="sng" dirty="0" smtClean="0"/>
              <a:t>the </a:t>
            </a:r>
            <a:r>
              <a:rPr lang="en-US" sz="3200" b="1" u="sng" dirty="0" smtClean="0"/>
              <a:t>Defaulters</a:t>
            </a:r>
            <a:endParaRPr lang="en-IN" sz="3200" dirty="0"/>
          </a:p>
        </p:txBody>
      </p:sp>
      <p:sp>
        <p:nvSpPr>
          <p:cNvPr id="7" name="TextBox 6"/>
          <p:cNvSpPr txBox="1"/>
          <p:nvPr/>
        </p:nvSpPr>
        <p:spPr>
          <a:xfrm>
            <a:off x="6558536" y="1826684"/>
            <a:ext cx="3124200" cy="369332"/>
          </a:xfrm>
          <a:prstGeom prst="rect">
            <a:avLst/>
          </a:prstGeom>
          <a:noFill/>
        </p:spPr>
        <p:txBody>
          <a:bodyPr wrap="square" rtlCol="0">
            <a:spAutoFit/>
          </a:bodyPr>
          <a:lstStyle/>
          <a:p>
            <a:r>
              <a:rPr lang="en-US" dirty="0" smtClean="0"/>
              <a:t>Top 10 Correlations:</a:t>
            </a:r>
          </a:p>
        </p:txBody>
      </p:sp>
      <p:pic>
        <p:nvPicPr>
          <p:cNvPr id="10" name="Picture 9"/>
          <p:cNvPicPr>
            <a:picLocks noChangeAspect="1"/>
          </p:cNvPicPr>
          <p:nvPr/>
        </p:nvPicPr>
        <p:blipFill>
          <a:blip r:embed="rId5"/>
          <a:stretch>
            <a:fillRect/>
          </a:stretch>
        </p:blipFill>
        <p:spPr>
          <a:xfrm>
            <a:off x="6595480" y="2246272"/>
            <a:ext cx="5468122" cy="1734601"/>
          </a:xfrm>
          <a:prstGeom prst="rect">
            <a:avLst/>
          </a:prstGeom>
        </p:spPr>
      </p:pic>
    </p:spTree>
    <p:extLst>
      <p:ext uri="{BB962C8B-B14F-4D97-AF65-F5344CB8AC3E}">
        <p14:creationId xmlns:p14="http://schemas.microsoft.com/office/powerpoint/2010/main" val="1939691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Insights From Previous Applications</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15</a:t>
            </a:fld>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5" name="Picture 4"/>
          <p:cNvPicPr>
            <a:picLocks noChangeAspect="1"/>
          </p:cNvPicPr>
          <p:nvPr/>
        </p:nvPicPr>
        <p:blipFill>
          <a:blip r:embed="rId4"/>
          <a:stretch>
            <a:fillRect/>
          </a:stretch>
        </p:blipFill>
        <p:spPr>
          <a:xfrm>
            <a:off x="182481" y="635663"/>
            <a:ext cx="2440646" cy="2252904"/>
          </a:xfrm>
          <a:prstGeom prst="rect">
            <a:avLst/>
          </a:prstGeom>
        </p:spPr>
      </p:pic>
      <p:pic>
        <p:nvPicPr>
          <p:cNvPr id="8" name="Picture 7"/>
          <p:cNvPicPr>
            <a:picLocks noChangeAspect="1"/>
          </p:cNvPicPr>
          <p:nvPr/>
        </p:nvPicPr>
        <p:blipFill>
          <a:blip r:embed="rId5"/>
          <a:stretch>
            <a:fillRect/>
          </a:stretch>
        </p:blipFill>
        <p:spPr>
          <a:xfrm>
            <a:off x="2909621" y="635663"/>
            <a:ext cx="4590306" cy="2532410"/>
          </a:xfrm>
          <a:prstGeom prst="rect">
            <a:avLst/>
          </a:prstGeom>
        </p:spPr>
      </p:pic>
      <p:pic>
        <p:nvPicPr>
          <p:cNvPr id="9" name="Picture 8"/>
          <p:cNvPicPr>
            <a:picLocks noChangeAspect="1"/>
          </p:cNvPicPr>
          <p:nvPr/>
        </p:nvPicPr>
        <p:blipFill>
          <a:blip r:embed="rId6"/>
          <a:stretch>
            <a:fillRect/>
          </a:stretch>
        </p:blipFill>
        <p:spPr>
          <a:xfrm>
            <a:off x="106967" y="3343562"/>
            <a:ext cx="2813179" cy="2942938"/>
          </a:xfrm>
          <a:prstGeom prst="rect">
            <a:avLst/>
          </a:prstGeom>
        </p:spPr>
      </p:pic>
      <p:pic>
        <p:nvPicPr>
          <p:cNvPr id="10" name="Picture 9"/>
          <p:cNvPicPr>
            <a:picLocks noChangeAspect="1"/>
          </p:cNvPicPr>
          <p:nvPr/>
        </p:nvPicPr>
        <p:blipFill>
          <a:blip r:embed="rId7"/>
          <a:stretch>
            <a:fillRect/>
          </a:stretch>
        </p:blipFill>
        <p:spPr>
          <a:xfrm>
            <a:off x="3312681" y="3343561"/>
            <a:ext cx="2885845" cy="2942939"/>
          </a:xfrm>
          <a:prstGeom prst="rect">
            <a:avLst/>
          </a:prstGeom>
        </p:spPr>
      </p:pic>
      <p:pic>
        <p:nvPicPr>
          <p:cNvPr id="11" name="Picture 10"/>
          <p:cNvPicPr>
            <a:picLocks noChangeAspect="1"/>
          </p:cNvPicPr>
          <p:nvPr/>
        </p:nvPicPr>
        <p:blipFill>
          <a:blip r:embed="rId8"/>
          <a:stretch>
            <a:fillRect/>
          </a:stretch>
        </p:blipFill>
        <p:spPr>
          <a:xfrm>
            <a:off x="7629236" y="604593"/>
            <a:ext cx="4414982" cy="2380418"/>
          </a:xfrm>
          <a:prstGeom prst="rect">
            <a:avLst/>
          </a:prstGeom>
        </p:spPr>
      </p:pic>
      <p:sp>
        <p:nvSpPr>
          <p:cNvPr id="12" name="TextBox 11"/>
          <p:cNvSpPr txBox="1"/>
          <p:nvPr/>
        </p:nvSpPr>
        <p:spPr>
          <a:xfrm>
            <a:off x="6391564" y="3505122"/>
            <a:ext cx="5652654" cy="2569934"/>
          </a:xfrm>
          <a:prstGeom prst="rect">
            <a:avLst/>
          </a:prstGeom>
          <a:noFill/>
        </p:spPr>
        <p:txBody>
          <a:bodyPr wrap="square" rtlCol="0">
            <a:spAutoFit/>
          </a:bodyPr>
          <a:lstStyle/>
          <a:p>
            <a:r>
              <a:rPr lang="en-US" dirty="0" smtClean="0"/>
              <a:t>Key Insights:</a:t>
            </a:r>
          </a:p>
          <a:p>
            <a:pPr marL="342900" indent="-342900">
              <a:buAutoNum type="arabicPeriod"/>
            </a:pPr>
            <a:r>
              <a:rPr lang="en-US" sz="1300" dirty="0" smtClean="0"/>
              <a:t>We can see a linear relationship between the goods price and loan amount applied for goods prices &gt;1 million, i.e. This suggests that most </a:t>
            </a:r>
            <a:r>
              <a:rPr lang="en-US" sz="1300" dirty="0"/>
              <a:t>big ticket </a:t>
            </a:r>
            <a:r>
              <a:rPr lang="en-US" sz="1300" dirty="0" smtClean="0"/>
              <a:t>items have been purchased fully on loan without any down payment.</a:t>
            </a:r>
          </a:p>
          <a:p>
            <a:pPr marL="342900" indent="-342900">
              <a:buAutoNum type="arabicPeriod"/>
            </a:pPr>
            <a:r>
              <a:rPr lang="en-US" sz="1300" dirty="0" smtClean="0"/>
              <a:t>Mostly linear relationship between applied and sanctioned loan amounts suggests that bank has disbursed the applied loan amount in most cases.</a:t>
            </a:r>
          </a:p>
          <a:p>
            <a:pPr marL="342900" indent="-342900">
              <a:buAutoNum type="arabicPeriod"/>
            </a:pPr>
            <a:r>
              <a:rPr lang="en-US" sz="1300" dirty="0" smtClean="0"/>
              <a:t>Loan applications for amounts less than 10 lakhs have mostly been approved, and we can observe more rejections for the higher loan amounts.</a:t>
            </a:r>
          </a:p>
          <a:p>
            <a:pPr marL="342900" indent="-342900">
              <a:buAutoNum type="arabicPeriod"/>
            </a:pPr>
            <a:r>
              <a:rPr lang="en-US" sz="1300" dirty="0" smtClean="0"/>
              <a:t>Consumer loan applications are mostly approved, whereas cash loans and revolving loans have a much lower approval percentage.</a:t>
            </a:r>
          </a:p>
          <a:p>
            <a:endParaRPr lang="en-US" sz="1300" dirty="0" smtClean="0"/>
          </a:p>
          <a:p>
            <a:pPr marL="342900" indent="-342900">
              <a:buAutoNum type="arabicPeriod"/>
            </a:pPr>
            <a:endParaRPr lang="en-US" sz="1300" dirty="0" smtClean="0"/>
          </a:p>
        </p:txBody>
      </p:sp>
    </p:spTree>
    <p:extLst>
      <p:ext uri="{BB962C8B-B14F-4D97-AF65-F5344CB8AC3E}">
        <p14:creationId xmlns:p14="http://schemas.microsoft.com/office/powerpoint/2010/main" val="73051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Insights from Combined Analysis of Current and Previous Applications</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16</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9" name="Picture 8"/>
          <p:cNvPicPr>
            <a:picLocks noChangeAspect="1"/>
          </p:cNvPicPr>
          <p:nvPr/>
        </p:nvPicPr>
        <p:blipFill>
          <a:blip r:embed="rId4"/>
          <a:stretch>
            <a:fillRect/>
          </a:stretch>
        </p:blipFill>
        <p:spPr>
          <a:xfrm>
            <a:off x="79130" y="3779271"/>
            <a:ext cx="5985451" cy="2718583"/>
          </a:xfrm>
          <a:prstGeom prst="rect">
            <a:avLst/>
          </a:prstGeom>
        </p:spPr>
      </p:pic>
      <p:pic>
        <p:nvPicPr>
          <p:cNvPr id="10" name="Picture 9"/>
          <p:cNvPicPr>
            <a:picLocks noChangeAspect="1"/>
          </p:cNvPicPr>
          <p:nvPr/>
        </p:nvPicPr>
        <p:blipFill>
          <a:blip r:embed="rId5"/>
          <a:stretch>
            <a:fillRect/>
          </a:stretch>
        </p:blipFill>
        <p:spPr>
          <a:xfrm>
            <a:off x="6351549" y="3781688"/>
            <a:ext cx="4741697" cy="2694798"/>
          </a:xfrm>
          <a:prstGeom prst="rect">
            <a:avLst/>
          </a:prstGeom>
        </p:spPr>
      </p:pic>
      <p:pic>
        <p:nvPicPr>
          <p:cNvPr id="11" name="Picture 10"/>
          <p:cNvPicPr>
            <a:picLocks noChangeAspect="1"/>
          </p:cNvPicPr>
          <p:nvPr/>
        </p:nvPicPr>
        <p:blipFill>
          <a:blip r:embed="rId6"/>
          <a:stretch>
            <a:fillRect/>
          </a:stretch>
        </p:blipFill>
        <p:spPr>
          <a:xfrm>
            <a:off x="4576211" y="750422"/>
            <a:ext cx="5089214" cy="2739007"/>
          </a:xfrm>
          <a:prstGeom prst="rect">
            <a:avLst/>
          </a:prstGeom>
        </p:spPr>
      </p:pic>
      <p:pic>
        <p:nvPicPr>
          <p:cNvPr id="12" name="Picture 11"/>
          <p:cNvPicPr>
            <a:picLocks noChangeAspect="1"/>
          </p:cNvPicPr>
          <p:nvPr/>
        </p:nvPicPr>
        <p:blipFill>
          <a:blip r:embed="rId7"/>
          <a:stretch>
            <a:fillRect/>
          </a:stretch>
        </p:blipFill>
        <p:spPr>
          <a:xfrm>
            <a:off x="88366" y="738955"/>
            <a:ext cx="3909289" cy="2697753"/>
          </a:xfrm>
          <a:prstGeom prst="rect">
            <a:avLst/>
          </a:prstGeom>
        </p:spPr>
      </p:pic>
    </p:spTree>
    <p:extLst>
      <p:ext uri="{BB962C8B-B14F-4D97-AF65-F5344CB8AC3E}">
        <p14:creationId xmlns:p14="http://schemas.microsoft.com/office/powerpoint/2010/main" val="4050776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0" y="125657"/>
            <a:ext cx="11604869" cy="478936"/>
          </a:xfrm>
        </p:spPr>
        <p:txBody>
          <a:bodyPr>
            <a:normAutofit fontScale="90000"/>
          </a:bodyPr>
          <a:lstStyle/>
          <a:p>
            <a:r>
              <a:rPr lang="en-US" sz="3200" b="1" u="sng" dirty="0"/>
              <a:t>Insights from Combined Analysis of Current and Past </a:t>
            </a:r>
            <a:r>
              <a:rPr lang="en-US" sz="3200" b="1" u="sng" dirty="0" smtClean="0"/>
              <a:t>Applications - Contd.</a:t>
            </a: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17</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8" name="TextBox 7"/>
          <p:cNvSpPr txBox="1"/>
          <p:nvPr/>
        </p:nvSpPr>
        <p:spPr>
          <a:xfrm>
            <a:off x="4368800" y="604593"/>
            <a:ext cx="7115906" cy="3129062"/>
          </a:xfrm>
          <a:prstGeom prst="rect">
            <a:avLst/>
          </a:prstGeom>
          <a:noFill/>
        </p:spPr>
        <p:txBody>
          <a:bodyPr wrap="square" rtlCol="0">
            <a:spAutoFit/>
          </a:bodyPr>
          <a:lstStyle/>
          <a:p>
            <a:pPr>
              <a:spcAft>
                <a:spcPts val="400"/>
              </a:spcAft>
            </a:pPr>
            <a:r>
              <a:rPr lang="en-US" dirty="0" smtClean="0"/>
              <a:t>Key Insights:</a:t>
            </a:r>
          </a:p>
          <a:p>
            <a:pPr marL="342900" indent="-342900">
              <a:spcAft>
                <a:spcPts val="400"/>
              </a:spcAft>
              <a:buAutoNum type="arabicPeriod"/>
            </a:pPr>
            <a:r>
              <a:rPr lang="en-US" sz="1300" dirty="0" smtClean="0"/>
              <a:t>7.6% of the applicants, whose previous applications were approved, have defaulted. This is a </a:t>
            </a:r>
            <a:r>
              <a:rPr lang="en-US" sz="1300" b="1" dirty="0" smtClean="0"/>
              <a:t>risk</a:t>
            </a:r>
            <a:r>
              <a:rPr lang="en-US" sz="1300" dirty="0" smtClean="0"/>
              <a:t> for the bank.</a:t>
            </a:r>
          </a:p>
          <a:p>
            <a:pPr marL="342900" indent="-342900">
              <a:spcAft>
                <a:spcPts val="400"/>
              </a:spcAft>
              <a:buAutoNum type="arabicPeriod"/>
            </a:pPr>
            <a:r>
              <a:rPr lang="en-US" sz="1300" dirty="0" smtClean="0"/>
              <a:t>88% of the applicants, for whom the previous applications were refused/rejected, have not defaulted. This is a huge </a:t>
            </a:r>
            <a:r>
              <a:rPr lang="en-US" sz="1300" b="1" dirty="0" smtClean="0"/>
              <a:t>revenue loss</a:t>
            </a:r>
            <a:r>
              <a:rPr lang="en-US" sz="1300" dirty="0" smtClean="0"/>
              <a:t> for the bank.</a:t>
            </a:r>
          </a:p>
          <a:p>
            <a:pPr marL="342900" indent="-342900">
              <a:spcAft>
                <a:spcPts val="400"/>
              </a:spcAft>
              <a:buAutoNum type="arabicPeriod"/>
            </a:pPr>
            <a:r>
              <a:rPr lang="en-US" sz="1300" dirty="0" smtClean="0"/>
              <a:t>Age does not seem to have been a criteria for accepting or rejecting loans previously, as the acceptance percentage is mostly uniform across all age groups.</a:t>
            </a:r>
          </a:p>
          <a:p>
            <a:pPr marL="342900" indent="-342900">
              <a:spcAft>
                <a:spcPts val="400"/>
              </a:spcAft>
              <a:buFontTx/>
              <a:buAutoNum type="arabicPeriod"/>
            </a:pPr>
            <a:r>
              <a:rPr lang="en-US" sz="1300" dirty="0" smtClean="0"/>
              <a:t>Applicants’ city does </a:t>
            </a:r>
            <a:r>
              <a:rPr lang="en-US" sz="1300" dirty="0"/>
              <a:t>not seem to have been a criteria for accepting or rejecting loans previously, as the acceptance percentage is mostly uniform across all </a:t>
            </a:r>
            <a:r>
              <a:rPr lang="en-US" sz="1300" dirty="0" smtClean="0"/>
              <a:t>city types.</a:t>
            </a:r>
          </a:p>
          <a:p>
            <a:pPr marL="342900" indent="-342900">
              <a:spcAft>
                <a:spcPts val="400"/>
              </a:spcAft>
              <a:buFontTx/>
              <a:buAutoNum type="arabicPeriod"/>
            </a:pPr>
            <a:r>
              <a:rPr lang="en-US" sz="1300" dirty="0" smtClean="0"/>
              <a:t>Loan applications from applicants with academic degrees have high acceptance rate.</a:t>
            </a:r>
          </a:p>
          <a:p>
            <a:pPr marL="342900" indent="-342900">
              <a:spcAft>
                <a:spcPts val="400"/>
              </a:spcAft>
              <a:buFontTx/>
              <a:buAutoNum type="arabicPeriod"/>
            </a:pPr>
            <a:r>
              <a:rPr lang="en-US" sz="1300" dirty="0" smtClean="0"/>
              <a:t>Loan applications from students (possibly Education Loans) have high acceptance rate and those from unemployed applicants have the highest rejection rate.</a:t>
            </a:r>
          </a:p>
          <a:p>
            <a:pPr marL="342900" indent="-342900">
              <a:spcAft>
                <a:spcPts val="400"/>
              </a:spcAft>
              <a:buFontTx/>
              <a:buAutoNum type="arabicPeriod"/>
            </a:pPr>
            <a:r>
              <a:rPr lang="en-US" sz="1300" dirty="0" smtClean="0"/>
              <a:t>IT Staff are less likely to default, and their applications have the highest acceptance percentage.</a:t>
            </a:r>
          </a:p>
        </p:txBody>
      </p:sp>
      <p:pic>
        <p:nvPicPr>
          <p:cNvPr id="9" name="Picture 8"/>
          <p:cNvPicPr>
            <a:picLocks noChangeAspect="1"/>
          </p:cNvPicPr>
          <p:nvPr/>
        </p:nvPicPr>
        <p:blipFill>
          <a:blip r:embed="rId4"/>
          <a:stretch>
            <a:fillRect/>
          </a:stretch>
        </p:blipFill>
        <p:spPr>
          <a:xfrm>
            <a:off x="8238836" y="4234897"/>
            <a:ext cx="3879454" cy="207965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020" y="604593"/>
            <a:ext cx="3953089" cy="5893261"/>
          </a:xfrm>
          <a:prstGeom prst="rect">
            <a:avLst/>
          </a:prstGeom>
        </p:spPr>
      </p:pic>
      <p:pic>
        <p:nvPicPr>
          <p:cNvPr id="5" name="Picture 4"/>
          <p:cNvPicPr>
            <a:picLocks noChangeAspect="1"/>
          </p:cNvPicPr>
          <p:nvPr/>
        </p:nvPicPr>
        <p:blipFill>
          <a:blip r:embed="rId6"/>
          <a:stretch>
            <a:fillRect/>
          </a:stretch>
        </p:blipFill>
        <p:spPr>
          <a:xfrm>
            <a:off x="3509817" y="4232605"/>
            <a:ext cx="4529726" cy="2598575"/>
          </a:xfrm>
          <a:prstGeom prst="rect">
            <a:avLst/>
          </a:prstGeom>
        </p:spPr>
      </p:pic>
    </p:spTree>
    <p:extLst>
      <p:ext uri="{BB962C8B-B14F-4D97-AF65-F5344CB8AC3E}">
        <p14:creationId xmlns:p14="http://schemas.microsoft.com/office/powerpoint/2010/main" val="4059854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Conclusions</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18</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7" name="TextBox 6"/>
          <p:cNvSpPr txBox="1"/>
          <p:nvPr/>
        </p:nvSpPr>
        <p:spPr>
          <a:xfrm>
            <a:off x="175846" y="604593"/>
            <a:ext cx="11308860" cy="3416320"/>
          </a:xfrm>
          <a:prstGeom prst="rect">
            <a:avLst/>
          </a:prstGeom>
          <a:noFill/>
        </p:spPr>
        <p:txBody>
          <a:bodyPr wrap="square" rtlCol="0">
            <a:spAutoFit/>
          </a:bodyPr>
          <a:lstStyle/>
          <a:p>
            <a:pPr marL="342900" indent="-342900">
              <a:lnSpc>
                <a:spcPct val="150000"/>
              </a:lnSpc>
              <a:buAutoNum type="arabicPeriod"/>
            </a:pPr>
            <a:r>
              <a:rPr lang="en-US" dirty="0" smtClean="0"/>
              <a:t>Possibility of loan default decreases with increasing applicant age.</a:t>
            </a:r>
          </a:p>
          <a:p>
            <a:pPr marL="342900" indent="-342900">
              <a:lnSpc>
                <a:spcPct val="150000"/>
              </a:lnSpc>
              <a:buAutoNum type="arabicPeriod"/>
            </a:pPr>
            <a:r>
              <a:rPr lang="en-US" dirty="0" smtClean="0"/>
              <a:t>Possibility of loan default is low with the higher income groups, i.e. people with income greater than 3 lakh INR.</a:t>
            </a:r>
          </a:p>
          <a:p>
            <a:pPr marL="342900" indent="-342900">
              <a:lnSpc>
                <a:spcPct val="150000"/>
              </a:lnSpc>
              <a:buAutoNum type="arabicPeriod"/>
            </a:pPr>
            <a:r>
              <a:rPr lang="en-US" dirty="0" smtClean="0"/>
              <a:t>Chances of loan default are low with the well-educated applicants.</a:t>
            </a:r>
          </a:p>
          <a:p>
            <a:pPr marL="342900" indent="-342900">
              <a:lnSpc>
                <a:spcPct val="150000"/>
              </a:lnSpc>
              <a:buAutoNum type="arabicPeriod"/>
            </a:pPr>
            <a:r>
              <a:rPr lang="en-US" dirty="0" smtClean="0"/>
              <a:t>Applicants doing Blue-collar jobs like labourers, drivers, waiters, cleaning staff, etc are more likely to default.</a:t>
            </a:r>
          </a:p>
          <a:p>
            <a:pPr marL="342900" indent="-342900">
              <a:lnSpc>
                <a:spcPct val="150000"/>
              </a:lnSpc>
              <a:buAutoNum type="arabicPeriod"/>
            </a:pPr>
            <a:r>
              <a:rPr lang="en-US" dirty="0" smtClean="0"/>
              <a:t>Unemployed applicants have higher chances of default.</a:t>
            </a:r>
          </a:p>
          <a:p>
            <a:pPr marL="342900" indent="-342900">
              <a:lnSpc>
                <a:spcPct val="150000"/>
              </a:lnSpc>
              <a:buAutoNum type="arabicPeriod"/>
            </a:pPr>
            <a:r>
              <a:rPr lang="en-US" dirty="0" smtClean="0"/>
              <a:t>Applicants from Tier-3 cities are more likely to default.</a:t>
            </a:r>
          </a:p>
          <a:p>
            <a:pPr marL="342900" indent="-342900">
              <a:lnSpc>
                <a:spcPct val="150000"/>
              </a:lnSpc>
              <a:buFontTx/>
              <a:buAutoNum type="arabicPeriod"/>
            </a:pPr>
            <a:r>
              <a:rPr lang="en-US" dirty="0"/>
              <a:t>Applicants living with parents, and the ones living in rented apartments are more likely to default</a:t>
            </a:r>
            <a:r>
              <a:rPr lang="en-US" dirty="0" smtClean="0"/>
              <a:t>.</a:t>
            </a:r>
          </a:p>
          <a:p>
            <a:pPr marL="342900" indent="-342900">
              <a:lnSpc>
                <a:spcPct val="150000"/>
              </a:lnSpc>
              <a:buFontTx/>
              <a:buAutoNum type="arabicPeriod"/>
            </a:pPr>
            <a:r>
              <a:rPr lang="en-US" dirty="0" smtClean="0"/>
              <a:t>Female applicants have lower chances of defaulting on the loan than male applicants.</a:t>
            </a:r>
            <a:endParaRPr lang="en-IN" dirty="0"/>
          </a:p>
        </p:txBody>
      </p:sp>
    </p:spTree>
    <p:extLst>
      <p:ext uri="{BB962C8B-B14F-4D97-AF65-F5344CB8AC3E}">
        <p14:creationId xmlns:p14="http://schemas.microsoft.com/office/powerpoint/2010/main" val="102885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Recommendations</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19</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7" name="TextBox 6"/>
          <p:cNvSpPr txBox="1"/>
          <p:nvPr/>
        </p:nvSpPr>
        <p:spPr>
          <a:xfrm>
            <a:off x="175846" y="604593"/>
            <a:ext cx="11852031" cy="5724644"/>
          </a:xfrm>
          <a:prstGeom prst="rect">
            <a:avLst/>
          </a:prstGeom>
          <a:noFill/>
        </p:spPr>
        <p:txBody>
          <a:bodyPr wrap="square" rtlCol="0">
            <a:spAutoFit/>
          </a:bodyPr>
          <a:lstStyle/>
          <a:p>
            <a:pPr marL="342900" indent="-342900">
              <a:spcAft>
                <a:spcPts val="900"/>
              </a:spcAft>
              <a:buAutoNum type="arabicPeriod"/>
            </a:pPr>
            <a:r>
              <a:rPr lang="en-US" dirty="0" smtClean="0"/>
              <a:t>Give </a:t>
            </a:r>
            <a:r>
              <a:rPr lang="en-US" dirty="0"/>
              <a:t>more importance to applications from higher age groups, and ensure that the win rate is high for these groups.</a:t>
            </a:r>
          </a:p>
          <a:p>
            <a:pPr marL="342900" indent="-342900">
              <a:spcAft>
                <a:spcPts val="900"/>
              </a:spcAft>
              <a:buAutoNum type="arabicPeriod"/>
            </a:pPr>
            <a:r>
              <a:rPr lang="en-US" dirty="0"/>
              <a:t>Invite more loan applications from high-income groups by providing attractive interest rates.</a:t>
            </a:r>
          </a:p>
          <a:p>
            <a:pPr marL="342900" indent="-342900">
              <a:spcAft>
                <a:spcPts val="900"/>
              </a:spcAft>
              <a:buFontTx/>
              <a:buAutoNum type="arabicPeriod"/>
            </a:pPr>
            <a:r>
              <a:rPr lang="en-US" dirty="0"/>
              <a:t>Invite more loan applications from well-educated applicants by providing attractive interest rates</a:t>
            </a:r>
            <a:r>
              <a:rPr lang="en-US" dirty="0" smtClean="0"/>
              <a:t>. Thoroughly scrutinize applicants who possess only secondary / secondary special education.</a:t>
            </a:r>
          </a:p>
          <a:p>
            <a:pPr marL="342900" indent="-342900">
              <a:spcAft>
                <a:spcPts val="900"/>
              </a:spcAft>
              <a:buFontTx/>
              <a:buAutoNum type="arabicPeriod"/>
            </a:pPr>
            <a:r>
              <a:rPr lang="en-US" dirty="0" smtClean="0"/>
              <a:t>Focus more on applications from state servants, pensioners, businessmen. Ensure high win rate for these applicants by offering loans at competitive interest rates. </a:t>
            </a:r>
            <a:endParaRPr lang="en-US" dirty="0"/>
          </a:p>
          <a:p>
            <a:pPr marL="342900" indent="-342900">
              <a:spcAft>
                <a:spcPts val="900"/>
              </a:spcAft>
              <a:buFontTx/>
              <a:buAutoNum type="arabicPeriod"/>
            </a:pPr>
            <a:r>
              <a:rPr lang="en-US" dirty="0"/>
              <a:t>Thoroughly scrutinize loan applications from blue-collar workers and ensure that they have repayment capability before accepting</a:t>
            </a:r>
            <a:r>
              <a:rPr lang="en-US" dirty="0" smtClean="0"/>
              <a:t>. If required insist for collateral mortgage to offset risk.</a:t>
            </a:r>
            <a:endParaRPr lang="en-US" dirty="0"/>
          </a:p>
          <a:p>
            <a:pPr marL="342900" indent="-342900">
              <a:spcAft>
                <a:spcPts val="900"/>
              </a:spcAft>
              <a:buFontTx/>
              <a:buAutoNum type="arabicPeriod"/>
            </a:pPr>
            <a:r>
              <a:rPr lang="en-US" dirty="0"/>
              <a:t>Do not prefer applications from unemployed applicants, particularly for unsecured loans. Secured loans against a collateral may possibly be offered as the risk </a:t>
            </a:r>
            <a:r>
              <a:rPr lang="en-US" dirty="0" smtClean="0"/>
              <a:t>gets lowered.</a:t>
            </a:r>
            <a:endParaRPr lang="en-US" dirty="0"/>
          </a:p>
          <a:p>
            <a:pPr marL="342900" indent="-342900">
              <a:spcAft>
                <a:spcPts val="900"/>
              </a:spcAft>
              <a:buFontTx/>
              <a:buAutoNum type="arabicPeriod"/>
            </a:pPr>
            <a:r>
              <a:rPr lang="en-US" dirty="0"/>
              <a:t>Give more preference to applicants from Tier-1 cities by offering attractive interest rates. For applicants from Tier-3 cities, the interest rate can probably be hiked to offset the risk of default.</a:t>
            </a:r>
          </a:p>
          <a:p>
            <a:pPr marL="342900" indent="-342900">
              <a:spcAft>
                <a:spcPts val="900"/>
              </a:spcAft>
              <a:buFontTx/>
              <a:buAutoNum type="arabicPeriod"/>
            </a:pPr>
            <a:r>
              <a:rPr lang="en-US" dirty="0"/>
              <a:t>Even though it has been found in this analysis that </a:t>
            </a:r>
            <a:r>
              <a:rPr lang="en-US" dirty="0" smtClean="0"/>
              <a:t>male applicants </a:t>
            </a:r>
            <a:r>
              <a:rPr lang="en-US" dirty="0"/>
              <a:t>are more likely to default than females, gender has deliberately not been projected as a key driver variable as it is not practically possible to implement. Because, </a:t>
            </a:r>
            <a:r>
              <a:rPr lang="en-US" dirty="0" smtClean="0"/>
              <a:t>in this day and age, no </a:t>
            </a:r>
            <a:r>
              <a:rPr lang="en-US" dirty="0"/>
              <a:t>bank or any corporate entity would want to deliberately introduce gender bias into their customer assessment process. It may lead to bad press and possible legal hassles.</a:t>
            </a:r>
          </a:p>
          <a:p>
            <a:endParaRPr lang="en-IN" dirty="0"/>
          </a:p>
        </p:txBody>
      </p:sp>
    </p:spTree>
    <p:extLst>
      <p:ext uri="{BB962C8B-B14F-4D97-AF65-F5344CB8AC3E}">
        <p14:creationId xmlns:p14="http://schemas.microsoft.com/office/powerpoint/2010/main" val="4161166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Problem Statement</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2</a:t>
            </a:fld>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7" name="TextBox 6"/>
          <p:cNvSpPr txBox="1"/>
          <p:nvPr/>
        </p:nvSpPr>
        <p:spPr>
          <a:xfrm>
            <a:off x="175846" y="743144"/>
            <a:ext cx="11852031" cy="5663089"/>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en-US" dirty="0" smtClean="0"/>
              <a:t>For any commercial bank, the revenue it earns is the difference between the interest it receives from the loans given out to debtors and the interest paid to the depositors.</a:t>
            </a:r>
          </a:p>
          <a:p>
            <a:pPr marL="285750" indent="-285750">
              <a:spcAft>
                <a:spcPts val="500"/>
              </a:spcAft>
              <a:buFont typeface="Arial" panose="020B0604020202020204" pitchFamily="34" charset="0"/>
              <a:buChar char="•"/>
            </a:pPr>
            <a:r>
              <a:rPr lang="en-US" dirty="0" smtClean="0"/>
              <a:t>More people approaching the bank for loans means more revenue possibilities for the bank.</a:t>
            </a:r>
          </a:p>
          <a:p>
            <a:pPr marL="285750" indent="-285750">
              <a:spcAft>
                <a:spcPts val="500"/>
              </a:spcAft>
              <a:buFont typeface="Arial" panose="020B0604020202020204" pitchFamily="34" charset="0"/>
              <a:buChar char="•"/>
            </a:pPr>
            <a:r>
              <a:rPr lang="en-US" dirty="0" smtClean="0"/>
              <a:t>However, the bank cannot freely give out a loan to anybody who applies for one. Applicant background checks and credit-worthiness assessments need to be done. Otherwise, there is a high chance of the applicant defaulting on the loan repayment, and the loan turning into a NPA (Non-Performing Asset) for the bank.</a:t>
            </a:r>
          </a:p>
          <a:p>
            <a:pPr marL="285750" indent="-285750">
              <a:spcAft>
                <a:spcPts val="500"/>
              </a:spcAft>
              <a:buFont typeface="Arial" panose="020B0604020202020204" pitchFamily="34" charset="0"/>
              <a:buChar char="•"/>
            </a:pPr>
            <a:r>
              <a:rPr lang="en-US" dirty="0" smtClean="0"/>
              <a:t>Based on the customer’s background checks and credit-worthiness assessment, the bank can arrive at the below decisions on the loan application:</a:t>
            </a:r>
          </a:p>
          <a:p>
            <a:pPr marL="1657350" lvl="3" indent="-285750">
              <a:spcAft>
                <a:spcPts val="500"/>
              </a:spcAft>
              <a:buFont typeface="Wingdings" panose="05000000000000000000" pitchFamily="2" charset="2"/>
              <a:buChar char="Ø"/>
            </a:pPr>
            <a:r>
              <a:rPr lang="en-US" sz="1600" dirty="0" smtClean="0"/>
              <a:t>Approve the loan.</a:t>
            </a:r>
          </a:p>
          <a:p>
            <a:pPr marL="1657350" lvl="3" indent="-285750">
              <a:spcAft>
                <a:spcPts val="500"/>
              </a:spcAft>
              <a:buFont typeface="Wingdings" panose="05000000000000000000" pitchFamily="2" charset="2"/>
              <a:buChar char="Ø"/>
            </a:pPr>
            <a:r>
              <a:rPr lang="en-US" sz="1600" dirty="0" smtClean="0"/>
              <a:t>Reject the loan.</a:t>
            </a:r>
          </a:p>
          <a:p>
            <a:pPr marL="1657350" lvl="3" indent="-285750">
              <a:spcAft>
                <a:spcPts val="500"/>
              </a:spcAft>
              <a:buFont typeface="Wingdings" panose="05000000000000000000" pitchFamily="2" charset="2"/>
              <a:buChar char="Ø"/>
            </a:pPr>
            <a:r>
              <a:rPr lang="en-US" sz="1600" dirty="0" smtClean="0"/>
              <a:t>Provide the loan at a higher interest rate to offset the risk of potential default. </a:t>
            </a:r>
          </a:p>
          <a:p>
            <a:pPr marL="285750" indent="-285750">
              <a:spcAft>
                <a:spcPts val="500"/>
              </a:spcAft>
              <a:buFont typeface="Arial" panose="020B0604020202020204" pitchFamily="34" charset="0"/>
              <a:buChar char="•"/>
            </a:pPr>
            <a:r>
              <a:rPr lang="en-US" dirty="0" smtClean="0"/>
              <a:t>We need to analyse and identify patterns from the given data to:</a:t>
            </a:r>
          </a:p>
          <a:p>
            <a:pPr marL="1657350" lvl="3" indent="-285750">
              <a:spcAft>
                <a:spcPts val="500"/>
              </a:spcAft>
              <a:buFont typeface="Wingdings" panose="05000000000000000000" pitchFamily="2" charset="2"/>
              <a:buChar char="Ø"/>
            </a:pPr>
            <a:r>
              <a:rPr lang="en-US" sz="1600" dirty="0" smtClean="0"/>
              <a:t>Identify the parameters affecting the customer’s ability to repay the loan on time.</a:t>
            </a:r>
          </a:p>
          <a:p>
            <a:pPr marL="1657350" lvl="3" indent="-285750">
              <a:spcAft>
                <a:spcPts val="500"/>
              </a:spcAft>
              <a:buFont typeface="Wingdings" panose="05000000000000000000" pitchFamily="2" charset="2"/>
              <a:buChar char="Ø"/>
            </a:pPr>
            <a:r>
              <a:rPr lang="en-US" sz="1600" dirty="0" smtClean="0"/>
              <a:t>Ensure that loan is denied to applicants with payment difficulties, thereby reducing chances of default.</a:t>
            </a:r>
          </a:p>
          <a:p>
            <a:pPr marL="1657350" lvl="3" indent="-285750">
              <a:spcAft>
                <a:spcPts val="500"/>
              </a:spcAft>
              <a:buFont typeface="Wingdings" panose="05000000000000000000" pitchFamily="2" charset="2"/>
              <a:buChar char="Ø"/>
            </a:pPr>
            <a:r>
              <a:rPr lang="en-US" sz="1600" dirty="0" smtClean="0"/>
              <a:t>Ensure that the loan is not denied to customers with the ability to repay, thereby preventing revenue loss.</a:t>
            </a:r>
          </a:p>
          <a:p>
            <a:pPr marL="285750" lvl="3" indent="-285750">
              <a:spcAft>
                <a:spcPts val="500"/>
              </a:spcAft>
              <a:buFont typeface="Arial" panose="020B0604020202020204" pitchFamily="34" charset="0"/>
              <a:buChar char="•"/>
            </a:pPr>
            <a:r>
              <a:rPr lang="en-US" dirty="0" smtClean="0"/>
              <a:t>In a nutshell, the objective of this EDA is to help the bank to understand the driving factors behind loan default, i.e. the variables which are strong indicators of default.  </a:t>
            </a:r>
          </a:p>
          <a:p>
            <a:pPr marL="285750" lvl="3" indent="-285750">
              <a:spcAft>
                <a:spcPts val="500"/>
              </a:spcAft>
              <a:buFont typeface="Arial" panose="020B0604020202020204" pitchFamily="34" charset="0"/>
              <a:buChar char="•"/>
            </a:pPr>
            <a:r>
              <a:rPr lang="en-US" dirty="0" smtClean="0"/>
              <a:t>This will lead to a better decisions that are more aligned with revenue maximisation. </a:t>
            </a:r>
            <a:endParaRPr lang="en-IN" dirty="0" smtClean="0"/>
          </a:p>
        </p:txBody>
      </p:sp>
    </p:spTree>
    <p:extLst>
      <p:ext uri="{BB962C8B-B14F-4D97-AF65-F5344CB8AC3E}">
        <p14:creationId xmlns:p14="http://schemas.microsoft.com/office/powerpoint/2010/main" val="3364272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20</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8" name="TextBox 7"/>
          <p:cNvSpPr txBox="1"/>
          <p:nvPr/>
        </p:nvSpPr>
        <p:spPr>
          <a:xfrm>
            <a:off x="26376" y="2549238"/>
            <a:ext cx="12137887" cy="1200329"/>
          </a:xfrm>
          <a:prstGeom prst="rect">
            <a:avLst/>
          </a:prstGeom>
          <a:noFill/>
        </p:spPr>
        <p:txBody>
          <a:bodyPr wrap="square" rtlCol="0">
            <a:spAutoFit/>
          </a:bodyPr>
          <a:lstStyle/>
          <a:p>
            <a:pPr algn="ctr"/>
            <a:r>
              <a:rPr lang="en-US" sz="7200" dirty="0" smtClean="0"/>
              <a:t>Thank You!</a:t>
            </a:r>
            <a:endParaRPr lang="en-IN" sz="7200" dirty="0"/>
          </a:p>
        </p:txBody>
      </p:sp>
    </p:spTree>
    <p:extLst>
      <p:ext uri="{BB962C8B-B14F-4D97-AF65-F5344CB8AC3E}">
        <p14:creationId xmlns:p14="http://schemas.microsoft.com/office/powerpoint/2010/main" val="2163471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What datasets are we working with?</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3</a:t>
            </a:fld>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7" name="TextBox 6"/>
          <p:cNvSpPr txBox="1"/>
          <p:nvPr/>
        </p:nvSpPr>
        <p:spPr>
          <a:xfrm>
            <a:off x="175846" y="743144"/>
            <a:ext cx="11852031" cy="4339650"/>
          </a:xfrm>
          <a:prstGeom prst="rect">
            <a:avLst/>
          </a:prstGeom>
          <a:noFill/>
        </p:spPr>
        <p:txBody>
          <a:bodyPr wrap="square" rtlCol="0">
            <a:spAutoFit/>
          </a:bodyPr>
          <a:lstStyle/>
          <a:p>
            <a:r>
              <a:rPr lang="en-US" dirty="0" smtClean="0"/>
              <a:t>We have been given two datasets in CSV file format, along with the data dictionary:</a:t>
            </a:r>
            <a:r>
              <a:rPr lang="en-US" dirty="0"/>
              <a:t> </a:t>
            </a:r>
          </a:p>
          <a:p>
            <a:r>
              <a:rPr lang="en-US" dirty="0"/>
              <a:t> </a:t>
            </a:r>
          </a:p>
          <a:p>
            <a:r>
              <a:rPr lang="en-US" i="1" dirty="0"/>
              <a:t>1. 'application_data.csv'</a:t>
            </a:r>
            <a:r>
              <a:rPr lang="en-US" dirty="0"/>
              <a:t>  contains all the information of the client at the time of application.</a:t>
            </a:r>
            <a:br>
              <a:rPr lang="en-US" dirty="0"/>
            </a:br>
            <a:r>
              <a:rPr lang="en-US" dirty="0"/>
              <a:t>The data is about whether a </a:t>
            </a:r>
            <a:r>
              <a:rPr lang="en-US" b="1" dirty="0"/>
              <a:t>client has payment difficulties.</a:t>
            </a:r>
            <a:endParaRPr lang="en-US" dirty="0"/>
          </a:p>
          <a:p>
            <a:r>
              <a:rPr lang="en-US" dirty="0"/>
              <a:t> </a:t>
            </a:r>
          </a:p>
          <a:p>
            <a:r>
              <a:rPr lang="en-US" i="1" dirty="0"/>
              <a:t>2. 'previous_application.csv' </a:t>
            </a:r>
            <a:r>
              <a:rPr lang="en-US" dirty="0"/>
              <a:t>contains information about the client’s previous loan data. It contains the data on whether the previous application had been </a:t>
            </a:r>
            <a:r>
              <a:rPr lang="en-US" b="1" dirty="0"/>
              <a:t>Approved, Cancelled, Refused or Unused offer.</a:t>
            </a:r>
            <a:endParaRPr lang="en-US" dirty="0"/>
          </a:p>
          <a:p>
            <a:r>
              <a:rPr lang="en-US" dirty="0"/>
              <a:t> </a:t>
            </a:r>
          </a:p>
          <a:p>
            <a:r>
              <a:rPr lang="en-US" i="1" dirty="0"/>
              <a:t>3. 'columns_description.csv'</a:t>
            </a:r>
            <a:r>
              <a:rPr lang="en-US" dirty="0"/>
              <a:t> is data dictionary which describes the meaning of the variables</a:t>
            </a:r>
            <a:r>
              <a:rPr lang="en-US" dirty="0" smtClean="0"/>
              <a:t>.</a:t>
            </a:r>
          </a:p>
          <a:p>
            <a:endParaRPr lang="en-US" dirty="0"/>
          </a:p>
          <a:p>
            <a:endParaRPr lang="en-US" dirty="0" smtClean="0"/>
          </a:p>
          <a:p>
            <a:endParaRPr lang="en-US" dirty="0"/>
          </a:p>
          <a:p>
            <a:r>
              <a:rPr lang="en-US" sz="2400" u="sng" dirty="0" smtClean="0"/>
              <a:t>Tech Stack:</a:t>
            </a:r>
          </a:p>
          <a:p>
            <a:r>
              <a:rPr lang="en-US" dirty="0" smtClean="0"/>
              <a:t>1. Python (IDE: </a:t>
            </a:r>
            <a:r>
              <a:rPr lang="en-US" dirty="0" err="1" smtClean="0"/>
              <a:t>Jupyter</a:t>
            </a:r>
            <a:r>
              <a:rPr lang="en-US" dirty="0" smtClean="0"/>
              <a:t> Notebook) - </a:t>
            </a:r>
            <a:r>
              <a:rPr lang="en-US" dirty="0" err="1" smtClean="0"/>
              <a:t>Numpy</a:t>
            </a:r>
            <a:r>
              <a:rPr lang="en-US" dirty="0" smtClean="0"/>
              <a:t>, Pandas, </a:t>
            </a:r>
            <a:r>
              <a:rPr lang="en-US" dirty="0" err="1" smtClean="0"/>
              <a:t>Matplotlib</a:t>
            </a:r>
            <a:r>
              <a:rPr lang="en-US" dirty="0" smtClean="0"/>
              <a:t>, </a:t>
            </a:r>
            <a:r>
              <a:rPr lang="en-US" dirty="0" err="1" smtClean="0"/>
              <a:t>Seaborn</a:t>
            </a:r>
            <a:endParaRPr lang="en-US" dirty="0"/>
          </a:p>
          <a:p>
            <a:pPr marL="285750" indent="-285750">
              <a:spcAft>
                <a:spcPts val="500"/>
              </a:spcAft>
              <a:buFont typeface="Arial" panose="020B0604020202020204" pitchFamily="34" charset="0"/>
              <a:buChar char="•"/>
            </a:pPr>
            <a:endParaRPr lang="en-IN" dirty="0" smtClean="0"/>
          </a:p>
        </p:txBody>
      </p:sp>
    </p:spTree>
    <p:extLst>
      <p:ext uri="{BB962C8B-B14F-4D97-AF65-F5344CB8AC3E}">
        <p14:creationId xmlns:p14="http://schemas.microsoft.com/office/powerpoint/2010/main" val="3111304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Assumptions</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8" name="Slide Number Placeholder 7"/>
          <p:cNvSpPr>
            <a:spLocks noGrp="1"/>
          </p:cNvSpPr>
          <p:nvPr>
            <p:ph type="sldNum" sz="quarter" idx="12"/>
          </p:nvPr>
        </p:nvSpPr>
        <p:spPr/>
        <p:txBody>
          <a:bodyPr/>
          <a:lstStyle/>
          <a:p>
            <a:fld id="{EDE9578B-40A2-4814-A0DD-5568651A9770}" type="slidenum">
              <a:rPr lang="en-IN" smtClean="0"/>
              <a:t>4</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7" name="TextBox 6"/>
          <p:cNvSpPr txBox="1"/>
          <p:nvPr/>
        </p:nvSpPr>
        <p:spPr>
          <a:xfrm>
            <a:off x="175846" y="604593"/>
            <a:ext cx="1185203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data in the given files has been captured from information provided by the customers, and the genuineness of this information has been verified by the bank to be true.</a:t>
            </a:r>
          </a:p>
          <a:p>
            <a:pPr marL="285750" indent="-285750">
              <a:lnSpc>
                <a:spcPct val="150000"/>
              </a:lnSpc>
              <a:buFont typeface="Arial" panose="020B0604020202020204" pitchFamily="34" charset="0"/>
              <a:buChar char="•"/>
            </a:pPr>
            <a:r>
              <a:rPr lang="en-US" dirty="0" smtClean="0"/>
              <a:t>There have been no data-entry errors while capturing the information in the bank’s system.</a:t>
            </a:r>
          </a:p>
          <a:p>
            <a:pPr marL="285750" indent="-285750">
              <a:lnSpc>
                <a:spcPct val="150000"/>
              </a:lnSpc>
              <a:buFont typeface="Arial" panose="020B0604020202020204" pitchFamily="34" charset="0"/>
              <a:buChar char="•"/>
            </a:pPr>
            <a:r>
              <a:rPr lang="en-US" dirty="0" smtClean="0"/>
              <a:t>Assumptions made for a few terms whose meanings are not available in the data dictionary:</a:t>
            </a:r>
            <a:endParaRPr lang="en-US" dirty="0"/>
          </a:p>
          <a:p>
            <a:pPr marL="1366838" indent="-285750">
              <a:lnSpc>
                <a:spcPct val="150000"/>
              </a:lnSpc>
              <a:buFont typeface="Wingdings" panose="05000000000000000000" pitchFamily="2" charset="2"/>
              <a:buChar char="Ø"/>
            </a:pPr>
            <a:r>
              <a:rPr lang="en-US" dirty="0" smtClean="0"/>
              <a:t>XAP – Not </a:t>
            </a:r>
            <a:r>
              <a:rPr lang="en-US" dirty="0"/>
              <a:t>A</a:t>
            </a:r>
            <a:r>
              <a:rPr lang="en-US" dirty="0" smtClean="0"/>
              <a:t>pplicable</a:t>
            </a:r>
          </a:p>
          <a:p>
            <a:pPr marL="1366838" indent="-285750">
              <a:lnSpc>
                <a:spcPct val="150000"/>
              </a:lnSpc>
              <a:buFont typeface="Wingdings" panose="05000000000000000000" pitchFamily="2" charset="2"/>
              <a:buChar char="Ø"/>
            </a:pPr>
            <a:r>
              <a:rPr lang="en-US" dirty="0" smtClean="0"/>
              <a:t>XNA – Data Not Available</a:t>
            </a:r>
            <a:endParaRPr lang="en-IN" dirty="0"/>
          </a:p>
          <a:p>
            <a:pPr marL="268288" indent="-268288">
              <a:lnSpc>
                <a:spcPct val="150000"/>
              </a:lnSpc>
              <a:buFont typeface="Arial" panose="020B0604020202020204" pitchFamily="34" charset="0"/>
              <a:buChar char="•"/>
            </a:pPr>
            <a:r>
              <a:rPr lang="en-US" dirty="0" smtClean="0"/>
              <a:t>Currency Unit Assumed: Indian Rupees (INR)</a:t>
            </a:r>
          </a:p>
          <a:p>
            <a:pPr marL="268288" indent="-268288">
              <a:lnSpc>
                <a:spcPct val="150000"/>
              </a:lnSpc>
              <a:buFont typeface="Arial" panose="020B0604020202020204" pitchFamily="34" charset="0"/>
              <a:buChar char="•"/>
            </a:pPr>
            <a:r>
              <a:rPr lang="en-US" dirty="0"/>
              <a:t>Region </a:t>
            </a:r>
            <a:r>
              <a:rPr lang="en-US" dirty="0" smtClean="0"/>
              <a:t>rating where </a:t>
            </a:r>
            <a:r>
              <a:rPr lang="en-US" dirty="0"/>
              <a:t>client lives with taking city into account (1,2,3</a:t>
            </a:r>
            <a:r>
              <a:rPr lang="en-US" dirty="0" smtClean="0"/>
              <a:t>) - Here, the numbers 1, 2, 3 have been interpreted as Tier-1, Tier-2 and Tier-3 cities.</a:t>
            </a:r>
          </a:p>
          <a:p>
            <a:pPr marL="268288" indent="-268288">
              <a:lnSpc>
                <a:spcPct val="150000"/>
              </a:lnSpc>
              <a:buFont typeface="Arial" panose="020B0604020202020204" pitchFamily="34" charset="0"/>
              <a:buChar char="•"/>
            </a:pPr>
            <a:r>
              <a:rPr lang="en-US" dirty="0" smtClean="0"/>
              <a:t>Reasons quoted for loan default are only probable reasons.</a:t>
            </a:r>
          </a:p>
        </p:txBody>
      </p:sp>
    </p:spTree>
    <p:extLst>
      <p:ext uri="{BB962C8B-B14F-4D97-AF65-F5344CB8AC3E}">
        <p14:creationId xmlns:p14="http://schemas.microsoft.com/office/powerpoint/2010/main" val="401751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EDA Approach and Methodology</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5</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7" name="TextBox 6"/>
          <p:cNvSpPr txBox="1"/>
          <p:nvPr/>
        </p:nvSpPr>
        <p:spPr>
          <a:xfrm>
            <a:off x="175846" y="604593"/>
            <a:ext cx="11852031" cy="5632311"/>
          </a:xfrm>
          <a:prstGeom prst="rect">
            <a:avLst/>
          </a:prstGeom>
          <a:noFill/>
        </p:spPr>
        <p:txBody>
          <a:bodyPr wrap="square" rtlCol="0">
            <a:spAutoFit/>
          </a:bodyPr>
          <a:lstStyle/>
          <a:p>
            <a:pPr marL="342900" indent="-342900">
              <a:spcAft>
                <a:spcPts val="500"/>
              </a:spcAft>
              <a:buFont typeface="+mj-lt"/>
              <a:buAutoNum type="arabicPeriod"/>
            </a:pPr>
            <a:r>
              <a:rPr lang="en-US" sz="2000" dirty="0" smtClean="0"/>
              <a:t>Data Loading and Preliminary Inspection</a:t>
            </a:r>
          </a:p>
          <a:p>
            <a:pPr marL="342900" indent="-342900">
              <a:spcAft>
                <a:spcPts val="500"/>
              </a:spcAft>
              <a:buFont typeface="+mj-lt"/>
              <a:buAutoNum type="arabicPeriod"/>
            </a:pPr>
            <a:r>
              <a:rPr lang="en-US" sz="2000" dirty="0" smtClean="0"/>
              <a:t>Data Cleaning and Processing</a:t>
            </a:r>
          </a:p>
          <a:p>
            <a:pPr indent="360363">
              <a:spcAft>
                <a:spcPts val="500"/>
              </a:spcAft>
            </a:pPr>
            <a:r>
              <a:rPr lang="en-US" dirty="0" smtClean="0"/>
              <a:t>2.1 - Handling Missing Data -</a:t>
            </a:r>
          </a:p>
          <a:p>
            <a:pPr marL="895350">
              <a:spcAft>
                <a:spcPts val="500"/>
              </a:spcAft>
            </a:pPr>
            <a:r>
              <a:rPr lang="en-US" dirty="0" smtClean="0"/>
              <a:t>	2.1.1 - All columns with &gt;40% missing values have been dropped.</a:t>
            </a:r>
          </a:p>
          <a:p>
            <a:pPr marL="895350" indent="-552450">
              <a:spcAft>
                <a:spcPts val="500"/>
              </a:spcAft>
            </a:pPr>
            <a:r>
              <a:rPr lang="en-US" dirty="0" smtClean="0"/>
              <a:t>	2.1.2 - Numerical columns with &lt;40% missing data: Imputation - Median. Mean has not been used to impute as it   	            gets influenced by outlier values.</a:t>
            </a:r>
          </a:p>
          <a:p>
            <a:pPr marL="895350" indent="-552450">
              <a:spcAft>
                <a:spcPts val="500"/>
              </a:spcAft>
            </a:pPr>
            <a:r>
              <a:rPr lang="en-US" dirty="0" smtClean="0"/>
              <a:t>	2.1.3 - Categorical columns with &lt;40% missing data: Imputation - Mode, or isolating into a separate category. </a:t>
            </a:r>
          </a:p>
          <a:p>
            <a:pPr marL="895350" indent="-552450">
              <a:spcAft>
                <a:spcPts val="500"/>
              </a:spcAft>
            </a:pPr>
            <a:r>
              <a:rPr lang="en-US" dirty="0"/>
              <a:t>	</a:t>
            </a:r>
            <a:r>
              <a:rPr lang="en-US" dirty="0" smtClean="0"/>
              <a:t>2.1.4 - For occupation type, the missing values have been moved to a new category named ‘Unknown’. </a:t>
            </a:r>
          </a:p>
          <a:p>
            <a:pPr marL="895350" indent="-552450">
              <a:spcAft>
                <a:spcPts val="500"/>
              </a:spcAft>
            </a:pPr>
            <a:r>
              <a:rPr lang="en-US" dirty="0"/>
              <a:t>	</a:t>
            </a:r>
            <a:r>
              <a:rPr lang="en-US" dirty="0" smtClean="0"/>
              <a:t>2.1.5 - In the gender,  contract category and family status columns, ‘XNA’ values have been replaced with the mode                	            values from these respective columns.</a:t>
            </a:r>
          </a:p>
          <a:p>
            <a:pPr marL="342900">
              <a:spcAft>
                <a:spcPts val="500"/>
              </a:spcAft>
            </a:pPr>
            <a:r>
              <a:rPr lang="en-US" dirty="0" smtClean="0"/>
              <a:t>2.2 - Few ‘Flag’ columns which are not relevant to the analysis have also been dropped.</a:t>
            </a:r>
          </a:p>
          <a:p>
            <a:pPr marL="803275" indent="-460375">
              <a:spcAft>
                <a:spcPts val="500"/>
              </a:spcAft>
            </a:pPr>
            <a:r>
              <a:rPr lang="en-US" dirty="0" smtClean="0"/>
              <a:t>2.3 - Outlier handling: Outliers are present in numerical columns. Maximum income has been capped to 15 lakhs (1.5 Million)  as the order of magnitude of the outlier values are much higher than the rest of the values.</a:t>
            </a:r>
          </a:p>
          <a:p>
            <a:pPr marL="342900">
              <a:spcAft>
                <a:spcPts val="500"/>
              </a:spcAft>
            </a:pPr>
            <a:r>
              <a:rPr lang="en-US" dirty="0" smtClean="0"/>
              <a:t>2.4 - Negative values wherever found have been converted to the absolute values.</a:t>
            </a:r>
          </a:p>
          <a:p>
            <a:pPr marL="342900">
              <a:spcAft>
                <a:spcPts val="500"/>
              </a:spcAft>
            </a:pPr>
            <a:r>
              <a:rPr lang="en-US" dirty="0" smtClean="0"/>
              <a:t>2.5 - Applicant ages have been derived out of the ‘DAYS_BIRTH’ column.</a:t>
            </a:r>
          </a:p>
          <a:p>
            <a:pPr marL="803275" indent="-460375">
              <a:spcAft>
                <a:spcPts val="500"/>
              </a:spcAft>
            </a:pPr>
            <a:r>
              <a:rPr lang="en-US" dirty="0" smtClean="0"/>
              <a:t>2.6 - Critical numerical variables have been segmented into buckets for categorical analysis. New columns have been added for this purpose.</a:t>
            </a:r>
            <a:endParaRPr lang="en-US" dirty="0"/>
          </a:p>
        </p:txBody>
      </p:sp>
    </p:spTree>
    <p:extLst>
      <p:ext uri="{BB962C8B-B14F-4D97-AF65-F5344CB8AC3E}">
        <p14:creationId xmlns:p14="http://schemas.microsoft.com/office/powerpoint/2010/main" val="3527849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a:t>EDA Approach and </a:t>
            </a:r>
            <a:r>
              <a:rPr lang="en-US" sz="3200" b="1" u="sng" dirty="0" smtClean="0"/>
              <a:t>Methodology - Continuation</a:t>
            </a: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6</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sp>
        <p:nvSpPr>
          <p:cNvPr id="7" name="TextBox 6"/>
          <p:cNvSpPr txBox="1"/>
          <p:nvPr/>
        </p:nvSpPr>
        <p:spPr>
          <a:xfrm>
            <a:off x="175846" y="604593"/>
            <a:ext cx="11852031" cy="5227072"/>
          </a:xfrm>
          <a:prstGeom prst="rect">
            <a:avLst/>
          </a:prstGeom>
          <a:noFill/>
        </p:spPr>
        <p:txBody>
          <a:bodyPr wrap="square" rtlCol="0">
            <a:spAutoFit/>
          </a:bodyPr>
          <a:lstStyle/>
          <a:p>
            <a:pPr>
              <a:spcAft>
                <a:spcPts val="500"/>
              </a:spcAft>
            </a:pPr>
            <a:r>
              <a:rPr lang="en-US" sz="2000" dirty="0" smtClean="0"/>
              <a:t>3. Analysis and Data Visualisation</a:t>
            </a:r>
          </a:p>
          <a:p>
            <a:pPr marL="720725" indent="-452438">
              <a:spcAft>
                <a:spcPts val="500"/>
              </a:spcAft>
            </a:pPr>
            <a:r>
              <a:rPr lang="en-US" dirty="0" smtClean="0"/>
              <a:t>3.1 - Both the current and previous application data sets have been separately analysed to derive insights, before the combined data analysis.</a:t>
            </a:r>
          </a:p>
          <a:p>
            <a:pPr marL="720725" indent="-452438">
              <a:spcAft>
                <a:spcPts val="500"/>
              </a:spcAft>
            </a:pPr>
            <a:r>
              <a:rPr lang="en-US" dirty="0" smtClean="0"/>
              <a:t>3.2 - Data Imbalance check with respect to the target variable. Data imbalance is present as 91% of the target variable outcome is 0, i.e. records pertaining to people without payment difficulties. Hence the approach will be to segment the data with respect to the target variable and then analyse.</a:t>
            </a:r>
          </a:p>
          <a:p>
            <a:pPr marL="720725" indent="-452438">
              <a:spcAft>
                <a:spcPts val="500"/>
              </a:spcAft>
            </a:pPr>
            <a:r>
              <a:rPr lang="en-US" dirty="0" smtClean="0"/>
              <a:t>3.2 - Univariate analysis has been performed on the numerical and categorical variables to understand the data distribution and customer demographics.</a:t>
            </a:r>
          </a:p>
          <a:p>
            <a:pPr marL="720725" indent="-452438">
              <a:spcAft>
                <a:spcPts val="500"/>
              </a:spcAft>
            </a:pPr>
            <a:r>
              <a:rPr lang="en-US" dirty="0" smtClean="0"/>
              <a:t>3.3 - Bivariate analysis has been performed: numeric-numeric, numeric-categorical, categorical-categorical</a:t>
            </a:r>
            <a:r>
              <a:rPr lang="en-IN" dirty="0" smtClean="0"/>
              <a:t>.</a:t>
            </a:r>
          </a:p>
          <a:p>
            <a:pPr marL="720725" indent="-452438">
              <a:spcAft>
                <a:spcPts val="500"/>
              </a:spcAft>
            </a:pPr>
            <a:r>
              <a:rPr lang="en-US" dirty="0" smtClean="0"/>
              <a:t>3.4 - Multivariate analysis of two variables against the target variable.</a:t>
            </a:r>
          </a:p>
          <a:p>
            <a:pPr marL="720725" indent="-452438">
              <a:spcAft>
                <a:spcPts val="500"/>
              </a:spcAft>
            </a:pPr>
            <a:r>
              <a:rPr lang="en-US" dirty="0" smtClean="0"/>
              <a:t>3.5 - Segmented analysis - Targeted analysis on customers with payment difficulties, by segmenting the data with respect to the target variable and then analysing the correlation between various driver variables.</a:t>
            </a:r>
          </a:p>
          <a:p>
            <a:pPr marL="720725" indent="-452438">
              <a:spcAft>
                <a:spcPts val="500"/>
              </a:spcAft>
            </a:pPr>
            <a:r>
              <a:rPr lang="en-US" dirty="0" smtClean="0"/>
              <a:t>3.6 - Combining both current and previous application datasets to derive insights.</a:t>
            </a:r>
          </a:p>
          <a:p>
            <a:pPr marL="720725" indent="-720725">
              <a:spcAft>
                <a:spcPts val="500"/>
              </a:spcAft>
            </a:pPr>
            <a:r>
              <a:rPr lang="en-US" sz="2000" dirty="0" smtClean="0"/>
              <a:t>4. Deriving Conclusions and Recommendations</a:t>
            </a:r>
            <a:endParaRPr lang="en-US" sz="2000" dirty="0"/>
          </a:p>
          <a:p>
            <a:pPr marL="720725" indent="-452438">
              <a:spcAft>
                <a:spcPts val="500"/>
              </a:spcAft>
            </a:pPr>
            <a:endParaRPr lang="en-IN" dirty="0" smtClean="0"/>
          </a:p>
          <a:p>
            <a:pPr marL="720725" indent="-544513">
              <a:spcAft>
                <a:spcPts val="500"/>
              </a:spcAft>
            </a:pPr>
            <a:endParaRPr lang="en-US" dirty="0" smtClean="0"/>
          </a:p>
        </p:txBody>
      </p:sp>
    </p:spTree>
    <p:extLst>
      <p:ext uri="{BB962C8B-B14F-4D97-AF65-F5344CB8AC3E}">
        <p14:creationId xmlns:p14="http://schemas.microsoft.com/office/powerpoint/2010/main" val="2813515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Understanding Applicant Demographics</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7</a:t>
            </a:fld>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5" name="Picture 4"/>
          <p:cNvPicPr>
            <a:picLocks noChangeAspect="1"/>
          </p:cNvPicPr>
          <p:nvPr/>
        </p:nvPicPr>
        <p:blipFill>
          <a:blip r:embed="rId4"/>
          <a:stretch>
            <a:fillRect/>
          </a:stretch>
        </p:blipFill>
        <p:spPr>
          <a:xfrm>
            <a:off x="184725" y="572250"/>
            <a:ext cx="1983481" cy="2168853"/>
          </a:xfrm>
          <a:prstGeom prst="rect">
            <a:avLst/>
          </a:prstGeom>
        </p:spPr>
      </p:pic>
      <p:pic>
        <p:nvPicPr>
          <p:cNvPr id="9" name="Picture 8"/>
          <p:cNvPicPr>
            <a:picLocks noChangeAspect="1"/>
          </p:cNvPicPr>
          <p:nvPr/>
        </p:nvPicPr>
        <p:blipFill>
          <a:blip r:embed="rId5"/>
          <a:stretch>
            <a:fillRect/>
          </a:stretch>
        </p:blipFill>
        <p:spPr>
          <a:xfrm>
            <a:off x="5806187" y="592667"/>
            <a:ext cx="2185240" cy="2148436"/>
          </a:xfrm>
          <a:prstGeom prst="rect">
            <a:avLst/>
          </a:prstGeom>
        </p:spPr>
      </p:pic>
      <p:pic>
        <p:nvPicPr>
          <p:cNvPr id="11" name="Picture 10"/>
          <p:cNvPicPr>
            <a:picLocks noChangeAspect="1"/>
          </p:cNvPicPr>
          <p:nvPr/>
        </p:nvPicPr>
        <p:blipFill>
          <a:blip r:embed="rId6"/>
          <a:stretch>
            <a:fillRect/>
          </a:stretch>
        </p:blipFill>
        <p:spPr>
          <a:xfrm>
            <a:off x="8801513" y="567649"/>
            <a:ext cx="2939473" cy="2361296"/>
          </a:xfrm>
          <a:prstGeom prst="rect">
            <a:avLst/>
          </a:prstGeom>
        </p:spPr>
      </p:pic>
      <p:pic>
        <p:nvPicPr>
          <p:cNvPr id="12" name="Picture 11"/>
          <p:cNvPicPr>
            <a:picLocks noChangeAspect="1"/>
          </p:cNvPicPr>
          <p:nvPr/>
        </p:nvPicPr>
        <p:blipFill>
          <a:blip r:embed="rId7"/>
          <a:stretch>
            <a:fillRect/>
          </a:stretch>
        </p:blipFill>
        <p:spPr>
          <a:xfrm>
            <a:off x="26376" y="2889806"/>
            <a:ext cx="3264095" cy="2365854"/>
          </a:xfrm>
          <a:prstGeom prst="rect">
            <a:avLst/>
          </a:prstGeom>
        </p:spPr>
      </p:pic>
      <p:sp>
        <p:nvSpPr>
          <p:cNvPr id="14" name="TextBox 13"/>
          <p:cNvSpPr txBox="1"/>
          <p:nvPr/>
        </p:nvSpPr>
        <p:spPr>
          <a:xfrm>
            <a:off x="3386500" y="5210226"/>
            <a:ext cx="5199986" cy="1569660"/>
          </a:xfrm>
          <a:prstGeom prst="rect">
            <a:avLst/>
          </a:prstGeom>
          <a:noFill/>
        </p:spPr>
        <p:txBody>
          <a:bodyPr wrap="square" rtlCol="0">
            <a:spAutoFit/>
          </a:bodyPr>
          <a:lstStyle/>
          <a:p>
            <a:r>
              <a:rPr lang="en-US" dirty="0" smtClean="0"/>
              <a:t>Key Insights:</a:t>
            </a:r>
          </a:p>
          <a:p>
            <a:pPr marL="342900" indent="-342900">
              <a:buAutoNum type="arabicPeriod"/>
            </a:pPr>
            <a:r>
              <a:rPr lang="en-US" sz="1300" dirty="0" smtClean="0"/>
              <a:t>Average applicant age: 44</a:t>
            </a:r>
          </a:p>
          <a:p>
            <a:pPr marL="342900" indent="-342900">
              <a:buAutoNum type="arabicPeriod"/>
            </a:pPr>
            <a:r>
              <a:rPr lang="en-US" sz="1300" dirty="0" smtClean="0"/>
              <a:t>Median income: 1,47,500 INR</a:t>
            </a:r>
          </a:p>
          <a:p>
            <a:pPr marL="342900" indent="-342900">
              <a:buAutoNum type="arabicPeriod"/>
            </a:pPr>
            <a:r>
              <a:rPr lang="en-US" sz="1300" dirty="0" smtClean="0"/>
              <a:t>Around 2/3</a:t>
            </a:r>
            <a:r>
              <a:rPr lang="en-US" sz="1300" baseline="30000" dirty="0" smtClean="0"/>
              <a:t>rd</a:t>
            </a:r>
            <a:r>
              <a:rPr lang="en-US" sz="1300" dirty="0" smtClean="0"/>
              <a:t> of the applicants are females</a:t>
            </a:r>
          </a:p>
          <a:p>
            <a:pPr marL="342900" indent="-342900">
              <a:buAutoNum type="arabicPeriod"/>
            </a:pPr>
            <a:r>
              <a:rPr lang="en-US" sz="1300" dirty="0" smtClean="0"/>
              <a:t>About 8% of the applicants have payment difficulties</a:t>
            </a:r>
          </a:p>
          <a:p>
            <a:pPr marL="342900" indent="-342900">
              <a:buAutoNum type="arabicPeriod"/>
            </a:pPr>
            <a:r>
              <a:rPr lang="en-US" sz="1300" dirty="0" smtClean="0"/>
              <a:t>Maximum number of applicants are in the 1L-3L income range</a:t>
            </a:r>
          </a:p>
          <a:p>
            <a:pPr marL="342900" indent="-342900">
              <a:buAutoNum type="arabicPeriod"/>
            </a:pPr>
            <a:r>
              <a:rPr lang="en-US" sz="1300" dirty="0" smtClean="0"/>
              <a:t>Average loan </a:t>
            </a:r>
            <a:r>
              <a:rPr lang="en-US" sz="1300" dirty="0"/>
              <a:t>a</a:t>
            </a:r>
            <a:r>
              <a:rPr lang="en-US" sz="1300" dirty="0" smtClean="0"/>
              <a:t>mount </a:t>
            </a:r>
            <a:r>
              <a:rPr lang="en-US" sz="1300" dirty="0"/>
              <a:t>c</a:t>
            </a:r>
            <a:r>
              <a:rPr lang="en-US" sz="1300" dirty="0" smtClean="0"/>
              <a:t>redited: 5,99,025 INR</a:t>
            </a:r>
          </a:p>
        </p:txBody>
      </p:sp>
      <p:pic>
        <p:nvPicPr>
          <p:cNvPr id="16" name="Picture 15"/>
          <p:cNvPicPr>
            <a:picLocks noChangeAspect="1"/>
          </p:cNvPicPr>
          <p:nvPr/>
        </p:nvPicPr>
        <p:blipFill>
          <a:blip r:embed="rId8"/>
          <a:stretch>
            <a:fillRect/>
          </a:stretch>
        </p:blipFill>
        <p:spPr>
          <a:xfrm>
            <a:off x="2487033" y="558410"/>
            <a:ext cx="2983678" cy="2116277"/>
          </a:xfrm>
          <a:prstGeom prst="rect">
            <a:avLst/>
          </a:prstGeom>
        </p:spPr>
      </p:pic>
      <p:pic>
        <p:nvPicPr>
          <p:cNvPr id="17" name="Picture 16"/>
          <p:cNvPicPr>
            <a:picLocks noChangeAspect="1"/>
          </p:cNvPicPr>
          <p:nvPr/>
        </p:nvPicPr>
        <p:blipFill>
          <a:blip r:embed="rId9"/>
          <a:stretch>
            <a:fillRect/>
          </a:stretch>
        </p:blipFill>
        <p:spPr>
          <a:xfrm>
            <a:off x="3303921" y="2901311"/>
            <a:ext cx="3221323" cy="2297410"/>
          </a:xfrm>
          <a:prstGeom prst="rect">
            <a:avLst/>
          </a:prstGeom>
        </p:spPr>
      </p:pic>
      <p:pic>
        <p:nvPicPr>
          <p:cNvPr id="18" name="Picture 17"/>
          <p:cNvPicPr>
            <a:picLocks noChangeAspect="1"/>
          </p:cNvPicPr>
          <p:nvPr/>
        </p:nvPicPr>
        <p:blipFill>
          <a:blip r:embed="rId10"/>
          <a:stretch>
            <a:fillRect/>
          </a:stretch>
        </p:blipFill>
        <p:spPr>
          <a:xfrm>
            <a:off x="6621273" y="2889806"/>
            <a:ext cx="3106369" cy="2320420"/>
          </a:xfrm>
          <a:prstGeom prst="rect">
            <a:avLst/>
          </a:prstGeom>
        </p:spPr>
      </p:pic>
      <p:pic>
        <p:nvPicPr>
          <p:cNvPr id="19" name="Picture 18"/>
          <p:cNvPicPr>
            <a:picLocks noChangeAspect="1"/>
          </p:cNvPicPr>
          <p:nvPr/>
        </p:nvPicPr>
        <p:blipFill>
          <a:blip r:embed="rId11"/>
          <a:stretch>
            <a:fillRect/>
          </a:stretch>
        </p:blipFill>
        <p:spPr>
          <a:xfrm>
            <a:off x="9982200" y="3968529"/>
            <a:ext cx="2062278" cy="2156661"/>
          </a:xfrm>
          <a:prstGeom prst="rect">
            <a:avLst/>
          </a:prstGeom>
        </p:spPr>
      </p:pic>
    </p:spTree>
    <p:extLst>
      <p:ext uri="{BB962C8B-B14F-4D97-AF65-F5344CB8AC3E}">
        <p14:creationId xmlns:p14="http://schemas.microsoft.com/office/powerpoint/2010/main" val="3926052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2085132" cy="478936"/>
          </a:xfrm>
        </p:spPr>
        <p:txBody>
          <a:bodyPr>
            <a:normAutofit fontScale="90000"/>
          </a:bodyPr>
          <a:lstStyle/>
          <a:p>
            <a:r>
              <a:rPr lang="en-US" sz="3200" b="1" u="sng" dirty="0"/>
              <a:t>Understanding Applicant </a:t>
            </a:r>
            <a:r>
              <a:rPr lang="en-US" sz="3200" b="1" u="sng" dirty="0" smtClean="0"/>
              <a:t>Demographics - Contd.</a:t>
            </a:r>
            <a:endParaRPr lang="en-IN" sz="32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8</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5" name="Picture 4"/>
          <p:cNvPicPr>
            <a:picLocks noChangeAspect="1"/>
          </p:cNvPicPr>
          <p:nvPr/>
        </p:nvPicPr>
        <p:blipFill>
          <a:blip r:embed="rId4"/>
          <a:stretch>
            <a:fillRect/>
          </a:stretch>
        </p:blipFill>
        <p:spPr>
          <a:xfrm>
            <a:off x="273093" y="633001"/>
            <a:ext cx="3753960" cy="2391186"/>
          </a:xfrm>
          <a:prstGeom prst="rect">
            <a:avLst/>
          </a:prstGeom>
        </p:spPr>
      </p:pic>
      <p:pic>
        <p:nvPicPr>
          <p:cNvPr id="8" name="Picture 7"/>
          <p:cNvPicPr>
            <a:picLocks noChangeAspect="1"/>
          </p:cNvPicPr>
          <p:nvPr/>
        </p:nvPicPr>
        <p:blipFill>
          <a:blip r:embed="rId5"/>
          <a:stretch>
            <a:fillRect/>
          </a:stretch>
        </p:blipFill>
        <p:spPr>
          <a:xfrm>
            <a:off x="4166478" y="596051"/>
            <a:ext cx="3341052" cy="1454421"/>
          </a:xfrm>
          <a:prstGeom prst="rect">
            <a:avLst/>
          </a:prstGeom>
        </p:spPr>
      </p:pic>
      <p:pic>
        <p:nvPicPr>
          <p:cNvPr id="9" name="Picture 8"/>
          <p:cNvPicPr>
            <a:picLocks noChangeAspect="1"/>
          </p:cNvPicPr>
          <p:nvPr/>
        </p:nvPicPr>
        <p:blipFill>
          <a:blip r:embed="rId6"/>
          <a:stretch>
            <a:fillRect/>
          </a:stretch>
        </p:blipFill>
        <p:spPr>
          <a:xfrm>
            <a:off x="14094" y="3108006"/>
            <a:ext cx="3935915" cy="2332213"/>
          </a:xfrm>
          <a:prstGeom prst="rect">
            <a:avLst/>
          </a:prstGeom>
        </p:spPr>
      </p:pic>
      <p:pic>
        <p:nvPicPr>
          <p:cNvPr id="10" name="Picture 9"/>
          <p:cNvPicPr>
            <a:picLocks noChangeAspect="1"/>
          </p:cNvPicPr>
          <p:nvPr/>
        </p:nvPicPr>
        <p:blipFill>
          <a:blip r:embed="rId7"/>
          <a:stretch>
            <a:fillRect/>
          </a:stretch>
        </p:blipFill>
        <p:spPr>
          <a:xfrm>
            <a:off x="4166478" y="3098773"/>
            <a:ext cx="2668431" cy="919702"/>
          </a:xfrm>
          <a:prstGeom prst="rect">
            <a:avLst/>
          </a:prstGeom>
        </p:spPr>
      </p:pic>
      <p:pic>
        <p:nvPicPr>
          <p:cNvPr id="12" name="Picture 11"/>
          <p:cNvPicPr>
            <a:picLocks noChangeAspect="1"/>
          </p:cNvPicPr>
          <p:nvPr/>
        </p:nvPicPr>
        <p:blipFill>
          <a:blip r:embed="rId8"/>
          <a:stretch>
            <a:fillRect/>
          </a:stretch>
        </p:blipFill>
        <p:spPr>
          <a:xfrm>
            <a:off x="4046448" y="4180343"/>
            <a:ext cx="2513271" cy="2660073"/>
          </a:xfrm>
          <a:prstGeom prst="rect">
            <a:avLst/>
          </a:prstGeom>
        </p:spPr>
      </p:pic>
      <p:sp>
        <p:nvSpPr>
          <p:cNvPr id="13" name="TextBox 12"/>
          <p:cNvSpPr txBox="1"/>
          <p:nvPr/>
        </p:nvSpPr>
        <p:spPr>
          <a:xfrm>
            <a:off x="7703667" y="571416"/>
            <a:ext cx="4460596" cy="1569660"/>
          </a:xfrm>
          <a:prstGeom prst="rect">
            <a:avLst/>
          </a:prstGeom>
          <a:noFill/>
        </p:spPr>
        <p:txBody>
          <a:bodyPr wrap="square" rtlCol="0">
            <a:spAutoFit/>
          </a:bodyPr>
          <a:lstStyle/>
          <a:p>
            <a:r>
              <a:rPr lang="en-US" dirty="0" smtClean="0"/>
              <a:t>Key Insights:</a:t>
            </a:r>
          </a:p>
          <a:p>
            <a:pPr marL="342900" indent="-342900">
              <a:buAutoNum type="arabicPeriod"/>
            </a:pPr>
            <a:r>
              <a:rPr lang="en-US" sz="1300" dirty="0" smtClean="0"/>
              <a:t>Majority of the applicants are from the working class.</a:t>
            </a:r>
          </a:p>
          <a:p>
            <a:pPr marL="342900" indent="-342900">
              <a:buAutoNum type="arabicPeriod"/>
            </a:pPr>
            <a:r>
              <a:rPr lang="en-US" sz="1300" dirty="0" smtClean="0"/>
              <a:t>Majority have studied only upto secondary education.</a:t>
            </a:r>
          </a:p>
          <a:p>
            <a:pPr marL="342900" indent="-342900">
              <a:buAutoNum type="arabicPeriod"/>
            </a:pPr>
            <a:r>
              <a:rPr lang="en-US" sz="1300" dirty="0" smtClean="0"/>
              <a:t>34% of the applicants who own realty also own a car.</a:t>
            </a:r>
          </a:p>
          <a:p>
            <a:pPr marL="342900" indent="-342900">
              <a:buAutoNum type="arabicPeriod"/>
            </a:pPr>
            <a:r>
              <a:rPr lang="en-US" sz="1300" dirty="0" smtClean="0"/>
              <a:t>75% of the applicants are from Tier-2 cities.</a:t>
            </a:r>
          </a:p>
          <a:p>
            <a:pPr marL="342900" indent="-342900">
              <a:buAutoNum type="arabicPeriod"/>
            </a:pPr>
            <a:r>
              <a:rPr lang="en-US" sz="1300" dirty="0" smtClean="0"/>
              <a:t>About 64% of the applicants are married.</a:t>
            </a:r>
          </a:p>
          <a:p>
            <a:pPr marL="342900" indent="-342900">
              <a:buAutoNum type="arabicPeriod"/>
            </a:pPr>
            <a:r>
              <a:rPr lang="en-US" sz="1300" dirty="0" smtClean="0"/>
              <a:t>Occupation type is not known for 31% of the applicants.</a:t>
            </a:r>
          </a:p>
        </p:txBody>
      </p:sp>
      <p:pic>
        <p:nvPicPr>
          <p:cNvPr id="16" name="Picture 15"/>
          <p:cNvPicPr>
            <a:picLocks noChangeAspect="1"/>
          </p:cNvPicPr>
          <p:nvPr/>
        </p:nvPicPr>
        <p:blipFill>
          <a:blip r:embed="rId9"/>
          <a:stretch>
            <a:fillRect/>
          </a:stretch>
        </p:blipFill>
        <p:spPr>
          <a:xfrm>
            <a:off x="6579790" y="4171107"/>
            <a:ext cx="2530856" cy="2677657"/>
          </a:xfrm>
          <a:prstGeom prst="rect">
            <a:avLst/>
          </a:prstGeom>
        </p:spPr>
      </p:pic>
      <p:pic>
        <p:nvPicPr>
          <p:cNvPr id="17" name="Picture 16"/>
          <p:cNvPicPr>
            <a:picLocks noChangeAspect="1"/>
          </p:cNvPicPr>
          <p:nvPr/>
        </p:nvPicPr>
        <p:blipFill>
          <a:blip r:embed="rId10"/>
          <a:stretch>
            <a:fillRect/>
          </a:stretch>
        </p:blipFill>
        <p:spPr>
          <a:xfrm>
            <a:off x="9189501" y="2233439"/>
            <a:ext cx="2957318" cy="2904697"/>
          </a:xfrm>
          <a:prstGeom prst="rect">
            <a:avLst/>
          </a:prstGeom>
        </p:spPr>
      </p:pic>
    </p:spTree>
    <p:extLst>
      <p:ext uri="{BB962C8B-B14F-4D97-AF65-F5344CB8AC3E}">
        <p14:creationId xmlns:p14="http://schemas.microsoft.com/office/powerpoint/2010/main" val="3531021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31" y="125657"/>
            <a:ext cx="10515600" cy="478936"/>
          </a:xfrm>
        </p:spPr>
        <p:txBody>
          <a:bodyPr>
            <a:normAutofit fontScale="90000"/>
          </a:bodyPr>
          <a:lstStyle/>
          <a:p>
            <a:r>
              <a:rPr lang="en-US" sz="3200" b="1" u="sng" dirty="0" smtClean="0"/>
              <a:t>Who are more likely to default?</a:t>
            </a:r>
            <a:endParaRPr lang="en-IN" sz="3200" b="1" u="sng"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76" y="6497854"/>
            <a:ext cx="1183397" cy="342562"/>
          </a:xfrm>
        </p:spPr>
      </p:pic>
      <p:sp>
        <p:nvSpPr>
          <p:cNvPr id="3" name="Slide Number Placeholder 2"/>
          <p:cNvSpPr>
            <a:spLocks noGrp="1"/>
          </p:cNvSpPr>
          <p:nvPr>
            <p:ph type="sldNum" sz="quarter" idx="12"/>
          </p:nvPr>
        </p:nvSpPr>
        <p:spPr/>
        <p:txBody>
          <a:bodyPr/>
          <a:lstStyle/>
          <a:p>
            <a:fld id="{EDE9578B-40A2-4814-A0DD-5568651A9770}" type="slidenum">
              <a:rPr lang="en-IN" smtClean="0"/>
              <a:t>9</a:t>
            </a:fld>
            <a:endParaRPr lang="en-IN"/>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4706" y="6286501"/>
            <a:ext cx="679557" cy="545123"/>
          </a:xfrm>
          <a:prstGeom prst="rect">
            <a:avLst/>
          </a:prstGeom>
        </p:spPr>
      </p:pic>
      <p:pic>
        <p:nvPicPr>
          <p:cNvPr id="5" name="Picture 4"/>
          <p:cNvPicPr>
            <a:picLocks noChangeAspect="1"/>
          </p:cNvPicPr>
          <p:nvPr/>
        </p:nvPicPr>
        <p:blipFill>
          <a:blip r:embed="rId4"/>
          <a:stretch>
            <a:fillRect/>
          </a:stretch>
        </p:blipFill>
        <p:spPr>
          <a:xfrm>
            <a:off x="79130" y="783974"/>
            <a:ext cx="3220039" cy="2550344"/>
          </a:xfrm>
          <a:prstGeom prst="rect">
            <a:avLst/>
          </a:prstGeom>
        </p:spPr>
      </p:pic>
      <p:pic>
        <p:nvPicPr>
          <p:cNvPr id="8" name="Picture 7"/>
          <p:cNvPicPr>
            <a:picLocks noChangeAspect="1"/>
          </p:cNvPicPr>
          <p:nvPr/>
        </p:nvPicPr>
        <p:blipFill>
          <a:blip r:embed="rId5"/>
          <a:stretch>
            <a:fillRect/>
          </a:stretch>
        </p:blipFill>
        <p:spPr>
          <a:xfrm>
            <a:off x="79131" y="3685297"/>
            <a:ext cx="3148418" cy="2514204"/>
          </a:xfrm>
          <a:prstGeom prst="rect">
            <a:avLst/>
          </a:prstGeom>
        </p:spPr>
      </p:pic>
      <p:pic>
        <p:nvPicPr>
          <p:cNvPr id="9" name="Picture 8"/>
          <p:cNvPicPr>
            <a:picLocks noChangeAspect="1"/>
          </p:cNvPicPr>
          <p:nvPr/>
        </p:nvPicPr>
        <p:blipFill>
          <a:blip r:embed="rId6"/>
          <a:stretch>
            <a:fillRect/>
          </a:stretch>
        </p:blipFill>
        <p:spPr>
          <a:xfrm>
            <a:off x="4147128" y="793211"/>
            <a:ext cx="3175109" cy="2542876"/>
          </a:xfrm>
          <a:prstGeom prst="rect">
            <a:avLst/>
          </a:prstGeom>
        </p:spPr>
      </p:pic>
      <p:pic>
        <p:nvPicPr>
          <p:cNvPr id="10" name="Picture 9"/>
          <p:cNvPicPr>
            <a:picLocks noChangeAspect="1"/>
          </p:cNvPicPr>
          <p:nvPr/>
        </p:nvPicPr>
        <p:blipFill>
          <a:blip r:embed="rId7"/>
          <a:stretch>
            <a:fillRect/>
          </a:stretch>
        </p:blipFill>
        <p:spPr>
          <a:xfrm>
            <a:off x="3454400" y="3685297"/>
            <a:ext cx="4259676" cy="2514204"/>
          </a:xfrm>
          <a:prstGeom prst="rect">
            <a:avLst/>
          </a:prstGeom>
        </p:spPr>
      </p:pic>
      <p:pic>
        <p:nvPicPr>
          <p:cNvPr id="12" name="Picture 11"/>
          <p:cNvPicPr>
            <a:picLocks noChangeAspect="1"/>
          </p:cNvPicPr>
          <p:nvPr/>
        </p:nvPicPr>
        <p:blipFill>
          <a:blip r:embed="rId8"/>
          <a:stretch>
            <a:fillRect/>
          </a:stretch>
        </p:blipFill>
        <p:spPr>
          <a:xfrm>
            <a:off x="8118483" y="3685297"/>
            <a:ext cx="3866974" cy="2435257"/>
          </a:xfrm>
          <a:prstGeom prst="rect">
            <a:avLst/>
          </a:prstGeom>
        </p:spPr>
      </p:pic>
      <p:pic>
        <p:nvPicPr>
          <p:cNvPr id="14" name="Picture 13"/>
          <p:cNvPicPr>
            <a:picLocks noChangeAspect="1"/>
          </p:cNvPicPr>
          <p:nvPr/>
        </p:nvPicPr>
        <p:blipFill>
          <a:blip r:embed="rId9"/>
          <a:stretch>
            <a:fillRect/>
          </a:stretch>
        </p:blipFill>
        <p:spPr>
          <a:xfrm>
            <a:off x="8020118" y="793210"/>
            <a:ext cx="3956103" cy="2542877"/>
          </a:xfrm>
          <a:prstGeom prst="rect">
            <a:avLst/>
          </a:prstGeom>
        </p:spPr>
      </p:pic>
    </p:spTree>
    <p:extLst>
      <p:ext uri="{BB962C8B-B14F-4D97-AF65-F5344CB8AC3E}">
        <p14:creationId xmlns:p14="http://schemas.microsoft.com/office/powerpoint/2010/main" val="3948154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1816</TotalTime>
  <Words>1961</Words>
  <Application>Microsoft Office PowerPoint</Application>
  <PresentationFormat>Widescreen</PresentationFormat>
  <Paragraphs>173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Analysis on Bank Loan Defaults</vt:lpstr>
      <vt:lpstr>Problem Statement</vt:lpstr>
      <vt:lpstr>What datasets are we working with?</vt:lpstr>
      <vt:lpstr>Assumptions</vt:lpstr>
      <vt:lpstr>EDA Approach and Methodology</vt:lpstr>
      <vt:lpstr>EDA Approach and Methodology - Continuation</vt:lpstr>
      <vt:lpstr>Understanding Applicant Demographics</vt:lpstr>
      <vt:lpstr>Understanding Applicant Demographics - Contd.</vt:lpstr>
      <vt:lpstr>Who are more likely to default?</vt:lpstr>
      <vt:lpstr>Who are more likely to default? - Contd.</vt:lpstr>
      <vt:lpstr>Targeted Analysis on People With Payment Difficulties (Defaulters)</vt:lpstr>
      <vt:lpstr>Targeted Analysis on People With Payment Difficulties (Defaulters) - Contd.</vt:lpstr>
      <vt:lpstr>Targeted Analysis on People With Payment Difficulties (Defaulters) - Contd.</vt:lpstr>
      <vt:lpstr>PowerPoint Presentation</vt:lpstr>
      <vt:lpstr>Insights From Previous Applications</vt:lpstr>
      <vt:lpstr>Insights from Combined Analysis of Current and Previous Applications</vt:lpstr>
      <vt:lpstr>Insights from Combined Analysis of Current and Past Applications - Contd.</vt:lpstr>
      <vt:lpstr>Conclusions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dc:creator>
  <cp:lastModifiedBy>Jay</cp:lastModifiedBy>
  <cp:revision>454</cp:revision>
  <dcterms:created xsi:type="dcterms:W3CDTF">2023-04-24T02:25:09Z</dcterms:created>
  <dcterms:modified xsi:type="dcterms:W3CDTF">2023-08-10T15:19:12Z</dcterms:modified>
</cp:coreProperties>
</file>