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9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56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2947A-5971-4D93-944C-4681FC053F9B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FC89C-2F7C-4944-9A2C-7797D3CAAF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389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6F0C27-6F6E-4891-ADC4-DB0B73FA4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0481F7-F2F7-4BDE-9411-632C138B6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9C484C-8F2A-4BBD-811B-222557A4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E66AB1-4535-4305-A45E-9467FEC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B3C033-8CEC-4966-8C1B-1106F5D1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8AE2CC-BB5B-4C65-BF89-536C8B8792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384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8D6D3E-2F50-4FED-91FB-C3018F06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446E60-2011-4F0A-B0DC-8AC8C680C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AE7BF6-5AB8-4852-ADA9-ACFAF031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813047-528A-4C5F-8B4A-A613AAEF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A44A2C-7772-41C8-A3DC-63851AC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0508045-7A37-46AD-821B-6BC38EE33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454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4C2190F-2380-46FC-B474-321636904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B52F3D2-AD63-4795-9399-75F4FF1A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E38868-1673-40F4-A199-D2D07336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48D2DF-3E7D-4DC4-8824-A38BB4A8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DA088E-E464-4A2E-83B9-CA21B6C3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956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AEC50-43C2-46BA-A057-9F06FC17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65BC4C-B1C6-4949-BB0D-EA5B65AC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E884A9-6DA4-47A2-8ED1-BD3FD987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918EB9-777F-4C6C-84F7-00A6CCC9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FC4729-0387-4735-BE4D-B924B521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2368133-C445-4C54-9613-D824507ABA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199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DD4EBD-A0DA-4B97-99EF-DACAF949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529E08-D1D4-4EBA-AFA9-151876B1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98B60-0134-4905-92EE-B4C7B2C1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BA6469-7D7A-4DD9-891C-250F9553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F21BEF-377A-4796-8C0F-31484FC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3944B81-11E3-4331-BA80-6C28B7361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81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90A43-30AC-411E-8D0B-284FCFDD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DEBE2C-CD43-4524-8511-90A375982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505BAD-7C59-4F1C-B045-4B0D3EE59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2EE49E-EE2C-4985-B96D-742EEFE2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E7DA71-51FF-489A-A607-9039E69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C6ECD4-3667-4AD8-BA7B-70A1D329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9A2897B-D393-44EF-9B0E-FDACAF53F9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525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CFFA1-285D-4A5E-8360-C3CF95A1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D4162E-D974-42A5-97CF-0AA4F88CA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72A17E-8A6E-4DC3-A7F7-A68EC8718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260F560-C298-42CA-8F4B-FFE589EE7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009898B-3D47-4ADB-9A9B-27EEE0B93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45321BE-FA6F-4FFF-BF51-3BC2BD1A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D837B3-91C5-412B-BDA6-C16009D4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2DE1991-779D-4972-946A-FA9C3494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E4CE312-0CD2-4AA2-AE33-2C1AF3ED47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77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974C0D-C454-4721-ABA2-917F596C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B36FAD-9F5B-4EEB-AB4C-454E36F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FD8B07C-DBED-4EF5-8F00-D75D496E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65EE2A-8161-4F71-AC33-41967569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0EEF83-5DC6-41B1-875E-ED0D3CDCBA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315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E2AED8-8A1B-4610-A257-75A4111F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69FA5F2-510B-4E6B-AAF1-3A8B85F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A20FE9-737E-41EB-AC0F-6C57730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86B8FC-77DE-439A-94C6-28C28C6763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784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0FDC91-C742-4101-96EA-14344AC4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8274F6-4525-43BE-B8F7-491C1E16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F811F1-2C5B-4D8C-AEC3-90A579DB4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A4986E-99F5-44A5-BBFE-EA380A2A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45F5AB-A949-4878-87F0-CC0A1816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73A203-AC78-44E2-BFF1-ED5361C9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A32913E-CC50-451D-8E1A-1B5BBB7B8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137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C0E44-CB32-4ECA-BB36-05B0EC97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6FAF9B9-787E-4E85-8BCE-ACD507DAA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85C1F3D-635D-4F8F-BA29-4430FFFF5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8BFF12-E093-4EAD-A0BE-EA736E12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6C9C6F-ECBD-4634-AF18-66226F0F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27195A-9416-433C-83CF-A97FD62A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C657195-5639-48AB-8CE5-F9D22FA68B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431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EB39FA5-EDBA-4EE0-A9C9-EB936F60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C03501-2FD9-466C-9C62-053590BD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26CDAF-4F07-41E3-92CC-FCB70FA60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34D3-FA35-45F1-B10C-79798732C000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B05637-55E7-4279-8C8A-4D192F136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FF0959-8803-40F7-83A6-2383D3516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77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3" descr="A group of people posing for the camera&#10;&#10;Description generated with very high confidence"/>
          <p:cNvPicPr preferRelativeResize="0"/>
          <p:nvPr/>
        </p:nvPicPr>
        <p:blipFill rotWithShape="1">
          <a:blip r:embed="rId3" cstate="print">
            <a:alphaModFix/>
          </a:blip>
          <a:srcRect t="15378" r="-3" b="15373"/>
          <a:stretch/>
        </p:blipFill>
        <p:spPr>
          <a:xfrm>
            <a:off x="3649725" y="-41741"/>
            <a:ext cx="4609359" cy="2426373"/>
          </a:xfrm>
          <a:custGeom>
            <a:avLst/>
            <a:gdLst/>
            <a:ahLst/>
            <a:cxnLst/>
            <a:rect l="l" t="t" r="r" b="b"/>
            <a:pathLst>
              <a:path w="4609359" h="2130473" extrusionOk="0">
                <a:moveTo>
                  <a:pt x="986689" y="0"/>
                </a:moveTo>
                <a:lnTo>
                  <a:pt x="4609359" y="0"/>
                </a:lnTo>
                <a:lnTo>
                  <a:pt x="3622670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2" name="Google Shape;92;p13" descr="A large sign above the front of a building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 t="35118" r="2" b="17274"/>
          <a:stretch/>
        </p:blipFill>
        <p:spPr>
          <a:xfrm>
            <a:off x="12698" y="-20870"/>
            <a:ext cx="4685614" cy="2405502"/>
          </a:xfrm>
          <a:custGeom>
            <a:avLst/>
            <a:gdLst/>
            <a:ahLst/>
            <a:cxnLst/>
            <a:rect l="l" t="t" r="r" b="b"/>
            <a:pathLst>
              <a:path w="4475140" h="2130473" extrusionOk="0">
                <a:moveTo>
                  <a:pt x="0" y="0"/>
                </a:moveTo>
                <a:lnTo>
                  <a:pt x="1074821" y="0"/>
                </a:lnTo>
                <a:lnTo>
                  <a:pt x="1074821" y="239"/>
                </a:lnTo>
                <a:lnTo>
                  <a:pt x="4475140" y="239"/>
                </a:lnTo>
                <a:lnTo>
                  <a:pt x="3488563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3" name="Google Shape;93;p13" descr="A group of people sitting at a table&#10;&#10;Description generated with very high confidence"/>
          <p:cNvPicPr preferRelativeResize="0"/>
          <p:nvPr/>
        </p:nvPicPr>
        <p:blipFill rotWithShape="1">
          <a:blip r:embed="rId5">
            <a:alphaModFix/>
          </a:blip>
          <a:srcRect t="30138" r="3" b="10194"/>
          <a:stretch/>
        </p:blipFill>
        <p:spPr>
          <a:xfrm>
            <a:off x="7264848" y="-41742"/>
            <a:ext cx="4914454" cy="2426373"/>
          </a:xfrm>
          <a:custGeom>
            <a:avLst/>
            <a:gdLst/>
            <a:ahLst/>
            <a:cxnLst/>
            <a:rect l="l" t="t" r="r" b="b"/>
            <a:pathLst>
              <a:path w="4760659" h="2130473" extrusionOk="0">
                <a:moveTo>
                  <a:pt x="986689" y="0"/>
                </a:moveTo>
                <a:lnTo>
                  <a:pt x="4760659" y="0"/>
                </a:lnTo>
                <a:lnTo>
                  <a:pt x="4760659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4" name="Google Shape;94;p13" descr="A group of people looking at the camera&#10;&#10;Description generated with very high confidence"/>
          <p:cNvPicPr preferRelativeResize="0"/>
          <p:nvPr/>
        </p:nvPicPr>
        <p:blipFill rotWithShape="1">
          <a:blip r:embed="rId6" cstate="print">
            <a:alphaModFix/>
          </a:blip>
          <a:srcRect r="1" b="27199"/>
          <a:stretch/>
        </p:blipFill>
        <p:spPr>
          <a:xfrm>
            <a:off x="7716860" y="4438580"/>
            <a:ext cx="4475140" cy="2419419"/>
          </a:xfrm>
          <a:custGeom>
            <a:avLst/>
            <a:gdLst/>
            <a:ahLst/>
            <a:cxnLst/>
            <a:rect l="l" t="t" r="r" b="b"/>
            <a:pathLst>
              <a:path w="4475140" h="2174680" extrusionOk="0">
                <a:moveTo>
                  <a:pt x="1006941" y="0"/>
                </a:moveTo>
                <a:lnTo>
                  <a:pt x="4475140" y="0"/>
                </a:lnTo>
                <a:lnTo>
                  <a:pt x="4475140" y="2174680"/>
                </a:lnTo>
                <a:lnTo>
                  <a:pt x="3400319" y="2174680"/>
                </a:lnTo>
                <a:lnTo>
                  <a:pt x="3400319" y="2174202"/>
                </a:lnTo>
                <a:lnTo>
                  <a:pt x="0" y="217420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5" name="Google Shape;95;p13" descr="A group of people standing in a room&#10;&#10;Description generated with very high confidence"/>
          <p:cNvPicPr preferRelativeResize="0"/>
          <p:nvPr/>
        </p:nvPicPr>
        <p:blipFill rotWithShape="1">
          <a:blip r:embed="rId7" cstate="print">
            <a:alphaModFix/>
          </a:blip>
          <a:srcRect r="-1" b="27961"/>
          <a:stretch/>
        </p:blipFill>
        <p:spPr>
          <a:xfrm>
            <a:off x="4039737" y="4438045"/>
            <a:ext cx="4523640" cy="2419953"/>
          </a:xfrm>
          <a:custGeom>
            <a:avLst/>
            <a:gdLst/>
            <a:ahLst/>
            <a:cxnLst/>
            <a:rect l="l" t="t" r="r" b="b"/>
            <a:pathLst>
              <a:path w="4523640" h="2175160" extrusionOk="0">
                <a:moveTo>
                  <a:pt x="0" y="0"/>
                </a:moveTo>
                <a:lnTo>
                  <a:pt x="4523640" y="0"/>
                </a:lnTo>
                <a:lnTo>
                  <a:pt x="3516256" y="2175160"/>
                </a:lnTo>
                <a:lnTo>
                  <a:pt x="0" y="2175160"/>
                </a:lnTo>
                <a:lnTo>
                  <a:pt x="0" y="2174920"/>
                </a:lnTo>
                <a:lnTo>
                  <a:pt x="14159" y="2174920"/>
                </a:lnTo>
                <a:lnTo>
                  <a:pt x="1021100" y="718"/>
                </a:lnTo>
                <a:lnTo>
                  <a:pt x="0" y="718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6" name="Google Shape;96;p13" descr="A group of people sitting at a table&#10;&#10;Description generated with very high confidence"/>
          <p:cNvPicPr preferRelativeResize="0"/>
          <p:nvPr/>
        </p:nvPicPr>
        <p:blipFill rotWithShape="1">
          <a:blip r:embed="rId8" cstate="print">
            <a:alphaModFix/>
          </a:blip>
          <a:srcRect t="33084" b="530"/>
          <a:stretch/>
        </p:blipFill>
        <p:spPr>
          <a:xfrm>
            <a:off x="-2" y="4445000"/>
            <a:ext cx="4908824" cy="2419953"/>
          </a:xfrm>
          <a:custGeom>
            <a:avLst/>
            <a:gdLst/>
            <a:ahLst/>
            <a:cxnLst/>
            <a:rect l="l" t="t" r="r" b="b"/>
            <a:pathLst>
              <a:path w="4908824" h="2175160" extrusionOk="0">
                <a:moveTo>
                  <a:pt x="0" y="0"/>
                </a:moveTo>
                <a:lnTo>
                  <a:pt x="4908824" y="0"/>
                </a:lnTo>
                <a:lnTo>
                  <a:pt x="3901440" y="2175160"/>
                </a:lnTo>
                <a:lnTo>
                  <a:pt x="0" y="21751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00" y="2433329"/>
            <a:ext cx="12107697" cy="199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Data Manipulation: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43"/>
            <a:ext cx="10515600" cy="5066620"/>
          </a:xfrm>
        </p:spPr>
        <p:txBody>
          <a:bodyPr/>
          <a:lstStyle/>
          <a:p>
            <a:pPr lvl="1"/>
            <a:r>
              <a:rPr lang="en-IN" dirty="0" smtClean="0"/>
              <a:t>For data manipulation </a:t>
            </a:r>
            <a:r>
              <a:rPr lang="en-IN" dirty="0" err="1" smtClean="0"/>
              <a:t>i</a:t>
            </a:r>
            <a:r>
              <a:rPr lang="en-IN" dirty="0" smtClean="0"/>
              <a:t> use regular expressions to modify or change the data .</a:t>
            </a:r>
          </a:p>
          <a:p>
            <a:pPr lvl="1"/>
            <a:r>
              <a:rPr lang="en-IN" dirty="0" smtClean="0"/>
              <a:t>And also </a:t>
            </a:r>
            <a:r>
              <a:rPr lang="en-IN" dirty="0" err="1" smtClean="0"/>
              <a:t>regex</a:t>
            </a:r>
            <a:r>
              <a:rPr lang="en-IN" dirty="0" smtClean="0"/>
              <a:t> is used to extract the data from one column and then add that data into another new data column.</a:t>
            </a:r>
          </a:p>
          <a:p>
            <a:pPr lvl="1"/>
            <a:r>
              <a:rPr lang="en-IN" dirty="0" smtClean="0"/>
              <a:t>Some of the unnecessary columns are dropped from the </a:t>
            </a:r>
            <a:r>
              <a:rPr lang="en-IN" dirty="0" err="1" smtClean="0"/>
              <a:t>dataframe</a:t>
            </a:r>
            <a:r>
              <a:rPr lang="en-IN" dirty="0" smtClean="0"/>
              <a:t> and some of the column names are changed and </a:t>
            </a:r>
            <a:r>
              <a:rPr lang="en-IN" dirty="0" err="1" smtClean="0"/>
              <a:t>datatypes</a:t>
            </a:r>
            <a:r>
              <a:rPr lang="en-IN" dirty="0" smtClean="0"/>
              <a:t> are also converted here.</a:t>
            </a:r>
          </a:p>
          <a:p>
            <a:pPr lvl="1"/>
            <a:r>
              <a:rPr lang="en-IN" dirty="0" smtClean="0"/>
              <a:t>After doing data cleaning and data manipulation the final dataset is shown below.</a:t>
            </a:r>
            <a:endParaRPr lang="en-US" dirty="0"/>
          </a:p>
        </p:txBody>
      </p:sp>
      <p:pic>
        <p:nvPicPr>
          <p:cNvPr id="4" name="Picture 3" descr="cars final 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846" y="3448594"/>
            <a:ext cx="7354389" cy="28215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IN" b="1" dirty="0" err="1" smtClean="0">
                <a:solidFill>
                  <a:srgbClr val="FF0000"/>
                </a:solidFill>
              </a:rPr>
              <a:t>Univariate</a:t>
            </a:r>
            <a:r>
              <a:rPr lang="en-IN" b="1" dirty="0" smtClean="0">
                <a:solidFill>
                  <a:srgbClr val="FF0000"/>
                </a:solidFill>
              </a:rPr>
              <a:t> Analysis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/>
          <a:lstStyle/>
          <a:p>
            <a:r>
              <a:rPr lang="en-IN" dirty="0" smtClean="0"/>
              <a:t>Analysis with only one variable is called </a:t>
            </a:r>
            <a:r>
              <a:rPr lang="en-IN" dirty="0" err="1" smtClean="0"/>
              <a:t>univariate</a:t>
            </a:r>
            <a:r>
              <a:rPr lang="en-IN" dirty="0" smtClean="0"/>
              <a:t> analysis.</a:t>
            </a:r>
          </a:p>
          <a:p>
            <a:r>
              <a:rPr lang="en-IN" dirty="0" smtClean="0"/>
              <a:t>Some of </a:t>
            </a:r>
            <a:r>
              <a:rPr lang="en-IN" dirty="0" err="1" smtClean="0"/>
              <a:t>univariate</a:t>
            </a:r>
            <a:r>
              <a:rPr lang="en-IN" dirty="0" smtClean="0"/>
              <a:t> analysis plots are shown below</a:t>
            </a:r>
            <a:endParaRPr lang="en-US" dirty="0"/>
          </a:p>
        </p:txBody>
      </p:sp>
      <p:pic>
        <p:nvPicPr>
          <p:cNvPr id="4" name="Picture 3" descr="Screenshot 2022-02-28 0854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91" y="2419432"/>
            <a:ext cx="5470530" cy="1734557"/>
          </a:xfrm>
          <a:prstGeom prst="rect">
            <a:avLst/>
          </a:prstGeom>
        </p:spPr>
      </p:pic>
      <p:pic>
        <p:nvPicPr>
          <p:cNvPr id="5" name="Picture 4" descr="Screenshot 2022-02-28 0853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71" y="4537925"/>
            <a:ext cx="5543869" cy="1810624"/>
          </a:xfrm>
          <a:prstGeom prst="rect">
            <a:avLst/>
          </a:prstGeom>
        </p:spPr>
      </p:pic>
      <p:pic>
        <p:nvPicPr>
          <p:cNvPr id="6" name="Picture 5" descr="Screenshot 2022-02-28 08555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020" y="3056119"/>
            <a:ext cx="5153494" cy="21622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IN" b="1" dirty="0" err="1" smtClean="0">
                <a:solidFill>
                  <a:srgbClr val="FF0000"/>
                </a:solidFill>
              </a:rPr>
              <a:t>Bivariate</a:t>
            </a:r>
            <a:r>
              <a:rPr lang="en-IN" b="1" dirty="0" smtClean="0">
                <a:solidFill>
                  <a:srgbClr val="FF0000"/>
                </a:solidFill>
              </a:rPr>
              <a:t> analysis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r>
              <a:rPr lang="en-IN" dirty="0" smtClean="0"/>
              <a:t>Analysis with two variables is called </a:t>
            </a:r>
            <a:r>
              <a:rPr lang="en-IN" dirty="0" err="1" smtClean="0"/>
              <a:t>Bivariate</a:t>
            </a:r>
            <a:r>
              <a:rPr lang="en-IN" dirty="0" smtClean="0"/>
              <a:t> analysis.</a:t>
            </a:r>
          </a:p>
          <a:p>
            <a:r>
              <a:rPr lang="en-IN" dirty="0" smtClean="0"/>
              <a:t>Few </a:t>
            </a:r>
            <a:r>
              <a:rPr lang="en-IN" dirty="0" err="1" smtClean="0"/>
              <a:t>Bivariate</a:t>
            </a:r>
            <a:r>
              <a:rPr lang="en-IN" dirty="0" smtClean="0"/>
              <a:t> analysis plots are shown below</a:t>
            </a:r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4" name="Picture 3" descr="Screenshot 2022-02-28 0935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48" y="2531597"/>
            <a:ext cx="6345580" cy="3216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Screenshot 2022-02-28 0936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394" y="1972492"/>
            <a:ext cx="4062549" cy="39972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Multivariate analysis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4975180"/>
          </a:xfrm>
        </p:spPr>
        <p:txBody>
          <a:bodyPr/>
          <a:lstStyle/>
          <a:p>
            <a:r>
              <a:rPr lang="en-US" dirty="0" smtClean="0"/>
              <a:t>Analysis with more than two variables is called Multi </a:t>
            </a:r>
            <a:r>
              <a:rPr lang="en-US" dirty="0" err="1" smtClean="0"/>
              <a:t>variate</a:t>
            </a:r>
            <a:r>
              <a:rPr lang="en-US" dirty="0" smtClean="0"/>
              <a:t> analysis.</a:t>
            </a:r>
          </a:p>
          <a:p>
            <a:r>
              <a:rPr lang="en-IN" dirty="0" smtClean="0"/>
              <a:t>Some of the multivariate plots are shown below</a:t>
            </a:r>
            <a:endParaRPr lang="en-US" dirty="0"/>
          </a:p>
        </p:txBody>
      </p:sp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56" y="2285999"/>
            <a:ext cx="4492754" cy="4016850"/>
          </a:xfrm>
          <a:prstGeom prst="rect">
            <a:avLst/>
          </a:prstGeom>
        </p:spPr>
      </p:pic>
      <p:pic>
        <p:nvPicPr>
          <p:cNvPr id="5" name="Picture 4" descr="download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967" y="2467570"/>
            <a:ext cx="4962191" cy="35544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Key Business question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4818426"/>
          </a:xfrm>
        </p:spPr>
        <p:txBody>
          <a:bodyPr/>
          <a:lstStyle/>
          <a:p>
            <a:r>
              <a:rPr lang="en-IN" dirty="0" smtClean="0"/>
              <a:t>How to pick a specific collection of data from a whole </a:t>
            </a:r>
            <a:r>
              <a:rPr lang="en-IN" dirty="0" err="1" smtClean="0"/>
              <a:t>dataframe</a:t>
            </a:r>
            <a:r>
              <a:rPr lang="en-IN" dirty="0" smtClean="0"/>
              <a:t> by visualizing in several plots to understand </a:t>
            </a:r>
            <a:r>
              <a:rPr lang="en-IN" dirty="0" smtClean="0"/>
              <a:t>easily? </a:t>
            </a:r>
            <a:endParaRPr lang="en-US" dirty="0"/>
          </a:p>
        </p:txBody>
      </p:sp>
      <p:pic>
        <p:nvPicPr>
          <p:cNvPr id="4" name="Picture 3" descr="download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1" y="2103120"/>
            <a:ext cx="7432766" cy="44897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Conclusions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846"/>
            <a:ext cx="10515600" cy="4962117"/>
          </a:xfrm>
        </p:spPr>
        <p:txBody>
          <a:bodyPr>
            <a:normAutofit/>
          </a:bodyPr>
          <a:lstStyle/>
          <a:p>
            <a:pPr lvl="1"/>
            <a:r>
              <a:rPr lang="en-IN" dirty="0" smtClean="0"/>
              <a:t>People choose to sell </a:t>
            </a:r>
            <a:r>
              <a:rPr lang="en-IN" dirty="0" err="1" smtClean="0"/>
              <a:t>Maruti</a:t>
            </a:r>
            <a:r>
              <a:rPr lang="en-IN" dirty="0" smtClean="0"/>
              <a:t> brand cars mostly and Tata brand cars </a:t>
            </a:r>
            <a:r>
              <a:rPr lang="en-IN" dirty="0" err="1" smtClean="0"/>
              <a:t>leastly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Most number of cars are manual </a:t>
            </a:r>
            <a:r>
              <a:rPr lang="en-IN" dirty="0" err="1" smtClean="0"/>
              <a:t>geartype</a:t>
            </a:r>
            <a:r>
              <a:rPr lang="en-IN" dirty="0" smtClean="0"/>
              <a:t> cars and automatic cars are very  less.</a:t>
            </a:r>
          </a:p>
          <a:p>
            <a:pPr lvl="1"/>
            <a:r>
              <a:rPr lang="en-IN" dirty="0" smtClean="0"/>
              <a:t>Highest price </a:t>
            </a:r>
            <a:r>
              <a:rPr lang="en-IN" dirty="0" err="1" smtClean="0"/>
              <a:t>carbrand</a:t>
            </a:r>
            <a:r>
              <a:rPr lang="en-IN" dirty="0" smtClean="0"/>
              <a:t> is Toyota and least price car brand is </a:t>
            </a:r>
            <a:r>
              <a:rPr lang="en-IN" dirty="0" err="1" smtClean="0"/>
              <a:t>Maruti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Mostly people will prefer diesel and manual type of cars for good mileage and low </a:t>
            </a:r>
            <a:r>
              <a:rPr lang="en-IN" dirty="0" err="1" smtClean="0"/>
              <a:t>maintainenance</a:t>
            </a:r>
            <a:r>
              <a:rPr lang="en-IN" dirty="0" smtClean="0"/>
              <a:t> cost.</a:t>
            </a:r>
          </a:p>
          <a:p>
            <a:pPr lvl="1"/>
            <a:r>
              <a:rPr lang="en-IN" dirty="0" smtClean="0"/>
              <a:t>And every car is eligible for zero </a:t>
            </a:r>
            <a:r>
              <a:rPr lang="en-IN" dirty="0" err="1" smtClean="0"/>
              <a:t>downpayment</a:t>
            </a:r>
            <a:r>
              <a:rPr lang="en-IN" dirty="0" smtClean="0"/>
              <a:t> option and so many flexible </a:t>
            </a:r>
            <a:r>
              <a:rPr lang="en-IN" dirty="0" err="1" smtClean="0"/>
              <a:t>emi’s</a:t>
            </a:r>
            <a:r>
              <a:rPr lang="en-IN" dirty="0" smtClean="0"/>
              <a:t> ranging from minimum of 6079 to maximum of 42854 based on car prices.</a:t>
            </a:r>
          </a:p>
          <a:p>
            <a:pPr lvl="1"/>
            <a:r>
              <a:rPr lang="en-IN" dirty="0" smtClean="0"/>
              <a:t>The most number of cars coming for sale are less than 20000 </a:t>
            </a:r>
            <a:r>
              <a:rPr lang="en-IN" dirty="0" err="1" smtClean="0"/>
              <a:t>kms</a:t>
            </a:r>
            <a:r>
              <a:rPr lang="en-IN" dirty="0" smtClean="0"/>
              <a:t> driven cars.</a:t>
            </a:r>
          </a:p>
          <a:p>
            <a:pPr lvl="1"/>
            <a:r>
              <a:rPr lang="en-IN" dirty="0" smtClean="0"/>
              <a:t>These are the few points which I considered from the cars24 dataset.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s_and_concerns_business_layout_slid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My Experience in this project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r>
              <a:rPr lang="en-IN" dirty="0" smtClean="0"/>
              <a:t>I had great experience in this project and I have learnt so many things while doing exploratory data analysis.</a:t>
            </a:r>
          </a:p>
          <a:p>
            <a:r>
              <a:rPr lang="en-IN" dirty="0" smtClean="0"/>
              <a:t>For me the scraping of data from website and visualization parts are very much interesting and I thoroughly enjoyed doing that parts.</a:t>
            </a:r>
          </a:p>
          <a:p>
            <a:r>
              <a:rPr lang="en-IN" dirty="0" smtClean="0"/>
              <a:t>I also faced so many challenges in the process but my mentors are very much supportive and explained all the things so that I can complete all these things very easily.</a:t>
            </a:r>
          </a:p>
          <a:p>
            <a:r>
              <a:rPr lang="en-IN" dirty="0" smtClean="0"/>
              <a:t>This is my first project in my professional career and It gave me so much confidence to go further .</a:t>
            </a:r>
          </a:p>
          <a:p>
            <a:r>
              <a:rPr lang="en-IN" dirty="0" smtClean="0"/>
              <a:t>I sincerely thankful to my project mentor </a:t>
            </a:r>
            <a:r>
              <a:rPr lang="en-IN" dirty="0" err="1" smtClean="0"/>
              <a:t>MR.Himanshu</a:t>
            </a:r>
            <a:r>
              <a:rPr lang="en-IN" dirty="0" smtClean="0"/>
              <a:t> </a:t>
            </a:r>
            <a:r>
              <a:rPr lang="en-IN" dirty="0" err="1" smtClean="0"/>
              <a:t>Goswami</a:t>
            </a:r>
            <a:r>
              <a:rPr lang="en-IN" dirty="0" smtClean="0"/>
              <a:t> for his support 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62CC75-9420-47CB-84DD-90A2CE095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339" y="0"/>
            <a:ext cx="9144000" cy="2662518"/>
          </a:xfrm>
        </p:spPr>
        <p:txBody>
          <a:bodyPr>
            <a:normAutofit fontScale="90000"/>
          </a:bodyPr>
          <a:lstStyle/>
          <a:p>
            <a:r>
              <a:rPr lang="en-US" sz="7200" b="1" dirty="0" err="1" smtClean="0">
                <a:solidFill>
                  <a:srgbClr val="FF0000"/>
                </a:solidFill>
              </a:rPr>
              <a:t>Webscraping</a:t>
            </a:r>
            <a:r>
              <a:rPr lang="en-US" sz="7200" b="1" dirty="0" smtClean="0">
                <a:solidFill>
                  <a:srgbClr val="FF0000"/>
                </a:solidFill>
              </a:rPr>
              <a:t> and Data Analysis on - Cars24 Website</a:t>
            </a:r>
            <a:endParaRPr lang="en-IN" sz="72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6E1871-C1C0-448F-8955-DFD153D30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0332" y="3455894"/>
            <a:ext cx="9144000" cy="1290917"/>
          </a:xfrm>
        </p:spPr>
        <p:txBody>
          <a:bodyPr/>
          <a:lstStyle/>
          <a:p>
            <a:r>
              <a:rPr lang="en-IN" dirty="0" smtClean="0"/>
              <a:t>Name:- </a:t>
            </a:r>
            <a:r>
              <a:rPr lang="en-IN" dirty="0" err="1" smtClean="0"/>
              <a:t>Jayaram</a:t>
            </a:r>
            <a:r>
              <a:rPr lang="en-IN" dirty="0" smtClean="0"/>
              <a:t> </a:t>
            </a:r>
            <a:r>
              <a:rPr lang="en-IN" dirty="0" err="1" smtClean="0"/>
              <a:t>Maipala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9824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;p2">
            <a:extLst>
              <a:ext uri="{FF2B5EF4-FFF2-40B4-BE49-F238E27FC236}">
                <a16:creationId xmlns:a16="http://schemas.microsoft.com/office/drawing/2014/main" xmlns="" id="{F1938B5B-7279-41B8-9966-43015F242CFD}"/>
              </a:ext>
            </a:extLst>
          </p:cNvPr>
          <p:cNvSpPr txBox="1"/>
          <p:nvPr/>
        </p:nvSpPr>
        <p:spPr>
          <a:xfrm>
            <a:off x="737812" y="1299172"/>
            <a:ext cx="1069218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Educational Background  :- B-TECH(Electronics and </a:t>
            </a: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ommunication </a:t>
            </a: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ngineering).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b="1" dirty="0"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 am very much interested in doing business after my </a:t>
            </a:r>
            <a:r>
              <a:rPr lang="en-IN" b="1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studies.But</a:t>
            </a:r>
            <a:r>
              <a:rPr lang="en-IN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I need some skills to sort out the things relate to data in any type of </a:t>
            </a:r>
            <a:r>
              <a:rPr lang="en-IN" b="1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businesses,and</a:t>
            </a:r>
            <a:r>
              <a:rPr lang="en-IN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also it will be very much useful to develop and promote any </a:t>
            </a:r>
            <a:r>
              <a:rPr lang="en-IN" b="1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business.That’s</a:t>
            </a:r>
            <a:r>
              <a:rPr lang="en-IN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where my interest in data science begins and then I keep on researching about the data science and </a:t>
            </a:r>
            <a:r>
              <a:rPr lang="en-IN" b="1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everytime</a:t>
            </a:r>
            <a:r>
              <a:rPr lang="en-IN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I learn something new in this.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b="1" smtClean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Work Experience :- </a:t>
            </a:r>
            <a:r>
              <a:rPr lang="en-IN" b="1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Iam</a:t>
            </a:r>
            <a:r>
              <a:rPr lang="en-IN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working in </a:t>
            </a:r>
            <a:r>
              <a:rPr lang="en-IN" b="1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infosys</a:t>
            </a:r>
            <a:r>
              <a:rPr lang="en-IN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as system engineer from past 1 month in SAP stream.</a:t>
            </a:r>
          </a:p>
        </p:txBody>
      </p:sp>
      <p:sp>
        <p:nvSpPr>
          <p:cNvPr id="6" name="Google Shape;42;p2">
            <a:extLst>
              <a:ext uri="{FF2B5EF4-FFF2-40B4-BE49-F238E27FC236}">
                <a16:creationId xmlns:a16="http://schemas.microsoft.com/office/drawing/2014/main" xmlns="" id="{717B5CEA-3236-4F3B-910D-3C353EEDF02F}"/>
              </a:ext>
            </a:extLst>
          </p:cNvPr>
          <p:cNvSpPr txBox="1"/>
          <p:nvPr/>
        </p:nvSpPr>
        <p:spPr>
          <a:xfrm>
            <a:off x="565679" y="321663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14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A93B1-7D33-467E-A922-4FDCECE8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Agenda: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C7ADB8-7D6F-4824-8535-D7E28B54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43" y="134381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Business Problem</a:t>
            </a:r>
          </a:p>
          <a:p>
            <a:r>
              <a:rPr lang="en-US" b="1" dirty="0"/>
              <a:t>Objective of the Project</a:t>
            </a:r>
          </a:p>
          <a:p>
            <a:r>
              <a:rPr lang="en-IN" b="1" dirty="0"/>
              <a:t>Web Scraping – Details (Websites, Processor </a:t>
            </a:r>
            <a:r>
              <a:rPr lang="en-IN" b="1" dirty="0" err="1" smtClean="0"/>
              <a:t>i</a:t>
            </a:r>
            <a:r>
              <a:rPr lang="en-IN" b="1" dirty="0" smtClean="0"/>
              <a:t> </a:t>
            </a:r>
            <a:r>
              <a:rPr lang="en-IN" b="1" dirty="0"/>
              <a:t>followed) </a:t>
            </a:r>
          </a:p>
          <a:p>
            <a:r>
              <a:rPr lang="en-IN" b="1" dirty="0"/>
              <a:t>Summary of the Data </a:t>
            </a:r>
          </a:p>
          <a:p>
            <a:r>
              <a:rPr lang="en-IN" b="1" dirty="0"/>
              <a:t>Data Cleaning</a:t>
            </a:r>
          </a:p>
          <a:p>
            <a:r>
              <a:rPr lang="en-IN" b="1" dirty="0"/>
              <a:t>Data Manipulation</a:t>
            </a:r>
          </a:p>
          <a:p>
            <a:r>
              <a:rPr lang="en-IN" b="1" dirty="0"/>
              <a:t>Univariate Analysis </a:t>
            </a:r>
          </a:p>
          <a:p>
            <a:r>
              <a:rPr lang="en-IN" b="1" dirty="0"/>
              <a:t>BiVariate Analysis </a:t>
            </a:r>
          </a:p>
          <a:p>
            <a:r>
              <a:rPr lang="en-IN" b="1" dirty="0"/>
              <a:t>Key Business Question </a:t>
            </a:r>
          </a:p>
          <a:p>
            <a:r>
              <a:rPr lang="en-IN" b="1" dirty="0"/>
              <a:t>Conclusion (Key finding overall) </a:t>
            </a:r>
          </a:p>
          <a:p>
            <a:r>
              <a:rPr lang="en-IN" b="1" dirty="0"/>
              <a:t>Q&amp;A Slide </a:t>
            </a:r>
          </a:p>
          <a:p>
            <a:r>
              <a:rPr lang="en-IN" b="1" dirty="0"/>
              <a:t>Your Experience of the Web Scraping – Data Analysis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2835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Business Problem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/>
          </a:bodyPr>
          <a:lstStyle/>
          <a:p>
            <a:r>
              <a:rPr lang="en-IN" dirty="0" smtClean="0"/>
              <a:t>Cars 24 is an online website where people can buy and sell their cars very easily.</a:t>
            </a:r>
          </a:p>
          <a:p>
            <a:r>
              <a:rPr lang="en-IN" dirty="0" smtClean="0"/>
              <a:t>Here the main business problem is for </a:t>
            </a:r>
            <a:r>
              <a:rPr lang="en-IN" dirty="0" err="1" smtClean="0"/>
              <a:t>employes</a:t>
            </a:r>
            <a:r>
              <a:rPr lang="en-IN" dirty="0" smtClean="0"/>
              <a:t> who are working in cars24,that they should not understand the cars data by seeing it in unstructured manner.</a:t>
            </a:r>
          </a:p>
          <a:p>
            <a:r>
              <a:rPr lang="en-IN" dirty="0" smtClean="0"/>
              <a:t>If the </a:t>
            </a:r>
            <a:r>
              <a:rPr lang="en-IN" dirty="0" err="1" smtClean="0"/>
              <a:t>employes</a:t>
            </a:r>
            <a:r>
              <a:rPr lang="en-IN" dirty="0" smtClean="0"/>
              <a:t> are not understanding the things like how many types of cars are uploaded and in that which type of cars are sold out </a:t>
            </a:r>
            <a:r>
              <a:rPr lang="en-IN" dirty="0" err="1" smtClean="0"/>
              <a:t>fastly</a:t>
            </a:r>
            <a:r>
              <a:rPr lang="en-IN" dirty="0" smtClean="0"/>
              <a:t> and all these things then they don’t have any clarity to involve in business progress.  </a:t>
            </a:r>
          </a:p>
          <a:p>
            <a:r>
              <a:rPr lang="en-IN" dirty="0" smtClean="0"/>
              <a:t>And customers are also facing problem with checking the specifications and all other things about the car individually.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Objective of the project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>
            <a:normAutofit/>
          </a:bodyPr>
          <a:lstStyle/>
          <a:p>
            <a:r>
              <a:rPr lang="en-IN" dirty="0" smtClean="0"/>
              <a:t>To extract the large set of cars data from website and create a data frame by having several required data objects in it.</a:t>
            </a:r>
          </a:p>
          <a:p>
            <a:r>
              <a:rPr lang="en-IN" dirty="0" smtClean="0"/>
              <a:t>And then we convert the </a:t>
            </a:r>
            <a:r>
              <a:rPr lang="en-IN" dirty="0" err="1" smtClean="0"/>
              <a:t>dataframe</a:t>
            </a:r>
            <a:r>
              <a:rPr lang="en-IN" dirty="0" smtClean="0"/>
              <a:t> into several visualizations based on the input data.</a:t>
            </a:r>
          </a:p>
          <a:p>
            <a:r>
              <a:rPr lang="en-IN" dirty="0" smtClean="0"/>
              <a:t>So that we can understand the data very easily by seeing it on a pictorial representation.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“ </a:t>
            </a:r>
            <a:r>
              <a:rPr lang="en-IN" b="1" dirty="0" smtClean="0"/>
              <a:t>A PICTURE SPEAKS A THOUSAND WORDS “</a:t>
            </a:r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Web Scraping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4"/>
            <a:ext cx="10515600" cy="4975180"/>
          </a:xfrm>
        </p:spPr>
        <p:txBody>
          <a:bodyPr>
            <a:normAutofit/>
          </a:bodyPr>
          <a:lstStyle/>
          <a:p>
            <a:r>
              <a:rPr lang="en-US" dirty="0" smtClean="0"/>
              <a:t>Web scraping is a method to obtain large amounts of data from websites. Most of this data is unstructured data in an HTML format which is then converted into structured data in a database so that it can be used in various applications.</a:t>
            </a:r>
          </a:p>
          <a:p>
            <a:r>
              <a:rPr lang="en-IN" dirty="0" smtClean="0"/>
              <a:t>Here we take cars24 as website to scrape the data.</a:t>
            </a:r>
          </a:p>
          <a:p>
            <a:r>
              <a:rPr lang="en-IN" dirty="0" smtClean="0"/>
              <a:t>Beautiful Soup is the python package which we are used in this web scraping process and it is very much useful in extracting HTML content from website. </a:t>
            </a:r>
          </a:p>
          <a:p>
            <a:endParaRPr lang="en-US" dirty="0" smtClean="0"/>
          </a:p>
          <a:p>
            <a:pPr>
              <a:buNone/>
            </a:pPr>
            <a:r>
              <a:rPr lang="en-IN" dirty="0" smtClean="0"/>
              <a:t>Cars24 website       Beautiful soup       Extracting Html       Extracted data </a:t>
            </a:r>
          </a:p>
          <a:p>
            <a:pPr>
              <a:buNone/>
            </a:pPr>
            <a:r>
              <a:rPr lang="en-IN" dirty="0" smtClean="0"/>
              <a:t>                                                                            data              stored in objects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213458" y="5316583"/>
            <a:ext cx="470263" cy="22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839095" y="5316583"/>
            <a:ext cx="483326" cy="235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8595349" y="5316583"/>
            <a:ext cx="483326" cy="22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Summary of the data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>
            <a:normAutofit/>
          </a:bodyPr>
          <a:lstStyle/>
          <a:p>
            <a:r>
              <a:rPr lang="en-US" dirty="0" smtClean="0"/>
              <a:t>The data scraped from the website is</a:t>
            </a:r>
          </a:p>
          <a:p>
            <a:pPr lvl="1">
              <a:buNone/>
            </a:pPr>
            <a:r>
              <a:rPr lang="en-US" dirty="0" smtClean="0"/>
              <a:t>          1.Brand name </a:t>
            </a:r>
          </a:p>
          <a:p>
            <a:pPr lvl="1">
              <a:buNone/>
            </a:pPr>
            <a:r>
              <a:rPr lang="en-US" dirty="0" smtClean="0"/>
              <a:t>          2.Car Model</a:t>
            </a:r>
          </a:p>
          <a:p>
            <a:pPr lvl="1">
              <a:buNone/>
            </a:pPr>
            <a:r>
              <a:rPr lang="en-US" dirty="0" smtClean="0"/>
              <a:t>          3.Mfg Year</a:t>
            </a:r>
          </a:p>
          <a:p>
            <a:pPr lvl="1">
              <a:buNone/>
            </a:pPr>
            <a:r>
              <a:rPr lang="en-US" dirty="0" smtClean="0"/>
              <a:t>          4.Kms Driven</a:t>
            </a:r>
          </a:p>
          <a:p>
            <a:pPr lvl="1">
              <a:buNone/>
            </a:pPr>
            <a:r>
              <a:rPr lang="en-US" dirty="0" smtClean="0"/>
              <a:t>          5.Price</a:t>
            </a:r>
          </a:p>
          <a:p>
            <a:pPr lvl="1">
              <a:buNone/>
            </a:pPr>
            <a:r>
              <a:rPr lang="en-US" dirty="0" smtClean="0"/>
              <a:t>          6.Emi Facility</a:t>
            </a:r>
          </a:p>
          <a:p>
            <a:pPr lvl="1">
              <a:buNone/>
            </a:pPr>
            <a:r>
              <a:rPr lang="en-US" dirty="0" smtClean="0"/>
              <a:t>          7.Kms Driven</a:t>
            </a:r>
          </a:p>
          <a:p>
            <a:pPr lvl="1">
              <a:buNone/>
            </a:pPr>
            <a:r>
              <a:rPr lang="en-US" dirty="0" smtClean="0"/>
              <a:t>          8.Owner Type </a:t>
            </a:r>
          </a:p>
          <a:p>
            <a:pPr lvl="1">
              <a:buNone/>
            </a:pPr>
            <a:r>
              <a:rPr lang="en-US" dirty="0" smtClean="0"/>
              <a:t>          9.Gear Type    </a:t>
            </a:r>
            <a:r>
              <a:rPr lang="en-IN" dirty="0" smtClean="0"/>
              <a:t>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08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Data Cleaning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7" y="1018902"/>
            <a:ext cx="10818223" cy="5473337"/>
          </a:xfrm>
        </p:spPr>
        <p:txBody>
          <a:bodyPr/>
          <a:lstStyle/>
          <a:p>
            <a:pPr lvl="1"/>
            <a:r>
              <a:rPr lang="en-IN" dirty="0" smtClean="0"/>
              <a:t> I use Pandas tool to clean the data and to create a </a:t>
            </a:r>
            <a:r>
              <a:rPr lang="en-IN" dirty="0" err="1" smtClean="0"/>
              <a:t>dataframe</a:t>
            </a:r>
            <a:r>
              <a:rPr lang="en-IN" dirty="0" smtClean="0"/>
              <a:t> .</a:t>
            </a:r>
          </a:p>
          <a:p>
            <a:pPr lvl="1"/>
            <a:r>
              <a:rPr lang="en-IN" dirty="0" smtClean="0"/>
              <a:t>Pandas tool is used in cleaning the data in large datasets.</a:t>
            </a:r>
          </a:p>
          <a:p>
            <a:pPr lvl="1"/>
            <a:r>
              <a:rPr lang="en-IN" dirty="0" smtClean="0"/>
              <a:t>In this project I use pandas to create a </a:t>
            </a:r>
            <a:r>
              <a:rPr lang="en-IN" dirty="0" err="1" smtClean="0"/>
              <a:t>dataframe</a:t>
            </a:r>
            <a:r>
              <a:rPr lang="en-IN" dirty="0" smtClean="0"/>
              <a:t> for the data extracted from the website.</a:t>
            </a:r>
          </a:p>
          <a:p>
            <a:pPr lvl="1"/>
            <a:r>
              <a:rPr lang="en-IN" dirty="0" smtClean="0"/>
              <a:t>And also by using this pandas I can add some extra data columns which is extracted from the other data </a:t>
            </a:r>
            <a:r>
              <a:rPr lang="en-IN" dirty="0" err="1" smtClean="0"/>
              <a:t>columns.Below</a:t>
            </a:r>
            <a:r>
              <a:rPr lang="en-IN" dirty="0" smtClean="0"/>
              <a:t> </a:t>
            </a:r>
            <a:r>
              <a:rPr lang="en-IN" dirty="0" err="1" smtClean="0"/>
              <a:t>dataframe</a:t>
            </a:r>
            <a:r>
              <a:rPr lang="en-IN" dirty="0" smtClean="0"/>
              <a:t> is created by using pandas for this project.</a:t>
            </a:r>
          </a:p>
          <a:p>
            <a:endParaRPr lang="en-IN" dirty="0" smtClean="0"/>
          </a:p>
        </p:txBody>
      </p:sp>
      <p:pic>
        <p:nvPicPr>
          <p:cNvPr id="7" name="Picture 6" descr="Screenshot 2022-02-28 0832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585" y="3592286"/>
            <a:ext cx="8047552" cy="27326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547</TotalTime>
  <Words>958</Words>
  <Application>Microsoft Office PowerPoint</Application>
  <PresentationFormat>Custom</PresentationFormat>
  <Paragraphs>87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Webscraping and Data Analysis on - Cars24 Website</vt:lpstr>
      <vt:lpstr>Slide 3</vt:lpstr>
      <vt:lpstr>Agenda: </vt:lpstr>
      <vt:lpstr>Business Problem :</vt:lpstr>
      <vt:lpstr>Objective of the project :</vt:lpstr>
      <vt:lpstr>Web Scraping :</vt:lpstr>
      <vt:lpstr>Summary of the data :</vt:lpstr>
      <vt:lpstr>Data Cleaning :</vt:lpstr>
      <vt:lpstr>Data Manipulation:</vt:lpstr>
      <vt:lpstr>Univariate Analysis :</vt:lpstr>
      <vt:lpstr>Bivariate analysis :</vt:lpstr>
      <vt:lpstr>Multivariate analysis</vt:lpstr>
      <vt:lpstr>Key Business question :</vt:lpstr>
      <vt:lpstr>Conclusions :</vt:lpstr>
      <vt:lpstr>Slide 16</vt:lpstr>
      <vt:lpstr>My Experience in this project :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Windows User</cp:lastModifiedBy>
  <cp:revision>60</cp:revision>
  <dcterms:created xsi:type="dcterms:W3CDTF">2021-02-16T05:19:01Z</dcterms:created>
  <dcterms:modified xsi:type="dcterms:W3CDTF">2022-02-28T06:40:31Z</dcterms:modified>
</cp:coreProperties>
</file>