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DM Sans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22" Type="http://schemas.openxmlformats.org/officeDocument/2006/relationships/font" Target="fonts/Merriweather-italic.fntdata"/><Relationship Id="rId21" Type="http://schemas.openxmlformats.org/officeDocument/2006/relationships/font" Target="fonts/Merriweather-bold.fntdata"/><Relationship Id="rId24" Type="http://schemas.openxmlformats.org/officeDocument/2006/relationships/font" Target="fonts/DMSans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DMSansMedium-bold.fntdata"/><Relationship Id="rId12" Type="http://schemas.openxmlformats.org/officeDocument/2006/relationships/font" Target="fonts/DMSansMedium-regular.fntdata"/><Relationship Id="rId15" Type="http://schemas.openxmlformats.org/officeDocument/2006/relationships/font" Target="fonts/DMSansMedium-boldItalic.fntdata"/><Relationship Id="rId14" Type="http://schemas.openxmlformats.org/officeDocument/2006/relationships/font" Target="fonts/DMSans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19" Type="http://schemas.openxmlformats.org/officeDocument/2006/relationships/font" Target="fonts/RobotoMono-boldItalic.fntdata"/><Relationship Id="rId18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93a36427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93a36427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93a3642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93a3642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93a3642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93a3642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3a3642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93a3642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93a3642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93a3642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25.01.2025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197375" y="25217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0" lang="en" sz="5200">
                <a:latin typeface="Arial"/>
                <a:ea typeface="Arial"/>
                <a:cs typeface="Arial"/>
                <a:sym typeface="Arial"/>
              </a:rPr>
              <a:t>Heat PDE solving using LLM fine-tuning</a:t>
            </a:r>
            <a:endParaRPr b="0"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Jayaram Reddy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descr="Blue and green wave pattern. " id="266" name="Google Shape;266;p4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276275" y="19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Curating dataset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769625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LLMs are not good at solving PDE’s, simple idea would be to use numerical solvers such as FDM or more </a:t>
            </a:r>
            <a:r>
              <a:rPr lang="en" sz="1400"/>
              <a:t>advanced</a:t>
            </a:r>
            <a:r>
              <a:rPr lang="en" sz="1400"/>
              <a:t> methods like FVM/FEA to get solution arrays.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But LLM’s can’t directly process numerical arrays and </a:t>
            </a:r>
            <a:r>
              <a:rPr lang="en" sz="1400"/>
              <a:t>answer</a:t>
            </a:r>
            <a:r>
              <a:rPr lang="en" sz="1400"/>
              <a:t> the queries.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Encode solution </a:t>
            </a:r>
            <a:r>
              <a:rPr lang="en" sz="1400"/>
              <a:t>arrays</a:t>
            </a:r>
            <a:r>
              <a:rPr lang="en" sz="1400"/>
              <a:t> as strings.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Step1: Encoding Arrays as Strings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Boundary Conditions</a:t>
            </a:r>
            <a:r>
              <a:rPr lang="en" sz="1100">
                <a:solidFill>
                  <a:schemeClr val="dk1"/>
                </a:solidFill>
              </a:rPr>
              <a:t>: Represent the boundary conditions as strings, e.g.: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BCs: Dirichlet(top: 100, bottom: 0, left: 50, right: 25), Domain: [100x100]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●"/>
            </a:pPr>
            <a:r>
              <a:rPr b="1" lang="en" sz="1100">
                <a:solidFill>
                  <a:schemeClr val="dk1"/>
                </a:solidFill>
              </a:rPr>
              <a:t>Initial Conditions</a:t>
            </a:r>
            <a:r>
              <a:rPr lang="en" sz="1100">
                <a:solidFill>
                  <a:schemeClr val="dk1"/>
                </a:solidFill>
              </a:rPr>
              <a:t>: Encode the array as comma-separated values or JSON: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Initial: [0.0, 0.0, ..., 0.0] (flattened array or grid subset)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Char char="●"/>
            </a:pPr>
            <a:r>
              <a:rPr b="1" lang="en" sz="1100">
                <a:solidFill>
                  <a:schemeClr val="dk1"/>
                </a:solidFill>
              </a:rPr>
              <a:t>Solution Grid</a:t>
            </a:r>
            <a:r>
              <a:rPr lang="en" sz="1100">
                <a:solidFill>
                  <a:schemeClr val="dk1"/>
                </a:solidFill>
              </a:rPr>
              <a:t>: Flatten the 2D solution array and encode as a sequence (we can also serialize as JSON)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{ "solution": [ [12.3, 11.7, ...], [10.2, 9.8, ...], ... ] }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8075"/>
            <a:ext cx="85206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531625"/>
            <a:ext cx="8520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2: Using Tokens for Positions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Solution: (0,0): 12.3, (0,1): 11.7, (0,2): 10.9, ...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 3: Create prompt-response pair 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Input: BCs: Dirichlet(top: 100, bottom: 0, left: 50, right: 25), Domain: [10x10] Initial: [0.0, 0.0, ..., 0.0] Predict the steady-state solution. Output: Solution: [12.3, 11.7, 10.9, ..., 0.0]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 have curated these prompt-response pairs by querying GPT3.5 model (solution array is passed) and prompted by explaining all the 4 cases of boundary conditions.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 further prompted to group these questions into similar categories and leverage common solutions for each group like temperature at bottom left corner (0, 0). 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15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boundary conditions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637950"/>
            <a:ext cx="8520600" cy="3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LLM’s find it difficult to generalize to different </a:t>
            </a:r>
            <a:r>
              <a:rPr lang="en" sz="1100"/>
              <a:t>boundary</a:t>
            </a:r>
            <a:r>
              <a:rPr lang="en" sz="1100"/>
              <a:t> conditions. So, dataset of prompt-response has to be created for different boundary conditions like below: 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a.) Non - </a:t>
            </a:r>
            <a:r>
              <a:rPr lang="en" sz="1100">
                <a:solidFill>
                  <a:srgbClr val="188038"/>
                </a:solidFill>
              </a:rPr>
              <a:t>homogeneous</a:t>
            </a:r>
            <a:r>
              <a:rPr lang="en" sz="1100">
                <a:solidFill>
                  <a:srgbClr val="188038"/>
                </a:solidFill>
              </a:rPr>
              <a:t> source term 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b.) Time dependent solutions 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c.) Boundary conditions (FLUX-neuman / constant - Dirichlet) across all 4 slides of the slab. </a:t>
            </a: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Generate a dataset by varying parameters such as:  (haven’t tried below ideas for submission)</a:t>
            </a:r>
            <a:endParaRPr b="1"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a.) Boundary conditions: Dirichlet (fixed values), Neumann (flux), or mixed.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b.) Domain geometry: Rectangular, circular, or arbitrary shapes.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c.) Material properties: Thermal diffusivity variations.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d.) Initial conditions: Uniform, sinusoidal, or random distributions.</a:t>
            </a:r>
            <a:endParaRPr sz="11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LLM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602500"/>
            <a:ext cx="8520600" cy="4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Components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Initialization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Model: IBM Granite 3.1-2b-base.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Training: LoRA (Low-Rank Adaptation) for parameter-efficient fine-tuning.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Dataset: Text data representing boundary and initial conditions.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Model Setup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4-bit quantization for memory efficiency.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pre-trained model and tokenizer with: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Quantization: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nf4</a:t>
            </a:r>
            <a:r>
              <a:rPr lang="en" sz="1100">
                <a:solidFill>
                  <a:schemeClr val="dk1"/>
                </a:solidFill>
              </a:rPr>
              <a:t>, compute dtype: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float16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LoRA settings: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r=64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alpha=32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dropout=0.075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Dataset Preparation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Input: Text file with each line representing training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Tokenization: Truncate and pad text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max_seq_length=512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Training Configuration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LoRA: Target modules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q_proj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v_proj</a:t>
            </a:r>
            <a:r>
              <a:rPr lang="en" sz="1100">
                <a:solidFill>
                  <a:schemeClr val="dk1"/>
                </a:solidFill>
              </a:rPr>
              <a:t> for efficient adaptation.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Arguments: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Epochs: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Batch Size: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Optimizer: AdamW with cosine scheduler.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83"/>
              <a:t>Code and execution details: </a:t>
            </a:r>
            <a:r>
              <a:rPr b="1" lang="en" sz="1283">
                <a:solidFill>
                  <a:srgbClr val="188038"/>
                </a:solidFill>
              </a:rPr>
              <a:t>https://github.com/jayaramreddy10/Heat_eqn_LLM_finetuning</a:t>
            </a:r>
            <a:endParaRPr b="1" sz="1283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