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72" r:id="rId4"/>
    <p:sldId id="258" r:id="rId5"/>
    <p:sldId id="259" r:id="rId6"/>
    <p:sldId id="266" r:id="rId7"/>
    <p:sldId id="260" r:id="rId8"/>
    <p:sldId id="261" r:id="rId9"/>
    <p:sldId id="267" r:id="rId10"/>
    <p:sldId id="263" r:id="rId11"/>
    <p:sldId id="268" r:id="rId12"/>
    <p:sldId id="269" r:id="rId13"/>
    <p:sldId id="270" r:id="rId14"/>
    <p:sldId id="271" r:id="rId15"/>
    <p:sldId id="264"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684"/>
    <p:restoredTop sz="94719"/>
  </p:normalViewPr>
  <p:slideViewPr>
    <p:cSldViewPr snapToGrid="0">
      <p:cViewPr varScale="1">
        <p:scale>
          <a:sx n="152" d="100"/>
          <a:sy n="152" d="100"/>
        </p:scale>
        <p:origin x="13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5FC94A-35FE-4A10-91FE-579262B869D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A44B5E6-A3F4-43A9-86CD-C9AC34FA7D15}">
      <dgm:prSet/>
      <dgm:spPr/>
      <dgm:t>
        <a:bodyPr/>
        <a:lstStyle/>
        <a:p>
          <a:pPr>
            <a:lnSpc>
              <a:spcPct val="100000"/>
            </a:lnSpc>
          </a:pPr>
          <a:r>
            <a:rPr lang="en-US" dirty="0" err="1"/>
            <a:t>Homography</a:t>
          </a:r>
          <a:r>
            <a:rPr lang="en-US" dirty="0"/>
            <a:t> is a method to warp the perspective of an image using linear algebra.</a:t>
          </a:r>
        </a:p>
      </dgm:t>
    </dgm:pt>
    <dgm:pt modelId="{5DA3DC8D-B365-4FA6-A2A8-E8B26CF1044F}" type="parTrans" cxnId="{C386E00E-1286-40C2-AE5C-1887E94C3F96}">
      <dgm:prSet/>
      <dgm:spPr/>
      <dgm:t>
        <a:bodyPr/>
        <a:lstStyle/>
        <a:p>
          <a:endParaRPr lang="en-US"/>
        </a:p>
      </dgm:t>
    </dgm:pt>
    <dgm:pt modelId="{B1E70B2E-D753-4B6D-933C-5D6938042786}" type="sibTrans" cxnId="{C386E00E-1286-40C2-AE5C-1887E94C3F96}">
      <dgm:prSet/>
      <dgm:spPr/>
      <dgm:t>
        <a:bodyPr/>
        <a:lstStyle/>
        <a:p>
          <a:endParaRPr lang="en-US"/>
        </a:p>
      </dgm:t>
    </dgm:pt>
    <dgm:pt modelId="{28AA6A60-C6CF-48F2-8C7A-101CF24F81EA}">
      <dgm:prSet/>
      <dgm:spPr/>
      <dgm:t>
        <a:bodyPr/>
        <a:lstStyle/>
        <a:p>
          <a:pPr>
            <a:lnSpc>
              <a:spcPct val="100000"/>
            </a:lnSpc>
          </a:pPr>
          <a:r>
            <a:rPr lang="en-US"/>
            <a:t>To warp an image from perspective p to p̂, We use a homography matrix H.</a:t>
          </a:r>
        </a:p>
      </dgm:t>
    </dgm:pt>
    <dgm:pt modelId="{333580E3-2955-457D-AD37-A2981F5CAEDB}" type="parTrans" cxnId="{7511A0FE-DA50-43F7-BF4C-B382782A5A04}">
      <dgm:prSet/>
      <dgm:spPr/>
      <dgm:t>
        <a:bodyPr/>
        <a:lstStyle/>
        <a:p>
          <a:endParaRPr lang="en-US"/>
        </a:p>
      </dgm:t>
    </dgm:pt>
    <dgm:pt modelId="{D8A98AE3-23C1-44C0-98FE-6307549D1D24}" type="sibTrans" cxnId="{7511A0FE-DA50-43F7-BF4C-B382782A5A04}">
      <dgm:prSet/>
      <dgm:spPr/>
      <dgm:t>
        <a:bodyPr/>
        <a:lstStyle/>
        <a:p>
          <a:endParaRPr lang="en-US"/>
        </a:p>
      </dgm:t>
    </dgm:pt>
    <dgm:pt modelId="{BEDB6BEE-6847-449E-B7B6-947E526E95DD}">
      <dgm:prSet/>
      <dgm:spPr/>
      <dgm:t>
        <a:bodyPr/>
        <a:lstStyle/>
        <a:p>
          <a:pPr>
            <a:lnSpc>
              <a:spcPct val="100000"/>
            </a:lnSpc>
          </a:pPr>
          <a:r>
            <a:rPr lang="en-US"/>
            <a:t>In our case, we construct the matrix H from the given Camera Parameters.</a:t>
          </a:r>
        </a:p>
      </dgm:t>
    </dgm:pt>
    <dgm:pt modelId="{424BEA82-18A3-4AFC-AA3C-E13950C2E46A}" type="parTrans" cxnId="{78F2C4EF-1A17-4229-9625-23A86AFE903F}">
      <dgm:prSet/>
      <dgm:spPr/>
      <dgm:t>
        <a:bodyPr/>
        <a:lstStyle/>
        <a:p>
          <a:endParaRPr lang="en-US"/>
        </a:p>
      </dgm:t>
    </dgm:pt>
    <dgm:pt modelId="{47743D05-B8DD-4698-A69D-1A9F7932E4E9}" type="sibTrans" cxnId="{78F2C4EF-1A17-4229-9625-23A86AFE903F}">
      <dgm:prSet/>
      <dgm:spPr/>
      <dgm:t>
        <a:bodyPr/>
        <a:lstStyle/>
        <a:p>
          <a:endParaRPr lang="en-US"/>
        </a:p>
      </dgm:t>
    </dgm:pt>
    <dgm:pt modelId="{AD402491-3B80-474C-946E-E3B8DAF70FE5}" type="pres">
      <dgm:prSet presAssocID="{8D5FC94A-35FE-4A10-91FE-579262B869D9}" presName="root" presStyleCnt="0">
        <dgm:presLayoutVars>
          <dgm:dir/>
          <dgm:resizeHandles val="exact"/>
        </dgm:presLayoutVars>
      </dgm:prSet>
      <dgm:spPr/>
    </dgm:pt>
    <dgm:pt modelId="{98394980-4715-44BC-A279-881EC3166BE7}" type="pres">
      <dgm:prSet presAssocID="{4A44B5E6-A3F4-43A9-86CD-C9AC34FA7D15}" presName="compNode" presStyleCnt="0"/>
      <dgm:spPr/>
    </dgm:pt>
    <dgm:pt modelId="{EE2A184B-B2EE-4CAE-82A1-1E61049F610B}" type="pres">
      <dgm:prSet presAssocID="{4A44B5E6-A3F4-43A9-86CD-C9AC34FA7D15}" presName="bgRect" presStyleLbl="bgShp" presStyleIdx="0" presStyleCnt="3"/>
      <dgm:spPr/>
    </dgm:pt>
    <dgm:pt modelId="{9A90A1E7-1327-4D79-8A87-4984718D5ABD}" type="pres">
      <dgm:prSet presAssocID="{4A44B5E6-A3F4-43A9-86CD-C9AC34FA7D1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encil"/>
        </a:ext>
      </dgm:extLst>
    </dgm:pt>
    <dgm:pt modelId="{EACD8C57-9B8D-4078-9E83-BE1B2C5B1A21}" type="pres">
      <dgm:prSet presAssocID="{4A44B5E6-A3F4-43A9-86CD-C9AC34FA7D15}" presName="spaceRect" presStyleCnt="0"/>
      <dgm:spPr/>
    </dgm:pt>
    <dgm:pt modelId="{CD04E361-3EBE-44A7-B901-F8CDA18944FF}" type="pres">
      <dgm:prSet presAssocID="{4A44B5E6-A3F4-43A9-86CD-C9AC34FA7D15}" presName="parTx" presStyleLbl="revTx" presStyleIdx="0" presStyleCnt="3">
        <dgm:presLayoutVars>
          <dgm:chMax val="0"/>
          <dgm:chPref val="0"/>
        </dgm:presLayoutVars>
      </dgm:prSet>
      <dgm:spPr/>
    </dgm:pt>
    <dgm:pt modelId="{DD901FE9-FB48-4670-B13F-185D79D578D6}" type="pres">
      <dgm:prSet presAssocID="{B1E70B2E-D753-4B6D-933C-5D6938042786}" presName="sibTrans" presStyleCnt="0"/>
      <dgm:spPr/>
    </dgm:pt>
    <dgm:pt modelId="{3912E397-254E-45EE-B2D5-0FA607B9A7A3}" type="pres">
      <dgm:prSet presAssocID="{28AA6A60-C6CF-48F2-8C7A-101CF24F81EA}" presName="compNode" presStyleCnt="0"/>
      <dgm:spPr/>
    </dgm:pt>
    <dgm:pt modelId="{2290CE7F-93FB-4C81-A7EE-F4C314DB3299}" type="pres">
      <dgm:prSet presAssocID="{28AA6A60-C6CF-48F2-8C7A-101CF24F81EA}" presName="bgRect" presStyleLbl="bgShp" presStyleIdx="1" presStyleCnt="3"/>
      <dgm:spPr/>
    </dgm:pt>
    <dgm:pt modelId="{B78A117D-7430-4039-A7DE-CA7E0B382C9D}" type="pres">
      <dgm:prSet presAssocID="{28AA6A60-C6CF-48F2-8C7A-101CF24F81E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uble"/>
        </a:ext>
      </dgm:extLst>
    </dgm:pt>
    <dgm:pt modelId="{AB0A9BEF-BA1A-402D-9290-643DA53F5C72}" type="pres">
      <dgm:prSet presAssocID="{28AA6A60-C6CF-48F2-8C7A-101CF24F81EA}" presName="spaceRect" presStyleCnt="0"/>
      <dgm:spPr/>
    </dgm:pt>
    <dgm:pt modelId="{42649990-4412-4FF1-B227-9F4DAE232795}" type="pres">
      <dgm:prSet presAssocID="{28AA6A60-C6CF-48F2-8C7A-101CF24F81EA}" presName="parTx" presStyleLbl="revTx" presStyleIdx="1" presStyleCnt="3">
        <dgm:presLayoutVars>
          <dgm:chMax val="0"/>
          <dgm:chPref val="0"/>
        </dgm:presLayoutVars>
      </dgm:prSet>
      <dgm:spPr/>
    </dgm:pt>
    <dgm:pt modelId="{4770FB7D-F727-401E-AA91-E5248512CC27}" type="pres">
      <dgm:prSet presAssocID="{D8A98AE3-23C1-44C0-98FE-6307549D1D24}" presName="sibTrans" presStyleCnt="0"/>
      <dgm:spPr/>
    </dgm:pt>
    <dgm:pt modelId="{DBFB9FC4-FE46-427F-9D8D-7A136920FE75}" type="pres">
      <dgm:prSet presAssocID="{BEDB6BEE-6847-449E-B7B6-947E526E95DD}" presName="compNode" presStyleCnt="0"/>
      <dgm:spPr/>
    </dgm:pt>
    <dgm:pt modelId="{51FE54BE-6556-4CED-9917-9A3B9737B614}" type="pres">
      <dgm:prSet presAssocID="{BEDB6BEE-6847-449E-B7B6-947E526E95DD}" presName="bgRect" presStyleLbl="bgShp" presStyleIdx="2" presStyleCnt="3"/>
      <dgm:spPr/>
    </dgm:pt>
    <dgm:pt modelId="{7143D5D1-76D3-4E55-BA02-4EDDD326BCD4}" type="pres">
      <dgm:prSet presAssocID="{BEDB6BEE-6847-449E-B7B6-947E526E95D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amera"/>
        </a:ext>
      </dgm:extLst>
    </dgm:pt>
    <dgm:pt modelId="{CDF7279F-262D-427A-B382-0CD724B2C351}" type="pres">
      <dgm:prSet presAssocID="{BEDB6BEE-6847-449E-B7B6-947E526E95DD}" presName="spaceRect" presStyleCnt="0"/>
      <dgm:spPr/>
    </dgm:pt>
    <dgm:pt modelId="{3C9C7534-BF70-4210-B1D2-07EE2C0BD2A0}" type="pres">
      <dgm:prSet presAssocID="{BEDB6BEE-6847-449E-B7B6-947E526E95DD}" presName="parTx" presStyleLbl="revTx" presStyleIdx="2" presStyleCnt="3">
        <dgm:presLayoutVars>
          <dgm:chMax val="0"/>
          <dgm:chPref val="0"/>
        </dgm:presLayoutVars>
      </dgm:prSet>
      <dgm:spPr/>
    </dgm:pt>
  </dgm:ptLst>
  <dgm:cxnLst>
    <dgm:cxn modelId="{C386E00E-1286-40C2-AE5C-1887E94C3F96}" srcId="{8D5FC94A-35FE-4A10-91FE-579262B869D9}" destId="{4A44B5E6-A3F4-43A9-86CD-C9AC34FA7D15}" srcOrd="0" destOrd="0" parTransId="{5DA3DC8D-B365-4FA6-A2A8-E8B26CF1044F}" sibTransId="{B1E70B2E-D753-4B6D-933C-5D6938042786}"/>
    <dgm:cxn modelId="{D3CD6E4E-EB5F-44A0-8F2E-A01A8AD29136}" type="presOf" srcId="{8D5FC94A-35FE-4A10-91FE-579262B869D9}" destId="{AD402491-3B80-474C-946E-E3B8DAF70FE5}" srcOrd="0" destOrd="0" presId="urn:microsoft.com/office/officeart/2018/2/layout/IconVerticalSolidList"/>
    <dgm:cxn modelId="{21C9A196-7BBF-4277-9E7E-32E387B12F99}" type="presOf" srcId="{BEDB6BEE-6847-449E-B7B6-947E526E95DD}" destId="{3C9C7534-BF70-4210-B1D2-07EE2C0BD2A0}" srcOrd="0" destOrd="0" presId="urn:microsoft.com/office/officeart/2018/2/layout/IconVerticalSolidList"/>
    <dgm:cxn modelId="{D6DE51C8-2D76-485B-8C40-68595EADAC08}" type="presOf" srcId="{4A44B5E6-A3F4-43A9-86CD-C9AC34FA7D15}" destId="{CD04E361-3EBE-44A7-B901-F8CDA18944FF}" srcOrd="0" destOrd="0" presId="urn:microsoft.com/office/officeart/2018/2/layout/IconVerticalSolidList"/>
    <dgm:cxn modelId="{78F2C4EF-1A17-4229-9625-23A86AFE903F}" srcId="{8D5FC94A-35FE-4A10-91FE-579262B869D9}" destId="{BEDB6BEE-6847-449E-B7B6-947E526E95DD}" srcOrd="2" destOrd="0" parTransId="{424BEA82-18A3-4AFC-AA3C-E13950C2E46A}" sibTransId="{47743D05-B8DD-4698-A69D-1A9F7932E4E9}"/>
    <dgm:cxn modelId="{EBFFDFF1-D8EC-4F66-A20C-6C477E00C4E4}" type="presOf" srcId="{28AA6A60-C6CF-48F2-8C7A-101CF24F81EA}" destId="{42649990-4412-4FF1-B227-9F4DAE232795}" srcOrd="0" destOrd="0" presId="urn:microsoft.com/office/officeart/2018/2/layout/IconVerticalSolidList"/>
    <dgm:cxn modelId="{7511A0FE-DA50-43F7-BF4C-B382782A5A04}" srcId="{8D5FC94A-35FE-4A10-91FE-579262B869D9}" destId="{28AA6A60-C6CF-48F2-8C7A-101CF24F81EA}" srcOrd="1" destOrd="0" parTransId="{333580E3-2955-457D-AD37-A2981F5CAEDB}" sibTransId="{D8A98AE3-23C1-44C0-98FE-6307549D1D24}"/>
    <dgm:cxn modelId="{C37A45F0-82A1-4371-B4E3-91ECD26D8A61}" type="presParOf" srcId="{AD402491-3B80-474C-946E-E3B8DAF70FE5}" destId="{98394980-4715-44BC-A279-881EC3166BE7}" srcOrd="0" destOrd="0" presId="urn:microsoft.com/office/officeart/2018/2/layout/IconVerticalSolidList"/>
    <dgm:cxn modelId="{EE2E2DE0-2A1C-4AD2-9B3E-B0CED9095427}" type="presParOf" srcId="{98394980-4715-44BC-A279-881EC3166BE7}" destId="{EE2A184B-B2EE-4CAE-82A1-1E61049F610B}" srcOrd="0" destOrd="0" presId="urn:microsoft.com/office/officeart/2018/2/layout/IconVerticalSolidList"/>
    <dgm:cxn modelId="{40E4032D-FB98-44B7-82DF-B600CD5E021F}" type="presParOf" srcId="{98394980-4715-44BC-A279-881EC3166BE7}" destId="{9A90A1E7-1327-4D79-8A87-4984718D5ABD}" srcOrd="1" destOrd="0" presId="urn:microsoft.com/office/officeart/2018/2/layout/IconVerticalSolidList"/>
    <dgm:cxn modelId="{C665218E-36C5-49DD-BCC6-DF303F9BA485}" type="presParOf" srcId="{98394980-4715-44BC-A279-881EC3166BE7}" destId="{EACD8C57-9B8D-4078-9E83-BE1B2C5B1A21}" srcOrd="2" destOrd="0" presId="urn:microsoft.com/office/officeart/2018/2/layout/IconVerticalSolidList"/>
    <dgm:cxn modelId="{54BA5C16-35DD-48C0-B043-22411198279B}" type="presParOf" srcId="{98394980-4715-44BC-A279-881EC3166BE7}" destId="{CD04E361-3EBE-44A7-B901-F8CDA18944FF}" srcOrd="3" destOrd="0" presId="urn:microsoft.com/office/officeart/2018/2/layout/IconVerticalSolidList"/>
    <dgm:cxn modelId="{92E1E986-7825-4026-9651-28273687B60C}" type="presParOf" srcId="{AD402491-3B80-474C-946E-E3B8DAF70FE5}" destId="{DD901FE9-FB48-4670-B13F-185D79D578D6}" srcOrd="1" destOrd="0" presId="urn:microsoft.com/office/officeart/2018/2/layout/IconVerticalSolidList"/>
    <dgm:cxn modelId="{1AB231BB-8EC6-4AB9-A95B-B25CFAD11A39}" type="presParOf" srcId="{AD402491-3B80-474C-946E-E3B8DAF70FE5}" destId="{3912E397-254E-45EE-B2D5-0FA607B9A7A3}" srcOrd="2" destOrd="0" presId="urn:microsoft.com/office/officeart/2018/2/layout/IconVerticalSolidList"/>
    <dgm:cxn modelId="{BA6B3787-4AE8-46D1-B7C6-01FAD38C809A}" type="presParOf" srcId="{3912E397-254E-45EE-B2D5-0FA607B9A7A3}" destId="{2290CE7F-93FB-4C81-A7EE-F4C314DB3299}" srcOrd="0" destOrd="0" presId="urn:microsoft.com/office/officeart/2018/2/layout/IconVerticalSolidList"/>
    <dgm:cxn modelId="{33C5AAA0-61B9-4357-9682-130A013615B8}" type="presParOf" srcId="{3912E397-254E-45EE-B2D5-0FA607B9A7A3}" destId="{B78A117D-7430-4039-A7DE-CA7E0B382C9D}" srcOrd="1" destOrd="0" presId="urn:microsoft.com/office/officeart/2018/2/layout/IconVerticalSolidList"/>
    <dgm:cxn modelId="{19781F25-51D1-4628-A1D9-B345915102A2}" type="presParOf" srcId="{3912E397-254E-45EE-B2D5-0FA607B9A7A3}" destId="{AB0A9BEF-BA1A-402D-9290-643DA53F5C72}" srcOrd="2" destOrd="0" presId="urn:microsoft.com/office/officeart/2018/2/layout/IconVerticalSolidList"/>
    <dgm:cxn modelId="{A8350A49-BBB7-43A9-AEDA-EB4D3EA1D90F}" type="presParOf" srcId="{3912E397-254E-45EE-B2D5-0FA607B9A7A3}" destId="{42649990-4412-4FF1-B227-9F4DAE232795}" srcOrd="3" destOrd="0" presId="urn:microsoft.com/office/officeart/2018/2/layout/IconVerticalSolidList"/>
    <dgm:cxn modelId="{92B34828-A34B-4040-8C4D-82B60115C481}" type="presParOf" srcId="{AD402491-3B80-474C-946E-E3B8DAF70FE5}" destId="{4770FB7D-F727-401E-AA91-E5248512CC27}" srcOrd="3" destOrd="0" presId="urn:microsoft.com/office/officeart/2018/2/layout/IconVerticalSolidList"/>
    <dgm:cxn modelId="{FEDABE95-3B2B-4C3E-8977-A9206E9630D4}" type="presParOf" srcId="{AD402491-3B80-474C-946E-E3B8DAF70FE5}" destId="{DBFB9FC4-FE46-427F-9D8D-7A136920FE75}" srcOrd="4" destOrd="0" presId="urn:microsoft.com/office/officeart/2018/2/layout/IconVerticalSolidList"/>
    <dgm:cxn modelId="{A5F274AD-FA77-4C80-AA9B-8D47755D415E}" type="presParOf" srcId="{DBFB9FC4-FE46-427F-9D8D-7A136920FE75}" destId="{51FE54BE-6556-4CED-9917-9A3B9737B614}" srcOrd="0" destOrd="0" presId="urn:microsoft.com/office/officeart/2018/2/layout/IconVerticalSolidList"/>
    <dgm:cxn modelId="{58C69E22-32AA-4E18-B999-2F15BF734622}" type="presParOf" srcId="{DBFB9FC4-FE46-427F-9D8D-7A136920FE75}" destId="{7143D5D1-76D3-4E55-BA02-4EDDD326BCD4}" srcOrd="1" destOrd="0" presId="urn:microsoft.com/office/officeart/2018/2/layout/IconVerticalSolidList"/>
    <dgm:cxn modelId="{11887F65-DB0D-4E52-A43D-68F27CDB6A6D}" type="presParOf" srcId="{DBFB9FC4-FE46-427F-9D8D-7A136920FE75}" destId="{CDF7279F-262D-427A-B382-0CD724B2C351}" srcOrd="2" destOrd="0" presId="urn:microsoft.com/office/officeart/2018/2/layout/IconVerticalSolidList"/>
    <dgm:cxn modelId="{7753312C-CE37-47BB-BE36-B28B9F3409E0}" type="presParOf" srcId="{DBFB9FC4-FE46-427F-9D8D-7A136920FE75}" destId="{3C9C7534-BF70-4210-B1D2-07EE2C0BD2A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A184B-B2EE-4CAE-82A1-1E61049F610B}">
      <dsp:nvSpPr>
        <dsp:cNvPr id="0" name=""/>
        <dsp:cNvSpPr/>
      </dsp:nvSpPr>
      <dsp:spPr>
        <a:xfrm>
          <a:off x="0" y="301"/>
          <a:ext cx="10515600" cy="7064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90A1E7-1327-4D79-8A87-4984718D5ABD}">
      <dsp:nvSpPr>
        <dsp:cNvPr id="0" name=""/>
        <dsp:cNvSpPr/>
      </dsp:nvSpPr>
      <dsp:spPr>
        <a:xfrm>
          <a:off x="213701" y="159253"/>
          <a:ext cx="388547" cy="3885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04E361-3EBE-44A7-B901-F8CDA18944FF}">
      <dsp:nvSpPr>
        <dsp:cNvPr id="0" name=""/>
        <dsp:cNvSpPr/>
      </dsp:nvSpPr>
      <dsp:spPr>
        <a:xfrm>
          <a:off x="815950" y="301"/>
          <a:ext cx="9699649" cy="706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766" tIns="74766" rIns="74766" bIns="74766" numCol="1" spcCol="1270" anchor="ctr" anchorCtr="0">
          <a:noAutofit/>
        </a:bodyPr>
        <a:lstStyle/>
        <a:p>
          <a:pPr marL="0" lvl="0" indent="0" algn="l" defTabSz="977900">
            <a:lnSpc>
              <a:spcPct val="100000"/>
            </a:lnSpc>
            <a:spcBef>
              <a:spcPct val="0"/>
            </a:spcBef>
            <a:spcAft>
              <a:spcPct val="35000"/>
            </a:spcAft>
            <a:buNone/>
          </a:pPr>
          <a:r>
            <a:rPr lang="en-US" sz="2200" kern="1200" dirty="0" err="1"/>
            <a:t>Homography</a:t>
          </a:r>
          <a:r>
            <a:rPr lang="en-US" sz="2200" kern="1200" dirty="0"/>
            <a:t> is a method to warp the perspective of an image using linear algebra.</a:t>
          </a:r>
        </a:p>
      </dsp:txBody>
      <dsp:txXfrm>
        <a:off x="815950" y="301"/>
        <a:ext cx="9699649" cy="706450"/>
      </dsp:txXfrm>
    </dsp:sp>
    <dsp:sp modelId="{2290CE7F-93FB-4C81-A7EE-F4C314DB3299}">
      <dsp:nvSpPr>
        <dsp:cNvPr id="0" name=""/>
        <dsp:cNvSpPr/>
      </dsp:nvSpPr>
      <dsp:spPr>
        <a:xfrm>
          <a:off x="0" y="883365"/>
          <a:ext cx="10515600" cy="7064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8A117D-7430-4039-A7DE-CA7E0B382C9D}">
      <dsp:nvSpPr>
        <dsp:cNvPr id="0" name=""/>
        <dsp:cNvSpPr/>
      </dsp:nvSpPr>
      <dsp:spPr>
        <a:xfrm>
          <a:off x="213701" y="1042316"/>
          <a:ext cx="388547" cy="3885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649990-4412-4FF1-B227-9F4DAE232795}">
      <dsp:nvSpPr>
        <dsp:cNvPr id="0" name=""/>
        <dsp:cNvSpPr/>
      </dsp:nvSpPr>
      <dsp:spPr>
        <a:xfrm>
          <a:off x="815950" y="883365"/>
          <a:ext cx="9699649" cy="706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766" tIns="74766" rIns="74766" bIns="74766" numCol="1" spcCol="1270" anchor="ctr" anchorCtr="0">
          <a:noAutofit/>
        </a:bodyPr>
        <a:lstStyle/>
        <a:p>
          <a:pPr marL="0" lvl="0" indent="0" algn="l" defTabSz="977900">
            <a:lnSpc>
              <a:spcPct val="100000"/>
            </a:lnSpc>
            <a:spcBef>
              <a:spcPct val="0"/>
            </a:spcBef>
            <a:spcAft>
              <a:spcPct val="35000"/>
            </a:spcAft>
            <a:buNone/>
          </a:pPr>
          <a:r>
            <a:rPr lang="en-US" sz="2200" kern="1200"/>
            <a:t>To warp an image from perspective p to p̂, We use a homography matrix H.</a:t>
          </a:r>
        </a:p>
      </dsp:txBody>
      <dsp:txXfrm>
        <a:off x="815950" y="883365"/>
        <a:ext cx="9699649" cy="706450"/>
      </dsp:txXfrm>
    </dsp:sp>
    <dsp:sp modelId="{51FE54BE-6556-4CED-9917-9A3B9737B614}">
      <dsp:nvSpPr>
        <dsp:cNvPr id="0" name=""/>
        <dsp:cNvSpPr/>
      </dsp:nvSpPr>
      <dsp:spPr>
        <a:xfrm>
          <a:off x="0" y="1766428"/>
          <a:ext cx="10515600" cy="7064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43D5D1-76D3-4E55-BA02-4EDDD326BCD4}">
      <dsp:nvSpPr>
        <dsp:cNvPr id="0" name=""/>
        <dsp:cNvSpPr/>
      </dsp:nvSpPr>
      <dsp:spPr>
        <a:xfrm>
          <a:off x="213701" y="1925379"/>
          <a:ext cx="388547" cy="3885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9C7534-BF70-4210-B1D2-07EE2C0BD2A0}">
      <dsp:nvSpPr>
        <dsp:cNvPr id="0" name=""/>
        <dsp:cNvSpPr/>
      </dsp:nvSpPr>
      <dsp:spPr>
        <a:xfrm>
          <a:off x="815950" y="1766428"/>
          <a:ext cx="9699649" cy="706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766" tIns="74766" rIns="74766" bIns="74766" numCol="1" spcCol="1270" anchor="ctr" anchorCtr="0">
          <a:noAutofit/>
        </a:bodyPr>
        <a:lstStyle/>
        <a:p>
          <a:pPr marL="0" lvl="0" indent="0" algn="l" defTabSz="977900">
            <a:lnSpc>
              <a:spcPct val="100000"/>
            </a:lnSpc>
            <a:spcBef>
              <a:spcPct val="0"/>
            </a:spcBef>
            <a:spcAft>
              <a:spcPct val="35000"/>
            </a:spcAft>
            <a:buNone/>
          </a:pPr>
          <a:r>
            <a:rPr lang="en-US" sz="2200" kern="1200"/>
            <a:t>In our case, we construct the matrix H from the given Camera Parameters.</a:t>
          </a:r>
        </a:p>
      </dsp:txBody>
      <dsp:txXfrm>
        <a:off x="815950" y="1766428"/>
        <a:ext cx="9699649" cy="7064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C9B953-6B03-B341-A871-F0071FAF9CCC}" type="datetimeFigureOut">
              <a:rPr lang="en-US" smtClean="0"/>
              <a:t>6/2/23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C3D115-36A1-5C44-88AD-01D77CD1C53D}" type="slidenum">
              <a:rPr lang="en-US" smtClean="0"/>
              <a:t>‹#›</a:t>
            </a:fld>
            <a:endParaRPr lang="en-US"/>
          </a:p>
        </p:txBody>
      </p:sp>
    </p:spTree>
    <p:extLst>
      <p:ext uri="{BB962C8B-B14F-4D97-AF65-F5344CB8AC3E}">
        <p14:creationId xmlns:p14="http://schemas.microsoft.com/office/powerpoint/2010/main" val="1497881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C3D115-36A1-5C44-88AD-01D77CD1C53D}" type="slidenum">
              <a:rPr lang="en-US" smtClean="0"/>
              <a:t>5</a:t>
            </a:fld>
            <a:endParaRPr lang="en-US"/>
          </a:p>
        </p:txBody>
      </p:sp>
    </p:spTree>
    <p:extLst>
      <p:ext uri="{BB962C8B-B14F-4D97-AF65-F5344CB8AC3E}">
        <p14:creationId xmlns:p14="http://schemas.microsoft.com/office/powerpoint/2010/main" val="4239832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C3D115-36A1-5C44-88AD-01D77CD1C53D}" type="slidenum">
              <a:rPr lang="en-US" smtClean="0"/>
              <a:t>10</a:t>
            </a:fld>
            <a:endParaRPr lang="en-US"/>
          </a:p>
        </p:txBody>
      </p:sp>
    </p:spTree>
    <p:extLst>
      <p:ext uri="{BB962C8B-B14F-4D97-AF65-F5344CB8AC3E}">
        <p14:creationId xmlns:p14="http://schemas.microsoft.com/office/powerpoint/2010/main" val="1698206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C3D115-36A1-5C44-88AD-01D77CD1C53D}" type="slidenum">
              <a:rPr lang="en-US" smtClean="0"/>
              <a:t>14</a:t>
            </a:fld>
            <a:endParaRPr lang="en-US"/>
          </a:p>
        </p:txBody>
      </p:sp>
    </p:spTree>
    <p:extLst>
      <p:ext uri="{BB962C8B-B14F-4D97-AF65-F5344CB8AC3E}">
        <p14:creationId xmlns:p14="http://schemas.microsoft.com/office/powerpoint/2010/main" val="359526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BB9A-E327-C734-D275-7AEE4A2313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8EC6BE-C4B8-5443-EB35-83AC854DBF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ADA326-7DC1-C7E7-4C26-1718AC98C74D}"/>
              </a:ext>
            </a:extLst>
          </p:cNvPr>
          <p:cNvSpPr>
            <a:spLocks noGrp="1"/>
          </p:cNvSpPr>
          <p:nvPr>
            <p:ph type="dt" sz="half" idx="10"/>
          </p:nvPr>
        </p:nvSpPr>
        <p:spPr/>
        <p:txBody>
          <a:bodyPr/>
          <a:lstStyle/>
          <a:p>
            <a:fld id="{0BCA606D-0CAD-B840-8EEA-CA1A1AA2C69C}" type="datetimeFigureOut">
              <a:rPr lang="en-US" smtClean="0"/>
              <a:t>6/2/23</a:t>
            </a:fld>
            <a:endParaRPr lang="en-US"/>
          </a:p>
        </p:txBody>
      </p:sp>
      <p:sp>
        <p:nvSpPr>
          <p:cNvPr id="5" name="Footer Placeholder 4">
            <a:extLst>
              <a:ext uri="{FF2B5EF4-FFF2-40B4-BE49-F238E27FC236}">
                <a16:creationId xmlns:a16="http://schemas.microsoft.com/office/drawing/2014/main" id="{E50043A0-1EE2-75C5-A7C6-003F40677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AC6C6-7A4D-D483-C889-920E67C0B1AF}"/>
              </a:ext>
            </a:extLst>
          </p:cNvPr>
          <p:cNvSpPr>
            <a:spLocks noGrp="1"/>
          </p:cNvSpPr>
          <p:nvPr>
            <p:ph type="sldNum" sz="quarter" idx="12"/>
          </p:nvPr>
        </p:nvSpPr>
        <p:spPr/>
        <p:txBody>
          <a:bodyPr/>
          <a:lstStyle/>
          <a:p>
            <a:fld id="{52C1A8EB-C051-CA4B-93FA-392BB3B2433A}" type="slidenum">
              <a:rPr lang="en-US" smtClean="0"/>
              <a:t>‹#›</a:t>
            </a:fld>
            <a:endParaRPr lang="en-US"/>
          </a:p>
        </p:txBody>
      </p:sp>
    </p:spTree>
    <p:extLst>
      <p:ext uri="{BB962C8B-B14F-4D97-AF65-F5344CB8AC3E}">
        <p14:creationId xmlns:p14="http://schemas.microsoft.com/office/powerpoint/2010/main" val="3962219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DEA81-ACC3-C9D5-77C4-4F9F290407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6F168E-E385-D559-CE47-8EB07E4498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AA445A-2CF8-799E-A8C4-29DE0B2700D9}"/>
              </a:ext>
            </a:extLst>
          </p:cNvPr>
          <p:cNvSpPr>
            <a:spLocks noGrp="1"/>
          </p:cNvSpPr>
          <p:nvPr>
            <p:ph type="dt" sz="half" idx="10"/>
          </p:nvPr>
        </p:nvSpPr>
        <p:spPr/>
        <p:txBody>
          <a:bodyPr/>
          <a:lstStyle/>
          <a:p>
            <a:fld id="{0BCA606D-0CAD-B840-8EEA-CA1A1AA2C69C}" type="datetimeFigureOut">
              <a:rPr lang="en-US" smtClean="0"/>
              <a:t>6/2/23</a:t>
            </a:fld>
            <a:endParaRPr lang="en-US"/>
          </a:p>
        </p:txBody>
      </p:sp>
      <p:sp>
        <p:nvSpPr>
          <p:cNvPr id="5" name="Footer Placeholder 4">
            <a:extLst>
              <a:ext uri="{FF2B5EF4-FFF2-40B4-BE49-F238E27FC236}">
                <a16:creationId xmlns:a16="http://schemas.microsoft.com/office/drawing/2014/main" id="{B3BFE2DD-2205-360F-6A24-CA4A93CAD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8EC15D-2EBE-07BC-22DF-711B240922F7}"/>
              </a:ext>
            </a:extLst>
          </p:cNvPr>
          <p:cNvSpPr>
            <a:spLocks noGrp="1"/>
          </p:cNvSpPr>
          <p:nvPr>
            <p:ph type="sldNum" sz="quarter" idx="12"/>
          </p:nvPr>
        </p:nvSpPr>
        <p:spPr/>
        <p:txBody>
          <a:bodyPr/>
          <a:lstStyle/>
          <a:p>
            <a:fld id="{52C1A8EB-C051-CA4B-93FA-392BB3B2433A}" type="slidenum">
              <a:rPr lang="en-US" smtClean="0"/>
              <a:t>‹#›</a:t>
            </a:fld>
            <a:endParaRPr lang="en-US"/>
          </a:p>
        </p:txBody>
      </p:sp>
    </p:spTree>
    <p:extLst>
      <p:ext uri="{BB962C8B-B14F-4D97-AF65-F5344CB8AC3E}">
        <p14:creationId xmlns:p14="http://schemas.microsoft.com/office/powerpoint/2010/main" val="2351375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820FF7-FB1D-52BD-C5EE-859489EF1A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B29BCB-1685-F1E8-FEBD-CC062FA69B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72EF90-895C-163B-EA1F-17D2F3CAE160}"/>
              </a:ext>
            </a:extLst>
          </p:cNvPr>
          <p:cNvSpPr>
            <a:spLocks noGrp="1"/>
          </p:cNvSpPr>
          <p:nvPr>
            <p:ph type="dt" sz="half" idx="10"/>
          </p:nvPr>
        </p:nvSpPr>
        <p:spPr/>
        <p:txBody>
          <a:bodyPr/>
          <a:lstStyle/>
          <a:p>
            <a:fld id="{0BCA606D-0CAD-B840-8EEA-CA1A1AA2C69C}" type="datetimeFigureOut">
              <a:rPr lang="en-US" smtClean="0"/>
              <a:t>6/2/23</a:t>
            </a:fld>
            <a:endParaRPr lang="en-US"/>
          </a:p>
        </p:txBody>
      </p:sp>
      <p:sp>
        <p:nvSpPr>
          <p:cNvPr id="5" name="Footer Placeholder 4">
            <a:extLst>
              <a:ext uri="{FF2B5EF4-FFF2-40B4-BE49-F238E27FC236}">
                <a16:creationId xmlns:a16="http://schemas.microsoft.com/office/drawing/2014/main" id="{E343784A-C1EC-2C2D-1BD2-717423C03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D750D-E753-D97E-7E04-9B78087FBF99}"/>
              </a:ext>
            </a:extLst>
          </p:cNvPr>
          <p:cNvSpPr>
            <a:spLocks noGrp="1"/>
          </p:cNvSpPr>
          <p:nvPr>
            <p:ph type="sldNum" sz="quarter" idx="12"/>
          </p:nvPr>
        </p:nvSpPr>
        <p:spPr/>
        <p:txBody>
          <a:bodyPr/>
          <a:lstStyle/>
          <a:p>
            <a:fld id="{52C1A8EB-C051-CA4B-93FA-392BB3B2433A}" type="slidenum">
              <a:rPr lang="en-US" smtClean="0"/>
              <a:t>‹#›</a:t>
            </a:fld>
            <a:endParaRPr lang="en-US"/>
          </a:p>
        </p:txBody>
      </p:sp>
    </p:spTree>
    <p:extLst>
      <p:ext uri="{BB962C8B-B14F-4D97-AF65-F5344CB8AC3E}">
        <p14:creationId xmlns:p14="http://schemas.microsoft.com/office/powerpoint/2010/main" val="194335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59A57-5C12-FD17-9918-DA496F7D43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3E4594-CF1B-F366-AB82-FA7B37FBB0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0AAA9-5CAD-FACC-69E3-9E5212650244}"/>
              </a:ext>
            </a:extLst>
          </p:cNvPr>
          <p:cNvSpPr>
            <a:spLocks noGrp="1"/>
          </p:cNvSpPr>
          <p:nvPr>
            <p:ph type="dt" sz="half" idx="10"/>
          </p:nvPr>
        </p:nvSpPr>
        <p:spPr/>
        <p:txBody>
          <a:bodyPr/>
          <a:lstStyle/>
          <a:p>
            <a:fld id="{0BCA606D-0CAD-B840-8EEA-CA1A1AA2C69C}" type="datetimeFigureOut">
              <a:rPr lang="en-US" smtClean="0"/>
              <a:t>6/2/23</a:t>
            </a:fld>
            <a:endParaRPr lang="en-US"/>
          </a:p>
        </p:txBody>
      </p:sp>
      <p:sp>
        <p:nvSpPr>
          <p:cNvPr id="5" name="Footer Placeholder 4">
            <a:extLst>
              <a:ext uri="{FF2B5EF4-FFF2-40B4-BE49-F238E27FC236}">
                <a16:creationId xmlns:a16="http://schemas.microsoft.com/office/drawing/2014/main" id="{669DDFD6-B151-81F5-9667-BE0EB4B27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DAEBCC-04FD-0E0B-E4FA-F863CCD29736}"/>
              </a:ext>
            </a:extLst>
          </p:cNvPr>
          <p:cNvSpPr>
            <a:spLocks noGrp="1"/>
          </p:cNvSpPr>
          <p:nvPr>
            <p:ph type="sldNum" sz="quarter" idx="12"/>
          </p:nvPr>
        </p:nvSpPr>
        <p:spPr/>
        <p:txBody>
          <a:bodyPr/>
          <a:lstStyle/>
          <a:p>
            <a:fld id="{52C1A8EB-C051-CA4B-93FA-392BB3B2433A}" type="slidenum">
              <a:rPr lang="en-US" smtClean="0"/>
              <a:t>‹#›</a:t>
            </a:fld>
            <a:endParaRPr lang="en-US"/>
          </a:p>
        </p:txBody>
      </p:sp>
    </p:spTree>
    <p:extLst>
      <p:ext uri="{BB962C8B-B14F-4D97-AF65-F5344CB8AC3E}">
        <p14:creationId xmlns:p14="http://schemas.microsoft.com/office/powerpoint/2010/main" val="1983080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FD18C-826E-7C15-54CA-06260DC434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DA7F9E-8EE8-3464-D990-A7700CA5D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2B0983-F71E-7CE7-0E0A-4810F0ADD0FA}"/>
              </a:ext>
            </a:extLst>
          </p:cNvPr>
          <p:cNvSpPr>
            <a:spLocks noGrp="1"/>
          </p:cNvSpPr>
          <p:nvPr>
            <p:ph type="dt" sz="half" idx="10"/>
          </p:nvPr>
        </p:nvSpPr>
        <p:spPr/>
        <p:txBody>
          <a:bodyPr/>
          <a:lstStyle/>
          <a:p>
            <a:fld id="{0BCA606D-0CAD-B840-8EEA-CA1A1AA2C69C}" type="datetimeFigureOut">
              <a:rPr lang="en-US" smtClean="0"/>
              <a:t>6/2/23</a:t>
            </a:fld>
            <a:endParaRPr lang="en-US"/>
          </a:p>
        </p:txBody>
      </p:sp>
      <p:sp>
        <p:nvSpPr>
          <p:cNvPr id="5" name="Footer Placeholder 4">
            <a:extLst>
              <a:ext uri="{FF2B5EF4-FFF2-40B4-BE49-F238E27FC236}">
                <a16:creationId xmlns:a16="http://schemas.microsoft.com/office/drawing/2014/main" id="{C3BCBB0D-D319-BE71-B8D7-E49F1BD38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BAF53-310C-CC2E-27B7-47DB33537AC4}"/>
              </a:ext>
            </a:extLst>
          </p:cNvPr>
          <p:cNvSpPr>
            <a:spLocks noGrp="1"/>
          </p:cNvSpPr>
          <p:nvPr>
            <p:ph type="sldNum" sz="quarter" idx="12"/>
          </p:nvPr>
        </p:nvSpPr>
        <p:spPr/>
        <p:txBody>
          <a:bodyPr/>
          <a:lstStyle/>
          <a:p>
            <a:fld id="{52C1A8EB-C051-CA4B-93FA-392BB3B2433A}" type="slidenum">
              <a:rPr lang="en-US" smtClean="0"/>
              <a:t>‹#›</a:t>
            </a:fld>
            <a:endParaRPr lang="en-US"/>
          </a:p>
        </p:txBody>
      </p:sp>
    </p:spTree>
    <p:extLst>
      <p:ext uri="{BB962C8B-B14F-4D97-AF65-F5344CB8AC3E}">
        <p14:creationId xmlns:p14="http://schemas.microsoft.com/office/powerpoint/2010/main" val="2436393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9F8C8-FF65-4E5F-CC6C-7B21A76ED2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0348D6-A50D-3651-50C7-B29CEE5D39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9F0A71-F8C0-841A-C15B-8DED68169A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40C053-7616-CA95-29C6-0C45804B90F0}"/>
              </a:ext>
            </a:extLst>
          </p:cNvPr>
          <p:cNvSpPr>
            <a:spLocks noGrp="1"/>
          </p:cNvSpPr>
          <p:nvPr>
            <p:ph type="dt" sz="half" idx="10"/>
          </p:nvPr>
        </p:nvSpPr>
        <p:spPr/>
        <p:txBody>
          <a:bodyPr/>
          <a:lstStyle/>
          <a:p>
            <a:fld id="{0BCA606D-0CAD-B840-8EEA-CA1A1AA2C69C}" type="datetimeFigureOut">
              <a:rPr lang="en-US" smtClean="0"/>
              <a:t>6/2/23</a:t>
            </a:fld>
            <a:endParaRPr lang="en-US"/>
          </a:p>
        </p:txBody>
      </p:sp>
      <p:sp>
        <p:nvSpPr>
          <p:cNvPr id="6" name="Footer Placeholder 5">
            <a:extLst>
              <a:ext uri="{FF2B5EF4-FFF2-40B4-BE49-F238E27FC236}">
                <a16:creationId xmlns:a16="http://schemas.microsoft.com/office/drawing/2014/main" id="{DF692DB6-3EE6-3694-2E2E-8C4C48BF98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9C7A17-9566-93F4-1B0D-BA186F2DB1F2}"/>
              </a:ext>
            </a:extLst>
          </p:cNvPr>
          <p:cNvSpPr>
            <a:spLocks noGrp="1"/>
          </p:cNvSpPr>
          <p:nvPr>
            <p:ph type="sldNum" sz="quarter" idx="12"/>
          </p:nvPr>
        </p:nvSpPr>
        <p:spPr/>
        <p:txBody>
          <a:bodyPr/>
          <a:lstStyle/>
          <a:p>
            <a:fld id="{52C1A8EB-C051-CA4B-93FA-392BB3B2433A}" type="slidenum">
              <a:rPr lang="en-US" smtClean="0"/>
              <a:t>‹#›</a:t>
            </a:fld>
            <a:endParaRPr lang="en-US"/>
          </a:p>
        </p:txBody>
      </p:sp>
    </p:spTree>
    <p:extLst>
      <p:ext uri="{BB962C8B-B14F-4D97-AF65-F5344CB8AC3E}">
        <p14:creationId xmlns:p14="http://schemas.microsoft.com/office/powerpoint/2010/main" val="2532944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506CB-910E-0B20-7DBE-E75AFBA6A4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14EB7D-665D-4B45-4991-315F72E01B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2597F1-655A-0CD4-64E9-659FCA11DE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E6A35A-EE95-5E2C-AC2B-F7D10BFEAC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371D60-F351-6EFF-6BE7-06EFC24140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6F7C25-FCBC-D187-978B-E90413E3EE90}"/>
              </a:ext>
            </a:extLst>
          </p:cNvPr>
          <p:cNvSpPr>
            <a:spLocks noGrp="1"/>
          </p:cNvSpPr>
          <p:nvPr>
            <p:ph type="dt" sz="half" idx="10"/>
          </p:nvPr>
        </p:nvSpPr>
        <p:spPr/>
        <p:txBody>
          <a:bodyPr/>
          <a:lstStyle/>
          <a:p>
            <a:fld id="{0BCA606D-0CAD-B840-8EEA-CA1A1AA2C69C}" type="datetimeFigureOut">
              <a:rPr lang="en-US" smtClean="0"/>
              <a:t>6/2/23</a:t>
            </a:fld>
            <a:endParaRPr lang="en-US"/>
          </a:p>
        </p:txBody>
      </p:sp>
      <p:sp>
        <p:nvSpPr>
          <p:cNvPr id="8" name="Footer Placeholder 7">
            <a:extLst>
              <a:ext uri="{FF2B5EF4-FFF2-40B4-BE49-F238E27FC236}">
                <a16:creationId xmlns:a16="http://schemas.microsoft.com/office/drawing/2014/main" id="{0912BDBD-F71E-6D09-F7BA-3B3D58406D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C2A1D4-0165-7C08-497C-027BDF1D2585}"/>
              </a:ext>
            </a:extLst>
          </p:cNvPr>
          <p:cNvSpPr>
            <a:spLocks noGrp="1"/>
          </p:cNvSpPr>
          <p:nvPr>
            <p:ph type="sldNum" sz="quarter" idx="12"/>
          </p:nvPr>
        </p:nvSpPr>
        <p:spPr/>
        <p:txBody>
          <a:bodyPr/>
          <a:lstStyle/>
          <a:p>
            <a:fld id="{52C1A8EB-C051-CA4B-93FA-392BB3B2433A}" type="slidenum">
              <a:rPr lang="en-US" smtClean="0"/>
              <a:t>‹#›</a:t>
            </a:fld>
            <a:endParaRPr lang="en-US"/>
          </a:p>
        </p:txBody>
      </p:sp>
    </p:spTree>
    <p:extLst>
      <p:ext uri="{BB962C8B-B14F-4D97-AF65-F5344CB8AC3E}">
        <p14:creationId xmlns:p14="http://schemas.microsoft.com/office/powerpoint/2010/main" val="3782591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57247-5298-6039-C24E-4D3AF21713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963C5F-B4B1-7AFF-7578-AC67A85C6A11}"/>
              </a:ext>
            </a:extLst>
          </p:cNvPr>
          <p:cNvSpPr>
            <a:spLocks noGrp="1"/>
          </p:cNvSpPr>
          <p:nvPr>
            <p:ph type="dt" sz="half" idx="10"/>
          </p:nvPr>
        </p:nvSpPr>
        <p:spPr/>
        <p:txBody>
          <a:bodyPr/>
          <a:lstStyle/>
          <a:p>
            <a:fld id="{0BCA606D-0CAD-B840-8EEA-CA1A1AA2C69C}" type="datetimeFigureOut">
              <a:rPr lang="en-US" smtClean="0"/>
              <a:t>6/2/23</a:t>
            </a:fld>
            <a:endParaRPr lang="en-US"/>
          </a:p>
        </p:txBody>
      </p:sp>
      <p:sp>
        <p:nvSpPr>
          <p:cNvPr id="4" name="Footer Placeholder 3">
            <a:extLst>
              <a:ext uri="{FF2B5EF4-FFF2-40B4-BE49-F238E27FC236}">
                <a16:creationId xmlns:a16="http://schemas.microsoft.com/office/drawing/2014/main" id="{87C85F88-8397-6F1C-EDF9-C53BA6DE8C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C4107B-0D52-6E86-E9BD-6989A577A96C}"/>
              </a:ext>
            </a:extLst>
          </p:cNvPr>
          <p:cNvSpPr>
            <a:spLocks noGrp="1"/>
          </p:cNvSpPr>
          <p:nvPr>
            <p:ph type="sldNum" sz="quarter" idx="12"/>
          </p:nvPr>
        </p:nvSpPr>
        <p:spPr/>
        <p:txBody>
          <a:bodyPr/>
          <a:lstStyle/>
          <a:p>
            <a:fld id="{52C1A8EB-C051-CA4B-93FA-392BB3B2433A}" type="slidenum">
              <a:rPr lang="en-US" smtClean="0"/>
              <a:t>‹#›</a:t>
            </a:fld>
            <a:endParaRPr lang="en-US"/>
          </a:p>
        </p:txBody>
      </p:sp>
    </p:spTree>
    <p:extLst>
      <p:ext uri="{BB962C8B-B14F-4D97-AF65-F5344CB8AC3E}">
        <p14:creationId xmlns:p14="http://schemas.microsoft.com/office/powerpoint/2010/main" val="1270146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1B9C3D-0999-A918-2484-E87BED0B65D2}"/>
              </a:ext>
            </a:extLst>
          </p:cNvPr>
          <p:cNvSpPr>
            <a:spLocks noGrp="1"/>
          </p:cNvSpPr>
          <p:nvPr>
            <p:ph type="dt" sz="half" idx="10"/>
          </p:nvPr>
        </p:nvSpPr>
        <p:spPr/>
        <p:txBody>
          <a:bodyPr/>
          <a:lstStyle/>
          <a:p>
            <a:fld id="{0BCA606D-0CAD-B840-8EEA-CA1A1AA2C69C}" type="datetimeFigureOut">
              <a:rPr lang="en-US" smtClean="0"/>
              <a:t>6/2/23</a:t>
            </a:fld>
            <a:endParaRPr lang="en-US"/>
          </a:p>
        </p:txBody>
      </p:sp>
      <p:sp>
        <p:nvSpPr>
          <p:cNvPr id="3" name="Footer Placeholder 2">
            <a:extLst>
              <a:ext uri="{FF2B5EF4-FFF2-40B4-BE49-F238E27FC236}">
                <a16:creationId xmlns:a16="http://schemas.microsoft.com/office/drawing/2014/main" id="{ADF868CC-4ECA-8F3A-B64E-4EEA9F15E5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AA6002-09DF-A0EB-28C0-C53174A88C52}"/>
              </a:ext>
            </a:extLst>
          </p:cNvPr>
          <p:cNvSpPr>
            <a:spLocks noGrp="1"/>
          </p:cNvSpPr>
          <p:nvPr>
            <p:ph type="sldNum" sz="quarter" idx="12"/>
          </p:nvPr>
        </p:nvSpPr>
        <p:spPr/>
        <p:txBody>
          <a:bodyPr/>
          <a:lstStyle/>
          <a:p>
            <a:fld id="{52C1A8EB-C051-CA4B-93FA-392BB3B2433A}" type="slidenum">
              <a:rPr lang="en-US" smtClean="0"/>
              <a:t>‹#›</a:t>
            </a:fld>
            <a:endParaRPr lang="en-US"/>
          </a:p>
        </p:txBody>
      </p:sp>
    </p:spTree>
    <p:extLst>
      <p:ext uri="{BB962C8B-B14F-4D97-AF65-F5344CB8AC3E}">
        <p14:creationId xmlns:p14="http://schemas.microsoft.com/office/powerpoint/2010/main" val="4065741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4260-184E-463D-AE0D-7F4DACFF3A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FB5B14-2CAB-2D1D-DA6A-C6093B7D61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73F443-F924-2128-A92C-575AFDF518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8EC4AB-92A9-E5D8-DA43-696C05D6B0A9}"/>
              </a:ext>
            </a:extLst>
          </p:cNvPr>
          <p:cNvSpPr>
            <a:spLocks noGrp="1"/>
          </p:cNvSpPr>
          <p:nvPr>
            <p:ph type="dt" sz="half" idx="10"/>
          </p:nvPr>
        </p:nvSpPr>
        <p:spPr/>
        <p:txBody>
          <a:bodyPr/>
          <a:lstStyle/>
          <a:p>
            <a:fld id="{0BCA606D-0CAD-B840-8EEA-CA1A1AA2C69C}" type="datetimeFigureOut">
              <a:rPr lang="en-US" smtClean="0"/>
              <a:t>6/2/23</a:t>
            </a:fld>
            <a:endParaRPr lang="en-US"/>
          </a:p>
        </p:txBody>
      </p:sp>
      <p:sp>
        <p:nvSpPr>
          <p:cNvPr id="6" name="Footer Placeholder 5">
            <a:extLst>
              <a:ext uri="{FF2B5EF4-FFF2-40B4-BE49-F238E27FC236}">
                <a16:creationId xmlns:a16="http://schemas.microsoft.com/office/drawing/2014/main" id="{39DD8962-4265-3285-8320-F347591FC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0EB76B-97C4-105F-FA50-24C80F25853D}"/>
              </a:ext>
            </a:extLst>
          </p:cNvPr>
          <p:cNvSpPr>
            <a:spLocks noGrp="1"/>
          </p:cNvSpPr>
          <p:nvPr>
            <p:ph type="sldNum" sz="quarter" idx="12"/>
          </p:nvPr>
        </p:nvSpPr>
        <p:spPr/>
        <p:txBody>
          <a:bodyPr/>
          <a:lstStyle/>
          <a:p>
            <a:fld id="{52C1A8EB-C051-CA4B-93FA-392BB3B2433A}" type="slidenum">
              <a:rPr lang="en-US" smtClean="0"/>
              <a:t>‹#›</a:t>
            </a:fld>
            <a:endParaRPr lang="en-US"/>
          </a:p>
        </p:txBody>
      </p:sp>
    </p:spTree>
    <p:extLst>
      <p:ext uri="{BB962C8B-B14F-4D97-AF65-F5344CB8AC3E}">
        <p14:creationId xmlns:p14="http://schemas.microsoft.com/office/powerpoint/2010/main" val="273310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83AF-0A81-3E03-C67B-910C69AD1F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A77B5B-08A6-B8A2-99BA-FAF974E5D9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515898-E14B-77F5-7C39-F482A26A9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5D3629-FC71-88F3-4851-2B9B5F012D6F}"/>
              </a:ext>
            </a:extLst>
          </p:cNvPr>
          <p:cNvSpPr>
            <a:spLocks noGrp="1"/>
          </p:cNvSpPr>
          <p:nvPr>
            <p:ph type="dt" sz="half" idx="10"/>
          </p:nvPr>
        </p:nvSpPr>
        <p:spPr/>
        <p:txBody>
          <a:bodyPr/>
          <a:lstStyle/>
          <a:p>
            <a:fld id="{0BCA606D-0CAD-B840-8EEA-CA1A1AA2C69C}" type="datetimeFigureOut">
              <a:rPr lang="en-US" smtClean="0"/>
              <a:t>6/2/23</a:t>
            </a:fld>
            <a:endParaRPr lang="en-US"/>
          </a:p>
        </p:txBody>
      </p:sp>
      <p:sp>
        <p:nvSpPr>
          <p:cNvPr id="6" name="Footer Placeholder 5">
            <a:extLst>
              <a:ext uri="{FF2B5EF4-FFF2-40B4-BE49-F238E27FC236}">
                <a16:creationId xmlns:a16="http://schemas.microsoft.com/office/drawing/2014/main" id="{2F4DC410-C7F5-F20B-B41A-45EAA0B20C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8C9113-1C4E-885C-BC32-7185F1F89A6F}"/>
              </a:ext>
            </a:extLst>
          </p:cNvPr>
          <p:cNvSpPr>
            <a:spLocks noGrp="1"/>
          </p:cNvSpPr>
          <p:nvPr>
            <p:ph type="sldNum" sz="quarter" idx="12"/>
          </p:nvPr>
        </p:nvSpPr>
        <p:spPr/>
        <p:txBody>
          <a:bodyPr/>
          <a:lstStyle/>
          <a:p>
            <a:fld id="{52C1A8EB-C051-CA4B-93FA-392BB3B2433A}" type="slidenum">
              <a:rPr lang="en-US" smtClean="0"/>
              <a:t>‹#›</a:t>
            </a:fld>
            <a:endParaRPr lang="en-US"/>
          </a:p>
        </p:txBody>
      </p:sp>
    </p:spTree>
    <p:extLst>
      <p:ext uri="{BB962C8B-B14F-4D97-AF65-F5344CB8AC3E}">
        <p14:creationId xmlns:p14="http://schemas.microsoft.com/office/powerpoint/2010/main" val="1625008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78EB6F-9DDB-ACE5-E0B1-2C6216AA53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5829A5-EFF4-D4E6-E4E0-A8EDC66B51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F45A00-5404-0541-87F5-507617AA6C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CA606D-0CAD-B840-8EEA-CA1A1AA2C69C}" type="datetimeFigureOut">
              <a:rPr lang="en-US" smtClean="0"/>
              <a:t>6/2/23</a:t>
            </a:fld>
            <a:endParaRPr lang="en-US"/>
          </a:p>
        </p:txBody>
      </p:sp>
      <p:sp>
        <p:nvSpPr>
          <p:cNvPr id="5" name="Footer Placeholder 4">
            <a:extLst>
              <a:ext uri="{FF2B5EF4-FFF2-40B4-BE49-F238E27FC236}">
                <a16:creationId xmlns:a16="http://schemas.microsoft.com/office/drawing/2014/main" id="{B3362948-BC4A-54FE-6D63-42ABAAADC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C8ADDF-D922-34F5-231D-36996AC407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1A8EB-C051-CA4B-93FA-392BB3B2433A}" type="slidenum">
              <a:rPr lang="en-US" smtClean="0"/>
              <a:t>‹#›</a:t>
            </a:fld>
            <a:endParaRPr lang="en-US"/>
          </a:p>
        </p:txBody>
      </p:sp>
    </p:spTree>
    <p:extLst>
      <p:ext uri="{BB962C8B-B14F-4D97-AF65-F5344CB8AC3E}">
        <p14:creationId xmlns:p14="http://schemas.microsoft.com/office/powerpoint/2010/main" val="1971044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asrimanth" TargetMode="External"/><Relationship Id="rId3" Type="http://schemas.openxmlformats.org/officeDocument/2006/relationships/hyperlink" Target="https://github.com/xy-guo/MVSNet_pytorch" TargetMode="External"/><Relationship Id="rId7" Type="http://schemas.openxmlformats.org/officeDocument/2006/relationships/hyperlink" Target="https://www.linkedin.com/in/asrimanth/" TargetMode="External"/><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hyperlink" Target="https://roboimagedata.compute.dtu.dk/?page_id=36" TargetMode="External"/><Relationship Id="rId5" Type="http://schemas.openxmlformats.org/officeDocument/2006/relationships/hyperlink" Target="https://github.com/walsvid/Awesome-MVS" TargetMode="External"/><Relationship Id="rId4" Type="http://schemas.openxmlformats.org/officeDocument/2006/relationships/hyperlink" Target="https://arxiv.org/pdf/1804.02505.pdf" TargetMode="External"/><Relationship Id="rId9" Type="http://schemas.openxmlformats.org/officeDocument/2006/relationships/hyperlink" Target="https://mlzealot.github.io/"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semanticscholar.org/paper/Multi-View-Stereo%3A-A-Tutorial-Furukawa-Hern%C3%A1ndez/a9d8591b30c579470edbece62201604b368887f4"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szakrewsky.files.wordpress.com/2015/08/homography-example.png" TargetMode="External"/><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5191EEA-4B26-F1CC-714B-5ED4202F8566}"/>
              </a:ext>
            </a:extLst>
          </p:cNvPr>
          <p:cNvPicPr>
            <a:picLocks noChangeAspect="1"/>
          </p:cNvPicPr>
          <p:nvPr/>
        </p:nvPicPr>
        <p:blipFill rotWithShape="1">
          <a:blip r:embed="rId2"/>
          <a:srcRect r="15313" b="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1BE7F8-D8B2-4788-960C-23FCDAFAB93B}"/>
              </a:ext>
            </a:extLst>
          </p:cNvPr>
          <p:cNvSpPr>
            <a:spLocks noGrp="1"/>
          </p:cNvSpPr>
          <p:nvPr>
            <p:ph type="ctrTitle"/>
          </p:nvPr>
        </p:nvSpPr>
        <p:spPr>
          <a:xfrm>
            <a:off x="477981" y="1122363"/>
            <a:ext cx="4023360" cy="3204134"/>
          </a:xfrm>
        </p:spPr>
        <p:txBody>
          <a:bodyPr anchor="b">
            <a:normAutofit/>
          </a:bodyPr>
          <a:lstStyle/>
          <a:p>
            <a:pPr algn="l"/>
            <a:r>
              <a:rPr lang="en-US" sz="4800"/>
              <a:t>Introduction to MVSNet</a:t>
            </a:r>
          </a:p>
        </p:txBody>
      </p:sp>
      <p:sp>
        <p:nvSpPr>
          <p:cNvPr id="3" name="Subtitle 2">
            <a:extLst>
              <a:ext uri="{FF2B5EF4-FFF2-40B4-BE49-F238E27FC236}">
                <a16:creationId xmlns:a16="http://schemas.microsoft.com/office/drawing/2014/main" id="{942C4946-7CAC-E018-4042-308DBB6D7C8C}"/>
              </a:ext>
            </a:extLst>
          </p:cNvPr>
          <p:cNvSpPr>
            <a:spLocks noGrp="1"/>
          </p:cNvSpPr>
          <p:nvPr>
            <p:ph type="subTitle" idx="1"/>
          </p:nvPr>
        </p:nvSpPr>
        <p:spPr>
          <a:xfrm>
            <a:off x="477980" y="4872922"/>
            <a:ext cx="4023359" cy="1208141"/>
          </a:xfrm>
        </p:spPr>
        <p:txBody>
          <a:bodyPr>
            <a:normAutofit/>
          </a:bodyPr>
          <a:lstStyle/>
          <a:p>
            <a:pPr algn="l"/>
            <a:r>
              <a:rPr lang="en-US" sz="2000" dirty="0"/>
              <a:t>By: Srimanth Agastyaraju</a:t>
            </a:r>
          </a:p>
          <a:p>
            <a:pPr algn="l"/>
            <a:r>
              <a:rPr lang="en-US" sz="2000" dirty="0"/>
              <a:t>Masters in Data Science, Indiana University Bloomington</a:t>
            </a:r>
          </a:p>
        </p:txBody>
      </p:sp>
      <p:sp>
        <p:nvSpPr>
          <p:cNvPr id="16"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923342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9A671-88D2-542B-B52D-25697102D8C5}"/>
              </a:ext>
            </a:extLst>
          </p:cNvPr>
          <p:cNvSpPr>
            <a:spLocks noGrp="1"/>
          </p:cNvSpPr>
          <p:nvPr>
            <p:ph type="title"/>
          </p:nvPr>
        </p:nvSpPr>
        <p:spPr>
          <a:xfrm>
            <a:off x="630936" y="502920"/>
            <a:ext cx="3419856" cy="1463040"/>
          </a:xfrm>
        </p:spPr>
        <p:txBody>
          <a:bodyPr anchor="ctr">
            <a:normAutofit/>
          </a:bodyPr>
          <a:lstStyle/>
          <a:p>
            <a:r>
              <a:rPr lang="en-US" sz="4800" dirty="0"/>
              <a:t>Training &amp; Testing</a:t>
            </a:r>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8BDF6E-3555-9046-490C-95BFDC9DB67F}"/>
              </a:ext>
            </a:extLst>
          </p:cNvPr>
          <p:cNvSpPr>
            <a:spLocks noGrp="1"/>
          </p:cNvSpPr>
          <p:nvPr>
            <p:ph idx="1"/>
          </p:nvPr>
        </p:nvSpPr>
        <p:spPr>
          <a:xfrm>
            <a:off x="4654295" y="502920"/>
            <a:ext cx="6894576" cy="1463040"/>
          </a:xfrm>
        </p:spPr>
        <p:txBody>
          <a:bodyPr anchor="ctr">
            <a:normAutofit/>
          </a:bodyPr>
          <a:lstStyle/>
          <a:p>
            <a:r>
              <a:rPr lang="en-US" sz="2200" dirty="0"/>
              <a:t>MVSNet Model</a:t>
            </a:r>
          </a:p>
        </p:txBody>
      </p:sp>
      <p:pic>
        <p:nvPicPr>
          <p:cNvPr id="4" name="Picture 3">
            <a:extLst>
              <a:ext uri="{FF2B5EF4-FFF2-40B4-BE49-F238E27FC236}">
                <a16:creationId xmlns:a16="http://schemas.microsoft.com/office/drawing/2014/main" id="{56563DF7-AD38-1BC7-558C-1AA92ED65922}"/>
              </a:ext>
            </a:extLst>
          </p:cNvPr>
          <p:cNvPicPr>
            <a:picLocks noChangeAspect="1"/>
          </p:cNvPicPr>
          <p:nvPr/>
        </p:nvPicPr>
        <p:blipFill>
          <a:blip r:embed="rId3"/>
          <a:stretch>
            <a:fillRect/>
          </a:stretch>
        </p:blipFill>
        <p:spPr>
          <a:xfrm>
            <a:off x="1486005" y="2290936"/>
            <a:ext cx="9207798" cy="3959352"/>
          </a:xfrm>
          <a:prstGeom prst="rect">
            <a:avLst/>
          </a:prstGeom>
        </p:spPr>
      </p:pic>
    </p:spTree>
    <p:extLst>
      <p:ext uri="{BB962C8B-B14F-4D97-AF65-F5344CB8AC3E}">
        <p14:creationId xmlns:p14="http://schemas.microsoft.com/office/powerpoint/2010/main" val="10807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0FDAA0-0C5E-65AA-F63C-5906FBC484FA}"/>
              </a:ext>
            </a:extLst>
          </p:cNvPr>
          <p:cNvSpPr>
            <a:spLocks noGrp="1"/>
          </p:cNvSpPr>
          <p:nvPr>
            <p:ph type="title"/>
          </p:nvPr>
        </p:nvSpPr>
        <p:spPr>
          <a:xfrm>
            <a:off x="5297762" y="329184"/>
            <a:ext cx="6251110" cy="1783080"/>
          </a:xfrm>
        </p:spPr>
        <p:txBody>
          <a:bodyPr anchor="b">
            <a:normAutofit/>
          </a:bodyPr>
          <a:lstStyle/>
          <a:p>
            <a:r>
              <a:rPr lang="en-US" dirty="0"/>
              <a:t>Feature Extractor &amp; Differential Homography</a:t>
            </a:r>
          </a:p>
        </p:txBody>
      </p:sp>
      <p:pic>
        <p:nvPicPr>
          <p:cNvPr id="5" name="Picture 4">
            <a:extLst>
              <a:ext uri="{FF2B5EF4-FFF2-40B4-BE49-F238E27FC236}">
                <a16:creationId xmlns:a16="http://schemas.microsoft.com/office/drawing/2014/main" id="{B01339B1-C2D4-E4F8-D3AD-894ED1DFD397}"/>
              </a:ext>
            </a:extLst>
          </p:cNvPr>
          <p:cNvPicPr>
            <a:picLocks noChangeAspect="1"/>
          </p:cNvPicPr>
          <p:nvPr/>
        </p:nvPicPr>
        <p:blipFill>
          <a:blip r:embed="rId2"/>
          <a:srcRect t="1480" b="1480"/>
          <a:stretch/>
        </p:blipFill>
        <p:spPr>
          <a:xfrm>
            <a:off x="1" y="10"/>
            <a:ext cx="4423953"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7CF2FE8D-3A95-FF7A-736B-E9C9F3EF5482}"/>
              </a:ext>
            </a:extLst>
          </p:cNvPr>
          <p:cNvSpPr>
            <a:spLocks noGrp="1"/>
          </p:cNvSpPr>
          <p:nvPr>
            <p:ph idx="1"/>
          </p:nvPr>
        </p:nvSpPr>
        <p:spPr>
          <a:xfrm>
            <a:off x="5297762" y="2706624"/>
            <a:ext cx="6251110" cy="3483864"/>
          </a:xfrm>
        </p:spPr>
        <p:txBody>
          <a:bodyPr>
            <a:normAutofit/>
          </a:bodyPr>
          <a:lstStyle/>
          <a:p>
            <a:r>
              <a:rPr lang="en-US" sz="2200" dirty="0"/>
              <a:t>Input: N images – Each of resolution 512 x 640</a:t>
            </a:r>
          </a:p>
          <a:p>
            <a:r>
              <a:rPr lang="en-US" sz="2200" dirty="0"/>
              <a:t>For 1 reference image, N-1 source images, B as the batch size, C being the number of channels (32), H &amp; W being the height and width.</a:t>
            </a:r>
          </a:p>
          <a:p>
            <a:r>
              <a:rPr lang="en-US" sz="2200" dirty="0"/>
              <a:t>Input shape: B x N x 3 x H x W</a:t>
            </a:r>
          </a:p>
          <a:p>
            <a:r>
              <a:rPr lang="en-US" sz="2200" dirty="0"/>
              <a:t>Output shape: B x N x C x H x W</a:t>
            </a:r>
          </a:p>
          <a:p>
            <a:r>
              <a:rPr lang="en-US" sz="2200" dirty="0"/>
              <a:t>Differential homography: Homography applied on feature maps at a given depth. The parameter </a:t>
            </a:r>
            <a:r>
              <a:rPr lang="en-US" sz="2200" dirty="0" err="1"/>
              <a:t>Ndepths</a:t>
            </a:r>
            <a:r>
              <a:rPr lang="en-US" sz="2200" dirty="0"/>
              <a:t> is initialized with the </a:t>
            </a:r>
            <a:r>
              <a:rPr lang="en-US" sz="2200" dirty="0" err="1"/>
              <a:t>dataloader</a:t>
            </a:r>
            <a:r>
              <a:rPr lang="en-US" sz="2200" dirty="0"/>
              <a:t>.</a:t>
            </a:r>
          </a:p>
          <a:p>
            <a:endParaRPr lang="en-US" sz="2200" dirty="0"/>
          </a:p>
          <a:p>
            <a:endParaRPr lang="en-US" sz="2200" dirty="0"/>
          </a:p>
        </p:txBody>
      </p:sp>
    </p:spTree>
    <p:extLst>
      <p:ext uri="{BB962C8B-B14F-4D97-AF65-F5344CB8AC3E}">
        <p14:creationId xmlns:p14="http://schemas.microsoft.com/office/powerpoint/2010/main" val="2291910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370AE-642D-AFD5-6D46-03269157797C}"/>
              </a:ext>
            </a:extLst>
          </p:cNvPr>
          <p:cNvSpPr>
            <a:spLocks noGrp="1"/>
          </p:cNvSpPr>
          <p:nvPr>
            <p:ph type="title"/>
          </p:nvPr>
        </p:nvSpPr>
        <p:spPr>
          <a:xfrm>
            <a:off x="4654296" y="329184"/>
            <a:ext cx="6894576" cy="1783080"/>
          </a:xfrm>
        </p:spPr>
        <p:txBody>
          <a:bodyPr anchor="b">
            <a:normAutofit/>
          </a:bodyPr>
          <a:lstStyle/>
          <a:p>
            <a:r>
              <a:rPr lang="en-US" sz="4800" dirty="0"/>
              <a:t>Cost Volume</a:t>
            </a:r>
          </a:p>
        </p:txBody>
      </p:sp>
      <p:pic>
        <p:nvPicPr>
          <p:cNvPr id="17" name="Picture 4">
            <a:extLst>
              <a:ext uri="{FF2B5EF4-FFF2-40B4-BE49-F238E27FC236}">
                <a16:creationId xmlns:a16="http://schemas.microsoft.com/office/drawing/2014/main" id="{845749E5-69CD-889E-F4BA-BD12D3225EF0}"/>
              </a:ext>
            </a:extLst>
          </p:cNvPr>
          <p:cNvPicPr>
            <a:picLocks noChangeAspect="1"/>
          </p:cNvPicPr>
          <p:nvPr/>
        </p:nvPicPr>
        <p:blipFill>
          <a:blip r:embed="rId2"/>
          <a:srcRect t="4463" b="4463"/>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24"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0CC4D5-BDB4-0BCD-7D58-D2B6B89ABF09}"/>
              </a:ext>
            </a:extLst>
          </p:cNvPr>
          <p:cNvSpPr>
            <a:spLocks noGrp="1"/>
          </p:cNvSpPr>
          <p:nvPr>
            <p:ph idx="1"/>
          </p:nvPr>
        </p:nvSpPr>
        <p:spPr>
          <a:xfrm>
            <a:off x="4654296" y="2706624"/>
            <a:ext cx="6894576" cy="3483864"/>
          </a:xfrm>
        </p:spPr>
        <p:txBody>
          <a:bodyPr>
            <a:normAutofit/>
          </a:bodyPr>
          <a:lstStyle/>
          <a:p>
            <a:r>
              <a:rPr lang="en-US" sz="2200" dirty="0"/>
              <a:t>Input: B x N x C x </a:t>
            </a:r>
            <a:r>
              <a:rPr lang="en-US" sz="2200" dirty="0" err="1"/>
              <a:t>Ndepths</a:t>
            </a:r>
            <a:r>
              <a:rPr lang="en-US" sz="2200" dirty="0"/>
              <a:t> x H x W (After differential homography)</a:t>
            </a:r>
          </a:p>
          <a:p>
            <a:r>
              <a:rPr lang="en-US" sz="2200" dirty="0"/>
              <a:t>We perform a sum across all the views -&gt; B x C x </a:t>
            </a:r>
            <a:r>
              <a:rPr lang="en-US" sz="2200" dirty="0" err="1"/>
              <a:t>Ndepths</a:t>
            </a:r>
            <a:r>
              <a:rPr lang="en-US" sz="2200" dirty="0"/>
              <a:t> x H x W</a:t>
            </a:r>
          </a:p>
          <a:p>
            <a:r>
              <a:rPr lang="en-US" sz="2200" dirty="0"/>
              <a:t>Send this into a 3D CNN and perform cost volume regularization. In our case, it is variance-based cost volume regularization.</a:t>
            </a:r>
          </a:p>
          <a:p>
            <a:r>
              <a:rPr lang="en-US" sz="2200" dirty="0"/>
              <a:t>This probability map is then sent to depth regression to get the depth map – B x 1 x H/4 x W/4.</a:t>
            </a:r>
          </a:p>
        </p:txBody>
      </p:sp>
    </p:spTree>
    <p:extLst>
      <p:ext uri="{BB962C8B-B14F-4D97-AF65-F5344CB8AC3E}">
        <p14:creationId xmlns:p14="http://schemas.microsoft.com/office/powerpoint/2010/main" val="2539295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370AE-642D-AFD5-6D46-03269157797C}"/>
              </a:ext>
            </a:extLst>
          </p:cNvPr>
          <p:cNvSpPr>
            <a:spLocks noGrp="1"/>
          </p:cNvSpPr>
          <p:nvPr>
            <p:ph type="title"/>
          </p:nvPr>
        </p:nvSpPr>
        <p:spPr>
          <a:xfrm>
            <a:off x="630936" y="640080"/>
            <a:ext cx="4818888" cy="1481328"/>
          </a:xfrm>
        </p:spPr>
        <p:txBody>
          <a:bodyPr anchor="b">
            <a:normAutofit/>
          </a:bodyPr>
          <a:lstStyle/>
          <a:p>
            <a:r>
              <a:rPr lang="en-US" sz="4800" dirty="0"/>
              <a:t>Depth Refinement</a:t>
            </a:r>
          </a:p>
        </p:txBody>
      </p:sp>
      <p:sp>
        <p:nvSpPr>
          <p:cNvPr id="1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0CC4D5-BDB4-0BCD-7D58-D2B6B89ABF09}"/>
              </a:ext>
            </a:extLst>
          </p:cNvPr>
          <p:cNvSpPr>
            <a:spLocks noGrp="1"/>
          </p:cNvSpPr>
          <p:nvPr>
            <p:ph idx="1"/>
          </p:nvPr>
        </p:nvSpPr>
        <p:spPr>
          <a:xfrm>
            <a:off x="630936" y="2660904"/>
            <a:ext cx="4818888" cy="3547872"/>
          </a:xfrm>
        </p:spPr>
        <p:txBody>
          <a:bodyPr anchor="t">
            <a:normAutofit/>
          </a:bodyPr>
          <a:lstStyle/>
          <a:p>
            <a:r>
              <a:rPr lang="en-US" sz="2000" dirty="0"/>
              <a:t>Input: The depth map of B x 1 x H/4 x W/4, The reference image B x C x H x W</a:t>
            </a:r>
          </a:p>
          <a:p>
            <a:r>
              <a:rPr lang="en-US" sz="2000" dirty="0"/>
              <a:t>The reference image is </a:t>
            </a:r>
            <a:r>
              <a:rPr lang="en-US" sz="2000" dirty="0" err="1"/>
              <a:t>downsampled</a:t>
            </a:r>
            <a:r>
              <a:rPr lang="en-US" sz="2000" dirty="0"/>
              <a:t> to the same resolution as the depth map input (B x 3 x H x W -&gt; B x 3 x H/4 x W/4)</a:t>
            </a:r>
          </a:p>
          <a:p>
            <a:r>
              <a:rPr lang="en-US" sz="2000" dirty="0"/>
              <a:t>The depth map is concatenated as the 4</a:t>
            </a:r>
            <a:r>
              <a:rPr lang="en-US" sz="2000" baseline="30000" dirty="0"/>
              <a:t>th</a:t>
            </a:r>
            <a:r>
              <a:rPr lang="en-US" sz="2000" dirty="0"/>
              <a:t> channel and sent to the network.</a:t>
            </a:r>
          </a:p>
          <a:p>
            <a:r>
              <a:rPr lang="en-US" sz="2000" dirty="0"/>
              <a:t>Input: B x 4 x H x W -&gt; B x 1 x H x W</a:t>
            </a:r>
          </a:p>
        </p:txBody>
      </p:sp>
      <p:pic>
        <p:nvPicPr>
          <p:cNvPr id="11" name="Picture 10" descr="A picture containing text, diagram, screenshot, plot&#10;&#10;Description automatically generated">
            <a:extLst>
              <a:ext uri="{FF2B5EF4-FFF2-40B4-BE49-F238E27FC236}">
                <a16:creationId xmlns:a16="http://schemas.microsoft.com/office/drawing/2014/main" id="{26B322F2-6961-95F7-5BF7-F2D8A94855D2}"/>
              </a:ext>
            </a:extLst>
          </p:cNvPr>
          <p:cNvPicPr>
            <a:picLocks noChangeAspect="1"/>
          </p:cNvPicPr>
          <p:nvPr/>
        </p:nvPicPr>
        <p:blipFill>
          <a:blip r:embed="rId2"/>
          <a:stretch>
            <a:fillRect/>
          </a:stretch>
        </p:blipFill>
        <p:spPr>
          <a:xfrm>
            <a:off x="6099048" y="650898"/>
            <a:ext cx="5458968" cy="5556203"/>
          </a:xfrm>
          <a:prstGeom prst="rect">
            <a:avLst/>
          </a:prstGeom>
        </p:spPr>
      </p:pic>
    </p:spTree>
    <p:extLst>
      <p:ext uri="{BB962C8B-B14F-4D97-AF65-F5344CB8AC3E}">
        <p14:creationId xmlns:p14="http://schemas.microsoft.com/office/powerpoint/2010/main" val="2351446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uter script on a screen">
            <a:extLst>
              <a:ext uri="{FF2B5EF4-FFF2-40B4-BE49-F238E27FC236}">
                <a16:creationId xmlns:a16="http://schemas.microsoft.com/office/drawing/2014/main" id="{65783D16-76E2-1258-3550-A3298E2D296E}"/>
              </a:ext>
            </a:extLst>
          </p:cNvPr>
          <p:cNvPicPr>
            <a:picLocks noChangeAspect="1"/>
          </p:cNvPicPr>
          <p:nvPr/>
        </p:nvPicPr>
        <p:blipFill rotWithShape="1">
          <a:blip r:embed="rId3"/>
          <a:srcRect t="5981" b="9749"/>
          <a:stretch/>
        </p:blipFill>
        <p:spPr>
          <a:xfrm>
            <a:off x="-3047" y="10"/>
            <a:ext cx="12191999" cy="6857990"/>
          </a:xfrm>
          <a:prstGeom prst="rect">
            <a:avLst/>
          </a:prstGeom>
        </p:spPr>
      </p:pic>
      <p:sp>
        <p:nvSpPr>
          <p:cNvPr id="10" name="Rectangle 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1571E0-F073-42FC-5D86-FEC229723F19}"/>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Code walkthrough</a:t>
            </a:r>
          </a:p>
        </p:txBody>
      </p:sp>
    </p:spTree>
    <p:extLst>
      <p:ext uri="{BB962C8B-B14F-4D97-AF65-F5344CB8AC3E}">
        <p14:creationId xmlns:p14="http://schemas.microsoft.com/office/powerpoint/2010/main" val="387622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D55FAC6-BD91-017F-FF86-089B25D6187A}"/>
              </a:ext>
            </a:extLst>
          </p:cNvPr>
          <p:cNvPicPr>
            <a:picLocks noGrp="1" noChangeAspect="1"/>
          </p:cNvPicPr>
          <p:nvPr>
            <p:ph idx="1"/>
          </p:nvPr>
        </p:nvPicPr>
        <p:blipFill rotWithShape="1">
          <a:blip r:embed="rId2"/>
          <a:srcRect l="5753" r="1380" b="12795"/>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F591F6-F0C8-D22B-520A-07DEA60937D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Point Clouds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456361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7FE8556-19DC-DE29-7AB9-BB4B2904C71D}"/>
              </a:ext>
            </a:extLst>
          </p:cNvPr>
          <p:cNvPicPr>
            <a:picLocks noChangeAspect="1"/>
          </p:cNvPicPr>
          <p:nvPr/>
        </p:nvPicPr>
        <p:blipFill rotWithShape="1">
          <a:blip r:embed="rId2"/>
          <a:srcRect l="17359" r="11501" b="-1"/>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20" name="Freeform: Shape 19">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E66F71-9EF7-B946-D255-E225BF1966EA}"/>
              </a:ext>
            </a:extLst>
          </p:cNvPr>
          <p:cNvSpPr>
            <a:spLocks noGrp="1"/>
          </p:cNvSpPr>
          <p:nvPr>
            <p:ph type="title"/>
          </p:nvPr>
        </p:nvSpPr>
        <p:spPr>
          <a:xfrm>
            <a:off x="374904" y="856488"/>
            <a:ext cx="4992624" cy="1243584"/>
          </a:xfrm>
        </p:spPr>
        <p:txBody>
          <a:bodyPr anchor="ctr">
            <a:normAutofit/>
          </a:bodyPr>
          <a:lstStyle/>
          <a:p>
            <a:r>
              <a:rPr lang="en-US" sz="3400"/>
              <a:t>THANK YOU!</a:t>
            </a:r>
          </a:p>
        </p:txBody>
      </p:sp>
      <p:sp>
        <p:nvSpPr>
          <p:cNvPr id="24" name="Rectangle 23">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1BF1841-710B-8CEA-62F0-C861CEF077E0}"/>
              </a:ext>
            </a:extLst>
          </p:cNvPr>
          <p:cNvSpPr>
            <a:spLocks noGrp="1"/>
          </p:cNvSpPr>
          <p:nvPr>
            <p:ph idx="1"/>
          </p:nvPr>
        </p:nvSpPr>
        <p:spPr>
          <a:xfrm>
            <a:off x="374904" y="2522949"/>
            <a:ext cx="5065776" cy="3402363"/>
          </a:xfrm>
        </p:spPr>
        <p:txBody>
          <a:bodyPr anchor="t">
            <a:noAutofit/>
          </a:bodyPr>
          <a:lstStyle/>
          <a:p>
            <a:pPr marL="0" indent="0">
              <a:buNone/>
            </a:pPr>
            <a:r>
              <a:rPr lang="en-US" sz="1600" dirty="0"/>
              <a:t>References:</a:t>
            </a:r>
          </a:p>
          <a:p>
            <a:r>
              <a:rPr lang="en-US" sz="1600" dirty="0">
                <a:hlinkClick r:id="rId3"/>
              </a:rPr>
              <a:t>https://github.com/xy-guo/MVSNet_pytorch</a:t>
            </a:r>
            <a:endParaRPr lang="en-US" sz="1600" dirty="0"/>
          </a:p>
          <a:p>
            <a:r>
              <a:rPr lang="en-US" sz="1600" dirty="0">
                <a:hlinkClick r:id="rId4"/>
              </a:rPr>
              <a:t>https://arxiv.org/pdf/1804.02505.pdf</a:t>
            </a:r>
            <a:endParaRPr lang="en-US" sz="1600" dirty="0"/>
          </a:p>
          <a:p>
            <a:r>
              <a:rPr lang="en-US" sz="1600" dirty="0">
                <a:hlinkClick r:id="rId5"/>
              </a:rPr>
              <a:t>https://github.com/walsvid/Awesome-MVS</a:t>
            </a:r>
            <a:endParaRPr lang="en-US" sz="1600" dirty="0"/>
          </a:p>
          <a:p>
            <a:r>
              <a:rPr lang="en-US" sz="1600" dirty="0">
                <a:hlinkClick r:id="rId6"/>
              </a:rPr>
              <a:t>https://roboimagedata.compute.dtu.dk/?page_id=36</a:t>
            </a:r>
            <a:endParaRPr lang="en-US" sz="1600" dirty="0"/>
          </a:p>
          <a:p>
            <a:pPr marL="0" indent="0">
              <a:buNone/>
            </a:pPr>
            <a:r>
              <a:rPr lang="en-US" sz="1600" dirty="0"/>
              <a:t>My Profile:</a:t>
            </a:r>
          </a:p>
          <a:p>
            <a:r>
              <a:rPr lang="en-US" sz="1600" dirty="0">
                <a:hlinkClick r:id="rId7"/>
              </a:rPr>
              <a:t>https://www.linkedin.com/in/asrimanth/</a:t>
            </a:r>
            <a:endParaRPr lang="en-US" sz="1600" dirty="0"/>
          </a:p>
          <a:p>
            <a:r>
              <a:rPr lang="en-US" sz="1600" dirty="0">
                <a:hlinkClick r:id="rId8"/>
              </a:rPr>
              <a:t>https://github.com/asrimanth</a:t>
            </a:r>
            <a:endParaRPr lang="en-US" sz="1600" dirty="0"/>
          </a:p>
          <a:p>
            <a:r>
              <a:rPr lang="en-US" sz="1600" dirty="0">
                <a:hlinkClick r:id="rId9"/>
              </a:rPr>
              <a:t>https://mlzealot.github.io/</a:t>
            </a:r>
            <a:endParaRPr lang="en-US" sz="1600" dirty="0"/>
          </a:p>
        </p:txBody>
      </p:sp>
    </p:spTree>
    <p:extLst>
      <p:ext uri="{BB962C8B-B14F-4D97-AF65-F5344CB8AC3E}">
        <p14:creationId xmlns:p14="http://schemas.microsoft.com/office/powerpoint/2010/main" val="56558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Yellow paper aeroplane flying the opposite way as many grey paper aeroplanes">
            <a:extLst>
              <a:ext uri="{FF2B5EF4-FFF2-40B4-BE49-F238E27FC236}">
                <a16:creationId xmlns:a16="http://schemas.microsoft.com/office/drawing/2014/main" id="{1E5C8EDF-4EC9-BA3F-4A19-D55C38C8B4A9}"/>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24" name="Rectangle 2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1B3DBD-4056-1973-F6DF-5B11636B68D8}"/>
              </a:ext>
            </a:extLst>
          </p:cNvPr>
          <p:cNvSpPr>
            <a:spLocks noGrp="1"/>
          </p:cNvSpPr>
          <p:nvPr>
            <p:ph type="title"/>
          </p:nvPr>
        </p:nvSpPr>
        <p:spPr>
          <a:xfrm>
            <a:off x="7531610" y="365125"/>
            <a:ext cx="3822189" cy="1899912"/>
          </a:xfrm>
        </p:spPr>
        <p:txBody>
          <a:bodyPr>
            <a:normAutofit/>
          </a:bodyPr>
          <a:lstStyle/>
          <a:p>
            <a:r>
              <a:rPr lang="en-US" sz="4000" dirty="0"/>
              <a:t>Agenda</a:t>
            </a:r>
          </a:p>
        </p:txBody>
      </p:sp>
      <p:sp>
        <p:nvSpPr>
          <p:cNvPr id="3" name="Content Placeholder 2">
            <a:extLst>
              <a:ext uri="{FF2B5EF4-FFF2-40B4-BE49-F238E27FC236}">
                <a16:creationId xmlns:a16="http://schemas.microsoft.com/office/drawing/2014/main" id="{6179A3DA-43F5-484D-C3B4-4F4BF5AEFF5F}"/>
              </a:ext>
            </a:extLst>
          </p:cNvPr>
          <p:cNvSpPr>
            <a:spLocks noGrp="1"/>
          </p:cNvSpPr>
          <p:nvPr>
            <p:ph idx="1"/>
          </p:nvPr>
        </p:nvSpPr>
        <p:spPr>
          <a:xfrm>
            <a:off x="7531610" y="2434201"/>
            <a:ext cx="3822189" cy="3742762"/>
          </a:xfrm>
        </p:spPr>
        <p:txBody>
          <a:bodyPr>
            <a:normAutofit lnSpcReduction="10000"/>
          </a:bodyPr>
          <a:lstStyle/>
          <a:p>
            <a:r>
              <a:rPr lang="en-US" sz="2000" dirty="0"/>
              <a:t>Applications</a:t>
            </a:r>
          </a:p>
          <a:p>
            <a:r>
              <a:rPr lang="en-US" sz="2000" dirty="0"/>
              <a:t>Prerequisites</a:t>
            </a:r>
          </a:p>
          <a:p>
            <a:r>
              <a:rPr lang="en-US" sz="2000" dirty="0"/>
              <a:t>Problem Statement</a:t>
            </a:r>
          </a:p>
          <a:p>
            <a:r>
              <a:rPr lang="en-US" sz="2000" dirty="0" err="1"/>
              <a:t>Homography</a:t>
            </a:r>
            <a:endParaRPr lang="en-US" sz="2000" dirty="0"/>
          </a:p>
          <a:p>
            <a:r>
              <a:rPr lang="en-US" sz="2000" dirty="0"/>
              <a:t>Datasets</a:t>
            </a:r>
          </a:p>
          <a:p>
            <a:r>
              <a:rPr lang="en-US" sz="2000" dirty="0"/>
              <a:t>DTU</a:t>
            </a:r>
          </a:p>
          <a:p>
            <a:r>
              <a:rPr lang="en-US" sz="2000" dirty="0" err="1"/>
              <a:t>DataLoader</a:t>
            </a:r>
            <a:endParaRPr lang="en-US" sz="2000" dirty="0"/>
          </a:p>
          <a:p>
            <a:r>
              <a:rPr lang="en-US" sz="2000" dirty="0"/>
              <a:t>Training</a:t>
            </a:r>
          </a:p>
          <a:p>
            <a:r>
              <a:rPr lang="en-US" sz="2000" dirty="0"/>
              <a:t>Code Walkthrough</a:t>
            </a:r>
          </a:p>
          <a:p>
            <a:r>
              <a:rPr lang="en-US" sz="2000" dirty="0"/>
              <a:t>Point Clouds</a:t>
            </a:r>
          </a:p>
        </p:txBody>
      </p:sp>
    </p:spTree>
    <p:extLst>
      <p:ext uri="{BB962C8B-B14F-4D97-AF65-F5344CB8AC3E}">
        <p14:creationId xmlns:p14="http://schemas.microsoft.com/office/powerpoint/2010/main" val="1374251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rendering of a shape hole toy with square, triangle, and circle shapes">
            <a:extLst>
              <a:ext uri="{FF2B5EF4-FFF2-40B4-BE49-F238E27FC236}">
                <a16:creationId xmlns:a16="http://schemas.microsoft.com/office/drawing/2014/main" id="{148FA717-84A4-1366-9ACD-A36A4E7F79D2}"/>
              </a:ext>
            </a:extLst>
          </p:cNvPr>
          <p:cNvPicPr>
            <a:picLocks noChangeAspect="1"/>
          </p:cNvPicPr>
          <p:nvPr/>
        </p:nvPicPr>
        <p:blipFill rotWithShape="1">
          <a:blip r:embed="rId2"/>
          <a:srcRect r="520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90524F-4F72-D68D-CE9B-54A4100D6F23}"/>
              </a:ext>
            </a:extLst>
          </p:cNvPr>
          <p:cNvSpPr>
            <a:spLocks noGrp="1"/>
          </p:cNvSpPr>
          <p:nvPr>
            <p:ph type="title"/>
          </p:nvPr>
        </p:nvSpPr>
        <p:spPr>
          <a:xfrm>
            <a:off x="371094" y="1161288"/>
            <a:ext cx="3438144" cy="1124712"/>
          </a:xfrm>
        </p:spPr>
        <p:txBody>
          <a:bodyPr anchor="b">
            <a:normAutofit/>
          </a:bodyPr>
          <a:lstStyle/>
          <a:p>
            <a:r>
              <a:rPr lang="en-US" sz="2800"/>
              <a:t>Applications</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01BBFCF-1EFB-19BE-9F7B-155C82C45817}"/>
              </a:ext>
            </a:extLst>
          </p:cNvPr>
          <p:cNvSpPr>
            <a:spLocks noGrp="1"/>
          </p:cNvSpPr>
          <p:nvPr>
            <p:ph idx="1"/>
          </p:nvPr>
        </p:nvSpPr>
        <p:spPr>
          <a:xfrm>
            <a:off x="371094" y="2718054"/>
            <a:ext cx="3438906" cy="3207258"/>
          </a:xfrm>
        </p:spPr>
        <p:txBody>
          <a:bodyPr anchor="t">
            <a:normAutofit/>
          </a:bodyPr>
          <a:lstStyle/>
          <a:p>
            <a:r>
              <a:rPr lang="en-US" sz="2000" dirty="0"/>
              <a:t>3D Models in AR/VR</a:t>
            </a:r>
          </a:p>
          <a:p>
            <a:r>
              <a:rPr lang="en-US" sz="2000" dirty="0"/>
              <a:t>Text to 3D</a:t>
            </a:r>
          </a:p>
          <a:p>
            <a:r>
              <a:rPr lang="en-US" sz="2000" dirty="0"/>
              <a:t>Diffusion 2D to 3D</a:t>
            </a:r>
          </a:p>
        </p:txBody>
      </p:sp>
    </p:spTree>
    <p:extLst>
      <p:ext uri="{BB962C8B-B14F-4D97-AF65-F5344CB8AC3E}">
        <p14:creationId xmlns:p14="http://schemas.microsoft.com/office/powerpoint/2010/main" val="3008960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descr="Computer script on a screen">
            <a:extLst>
              <a:ext uri="{FF2B5EF4-FFF2-40B4-BE49-F238E27FC236}">
                <a16:creationId xmlns:a16="http://schemas.microsoft.com/office/drawing/2014/main" id="{E64C8B5F-F7B8-51B4-60DF-CB1F4E7A49B6}"/>
              </a:ext>
            </a:extLst>
          </p:cNvPr>
          <p:cNvPicPr>
            <a:picLocks noChangeAspect="1"/>
          </p:cNvPicPr>
          <p:nvPr/>
        </p:nvPicPr>
        <p:blipFill rotWithShape="1">
          <a:blip r:embed="rId2"/>
          <a:srcRect r="15617" b="-1"/>
          <a:stretch/>
        </p:blipFill>
        <p:spPr>
          <a:xfrm>
            <a:off x="3522468" y="10"/>
            <a:ext cx="8669532" cy="6857990"/>
          </a:xfrm>
          <a:prstGeom prst="rect">
            <a:avLst/>
          </a:prstGeom>
        </p:spPr>
      </p:pic>
      <p:sp>
        <p:nvSpPr>
          <p:cNvPr id="18"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53229C-7C92-2449-1FFD-E21AF697D0C4}"/>
              </a:ext>
            </a:extLst>
          </p:cNvPr>
          <p:cNvSpPr>
            <a:spLocks noGrp="1"/>
          </p:cNvSpPr>
          <p:nvPr>
            <p:ph type="title"/>
          </p:nvPr>
        </p:nvSpPr>
        <p:spPr>
          <a:xfrm>
            <a:off x="371094" y="1161288"/>
            <a:ext cx="3438144" cy="1124712"/>
          </a:xfrm>
        </p:spPr>
        <p:txBody>
          <a:bodyPr anchor="b">
            <a:normAutofit/>
          </a:bodyPr>
          <a:lstStyle/>
          <a:p>
            <a:r>
              <a:rPr lang="en-US" sz="4000" dirty="0"/>
              <a:t>Prerequisites</a:t>
            </a:r>
          </a:p>
        </p:txBody>
      </p:sp>
      <p:sp>
        <p:nvSpPr>
          <p:cNvPr id="19"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E3764D0-190A-03FE-7C5C-B43785E668DB}"/>
              </a:ext>
            </a:extLst>
          </p:cNvPr>
          <p:cNvSpPr>
            <a:spLocks noGrp="1"/>
          </p:cNvSpPr>
          <p:nvPr>
            <p:ph idx="1"/>
          </p:nvPr>
        </p:nvSpPr>
        <p:spPr>
          <a:xfrm>
            <a:off x="371094" y="2718054"/>
            <a:ext cx="3438906" cy="3207258"/>
          </a:xfrm>
        </p:spPr>
        <p:txBody>
          <a:bodyPr anchor="t">
            <a:normAutofit/>
          </a:bodyPr>
          <a:lstStyle/>
          <a:p>
            <a:r>
              <a:rPr lang="en-US" sz="2000" dirty="0"/>
              <a:t>Python Programming Language</a:t>
            </a:r>
          </a:p>
          <a:p>
            <a:r>
              <a:rPr lang="en-US" sz="2000" dirty="0"/>
              <a:t>PyTorch</a:t>
            </a:r>
          </a:p>
          <a:p>
            <a:r>
              <a:rPr lang="en-US" sz="2000" dirty="0"/>
              <a:t>NumPy</a:t>
            </a:r>
          </a:p>
          <a:p>
            <a:r>
              <a:rPr lang="en-US" sz="2000" dirty="0"/>
              <a:t>OpenCV (the basics)</a:t>
            </a:r>
          </a:p>
          <a:p>
            <a:r>
              <a:rPr lang="en-US" sz="2000" dirty="0"/>
              <a:t>Some background in Traditional CV (Not required but helpful!)</a:t>
            </a:r>
          </a:p>
        </p:txBody>
      </p:sp>
    </p:spTree>
    <p:extLst>
      <p:ext uri="{BB962C8B-B14F-4D97-AF65-F5344CB8AC3E}">
        <p14:creationId xmlns:p14="http://schemas.microsoft.com/office/powerpoint/2010/main" val="420985224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D10C16-D638-53D4-1065-C69155FA097D}"/>
              </a:ext>
            </a:extLst>
          </p:cNvPr>
          <p:cNvSpPr>
            <a:spLocks noGrp="1"/>
          </p:cNvSpPr>
          <p:nvPr>
            <p:ph type="title"/>
          </p:nvPr>
        </p:nvSpPr>
        <p:spPr>
          <a:xfrm>
            <a:off x="521853" y="379836"/>
            <a:ext cx="6140450" cy="1323439"/>
          </a:xfrm>
        </p:spPr>
        <p:txBody>
          <a:bodyPr anchor="t">
            <a:normAutofit/>
          </a:bodyPr>
          <a:lstStyle/>
          <a:p>
            <a:r>
              <a:rPr lang="en-US" sz="4000" dirty="0">
                <a:solidFill>
                  <a:schemeClr val="bg1"/>
                </a:solidFill>
              </a:rPr>
              <a:t>Problem Statement</a:t>
            </a:r>
          </a:p>
        </p:txBody>
      </p:sp>
      <p:pic>
        <p:nvPicPr>
          <p:cNvPr id="9" name="Picture 8" descr="Diagram&#10;&#10;Description automatically generated">
            <a:extLst>
              <a:ext uri="{FF2B5EF4-FFF2-40B4-BE49-F238E27FC236}">
                <a16:creationId xmlns:a16="http://schemas.microsoft.com/office/drawing/2014/main" id="{2F98A99C-2D14-9575-C571-C6A788DABA0F}"/>
              </a:ext>
            </a:extLst>
          </p:cNvPr>
          <p:cNvPicPr>
            <a:picLocks noChangeAspect="1"/>
          </p:cNvPicPr>
          <p:nvPr/>
        </p:nvPicPr>
        <p:blipFill rotWithShape="1">
          <a:blip r:embed="rId3"/>
          <a:srcRect b="8548"/>
          <a:stretch/>
        </p:blipFill>
        <p:spPr>
          <a:xfrm>
            <a:off x="5370942" y="4083404"/>
            <a:ext cx="6405422" cy="2416378"/>
          </a:xfrm>
          <a:prstGeom prst="flowChartAlternateProcess">
            <a:avLst/>
          </a:prstGeom>
        </p:spPr>
      </p:pic>
      <p:sp>
        <p:nvSpPr>
          <p:cNvPr id="3" name="Content Placeholder 2">
            <a:extLst>
              <a:ext uri="{FF2B5EF4-FFF2-40B4-BE49-F238E27FC236}">
                <a16:creationId xmlns:a16="http://schemas.microsoft.com/office/drawing/2014/main" id="{836E6E5E-9C2B-A065-2FC6-9230EA72608D}"/>
              </a:ext>
            </a:extLst>
          </p:cNvPr>
          <p:cNvSpPr>
            <a:spLocks noGrp="1"/>
          </p:cNvSpPr>
          <p:nvPr>
            <p:ph idx="1"/>
          </p:nvPr>
        </p:nvSpPr>
        <p:spPr>
          <a:xfrm>
            <a:off x="521853" y="1519325"/>
            <a:ext cx="5195454" cy="2646275"/>
          </a:xfrm>
        </p:spPr>
        <p:txBody>
          <a:bodyPr>
            <a:normAutofit/>
          </a:bodyPr>
          <a:lstStyle/>
          <a:p>
            <a:r>
              <a:rPr lang="en-US" sz="2400" dirty="0">
                <a:solidFill>
                  <a:schemeClr val="bg1">
                    <a:lumMod val="95000"/>
                  </a:schemeClr>
                </a:solidFill>
              </a:rPr>
              <a:t>Given multiple images of the same subject from different perspectives, create a 3D point cloud.</a:t>
            </a:r>
          </a:p>
          <a:p>
            <a:r>
              <a:rPr lang="en-US" sz="2400" dirty="0">
                <a:solidFill>
                  <a:schemeClr val="bg1">
                    <a:lumMod val="95000"/>
                  </a:schemeClr>
                </a:solidFill>
              </a:rPr>
              <a:t>Required steps:</a:t>
            </a:r>
          </a:p>
          <a:p>
            <a:pPr lvl="1"/>
            <a:r>
              <a:rPr lang="en-US" dirty="0">
                <a:solidFill>
                  <a:schemeClr val="bg1">
                    <a:lumMod val="95000"/>
                  </a:schemeClr>
                </a:solidFill>
              </a:rPr>
              <a:t>1 Reference view + n source views -&gt; Model -&gt; Depth Map -&gt; Point Cloud</a:t>
            </a:r>
          </a:p>
        </p:txBody>
      </p:sp>
      <p:sp>
        <p:nvSpPr>
          <p:cNvPr id="12" name="TextBox 11">
            <a:extLst>
              <a:ext uri="{FF2B5EF4-FFF2-40B4-BE49-F238E27FC236}">
                <a16:creationId xmlns:a16="http://schemas.microsoft.com/office/drawing/2014/main" id="{6F069798-FBA2-0840-A953-A8ACC128B200}"/>
              </a:ext>
            </a:extLst>
          </p:cNvPr>
          <p:cNvSpPr txBox="1"/>
          <p:nvPr/>
        </p:nvSpPr>
        <p:spPr>
          <a:xfrm>
            <a:off x="7370629" y="3725186"/>
            <a:ext cx="2595418" cy="246221"/>
          </a:xfrm>
          <a:prstGeom prst="rect">
            <a:avLst/>
          </a:prstGeom>
          <a:noFill/>
        </p:spPr>
        <p:txBody>
          <a:bodyPr wrap="square" rtlCol="0">
            <a:spAutoFit/>
          </a:bodyPr>
          <a:lstStyle/>
          <a:p>
            <a:r>
              <a:rPr lang="en-US" sz="1000" dirty="0">
                <a:solidFill>
                  <a:schemeClr val="bg1"/>
                </a:solidFill>
              </a:rPr>
              <a:t>Image Source: </a:t>
            </a:r>
            <a:r>
              <a:rPr lang="en-US" sz="1000" dirty="0">
                <a:solidFill>
                  <a:schemeClr val="bg1"/>
                </a:solidFill>
                <a:hlinkClick r:id="rId4">
                  <a:extLst>
                    <a:ext uri="{A12FA001-AC4F-418D-AE19-62706E023703}">
                      <ahyp:hlinkClr xmlns:ahyp="http://schemas.microsoft.com/office/drawing/2018/hyperlinkcolor" val="tx"/>
                    </a:ext>
                  </a:extLst>
                </a:hlinkClick>
              </a:rPr>
              <a:t>SemanticScholar</a:t>
            </a:r>
            <a:endParaRPr lang="en-US" sz="1000" dirty="0">
              <a:solidFill>
                <a:schemeClr val="bg1"/>
              </a:solidFill>
            </a:endParaRPr>
          </a:p>
        </p:txBody>
      </p:sp>
    </p:spTree>
    <p:extLst>
      <p:ext uri="{BB962C8B-B14F-4D97-AF65-F5344CB8AC3E}">
        <p14:creationId xmlns:p14="http://schemas.microsoft.com/office/powerpoint/2010/main" val="604639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38252-613D-B136-796A-FFC9A9F80139}"/>
              </a:ext>
            </a:extLst>
          </p:cNvPr>
          <p:cNvSpPr>
            <a:spLocks noGrp="1"/>
          </p:cNvSpPr>
          <p:nvPr>
            <p:ph type="title"/>
          </p:nvPr>
        </p:nvSpPr>
        <p:spPr>
          <a:xfrm>
            <a:off x="838200" y="365125"/>
            <a:ext cx="3607965" cy="1325563"/>
          </a:xfrm>
        </p:spPr>
        <p:txBody>
          <a:bodyPr/>
          <a:lstStyle/>
          <a:p>
            <a:r>
              <a:rPr lang="en-US" dirty="0" err="1"/>
              <a:t>Homography</a:t>
            </a:r>
            <a:endParaRPr lang="en-US" dirty="0"/>
          </a:p>
        </p:txBody>
      </p:sp>
      <p:graphicFrame>
        <p:nvGraphicFramePr>
          <p:cNvPr id="14" name="Content Placeholder 2">
            <a:extLst>
              <a:ext uri="{FF2B5EF4-FFF2-40B4-BE49-F238E27FC236}">
                <a16:creationId xmlns:a16="http://schemas.microsoft.com/office/drawing/2014/main" id="{C29CC748-FA5E-7601-37B2-985CBBB78116}"/>
              </a:ext>
            </a:extLst>
          </p:cNvPr>
          <p:cNvGraphicFramePr>
            <a:graphicFrameLocks noGrp="1"/>
          </p:cNvGraphicFramePr>
          <p:nvPr>
            <p:ph idx="1"/>
          </p:nvPr>
        </p:nvGraphicFramePr>
        <p:xfrm>
          <a:off x="838200" y="3429000"/>
          <a:ext cx="10515600" cy="2473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picture containing text, grass, road, sky&#10;&#10;Description automatically generated">
            <a:extLst>
              <a:ext uri="{FF2B5EF4-FFF2-40B4-BE49-F238E27FC236}">
                <a16:creationId xmlns:a16="http://schemas.microsoft.com/office/drawing/2014/main" id="{0E756E18-F217-B5EB-49B2-DF9C9ED5FD30}"/>
              </a:ext>
            </a:extLst>
          </p:cNvPr>
          <p:cNvPicPr>
            <a:picLocks noChangeAspect="1"/>
          </p:cNvPicPr>
          <p:nvPr/>
        </p:nvPicPr>
        <p:blipFill rotWithShape="1">
          <a:blip r:embed="rId7"/>
          <a:srcRect t="7380"/>
          <a:stretch/>
        </p:blipFill>
        <p:spPr>
          <a:xfrm>
            <a:off x="4778187" y="586556"/>
            <a:ext cx="6575613" cy="2473181"/>
          </a:xfrm>
          <a:prstGeom prst="roundRect">
            <a:avLst/>
          </a:prstGeom>
        </p:spPr>
      </p:pic>
      <p:sp>
        <p:nvSpPr>
          <p:cNvPr id="7" name="TextBox 6">
            <a:extLst>
              <a:ext uri="{FF2B5EF4-FFF2-40B4-BE49-F238E27FC236}">
                <a16:creationId xmlns:a16="http://schemas.microsoft.com/office/drawing/2014/main" id="{6DF7DC10-02BC-103D-4C7F-D52DAC5734DA}"/>
              </a:ext>
            </a:extLst>
          </p:cNvPr>
          <p:cNvSpPr txBox="1"/>
          <p:nvPr/>
        </p:nvSpPr>
        <p:spPr>
          <a:xfrm>
            <a:off x="1650512" y="1686800"/>
            <a:ext cx="1157681" cy="523220"/>
          </a:xfrm>
          <a:prstGeom prst="rect">
            <a:avLst/>
          </a:prstGeom>
          <a:noFill/>
        </p:spPr>
        <p:txBody>
          <a:bodyPr wrap="square" rtlCol="0">
            <a:spAutoFit/>
          </a:bodyPr>
          <a:lstStyle/>
          <a:p>
            <a:r>
              <a:rPr lang="en-US" sz="2800" dirty="0"/>
              <a:t>p̂ = Hp</a:t>
            </a:r>
          </a:p>
        </p:txBody>
      </p:sp>
      <p:sp>
        <p:nvSpPr>
          <p:cNvPr id="8" name="TextBox 7">
            <a:extLst>
              <a:ext uri="{FF2B5EF4-FFF2-40B4-BE49-F238E27FC236}">
                <a16:creationId xmlns:a16="http://schemas.microsoft.com/office/drawing/2014/main" id="{DB55D344-3556-BFF3-4D46-D9E4F555059A}"/>
              </a:ext>
            </a:extLst>
          </p:cNvPr>
          <p:cNvSpPr txBox="1"/>
          <p:nvPr/>
        </p:nvSpPr>
        <p:spPr>
          <a:xfrm>
            <a:off x="1282816" y="2558042"/>
            <a:ext cx="2117887" cy="246221"/>
          </a:xfrm>
          <a:prstGeom prst="rect">
            <a:avLst/>
          </a:prstGeom>
          <a:noFill/>
        </p:spPr>
        <p:txBody>
          <a:bodyPr wrap="none" rtlCol="0">
            <a:spAutoFit/>
          </a:bodyPr>
          <a:lstStyle/>
          <a:p>
            <a:r>
              <a:rPr lang="en-US" sz="1000" dirty="0"/>
              <a:t>Image source: </a:t>
            </a:r>
            <a:r>
              <a:rPr lang="en-US" sz="1000" dirty="0">
                <a:hlinkClick r:id="rId8"/>
              </a:rPr>
              <a:t>Szakrewsky Wordpress</a:t>
            </a:r>
            <a:endParaRPr lang="en-US" sz="1000" dirty="0"/>
          </a:p>
        </p:txBody>
      </p:sp>
    </p:spTree>
    <p:extLst>
      <p:ext uri="{BB962C8B-B14F-4D97-AF65-F5344CB8AC3E}">
        <p14:creationId xmlns:p14="http://schemas.microsoft.com/office/powerpoint/2010/main" val="789494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9AFDB8D-5B77-D961-19CA-CC41DE7A964E}"/>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Datasets</a:t>
            </a:r>
          </a:p>
        </p:txBody>
      </p:sp>
      <p:cxnSp>
        <p:nvCxnSpPr>
          <p:cNvPr id="15"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7C671FB-3D3C-465E-371E-CD349F562C29}"/>
              </a:ext>
            </a:extLst>
          </p:cNvPr>
          <p:cNvSpPr>
            <a:spLocks noGrp="1"/>
          </p:cNvSpPr>
          <p:nvPr>
            <p:ph idx="1"/>
          </p:nvPr>
        </p:nvSpPr>
        <p:spPr>
          <a:xfrm>
            <a:off x="1392667" y="2398957"/>
            <a:ext cx="9406666" cy="3526144"/>
          </a:xfrm>
        </p:spPr>
        <p:txBody>
          <a:bodyPr>
            <a:normAutofit/>
          </a:bodyPr>
          <a:lstStyle/>
          <a:p>
            <a:r>
              <a:rPr lang="en-US" sz="2000">
                <a:solidFill>
                  <a:schemeClr val="bg1"/>
                </a:solidFill>
              </a:rPr>
              <a:t>DTU – The Standard for MVS Datasets, Mostly Indoor Scenes</a:t>
            </a:r>
          </a:p>
          <a:p>
            <a:r>
              <a:rPr lang="en-US" sz="2000">
                <a:solidFill>
                  <a:schemeClr val="bg1"/>
                </a:solidFill>
              </a:rPr>
              <a:t>Blended MVS – Some Outdoor Scenes</a:t>
            </a:r>
          </a:p>
          <a:p>
            <a:r>
              <a:rPr lang="en-US" sz="2000">
                <a:solidFill>
                  <a:schemeClr val="bg1"/>
                </a:solidFill>
              </a:rPr>
              <a:t>Tanks and Temples - Many outdoor scenes</a:t>
            </a:r>
          </a:p>
          <a:p>
            <a:r>
              <a:rPr lang="en-US" sz="2000">
                <a:solidFill>
                  <a:schemeClr val="bg1"/>
                </a:solidFill>
              </a:rPr>
              <a:t>ETH 3D – Many challenging scenes</a:t>
            </a:r>
          </a:p>
        </p:txBody>
      </p:sp>
      <p:sp>
        <p:nvSpPr>
          <p:cNvPr id="16"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72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3C35BFD-855D-9963-5C82-FF22516FB84D}"/>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DTU Dataset</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F75567-F8B4-A06E-3880-E19AE9131DAE}"/>
              </a:ext>
            </a:extLst>
          </p:cNvPr>
          <p:cNvSpPr>
            <a:spLocks noGrp="1"/>
          </p:cNvSpPr>
          <p:nvPr>
            <p:ph idx="1"/>
          </p:nvPr>
        </p:nvSpPr>
        <p:spPr>
          <a:xfrm>
            <a:off x="1392667" y="2398957"/>
            <a:ext cx="8545660" cy="3526144"/>
          </a:xfrm>
        </p:spPr>
        <p:txBody>
          <a:bodyPr>
            <a:normAutofit/>
          </a:bodyPr>
          <a:lstStyle/>
          <a:p>
            <a:pPr marL="0" indent="0" algn="just">
              <a:buNone/>
            </a:pPr>
            <a:r>
              <a:rPr lang="en-US" sz="1800" b="0" i="0" dirty="0">
                <a:solidFill>
                  <a:schemeClr val="bg1"/>
                </a:solidFill>
                <a:effectLst/>
              </a:rPr>
              <a:t>The folders Cameras, Depths, </a:t>
            </a:r>
            <a:r>
              <a:rPr lang="en-US" sz="1800" b="0" i="0" dirty="0" err="1">
                <a:solidFill>
                  <a:schemeClr val="bg1"/>
                </a:solidFill>
                <a:effectLst/>
              </a:rPr>
              <a:t>Depths_raw</a:t>
            </a:r>
            <a:r>
              <a:rPr lang="en-US" sz="1800" b="0" i="0" dirty="0">
                <a:solidFill>
                  <a:schemeClr val="bg1"/>
                </a:solidFill>
                <a:effectLst/>
              </a:rPr>
              <a:t> and Rectified are typically used during training. The files </a:t>
            </a:r>
            <a:r>
              <a:rPr lang="en-US" sz="1800" b="0" i="0" dirty="0" err="1">
                <a:solidFill>
                  <a:schemeClr val="bg1"/>
                </a:solidFill>
                <a:effectLst/>
              </a:rPr>
              <a:t>train.txt</a:t>
            </a:r>
            <a:r>
              <a:rPr lang="en-US" sz="1800" b="0" i="0" dirty="0">
                <a:solidFill>
                  <a:schemeClr val="bg1"/>
                </a:solidFill>
                <a:effectLst/>
              </a:rPr>
              <a:t>, </a:t>
            </a:r>
            <a:r>
              <a:rPr lang="en-US" sz="1800" b="0" i="0" dirty="0" err="1">
                <a:solidFill>
                  <a:schemeClr val="bg1"/>
                </a:solidFill>
                <a:effectLst/>
              </a:rPr>
              <a:t>valid.txt</a:t>
            </a:r>
            <a:r>
              <a:rPr lang="en-US" sz="1800" b="0" i="0" dirty="0">
                <a:solidFill>
                  <a:schemeClr val="bg1"/>
                </a:solidFill>
                <a:effectLst/>
              </a:rPr>
              <a:t> and </a:t>
            </a:r>
            <a:r>
              <a:rPr lang="en-US" sz="1800" b="0" i="0" dirty="0" err="1">
                <a:solidFill>
                  <a:schemeClr val="bg1"/>
                </a:solidFill>
                <a:effectLst/>
              </a:rPr>
              <a:t>test.txt</a:t>
            </a:r>
            <a:r>
              <a:rPr lang="en-US" sz="1800" b="0" i="0" dirty="0">
                <a:solidFill>
                  <a:schemeClr val="bg1"/>
                </a:solidFill>
                <a:effectLst/>
              </a:rPr>
              <a:t> contain the indexed scan folders for training, validation, and testing. The dataset itself has 80 scans, and each scan has 49-64 views of the same object in different angles and 7 lighting conditions. The 80 scenes contain different number of camera positions. 59 scenes contain 49 camera positions and 21 scenes contain 64 camera positions.</a:t>
            </a:r>
            <a:endParaRPr lang="en-US" sz="1800" b="1" i="0" dirty="0">
              <a:solidFill>
                <a:schemeClr val="bg1"/>
              </a:solidFill>
              <a:effectLst/>
            </a:endParaRPr>
          </a:p>
          <a:p>
            <a:pPr algn="just"/>
            <a:r>
              <a:rPr lang="en-US" sz="1800" b="1" i="0" dirty="0">
                <a:solidFill>
                  <a:schemeClr val="bg1"/>
                </a:solidFill>
                <a:effectLst/>
              </a:rPr>
              <a:t>Cameras: </a:t>
            </a:r>
            <a:r>
              <a:rPr lang="en-US" sz="1800" b="0" i="0" dirty="0">
                <a:solidFill>
                  <a:schemeClr val="bg1"/>
                </a:solidFill>
                <a:effectLst/>
              </a:rPr>
              <a:t>The cameras folder contains intrinsic and extrinsic parameters of the camera for every view. Hence, there are 49 .txt files (one for each view) in the training set. It also stores the </a:t>
            </a:r>
            <a:r>
              <a:rPr lang="en-US" sz="1800" b="0" i="0" dirty="0" err="1">
                <a:solidFill>
                  <a:schemeClr val="bg1"/>
                </a:solidFill>
                <a:effectLst/>
              </a:rPr>
              <a:t>pair.txt</a:t>
            </a:r>
            <a:r>
              <a:rPr lang="en-US" sz="1800" b="0" i="0" dirty="0">
                <a:solidFill>
                  <a:schemeClr val="bg1"/>
                </a:solidFill>
                <a:effectLst/>
              </a:rPr>
              <a:t> file.</a:t>
            </a:r>
            <a:endParaRPr lang="en-US" sz="1800" b="1" i="0" dirty="0">
              <a:solidFill>
                <a:schemeClr val="bg1"/>
              </a:solidFill>
              <a:effectLst/>
            </a:endParaRPr>
          </a:p>
          <a:p>
            <a:pPr algn="just"/>
            <a:r>
              <a:rPr lang="en-US" sz="1800" b="1" i="0" dirty="0">
                <a:solidFill>
                  <a:schemeClr val="bg1"/>
                </a:solidFill>
                <a:effectLst/>
              </a:rPr>
              <a:t>Depths: </a:t>
            </a:r>
            <a:r>
              <a:rPr lang="en-US" sz="1800" b="0" i="0" dirty="0">
                <a:solidFill>
                  <a:schemeClr val="bg1"/>
                </a:solidFill>
                <a:effectLst/>
              </a:rPr>
              <a:t>Depth map encodes the relative distance between two objects in an image. The closer an object is, the higher it's value in the depth matrix.</a:t>
            </a:r>
            <a:endParaRPr lang="en-US" sz="1800" b="1" i="0" dirty="0">
              <a:solidFill>
                <a:schemeClr val="bg1"/>
              </a:solidFill>
              <a:effectLst/>
            </a:endParaRPr>
          </a:p>
          <a:p>
            <a:pPr algn="just"/>
            <a:r>
              <a:rPr lang="en-US" sz="1800" b="1" i="0" dirty="0">
                <a:solidFill>
                  <a:schemeClr val="bg1"/>
                </a:solidFill>
                <a:effectLst/>
              </a:rPr>
              <a:t>Rectified</a:t>
            </a:r>
            <a:r>
              <a:rPr lang="en-US" sz="1800" b="1" dirty="0">
                <a:solidFill>
                  <a:schemeClr val="bg1"/>
                </a:solidFill>
              </a:rPr>
              <a:t>: </a:t>
            </a:r>
            <a:r>
              <a:rPr lang="en-US" sz="1800" dirty="0">
                <a:solidFill>
                  <a:schemeClr val="bg1"/>
                </a:solidFill>
              </a:rPr>
              <a:t>Contains the Original Reference and Source Images</a:t>
            </a:r>
            <a:endParaRPr lang="en-US" sz="1800" i="0" dirty="0">
              <a:solidFill>
                <a:schemeClr val="bg1"/>
              </a:solidFill>
              <a:effectLst/>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E120C30-D17F-BF24-C444-058CFB694D2D}"/>
              </a:ext>
            </a:extLst>
          </p:cNvPr>
          <p:cNvPicPr>
            <a:picLocks noChangeAspect="1"/>
          </p:cNvPicPr>
          <p:nvPr/>
        </p:nvPicPr>
        <p:blipFill>
          <a:blip r:embed="rId2"/>
          <a:stretch>
            <a:fillRect/>
          </a:stretch>
        </p:blipFill>
        <p:spPr>
          <a:xfrm>
            <a:off x="10242369" y="0"/>
            <a:ext cx="1949631" cy="6858000"/>
          </a:xfrm>
          <a:prstGeom prst="rect">
            <a:avLst/>
          </a:prstGeom>
        </p:spPr>
      </p:pic>
    </p:spTree>
    <p:extLst>
      <p:ext uri="{BB962C8B-B14F-4D97-AF65-F5344CB8AC3E}">
        <p14:creationId xmlns:p14="http://schemas.microsoft.com/office/powerpoint/2010/main" val="77662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8FF51F4-B300-2F8F-1675-D884A8FD33CC}"/>
              </a:ext>
            </a:extLst>
          </p:cNvPr>
          <p:cNvSpPr>
            <a:spLocks noGrp="1"/>
          </p:cNvSpPr>
          <p:nvPr>
            <p:ph type="title"/>
          </p:nvPr>
        </p:nvSpPr>
        <p:spPr>
          <a:xfrm>
            <a:off x="838200" y="669925"/>
            <a:ext cx="4508946" cy="1325563"/>
          </a:xfrm>
        </p:spPr>
        <p:txBody>
          <a:bodyPr anchor="b">
            <a:normAutofit/>
          </a:bodyPr>
          <a:lstStyle/>
          <a:p>
            <a:pPr algn="r"/>
            <a:r>
              <a:rPr lang="en-US" dirty="0">
                <a:solidFill>
                  <a:schemeClr val="bg1"/>
                </a:solidFill>
              </a:rPr>
              <a:t>DTU Dataset &amp; </a:t>
            </a:r>
            <a:r>
              <a:rPr lang="en-US" dirty="0" err="1">
                <a:solidFill>
                  <a:schemeClr val="bg1"/>
                </a:solidFill>
              </a:rPr>
              <a:t>Dataloader</a:t>
            </a:r>
            <a:endParaRPr lang="en-US" dirty="0">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several&#10;&#10;Description automatically generated">
            <a:extLst>
              <a:ext uri="{FF2B5EF4-FFF2-40B4-BE49-F238E27FC236}">
                <a16:creationId xmlns:a16="http://schemas.microsoft.com/office/drawing/2014/main" id="{A482518C-95AB-7AE0-CF36-772702B0D117}"/>
              </a:ext>
            </a:extLst>
          </p:cNvPr>
          <p:cNvPicPr>
            <a:picLocks noChangeAspect="1"/>
          </p:cNvPicPr>
          <p:nvPr/>
        </p:nvPicPr>
        <p:blipFill>
          <a:blip r:embed="rId2"/>
          <a:stretch>
            <a:fillRect/>
          </a:stretch>
        </p:blipFill>
        <p:spPr>
          <a:xfrm>
            <a:off x="7748516" y="115193"/>
            <a:ext cx="3891608" cy="6606973"/>
          </a:xfrm>
          <a:prstGeom prst="rect">
            <a:avLst/>
          </a:prstGeom>
        </p:spPr>
      </p:pic>
      <p:sp>
        <p:nvSpPr>
          <p:cNvPr id="6" name="Content Placeholder 2">
            <a:extLst>
              <a:ext uri="{FF2B5EF4-FFF2-40B4-BE49-F238E27FC236}">
                <a16:creationId xmlns:a16="http://schemas.microsoft.com/office/drawing/2014/main" id="{31851B39-A04B-AD63-8F8D-15E8B3E95D2D}"/>
              </a:ext>
            </a:extLst>
          </p:cNvPr>
          <p:cNvSpPr>
            <a:spLocks noGrp="1"/>
          </p:cNvSpPr>
          <p:nvPr>
            <p:ph idx="1"/>
          </p:nvPr>
        </p:nvSpPr>
        <p:spPr>
          <a:xfrm>
            <a:off x="1392667" y="2398957"/>
            <a:ext cx="5220936" cy="3526144"/>
          </a:xfrm>
        </p:spPr>
        <p:txBody>
          <a:bodyPr>
            <a:normAutofit/>
          </a:bodyPr>
          <a:lstStyle/>
          <a:p>
            <a:r>
              <a:rPr lang="en-US" sz="2000" dirty="0">
                <a:solidFill>
                  <a:schemeClr val="bg1"/>
                </a:solidFill>
              </a:rPr>
              <a:t>Loads 1 reference view and n-1 source views as the input.</a:t>
            </a:r>
          </a:p>
          <a:p>
            <a:r>
              <a:rPr lang="en-US" sz="2000" dirty="0">
                <a:solidFill>
                  <a:schemeClr val="bg1"/>
                </a:solidFill>
              </a:rPr>
              <a:t>The depth map of the reference view is the output / ground truth.</a:t>
            </a:r>
          </a:p>
          <a:p>
            <a:r>
              <a:rPr lang="en-US" sz="2000" dirty="0">
                <a:solidFill>
                  <a:schemeClr val="bg1"/>
                </a:solidFill>
              </a:rPr>
              <a:t>The depth map encodes the distance from the camera to the object.</a:t>
            </a:r>
          </a:p>
          <a:p>
            <a:r>
              <a:rPr lang="en-US" sz="2000" dirty="0">
                <a:solidFill>
                  <a:schemeClr val="bg1"/>
                </a:solidFill>
              </a:rPr>
              <a:t>The farther the object, the lower is its depth value.</a:t>
            </a:r>
          </a:p>
        </p:txBody>
      </p:sp>
    </p:spTree>
    <p:extLst>
      <p:ext uri="{BB962C8B-B14F-4D97-AF65-F5344CB8AC3E}">
        <p14:creationId xmlns:p14="http://schemas.microsoft.com/office/powerpoint/2010/main" val="2104528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1592</TotalTime>
  <Words>801</Words>
  <Application>Microsoft Macintosh PowerPoint</Application>
  <PresentationFormat>Widescreen</PresentationFormat>
  <Paragraphs>83</Paragraphs>
  <Slides>16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Introduction to MVSNet</vt:lpstr>
      <vt:lpstr>Agenda</vt:lpstr>
      <vt:lpstr>Applications</vt:lpstr>
      <vt:lpstr>Prerequisites</vt:lpstr>
      <vt:lpstr>Problem Statement</vt:lpstr>
      <vt:lpstr>Homography</vt:lpstr>
      <vt:lpstr>Datasets</vt:lpstr>
      <vt:lpstr>DTU Dataset</vt:lpstr>
      <vt:lpstr>DTU Dataset &amp; Dataloader</vt:lpstr>
      <vt:lpstr>Training &amp; Testing</vt:lpstr>
      <vt:lpstr>Feature Extractor &amp; Differential Homography</vt:lpstr>
      <vt:lpstr>Cost Volume</vt:lpstr>
      <vt:lpstr>Depth Refinement</vt:lpstr>
      <vt:lpstr>Code walkthrough</vt:lpstr>
      <vt:lpstr>Point Clouds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MVSNet</dc:title>
  <dc:creator>Agastyaraju, Srimanth</dc:creator>
  <cp:lastModifiedBy>Agastyaraju, Srimanth</cp:lastModifiedBy>
  <cp:revision>76</cp:revision>
  <dcterms:created xsi:type="dcterms:W3CDTF">2023-03-24T14:37:06Z</dcterms:created>
  <dcterms:modified xsi:type="dcterms:W3CDTF">2023-06-02T11:47:24Z</dcterms:modified>
</cp:coreProperties>
</file>