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Poppins" panose="00000500000000000000" pitchFamily="2" charset="0"/>
      <p:regular r:id="rId16"/>
      <p:bold r:id="rId17"/>
    </p:embeddedFont>
    <p:embeddedFont>
      <p:font typeface="Poppins Bold" panose="00000800000000000000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604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97684" y="5496684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634169" y="-580588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7953" y="6316953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5796340" y="228657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-212305" y="-491017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6"/>
                </a:lnTo>
                <a:lnTo>
                  <a:pt x="0" y="39700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700000" flipH="1" flipV="1">
            <a:off x="-3094999" y="2943152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4983321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1" y="0"/>
                </a:lnTo>
                <a:lnTo>
                  <a:pt x="4983321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343100" y="-1328448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44900" y="8958552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387195" y="1665224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0" y="0"/>
                </a:lnTo>
                <a:lnTo>
                  <a:pt x="1911810" y="232893"/>
                </a:lnTo>
                <a:lnTo>
                  <a:pt x="0" y="2328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676646" y="806908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7929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4248497" y="5633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089068" y="2975570"/>
            <a:ext cx="13587578" cy="2951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PHARMASAGE : REDUCING HALLUCINATIONS IN LLM FOR DRUG DISCOVERY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669504" y="5968407"/>
            <a:ext cx="9899346" cy="2638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30"/>
              </a:lnSpc>
            </a:pPr>
            <a:r>
              <a:rPr lang="en-US" sz="373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Presented by Team 7</a:t>
            </a:r>
          </a:p>
          <a:p>
            <a:pPr algn="ctr">
              <a:lnSpc>
                <a:spcPts val="5230"/>
              </a:lnSpc>
            </a:pPr>
            <a:r>
              <a:rPr lang="en-US" sz="373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 </a:t>
            </a:r>
            <a:r>
              <a:rPr lang="en-US" sz="3736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Sampreeth</a:t>
            </a:r>
            <a:r>
              <a:rPr lang="en-US" sz="373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Reddy (AM.EN.U4CSE22328)</a:t>
            </a:r>
          </a:p>
          <a:p>
            <a:pPr algn="ctr">
              <a:lnSpc>
                <a:spcPts val="5230"/>
              </a:lnSpc>
            </a:pPr>
            <a:r>
              <a:rPr lang="en-US" sz="373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G. Arun Chowdary (AM.EN.U4CSE22225)</a:t>
            </a:r>
          </a:p>
          <a:p>
            <a:pPr algn="ctr">
              <a:lnSpc>
                <a:spcPts val="5230"/>
              </a:lnSpc>
              <a:spcBef>
                <a:spcPct val="0"/>
              </a:spcBef>
            </a:pPr>
            <a:r>
              <a:rPr lang="en-US" sz="373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 Gautham Reddy (AM.EN.U4CSE22348)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565372" y="3061981"/>
            <a:ext cx="15693928" cy="5264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DistilGPT2 + PEFT </a:t>
            </a: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LoRA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(local model)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FAISS: KG vector indexing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RDKit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: SMILES parsing, fingerprinting</a:t>
            </a:r>
            <a:r>
              <a:rPr lang="en-US" sz="2871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RAG</a:t>
            </a:r>
            <a:r>
              <a:rPr lang="en-US" sz="2871" b="1" dirty="0">
                <a:solidFill>
                  <a:srgbClr val="000000"/>
                </a:solidFill>
                <a:latin typeface="Poppins"/>
                <a:ea typeface="Poppins Bold"/>
                <a:cs typeface="Poppins"/>
                <a:sym typeface="Poppins"/>
              </a:rPr>
              <a:t> + Internet RAG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Groq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API: Summarization of </a:t>
            </a: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externl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papers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Serper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API: Real-time paper fetching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Gemini API: Human-like response generation</a:t>
            </a:r>
          </a:p>
          <a:p>
            <a:pPr marL="620038" lvl="1" indent="-310019" algn="just">
              <a:lnSpc>
                <a:spcPts val="4595"/>
              </a:lnSpc>
              <a:buFont typeface="Arial"/>
              <a:buChar char="•"/>
            </a:pP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Flask + 3Dmol.js + </a:t>
            </a:r>
            <a:r>
              <a:rPr lang="en-US" sz="2871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PyVis</a:t>
            </a:r>
            <a:r>
              <a:rPr lang="en-US" sz="2871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: UI and KG viz</a:t>
            </a: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595"/>
              </a:lnSpc>
            </a:pPr>
            <a:endParaRPr lang="en-US" sz="2871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109490" y="224198"/>
            <a:ext cx="7672856" cy="1030616"/>
            <a:chOff x="0" y="0"/>
            <a:chExt cx="10230474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0230474" cy="1374154"/>
              <a:chOff x="0" y="0"/>
              <a:chExt cx="2309022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09022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2309022" h="310147">
                    <a:moveTo>
                      <a:pt x="0" y="0"/>
                    </a:moveTo>
                    <a:lnTo>
                      <a:pt x="2309022" y="0"/>
                    </a:lnTo>
                    <a:lnTo>
                      <a:pt x="2309022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2309022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53014" y="98148"/>
              <a:ext cx="9924445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LLM TECHNOLOGIES USED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66126" y="1830183"/>
            <a:ext cx="14805688" cy="11939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287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Hallucination rate reduced from ~40% to under 8% using RAG + Knowledge Graph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287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Target prediction accuracy on structurally similar molecules: 82%+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3200" b="1" dirty="0"/>
              <a:t>BLEU Score</a:t>
            </a:r>
            <a:r>
              <a:rPr lang="en-US" sz="3200" dirty="0"/>
              <a:t>: </a:t>
            </a:r>
            <a:r>
              <a:rPr lang="en-US" sz="3200" b="1" dirty="0"/>
              <a:t>65.52</a:t>
            </a:r>
            <a:r>
              <a:rPr lang="en-US" sz="3200" dirty="0"/>
              <a:t> — Strong lexical similarity (0.6552 normalized)</a:t>
            </a: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3200" b="1" dirty="0"/>
              <a:t>ROUGE-1</a:t>
            </a:r>
            <a:r>
              <a:rPr lang="en-US" sz="3200" dirty="0"/>
              <a:t>: </a:t>
            </a:r>
            <a:r>
              <a:rPr lang="en-US" sz="3200" b="1" dirty="0"/>
              <a:t>0.8514</a:t>
            </a:r>
            <a:r>
              <a:rPr lang="en-US" sz="3200" dirty="0"/>
              <a:t> — High unigram overlap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3200" b="1" dirty="0"/>
              <a:t>ROUGE-2</a:t>
            </a:r>
            <a:r>
              <a:rPr lang="en-US" sz="3200" dirty="0"/>
              <a:t>: </a:t>
            </a:r>
            <a:r>
              <a:rPr lang="en-US" sz="3200" b="1" dirty="0"/>
              <a:t>0.6451</a:t>
            </a:r>
            <a:r>
              <a:rPr lang="en-US" sz="3200" dirty="0"/>
              <a:t> — Strong bigram fluency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3200" b="1" dirty="0"/>
              <a:t>ROUGE-L</a:t>
            </a:r>
            <a:r>
              <a:rPr lang="en-US" sz="3200" dirty="0"/>
              <a:t>: </a:t>
            </a:r>
            <a:r>
              <a:rPr lang="en-US" sz="3200" b="1" dirty="0"/>
              <a:t>0.8514</a:t>
            </a:r>
            <a:r>
              <a:rPr lang="en-US" sz="3200" dirty="0"/>
              <a:t> — Longest common subsequence match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IN" sz="3200" b="1" dirty="0" err="1"/>
              <a:t>BERTScore</a:t>
            </a:r>
            <a:r>
              <a:rPr lang="en-IN" sz="3200" b="1" dirty="0"/>
              <a:t> (F1)</a:t>
            </a:r>
            <a:r>
              <a:rPr lang="en-IN" sz="3200" dirty="0"/>
              <a:t>: </a:t>
            </a:r>
            <a:r>
              <a:rPr lang="en-IN" sz="3200" b="1" dirty="0"/>
              <a:t>0.9818</a:t>
            </a:r>
            <a:r>
              <a:rPr lang="en-IN" sz="3200" dirty="0"/>
              <a:t> — Excellent semantic alignment</a:t>
            </a: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r>
              <a:rPr lang="en-US" sz="3200" b="1" dirty="0"/>
              <a:t>RAG Accuracy</a:t>
            </a:r>
            <a:r>
              <a:rPr lang="en-US" sz="3200" dirty="0"/>
              <a:t>: </a:t>
            </a:r>
            <a:r>
              <a:rPr lang="en-US" sz="3200" b="1" dirty="0"/>
              <a:t>91.00%</a:t>
            </a:r>
            <a:r>
              <a:rPr lang="en-US" sz="3200" dirty="0"/>
              <a:t> — Top-3 retrieved KG triples matched ground-truth</a:t>
            </a: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19634" lvl="1" indent="-309817" algn="just">
              <a:lnSpc>
                <a:spcPts val="5166"/>
              </a:lnSpc>
              <a:buFont typeface="Arial"/>
              <a:buChar char="•"/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309817" lvl="1" algn="just">
              <a:lnSpc>
                <a:spcPts val="5166"/>
              </a:lnSpc>
            </a:pPr>
            <a:endParaRPr lang="en-US" sz="287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4839979" y="425763"/>
            <a:ext cx="8608043" cy="1030616"/>
            <a:chOff x="0" y="0"/>
            <a:chExt cx="11477390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1477390" cy="1374154"/>
              <a:chOff x="0" y="0"/>
              <a:chExt cx="2590451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590451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2590451" h="310147">
                    <a:moveTo>
                      <a:pt x="0" y="0"/>
                    </a:moveTo>
                    <a:lnTo>
                      <a:pt x="2590451" y="0"/>
                    </a:lnTo>
                    <a:lnTo>
                      <a:pt x="2590451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2590451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71664" y="98148"/>
              <a:ext cx="11134062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PERFORMANCE EVALUATION</a:t>
              </a:r>
            </a:p>
          </p:txBody>
        </p:sp>
      </p:grpSp>
      <p:sp>
        <p:nvSpPr>
          <p:cNvPr id="27" name="Rectangle 8">
            <a:extLst>
              <a:ext uri="{FF2B5EF4-FFF2-40B4-BE49-F238E27FC236}">
                <a16:creationId xmlns:a16="http://schemas.microsoft.com/office/drawing/2014/main" id="{82A544B6-7AE0-3B9A-AE6B-05ED1C93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Accuracy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91.00%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Top-3 retrieved KG triples matched ground-truth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715218" y="165296"/>
            <a:ext cx="6857565" cy="1828651"/>
            <a:chOff x="0" y="0"/>
            <a:chExt cx="9143420" cy="2438202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143420" cy="2438202"/>
              <a:chOff x="0" y="0"/>
              <a:chExt cx="2063673" cy="550303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063673" cy="550303"/>
              </a:xfrm>
              <a:custGeom>
                <a:avLst/>
                <a:gdLst/>
                <a:ahLst/>
                <a:cxnLst/>
                <a:rect l="l" t="t" r="r" b="b"/>
                <a:pathLst>
                  <a:path w="2063673" h="550303">
                    <a:moveTo>
                      <a:pt x="0" y="0"/>
                    </a:moveTo>
                    <a:lnTo>
                      <a:pt x="2063673" y="0"/>
                    </a:lnTo>
                    <a:lnTo>
                      <a:pt x="2063673" y="550303"/>
                    </a:lnTo>
                    <a:lnTo>
                      <a:pt x="0" y="55030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063673" cy="60745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136756" y="98148"/>
              <a:ext cx="8869908" cy="2108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COMPARISON WITH EXISTING SYSTEMS</a:t>
              </a:r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9DB6ABA2-8A27-ABD6-CAD6-95BA1127F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346256"/>
              </p:ext>
            </p:extLst>
          </p:nvPr>
        </p:nvGraphicFramePr>
        <p:xfrm>
          <a:off x="1674986" y="2354419"/>
          <a:ext cx="13412615" cy="5059842"/>
        </p:xfrm>
        <a:graphic>
          <a:graphicData uri="http://schemas.openxmlformats.org/drawingml/2006/table">
            <a:tbl>
              <a:tblPr/>
              <a:tblGrid>
                <a:gridCol w="2682523">
                  <a:extLst>
                    <a:ext uri="{9D8B030D-6E8A-4147-A177-3AD203B41FA5}">
                      <a16:colId xmlns:a16="http://schemas.microsoft.com/office/drawing/2014/main" val="3812720382"/>
                    </a:ext>
                  </a:extLst>
                </a:gridCol>
                <a:gridCol w="2682523">
                  <a:extLst>
                    <a:ext uri="{9D8B030D-6E8A-4147-A177-3AD203B41FA5}">
                      <a16:colId xmlns:a16="http://schemas.microsoft.com/office/drawing/2014/main" val="2609447598"/>
                    </a:ext>
                  </a:extLst>
                </a:gridCol>
                <a:gridCol w="2682523">
                  <a:extLst>
                    <a:ext uri="{9D8B030D-6E8A-4147-A177-3AD203B41FA5}">
                      <a16:colId xmlns:a16="http://schemas.microsoft.com/office/drawing/2014/main" val="1087393177"/>
                    </a:ext>
                  </a:extLst>
                </a:gridCol>
                <a:gridCol w="2682523">
                  <a:extLst>
                    <a:ext uri="{9D8B030D-6E8A-4147-A177-3AD203B41FA5}">
                      <a16:colId xmlns:a16="http://schemas.microsoft.com/office/drawing/2014/main" val="4230704534"/>
                    </a:ext>
                  </a:extLst>
                </a:gridCol>
                <a:gridCol w="2682523">
                  <a:extLst>
                    <a:ext uri="{9D8B030D-6E8A-4147-A177-3AD203B41FA5}">
                      <a16:colId xmlns:a16="http://schemas.microsoft.com/office/drawing/2014/main" val="140663456"/>
                    </a:ext>
                  </a:extLst>
                </a:gridCol>
              </a:tblGrid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Feature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PharmaSage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BioGPT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Watson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DrugXplorer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652691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Finetuned on ChEMBL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4055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Hallucination Control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(RAG + KG)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2492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RLHF Feedback Loop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93521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Explainable KG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(basic)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70393"/>
                  </a:ext>
                </a:extLst>
              </a:tr>
              <a:tr h="84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Internet RAG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5893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740353" y="1965184"/>
            <a:ext cx="12514369" cy="81903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29"/>
              </a:lnSpc>
            </a:pPr>
            <a:r>
              <a:rPr lang="en-US" sz="30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Achievements: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Complete fine-tuning pipeline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Drug visualizer, comparator, predictor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RAG with KG + </a:t>
            </a:r>
            <a:r>
              <a:rPr lang="en-US" sz="30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Groq</a:t>
            </a: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summaries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Interactive RLHF-based KG expansion</a:t>
            </a:r>
          </a:p>
          <a:p>
            <a:pPr algn="l">
              <a:lnSpc>
                <a:spcPts val="4029"/>
              </a:lnSpc>
            </a:pPr>
            <a:endParaRPr lang="en-US" sz="30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029"/>
              </a:lnSpc>
            </a:pPr>
            <a:r>
              <a:rPr lang="en-US" sz="30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Future Work: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Multilingual biomedical responses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Multimodal inputs (chemical drawings, voice)</a:t>
            </a:r>
          </a:p>
          <a:p>
            <a:pPr marL="669289" lvl="1" indent="-334645" algn="l">
              <a:lnSpc>
                <a:spcPts val="4029"/>
              </a:lnSpc>
              <a:buFont typeface="Arial"/>
              <a:buChar char="•"/>
            </a:pP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 with external databases (</a:t>
            </a:r>
            <a:r>
              <a:rPr lang="en-US" sz="30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DrugBank</a:t>
            </a: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NCBI)</a:t>
            </a:r>
          </a:p>
          <a:p>
            <a:pPr algn="l">
              <a:lnSpc>
                <a:spcPts val="4029"/>
              </a:lnSpc>
            </a:pPr>
            <a:r>
              <a:rPr lang="en-US" sz="30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Impact:</a:t>
            </a:r>
          </a:p>
          <a:p>
            <a:pPr algn="l">
              <a:lnSpc>
                <a:spcPts val="4029"/>
              </a:lnSpc>
            </a:pPr>
            <a:r>
              <a:rPr lang="en-US" sz="30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PharmaSage</a:t>
            </a:r>
            <a:r>
              <a:rPr lang="en-US" sz="30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paves the way for hallucination-free, personalized drug discovery using explainable, interactive LLM systems.</a:t>
            </a:r>
          </a:p>
          <a:p>
            <a:pPr algn="l">
              <a:lnSpc>
                <a:spcPts val="4029"/>
              </a:lnSpc>
            </a:pPr>
            <a:endParaRPr lang="en-US" sz="30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029"/>
              </a:lnSpc>
            </a:pPr>
            <a:endParaRPr lang="en-US" sz="30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367741" y="719869"/>
            <a:ext cx="5538711" cy="1030616"/>
            <a:chOff x="0" y="0"/>
            <a:chExt cx="7384948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384948" cy="1374154"/>
              <a:chOff x="0" y="0"/>
              <a:chExt cx="1666785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666785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1666785" h="310147">
                    <a:moveTo>
                      <a:pt x="0" y="0"/>
                    </a:moveTo>
                    <a:lnTo>
                      <a:pt x="1666785" y="0"/>
                    </a:lnTo>
                    <a:lnTo>
                      <a:pt x="1666785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666785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258209" y="98167"/>
              <a:ext cx="6868531" cy="10444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97684" y="5496684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1" y="0"/>
                </a:lnTo>
                <a:lnTo>
                  <a:pt x="4983321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212305" y="-193005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1"/>
                </a:lnTo>
                <a:lnTo>
                  <a:pt x="0" y="4983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17953" y="6316953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2700000">
            <a:off x="15796340" y="228657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0" y="0"/>
                </a:moveTo>
                <a:lnTo>
                  <a:pt x="4983320" y="0"/>
                </a:lnTo>
                <a:lnTo>
                  <a:pt x="4983320" y="4983320"/>
                </a:lnTo>
                <a:lnTo>
                  <a:pt x="0" y="49833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0" y="0"/>
            <a:ext cx="3970047" cy="3970047"/>
          </a:xfrm>
          <a:custGeom>
            <a:avLst/>
            <a:gdLst/>
            <a:ahLst/>
            <a:cxnLst/>
            <a:rect l="l" t="t" r="r" b="b"/>
            <a:pathLst>
              <a:path w="3970047" h="3970047">
                <a:moveTo>
                  <a:pt x="0" y="0"/>
                </a:moveTo>
                <a:lnTo>
                  <a:pt x="3970047" y="0"/>
                </a:lnTo>
                <a:lnTo>
                  <a:pt x="3970047" y="3970047"/>
                </a:lnTo>
                <a:lnTo>
                  <a:pt x="0" y="39700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2700000" flipH="1" flipV="1">
            <a:off x="-2491660" y="2930197"/>
            <a:ext cx="4983320" cy="4983320"/>
          </a:xfrm>
          <a:custGeom>
            <a:avLst/>
            <a:gdLst/>
            <a:ahLst/>
            <a:cxnLst/>
            <a:rect l="l" t="t" r="r" b="b"/>
            <a:pathLst>
              <a:path w="4983320" h="4983320">
                <a:moveTo>
                  <a:pt x="4983320" y="4983320"/>
                </a:moveTo>
                <a:lnTo>
                  <a:pt x="0" y="4983320"/>
                </a:lnTo>
                <a:lnTo>
                  <a:pt x="0" y="0"/>
                </a:lnTo>
                <a:lnTo>
                  <a:pt x="4983320" y="0"/>
                </a:lnTo>
                <a:lnTo>
                  <a:pt x="4983320" y="498332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343100" y="-1328448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944900" y="8958552"/>
            <a:ext cx="2686201" cy="2656897"/>
          </a:xfrm>
          <a:custGeom>
            <a:avLst/>
            <a:gdLst/>
            <a:ahLst/>
            <a:cxnLst/>
            <a:rect l="l" t="t" r="r" b="b"/>
            <a:pathLst>
              <a:path w="2686201" h="2656897">
                <a:moveTo>
                  <a:pt x="0" y="0"/>
                </a:moveTo>
                <a:lnTo>
                  <a:pt x="2686200" y="0"/>
                </a:lnTo>
                <a:lnTo>
                  <a:pt x="2686200" y="2656896"/>
                </a:lnTo>
                <a:lnTo>
                  <a:pt x="0" y="2656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34599" y="198502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676646" y="8069083"/>
            <a:ext cx="1911810" cy="232893"/>
          </a:xfrm>
          <a:custGeom>
            <a:avLst/>
            <a:gdLst/>
            <a:ahLst/>
            <a:cxnLst/>
            <a:rect l="l" t="t" r="r" b="b"/>
            <a:pathLst>
              <a:path w="1911810" h="232893">
                <a:moveTo>
                  <a:pt x="0" y="0"/>
                </a:moveTo>
                <a:lnTo>
                  <a:pt x="1911811" y="0"/>
                </a:lnTo>
                <a:lnTo>
                  <a:pt x="1911811" y="232894"/>
                </a:lnTo>
                <a:lnTo>
                  <a:pt x="0" y="2328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87929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0" y="0"/>
                </a:moveTo>
                <a:lnTo>
                  <a:pt x="3010803" y="0"/>
                </a:lnTo>
                <a:lnTo>
                  <a:pt x="3010803" y="930612"/>
                </a:lnTo>
                <a:lnTo>
                  <a:pt x="0" y="9306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4248497" y="563394"/>
            <a:ext cx="3010803" cy="930612"/>
          </a:xfrm>
          <a:custGeom>
            <a:avLst/>
            <a:gdLst/>
            <a:ahLst/>
            <a:cxnLst/>
            <a:rect l="l" t="t" r="r" b="b"/>
            <a:pathLst>
              <a:path w="3010803" h="930612">
                <a:moveTo>
                  <a:pt x="3010803" y="0"/>
                </a:moveTo>
                <a:lnTo>
                  <a:pt x="0" y="0"/>
                </a:lnTo>
                <a:lnTo>
                  <a:pt x="0" y="930612"/>
                </a:lnTo>
                <a:lnTo>
                  <a:pt x="3010803" y="930612"/>
                </a:lnTo>
                <a:lnTo>
                  <a:pt x="301080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50211" y="3543657"/>
            <a:ext cx="13587578" cy="21357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670"/>
              </a:lnSpc>
              <a:spcBef>
                <a:spcPct val="0"/>
              </a:spcBef>
            </a:pPr>
            <a:r>
              <a:rPr lang="en-US" sz="11907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510556" y="3029462"/>
            <a:ext cx="13602406" cy="6171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09"/>
              </a:lnSpc>
            </a:pPr>
            <a:r>
              <a:rPr lang="en-US" sz="293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Challenges:</a:t>
            </a: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IN" sz="3200" dirty="0"/>
              <a:t>Hallucinations in biomedical LLMs</a:t>
            </a: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US" sz="3200" dirty="0"/>
              <a:t>Lack of contextual grounding in drug discovery bots</a:t>
            </a: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US" sz="3200" dirty="0"/>
              <a:t>Poor visualization of molecular relationships</a:t>
            </a: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US" sz="3200" dirty="0"/>
              <a:t>Incomplete or redundant data in raw </a:t>
            </a:r>
            <a:r>
              <a:rPr lang="en-US" sz="3200" dirty="0" err="1"/>
              <a:t>ChEMBL</a:t>
            </a:r>
            <a:r>
              <a:rPr lang="en-US" sz="3200" dirty="0"/>
              <a:t> datasets</a:t>
            </a:r>
          </a:p>
          <a:p>
            <a:pPr marL="317304" lvl="1" algn="just">
              <a:lnSpc>
                <a:spcPts val="4409"/>
              </a:lnSpc>
            </a:pP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409"/>
              </a:lnSpc>
            </a:pPr>
            <a:r>
              <a:rPr lang="en-US" sz="293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Need for an AI Solution:</a:t>
            </a: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US" sz="3200" dirty="0"/>
              <a:t>Integrate LLMs with biomedical KGs to reduce hallucinations</a:t>
            </a: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US" sz="3200" dirty="0"/>
              <a:t>Provide drug insights with structural, biological, and clinical context</a:t>
            </a: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34607" lvl="1" indent="-317303" algn="just">
              <a:lnSpc>
                <a:spcPts val="4409"/>
              </a:lnSpc>
              <a:buFont typeface="Arial"/>
              <a:buChar char="•"/>
            </a:pPr>
            <a:r>
              <a:rPr lang="en-IN" sz="3200" dirty="0"/>
              <a:t>Deliver intelligent comparisons, predictions, and explainable graphs</a:t>
            </a: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409"/>
              </a:lnSpc>
            </a:pPr>
            <a:endParaRPr lang="en-US" sz="293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6367741" y="500718"/>
            <a:ext cx="5538711" cy="1030616"/>
            <a:chOff x="0" y="0"/>
            <a:chExt cx="7384948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7384948" cy="1374154"/>
              <a:chOff x="0" y="0"/>
              <a:chExt cx="1666785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666785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1666785" h="310147">
                    <a:moveTo>
                      <a:pt x="0" y="0"/>
                    </a:moveTo>
                    <a:lnTo>
                      <a:pt x="1666785" y="0"/>
                    </a:lnTo>
                    <a:lnTo>
                      <a:pt x="1666785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666785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532130" y="98167"/>
              <a:ext cx="6320688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MOTIVATION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7884175" y="2348316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891929" y="8895098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188752" y="3060942"/>
            <a:ext cx="15896690" cy="4976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Issues with Existing Systems:</a:t>
            </a:r>
          </a:p>
          <a:p>
            <a:pPr marL="604518" lvl="1" indent="-302259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Black-box models with high hallucination rate</a:t>
            </a:r>
          </a:p>
          <a:p>
            <a:pPr marL="604518" lvl="1" indent="-302259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Limited KG integration</a:t>
            </a:r>
          </a:p>
          <a:p>
            <a:pPr marL="604518" lvl="1" indent="-302259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Poor real-time interactivity</a:t>
            </a:r>
          </a:p>
          <a:p>
            <a:pPr marL="604518" lvl="1" indent="-302259" algn="just">
              <a:lnSpc>
                <a:spcPts val="3919"/>
              </a:lnSpc>
              <a:buFont typeface="Arial"/>
              <a:buChar char="•"/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No explainable feedback loop</a:t>
            </a:r>
          </a:p>
          <a:p>
            <a:pPr algn="just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3919"/>
              </a:lnSpc>
            </a:pPr>
            <a:r>
              <a:rPr lang="en-US" sz="27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Goal:</a:t>
            </a:r>
          </a:p>
          <a:p>
            <a:pPr algn="just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Develop a humanized, explainable AI system for drug discovery using fine-tuned LLMs, RAG, knowledge graphs, and RLHF, deployed as an interactive scientific assistant.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696979" y="564314"/>
            <a:ext cx="6473898" cy="1030616"/>
            <a:chOff x="0" y="0"/>
            <a:chExt cx="1948215" cy="31014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48215" cy="310147"/>
            </a:xfrm>
            <a:custGeom>
              <a:avLst/>
              <a:gdLst/>
              <a:ahLst/>
              <a:cxnLst/>
              <a:rect l="l" t="t" r="r" b="b"/>
              <a:pathLst>
                <a:path w="1948215" h="310147">
                  <a:moveTo>
                    <a:pt x="0" y="0"/>
                  </a:moveTo>
                  <a:lnTo>
                    <a:pt x="1948215" y="0"/>
                  </a:lnTo>
                  <a:lnTo>
                    <a:pt x="1948215" y="310147"/>
                  </a:lnTo>
                  <a:lnTo>
                    <a:pt x="0" y="310147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1948215" cy="367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23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148901" y="603556"/>
            <a:ext cx="7594035" cy="81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0"/>
              </a:lnSpc>
              <a:spcBef>
                <a:spcPct val="0"/>
              </a:spcBef>
            </a:pPr>
            <a:r>
              <a:rPr lang="en-US" sz="4514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19" name="AutoShape 19"/>
          <p:cNvSpPr/>
          <p:nvPr/>
        </p:nvSpPr>
        <p:spPr>
          <a:xfrm>
            <a:off x="7884175" y="2462616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845550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716638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2311676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1505308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-249396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36513" y="2056995"/>
            <a:ext cx="16222787" cy="560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50"/>
              </a:lnSpc>
            </a:pPr>
            <a:r>
              <a:rPr lang="en-US" sz="29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Current AI Drug Discovery Systems:</a:t>
            </a:r>
          </a:p>
          <a:p>
            <a:pPr algn="just">
              <a:lnSpc>
                <a:spcPts val="4350"/>
              </a:lnSpc>
            </a:pPr>
            <a:endParaRPr lang="en-US" sz="29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626111" lvl="1" indent="-313055" algn="just">
              <a:lnSpc>
                <a:spcPts val="435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IBM Watson for Drug Discovery</a:t>
            </a:r>
            <a:r>
              <a:rPr lang="en-US" sz="29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</a:t>
            </a: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Strong NLP but lacks explainable KG and customization</a:t>
            </a:r>
            <a:endParaRPr lang="en-US" sz="29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26111" lvl="1" indent="-313055" algn="just">
              <a:lnSpc>
                <a:spcPts val="4350"/>
              </a:lnSpc>
              <a:buFont typeface="Arial"/>
              <a:buChar char="•"/>
            </a:pPr>
            <a:r>
              <a:rPr lang="en-US" sz="2900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PubMed GPT/</a:t>
            </a:r>
            <a:r>
              <a:rPr lang="en-US" sz="2900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BioMedLM</a:t>
            </a:r>
            <a:r>
              <a:rPr lang="en-US" sz="29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Trained on biomedical text, but lacks curated molecular structuring</a:t>
            </a:r>
          </a:p>
          <a:p>
            <a:pPr marL="626111" lvl="1" indent="-313055" algn="just">
              <a:lnSpc>
                <a:spcPts val="4350"/>
              </a:lnSpc>
              <a:buFont typeface="Arial"/>
              <a:buChar char="•"/>
            </a:pPr>
            <a:r>
              <a:rPr lang="en-US" sz="2900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DrugXplorer</a:t>
            </a:r>
            <a:r>
              <a:rPr lang="en-US" sz="29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Offers comparisons but no RAG or feedback-based KG growth</a:t>
            </a:r>
          </a:p>
          <a:p>
            <a:pPr marL="626111" lvl="1" indent="-313055" algn="just">
              <a:lnSpc>
                <a:spcPts val="4350"/>
              </a:lnSpc>
              <a:buFont typeface="Arial"/>
              <a:buChar char="•"/>
            </a:pPr>
            <a:r>
              <a:rPr lang="en-US" sz="2900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MolChatBot</a:t>
            </a:r>
            <a:r>
              <a:rPr lang="en-US" sz="29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Can answer molecule-related queries but lacks fine-tuned accuracy</a:t>
            </a:r>
          </a:p>
          <a:p>
            <a:pPr marL="626111" lvl="1" indent="-313055" algn="just">
              <a:lnSpc>
                <a:spcPts val="4350"/>
              </a:lnSpc>
              <a:buFont typeface="Arial"/>
              <a:buChar char="•"/>
            </a:pPr>
            <a:r>
              <a:rPr lang="en-US" sz="2900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BioGPT</a:t>
            </a:r>
            <a:r>
              <a:rPr lang="en-US" sz="2900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original</a:t>
            </a:r>
            <a:r>
              <a:rPr lang="en-US" sz="29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No real-time context integration, humanization, or RLHF loop</a:t>
            </a:r>
          </a:p>
          <a:p>
            <a:pPr algn="just">
              <a:lnSpc>
                <a:spcPts val="4350"/>
              </a:lnSpc>
            </a:pPr>
            <a:endParaRPr lang="en-US" sz="29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990978" y="204561"/>
            <a:ext cx="6306044" cy="1030616"/>
            <a:chOff x="0" y="0"/>
            <a:chExt cx="8408059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8408059" cy="1374154"/>
              <a:chOff x="0" y="0"/>
              <a:chExt cx="1897702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897702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1897702" h="310147">
                    <a:moveTo>
                      <a:pt x="0" y="0"/>
                    </a:moveTo>
                    <a:lnTo>
                      <a:pt x="1897702" y="0"/>
                    </a:lnTo>
                    <a:lnTo>
                      <a:pt x="1897702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897702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05851" y="98167"/>
              <a:ext cx="7196356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EXISTING SYSTEMS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7884175" y="162440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895836" y="8623530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586501" y="-542989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9" y="0"/>
                </a:lnTo>
                <a:lnTo>
                  <a:pt x="3328479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457589" y="-414077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9"/>
                </a:lnTo>
                <a:lnTo>
                  <a:pt x="0" y="26516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2052627" y="1756673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1246259" y="-1202953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9653" y="911768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354797" y="2148840"/>
            <a:ext cx="16222787" cy="587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28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Research Papers:</a:t>
            </a:r>
          </a:p>
          <a:p>
            <a:pPr algn="just">
              <a:lnSpc>
                <a:spcPts val="4200"/>
              </a:lnSpc>
            </a:pPr>
            <a:endParaRPr lang="en-US" sz="2800" b="1" dirty="0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IN" sz="2800" b="1" dirty="0"/>
              <a:t>Lee et al.</a:t>
            </a:r>
            <a:r>
              <a:rPr lang="en-IN" sz="2800" dirty="0"/>
              <a:t>, </a:t>
            </a:r>
            <a:r>
              <a:rPr lang="en-IN" sz="2800" i="1" dirty="0" err="1"/>
              <a:t>BioBERT</a:t>
            </a:r>
            <a:r>
              <a:rPr lang="en-IN" sz="2800" i="1" dirty="0"/>
              <a:t>: Biomedical Language Representation Model for Biomedical Text Mining</a:t>
            </a:r>
            <a:r>
              <a:rPr lang="en-IN" sz="2800" dirty="0"/>
              <a:t>, 2019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IN" sz="2800" b="1" dirty="0"/>
              <a:t>Gu et al.</a:t>
            </a:r>
            <a:r>
              <a:rPr lang="en-IN" sz="2800" dirty="0"/>
              <a:t>, </a:t>
            </a:r>
            <a:r>
              <a:rPr lang="en-IN" sz="2800" i="1" dirty="0"/>
              <a:t>Domain-Specific Language Model Pretraining for Biomedical NLP</a:t>
            </a:r>
            <a:r>
              <a:rPr lang="en-IN" sz="2800" dirty="0"/>
              <a:t>, 2021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b="1" dirty="0"/>
              <a:t>Shen et al.</a:t>
            </a:r>
            <a:r>
              <a:rPr lang="en-US" sz="2800" dirty="0"/>
              <a:t>, </a:t>
            </a:r>
            <a:r>
              <a:rPr lang="en-US" sz="2800" i="1" dirty="0"/>
              <a:t>ChatGPT in Drug Discovery: A Review</a:t>
            </a:r>
            <a:r>
              <a:rPr lang="en-US" sz="2800" dirty="0"/>
              <a:t>, 2023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IN" sz="2800" b="1" dirty="0"/>
              <a:t>Jin et al.</a:t>
            </a:r>
            <a:r>
              <a:rPr lang="en-IN" sz="2800" dirty="0"/>
              <a:t>, </a:t>
            </a:r>
            <a:r>
              <a:rPr lang="en-IN" sz="2800" i="1" dirty="0" err="1"/>
              <a:t>BioGPT</a:t>
            </a:r>
            <a:r>
              <a:rPr lang="en-IN" sz="2800" i="1" dirty="0"/>
              <a:t>: Generative Pre-trained Transformer for Biomedical Text Generation and Mining</a:t>
            </a:r>
            <a:r>
              <a:rPr lang="en-IN" sz="2800" dirty="0"/>
              <a:t>, 2022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b="1" dirty="0"/>
              <a:t>Micallef et al.</a:t>
            </a:r>
            <a:r>
              <a:rPr lang="en-US" sz="2800" dirty="0"/>
              <a:t>, </a:t>
            </a:r>
            <a:r>
              <a:rPr lang="en-US" sz="2800" i="1" dirty="0" err="1"/>
              <a:t>ChEMBL</a:t>
            </a:r>
            <a:r>
              <a:rPr lang="en-US" sz="2800" i="1" dirty="0"/>
              <a:t>: A Large-Scale Bioactivity Database for Drug Discovery</a:t>
            </a:r>
            <a:r>
              <a:rPr lang="en-US" sz="2800" dirty="0"/>
              <a:t>, 2022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b="1" dirty="0"/>
              <a:t>Wang et al.</a:t>
            </a:r>
            <a:r>
              <a:rPr lang="en-US" sz="2800" dirty="0"/>
              <a:t>, </a:t>
            </a:r>
            <a:r>
              <a:rPr lang="en-US" sz="2800" i="1" dirty="0" err="1"/>
              <a:t>PubMedQA</a:t>
            </a:r>
            <a:r>
              <a:rPr lang="en-US" sz="2800" i="1" dirty="0"/>
              <a:t>: A Dataset for Biomedical Research Question Answering</a:t>
            </a:r>
            <a:r>
              <a:rPr lang="en-US" sz="2800" dirty="0"/>
              <a:t>, 2020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b="1" dirty="0"/>
              <a:t>Peng et al.</a:t>
            </a:r>
            <a:r>
              <a:rPr lang="en-US" sz="2800" dirty="0"/>
              <a:t>, </a:t>
            </a:r>
            <a:r>
              <a:rPr lang="en-US" sz="2800" i="1" dirty="0"/>
              <a:t>An Empirical Study of </a:t>
            </a:r>
            <a:r>
              <a:rPr lang="en-US" sz="2800" i="1" dirty="0" err="1"/>
              <a:t>BioBERT</a:t>
            </a:r>
            <a:r>
              <a:rPr lang="en-US" sz="2800" i="1" dirty="0"/>
              <a:t>-based Question Answering Systems in Biomedical Domain</a:t>
            </a:r>
            <a:r>
              <a:rPr lang="en-US" sz="2800" dirty="0"/>
              <a:t>, 2022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04521" lvl="1" indent="-302261" algn="just">
              <a:lnSpc>
                <a:spcPts val="4200"/>
              </a:lnSpc>
              <a:buFont typeface="Arial"/>
              <a:buChar char="•"/>
            </a:pPr>
            <a:r>
              <a:rPr lang="en-US" sz="2800" b="1" dirty="0"/>
              <a:t>Ma et al.</a:t>
            </a:r>
            <a:r>
              <a:rPr lang="en-US" sz="2800" dirty="0"/>
              <a:t>, </a:t>
            </a:r>
            <a:r>
              <a:rPr lang="en-US" sz="2800" i="1" dirty="0" err="1"/>
              <a:t>DrugKG</a:t>
            </a:r>
            <a:r>
              <a:rPr lang="en-US" sz="2800" i="1" dirty="0"/>
              <a:t>: Constructing a Knowledge Graph for Drug Discovery</a:t>
            </a:r>
            <a:r>
              <a:rPr lang="en-US" sz="2800" dirty="0"/>
              <a:t>, 2021</a:t>
            </a: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200"/>
              </a:lnSpc>
            </a:pPr>
            <a:endParaRPr lang="en-US" sz="28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5990978" y="204561"/>
            <a:ext cx="6306044" cy="1030616"/>
            <a:chOff x="0" y="0"/>
            <a:chExt cx="8408059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8408059" cy="1374154"/>
              <a:chOff x="0" y="0"/>
              <a:chExt cx="1897702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897702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1897702" h="310147">
                    <a:moveTo>
                      <a:pt x="0" y="0"/>
                    </a:moveTo>
                    <a:lnTo>
                      <a:pt x="1897702" y="0"/>
                    </a:lnTo>
                    <a:lnTo>
                      <a:pt x="1897702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897702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605851" y="98167"/>
              <a:ext cx="7196356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EXISTING SYSTEMS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7884175" y="1624405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891929" y="9059234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353590" y="2890523"/>
            <a:ext cx="13511850" cy="6491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sz="31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What Makes </a:t>
            </a:r>
            <a:r>
              <a:rPr lang="en-US" sz="3199" b="1" dirty="0" err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PharmaSage</a:t>
            </a:r>
            <a:r>
              <a:rPr lang="en-US" sz="319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Novel?</a:t>
            </a:r>
          </a:p>
          <a:p>
            <a:pPr marL="690879" lvl="1" indent="-345439" algn="l">
              <a:lnSpc>
                <a:spcPts val="511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Finetuned DistilGPT2 using </a:t>
            </a:r>
            <a:r>
              <a:rPr lang="en-US" sz="3199" dirty="0" err="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ChEMBL</a:t>
            </a: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v35-derived structured dataset</a:t>
            </a:r>
          </a:p>
          <a:p>
            <a:pPr marL="690879" lvl="1" indent="-345439" algn="l">
              <a:lnSpc>
                <a:spcPts val="511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Integrated FAISS RAG + Knowledge Graphs to reduce hallucinations</a:t>
            </a:r>
          </a:p>
          <a:p>
            <a:pPr marL="690879" lvl="1" indent="-345439" algn="l">
              <a:lnSpc>
                <a:spcPts val="511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Humanization Layer using Gemini API prompts</a:t>
            </a:r>
          </a:p>
          <a:p>
            <a:pPr marL="690879" lvl="1" indent="-345439" algn="l">
              <a:lnSpc>
                <a:spcPts val="511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RLHF loop for knowledge graph expansion based on user feedback</a:t>
            </a:r>
          </a:p>
          <a:p>
            <a:pPr marL="690879" lvl="1" indent="-345439" algn="l">
              <a:lnSpc>
                <a:spcPts val="5119"/>
              </a:lnSpc>
              <a:buFont typeface="Arial"/>
              <a:buChar char="•"/>
            </a:pPr>
            <a:r>
              <a:rPr lang="en-US" sz="31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Combines molecular similarity, context-aware explanations</a:t>
            </a:r>
          </a:p>
          <a:p>
            <a:pPr algn="l">
              <a:lnSpc>
                <a:spcPts val="5119"/>
              </a:lnSpc>
            </a:pPr>
            <a:endParaRPr lang="en-US" sz="31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4806655" y="642092"/>
            <a:ext cx="8674690" cy="1030616"/>
            <a:chOff x="0" y="0"/>
            <a:chExt cx="11566253" cy="1374154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11566253" cy="1374154"/>
              <a:chOff x="0" y="0"/>
              <a:chExt cx="2610507" cy="310147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610507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2610507" h="310147">
                    <a:moveTo>
                      <a:pt x="0" y="0"/>
                    </a:moveTo>
                    <a:lnTo>
                      <a:pt x="2610507" y="0"/>
                    </a:lnTo>
                    <a:lnTo>
                      <a:pt x="2610507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2610507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0" y="98167"/>
              <a:ext cx="11566253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UNIQUENESS OF OUR SYSTEM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7884175" y="20980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834748" y="9289381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5284505" y="258489"/>
            <a:ext cx="7718991" cy="1030616"/>
            <a:chOff x="0" y="0"/>
            <a:chExt cx="10291987" cy="1374154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10291987" cy="1374154"/>
              <a:chOff x="0" y="0"/>
              <a:chExt cx="2322905" cy="31014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322905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2322905" h="310147">
                    <a:moveTo>
                      <a:pt x="0" y="0"/>
                    </a:moveTo>
                    <a:lnTo>
                      <a:pt x="2322905" y="0"/>
                    </a:lnTo>
                    <a:lnTo>
                      <a:pt x="2322905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322905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56924"/>
              <a:ext cx="10291987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FUNCTIONALITY DIAGRAM</a:t>
              </a:r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138181D9-F873-698E-80C1-5BB4698A492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" y="1578177"/>
            <a:ext cx="18288000" cy="797025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6146071" y="17370"/>
            <a:ext cx="5995859" cy="722136"/>
            <a:chOff x="0" y="0"/>
            <a:chExt cx="7994478" cy="96284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7994478" cy="962848"/>
              <a:chOff x="0" y="0"/>
              <a:chExt cx="2575137" cy="31014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575137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2575137" h="310147">
                    <a:moveTo>
                      <a:pt x="0" y="0"/>
                    </a:moveTo>
                    <a:lnTo>
                      <a:pt x="2575137" y="0"/>
                    </a:lnTo>
                    <a:lnTo>
                      <a:pt x="2575137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57150"/>
                <a:ext cx="2575137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279521" y="66970"/>
              <a:ext cx="7435437" cy="7178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29"/>
                </a:lnSpc>
                <a:spcBef>
                  <a:spcPct val="0"/>
                </a:spcBef>
              </a:pPr>
              <a:r>
                <a:rPr lang="en-US" sz="3092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ARCHITECTURE DIAGRAM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0832549D-D5B8-9630-11F9-5192389D75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7954" y="0"/>
            <a:ext cx="8272092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EC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12587" y="7414263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70"/>
                </a:lnTo>
                <a:lnTo>
                  <a:pt x="0" y="3075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-198113" y="-375135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18901" y="7920577"/>
            <a:ext cx="2450523" cy="2450523"/>
          </a:xfrm>
          <a:custGeom>
            <a:avLst/>
            <a:gdLst/>
            <a:ahLst/>
            <a:cxnLst/>
            <a:rect l="l" t="t" r="r" b="b"/>
            <a:pathLst>
              <a:path w="2450523" h="2450523">
                <a:moveTo>
                  <a:pt x="0" y="0"/>
                </a:moveTo>
                <a:lnTo>
                  <a:pt x="2450523" y="0"/>
                </a:lnTo>
                <a:lnTo>
                  <a:pt x="2450523" y="2450523"/>
                </a:lnTo>
                <a:lnTo>
                  <a:pt x="0" y="24505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69201" y="-246222"/>
            <a:ext cx="2651689" cy="2651689"/>
          </a:xfrm>
          <a:custGeom>
            <a:avLst/>
            <a:gdLst/>
            <a:ahLst/>
            <a:cxnLst/>
            <a:rect l="l" t="t" r="r" b="b"/>
            <a:pathLst>
              <a:path w="2651689" h="2651689">
                <a:moveTo>
                  <a:pt x="0" y="0"/>
                </a:moveTo>
                <a:lnTo>
                  <a:pt x="2651689" y="0"/>
                </a:lnTo>
                <a:lnTo>
                  <a:pt x="2651689" y="2651688"/>
                </a:lnTo>
                <a:lnTo>
                  <a:pt x="0" y="26516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700000">
            <a:off x="16750015" y="5360938"/>
            <a:ext cx="3075969" cy="3075969"/>
          </a:xfrm>
          <a:custGeom>
            <a:avLst/>
            <a:gdLst/>
            <a:ahLst/>
            <a:cxnLst/>
            <a:rect l="l" t="t" r="r" b="b"/>
            <a:pathLst>
              <a:path w="3075969" h="3075969">
                <a:moveTo>
                  <a:pt x="0" y="0"/>
                </a:moveTo>
                <a:lnTo>
                  <a:pt x="3075970" y="0"/>
                </a:lnTo>
                <a:lnTo>
                  <a:pt x="3075970" y="3075969"/>
                </a:lnTo>
                <a:lnTo>
                  <a:pt x="0" y="30759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8100000">
            <a:off x="-1664239" y="1924527"/>
            <a:ext cx="3328479" cy="3328479"/>
          </a:xfrm>
          <a:custGeom>
            <a:avLst/>
            <a:gdLst/>
            <a:ahLst/>
            <a:cxnLst/>
            <a:rect l="l" t="t" r="r" b="b"/>
            <a:pathLst>
              <a:path w="3328479" h="3328479">
                <a:moveTo>
                  <a:pt x="0" y="0"/>
                </a:moveTo>
                <a:lnTo>
                  <a:pt x="3328478" y="0"/>
                </a:lnTo>
                <a:lnTo>
                  <a:pt x="3328478" y="3328479"/>
                </a:lnTo>
                <a:lnTo>
                  <a:pt x="0" y="33284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440198" y="9460152"/>
            <a:ext cx="1658065" cy="1639977"/>
          </a:xfrm>
          <a:custGeom>
            <a:avLst/>
            <a:gdLst/>
            <a:ahLst/>
            <a:cxnLst/>
            <a:rect l="l" t="t" r="r" b="b"/>
            <a:pathLst>
              <a:path w="1658065" h="1639977">
                <a:moveTo>
                  <a:pt x="0" y="0"/>
                </a:moveTo>
                <a:lnTo>
                  <a:pt x="1658065" y="0"/>
                </a:lnTo>
                <a:lnTo>
                  <a:pt x="1658065" y="1639977"/>
                </a:lnTo>
                <a:lnTo>
                  <a:pt x="0" y="16399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rot="-10800000">
            <a:off x="-857871" y="-1035099"/>
            <a:ext cx="1794177" cy="1774605"/>
          </a:xfrm>
          <a:custGeom>
            <a:avLst/>
            <a:gdLst/>
            <a:ahLst/>
            <a:cxnLst/>
            <a:rect l="l" t="t" r="r" b="b"/>
            <a:pathLst>
              <a:path w="1794177" h="1774605">
                <a:moveTo>
                  <a:pt x="0" y="0"/>
                </a:moveTo>
                <a:lnTo>
                  <a:pt x="1794178" y="0"/>
                </a:lnTo>
                <a:lnTo>
                  <a:pt x="1794178" y="1774605"/>
                </a:lnTo>
                <a:lnTo>
                  <a:pt x="0" y="1774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757558" y="9002084"/>
            <a:ext cx="1180071" cy="143754"/>
          </a:xfrm>
          <a:custGeom>
            <a:avLst/>
            <a:gdLst/>
            <a:ahLst/>
            <a:cxnLst/>
            <a:rect l="l" t="t" r="r" b="b"/>
            <a:pathLst>
              <a:path w="1180071" h="143754">
                <a:moveTo>
                  <a:pt x="0" y="0"/>
                </a:moveTo>
                <a:lnTo>
                  <a:pt x="1180071" y="0"/>
                </a:lnTo>
                <a:lnTo>
                  <a:pt x="1180071" y="143754"/>
                </a:lnTo>
                <a:lnTo>
                  <a:pt x="0" y="1437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398041" y="1079622"/>
            <a:ext cx="1276944" cy="155555"/>
          </a:xfrm>
          <a:custGeom>
            <a:avLst/>
            <a:gdLst/>
            <a:ahLst/>
            <a:cxnLst/>
            <a:rect l="l" t="t" r="r" b="b"/>
            <a:pathLst>
              <a:path w="1276944" h="155555">
                <a:moveTo>
                  <a:pt x="0" y="0"/>
                </a:moveTo>
                <a:lnTo>
                  <a:pt x="1276944" y="0"/>
                </a:lnTo>
                <a:lnTo>
                  <a:pt x="1276944" y="155555"/>
                </a:lnTo>
                <a:lnTo>
                  <a:pt x="0" y="15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38447" y="9343447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0" y="0"/>
                </a:moveTo>
                <a:lnTo>
                  <a:pt x="1432701" y="0"/>
                </a:lnTo>
                <a:lnTo>
                  <a:pt x="1432701" y="442835"/>
                </a:lnTo>
                <a:lnTo>
                  <a:pt x="0" y="44283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flipH="1">
            <a:off x="16216852" y="500718"/>
            <a:ext cx="1432702" cy="442835"/>
          </a:xfrm>
          <a:custGeom>
            <a:avLst/>
            <a:gdLst/>
            <a:ahLst/>
            <a:cxnLst/>
            <a:rect l="l" t="t" r="r" b="b"/>
            <a:pathLst>
              <a:path w="1432702" h="442835">
                <a:moveTo>
                  <a:pt x="1432701" y="0"/>
                </a:moveTo>
                <a:lnTo>
                  <a:pt x="0" y="0"/>
                </a:lnTo>
                <a:lnTo>
                  <a:pt x="0" y="442835"/>
                </a:lnTo>
                <a:lnTo>
                  <a:pt x="1432701" y="442835"/>
                </a:lnTo>
                <a:lnTo>
                  <a:pt x="14327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2479249" y="3830218"/>
            <a:ext cx="13737603" cy="3922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Fine-tuned LLM </a:t>
            </a:r>
            <a:r>
              <a:rPr lang="en-US" sz="3168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(DistilGPT2 + </a:t>
            </a:r>
            <a:r>
              <a:rPr lang="en-US" sz="3168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LoRA</a:t>
            </a:r>
            <a:r>
              <a:rPr lang="en-US" sz="3168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)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KG triplets (head-relation-tail from cleaned </a:t>
            </a:r>
            <a:r>
              <a:rPr lang="en-US" sz="3168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ChEMBL</a:t>
            </a: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)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FAISS RAG + Internet RAG (</a:t>
            </a:r>
            <a:r>
              <a:rPr lang="en-US" sz="3168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Serper</a:t>
            </a: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 + </a:t>
            </a:r>
            <a:r>
              <a:rPr lang="en-US" sz="3168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Groq</a:t>
            </a: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)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Gemini-based humanization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 err="1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RDKit</a:t>
            </a: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-based molecular viewer + comparator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84166" lvl="1" indent="-342083" algn="just">
              <a:lnSpc>
                <a:spcPts val="4436"/>
              </a:lnSpc>
              <a:buFont typeface="Arial"/>
              <a:buChar char="•"/>
            </a:pPr>
            <a:r>
              <a:rPr lang="en-US" sz="3168" b="1" dirty="0">
                <a:solidFill>
                  <a:srgbClr val="000000"/>
                </a:solidFill>
                <a:latin typeface="Poppins Bold"/>
                <a:ea typeface="Poppins"/>
                <a:cs typeface="Poppins Bold"/>
                <a:sym typeface="Poppins Bold"/>
              </a:rPr>
              <a:t>RLHF expansion in KG visualizer</a:t>
            </a: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>
              <a:lnSpc>
                <a:spcPts val="4436"/>
              </a:lnSpc>
              <a:spcBef>
                <a:spcPct val="0"/>
              </a:spcBef>
            </a:pPr>
            <a:endParaRPr lang="en-US" sz="3168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" name="Group 15"/>
          <p:cNvGrpSpPr/>
          <p:nvPr/>
        </p:nvGrpSpPr>
        <p:grpSpPr>
          <a:xfrm>
            <a:off x="2377005" y="2609870"/>
            <a:ext cx="3388054" cy="686947"/>
            <a:chOff x="0" y="0"/>
            <a:chExt cx="4517406" cy="91593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517406" cy="915930"/>
              <a:chOff x="0" y="0"/>
              <a:chExt cx="1666785" cy="33795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666785" cy="337950"/>
              </a:xfrm>
              <a:custGeom>
                <a:avLst/>
                <a:gdLst/>
                <a:ahLst/>
                <a:cxnLst/>
                <a:rect l="l" t="t" r="r" b="b"/>
                <a:pathLst>
                  <a:path w="1666785" h="337950">
                    <a:moveTo>
                      <a:pt x="0" y="0"/>
                    </a:moveTo>
                    <a:lnTo>
                      <a:pt x="1666785" y="0"/>
                    </a:lnTo>
                    <a:lnTo>
                      <a:pt x="1666785" y="337950"/>
                    </a:lnTo>
                    <a:lnTo>
                      <a:pt x="0" y="33795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57150"/>
                <a:ext cx="1666785" cy="395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157948" y="46370"/>
              <a:ext cx="4201511" cy="7141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339"/>
                </a:lnSpc>
                <a:spcBef>
                  <a:spcPct val="0"/>
                </a:spcBef>
              </a:pPr>
              <a:r>
                <a:rPr lang="en-US" sz="3099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COMPONENTS:</a:t>
              </a:r>
            </a:p>
          </p:txBody>
        </p:sp>
      </p:grpSp>
      <p:sp>
        <p:nvSpPr>
          <p:cNvPr id="20" name="AutoShape 20"/>
          <p:cNvSpPr/>
          <p:nvPr/>
        </p:nvSpPr>
        <p:spPr>
          <a:xfrm>
            <a:off x="7884175" y="2348316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7884175" y="8323822"/>
            <a:ext cx="2504141" cy="0"/>
          </a:xfrm>
          <a:prstGeom prst="line">
            <a:avLst/>
          </a:prstGeom>
          <a:ln w="114300" cap="rnd">
            <a:solidFill>
              <a:srgbClr val="000000"/>
            </a:solidFill>
            <a:prstDash val="sysDot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5907051" y="642092"/>
            <a:ext cx="6473898" cy="1030616"/>
            <a:chOff x="0" y="0"/>
            <a:chExt cx="8631864" cy="1374154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8631864" cy="1374154"/>
              <a:chOff x="0" y="0"/>
              <a:chExt cx="1948215" cy="310147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1948215" cy="310147"/>
              </a:xfrm>
              <a:custGeom>
                <a:avLst/>
                <a:gdLst/>
                <a:ahLst/>
                <a:cxnLst/>
                <a:rect l="l" t="t" r="r" b="b"/>
                <a:pathLst>
                  <a:path w="1948215" h="310147">
                    <a:moveTo>
                      <a:pt x="0" y="0"/>
                    </a:moveTo>
                    <a:lnTo>
                      <a:pt x="1948215" y="0"/>
                    </a:lnTo>
                    <a:lnTo>
                      <a:pt x="1948215" y="310147"/>
                    </a:lnTo>
                    <a:lnTo>
                      <a:pt x="0" y="31014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00">
                      <a:alpha val="100000"/>
                    </a:srgbClr>
                  </a:gs>
                  <a:gs pos="100000">
                    <a:srgbClr val="555555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1948215" cy="36729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223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129104" y="98148"/>
              <a:ext cx="8373655" cy="10445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320"/>
                </a:lnSpc>
                <a:spcBef>
                  <a:spcPct val="0"/>
                </a:spcBef>
              </a:pPr>
              <a:r>
                <a:rPr lang="en-US" sz="4514" b="1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SOLUTION APPROACH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717</Words>
  <Application>Microsoft Office PowerPoint</Application>
  <PresentationFormat>Custom</PresentationFormat>
  <Paragraphs>132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Poppins Bold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 PPT</dc:title>
  <dc:creator>Arun</dc:creator>
  <cp:lastModifiedBy>GUDAPATI ARUN CHOWDARY-[AM.EN.U4CSE22225]</cp:lastModifiedBy>
  <cp:revision>4</cp:revision>
  <dcterms:created xsi:type="dcterms:W3CDTF">2006-08-16T00:00:00Z</dcterms:created>
  <dcterms:modified xsi:type="dcterms:W3CDTF">2025-07-10T05:50:08Z</dcterms:modified>
  <dc:identifier>DAGrbU7pglE</dc:identifier>
</cp:coreProperties>
</file>