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8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7289" y="994874"/>
            <a:ext cx="17533420" cy="1639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600" b="1" i="0">
                <a:solidFill>
                  <a:srgbClr val="593F2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72966" y="7260183"/>
            <a:ext cx="16942066" cy="142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rgbClr val="DAD0C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AD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58950" y="714136"/>
            <a:ext cx="8970098" cy="116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5845" y="2174797"/>
            <a:ext cx="17436309" cy="7149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391687" y="1884497"/>
              <a:ext cx="13816330" cy="1130935"/>
            </a:xfrm>
            <a:custGeom>
              <a:avLst/>
              <a:gdLst/>
              <a:ahLst/>
              <a:cxnLst/>
              <a:rect l="l" t="t" r="r" b="b"/>
              <a:pathLst>
                <a:path w="13816330" h="1130935">
                  <a:moveTo>
                    <a:pt x="0" y="21984"/>
                  </a:moveTo>
                  <a:lnTo>
                    <a:pt x="307406" y="21984"/>
                  </a:lnTo>
                  <a:lnTo>
                    <a:pt x="307406" y="864984"/>
                  </a:lnTo>
                  <a:lnTo>
                    <a:pt x="825942" y="864984"/>
                  </a:lnTo>
                  <a:lnTo>
                    <a:pt x="825942" y="1108711"/>
                  </a:lnTo>
                  <a:lnTo>
                    <a:pt x="0" y="1108711"/>
                  </a:lnTo>
                  <a:lnTo>
                    <a:pt x="0" y="21984"/>
                  </a:lnTo>
                  <a:close/>
                </a:path>
                <a:path w="13816330" h="1130935">
                  <a:moveTo>
                    <a:pt x="1819636" y="871049"/>
                  </a:moveTo>
                  <a:lnTo>
                    <a:pt x="1819636" y="1108711"/>
                  </a:lnTo>
                  <a:lnTo>
                    <a:pt x="947071" y="1108711"/>
                  </a:lnTo>
                  <a:lnTo>
                    <a:pt x="947071" y="21984"/>
                  </a:lnTo>
                  <a:lnTo>
                    <a:pt x="1799167" y="21984"/>
                  </a:lnTo>
                  <a:lnTo>
                    <a:pt x="1799167" y="259267"/>
                  </a:lnTo>
                  <a:lnTo>
                    <a:pt x="1251445" y="259267"/>
                  </a:lnTo>
                  <a:lnTo>
                    <a:pt x="1251445" y="442726"/>
                  </a:lnTo>
                  <a:lnTo>
                    <a:pt x="1733971" y="442726"/>
                  </a:lnTo>
                  <a:lnTo>
                    <a:pt x="1733971" y="672428"/>
                  </a:lnTo>
                  <a:lnTo>
                    <a:pt x="1251445" y="672428"/>
                  </a:lnTo>
                  <a:lnTo>
                    <a:pt x="1251445" y="871049"/>
                  </a:lnTo>
                  <a:lnTo>
                    <a:pt x="1819636" y="871049"/>
                  </a:lnTo>
                  <a:close/>
                </a:path>
                <a:path w="13816330" h="1130935">
                  <a:moveTo>
                    <a:pt x="2718550" y="897582"/>
                  </a:moveTo>
                  <a:lnTo>
                    <a:pt x="2258767" y="897582"/>
                  </a:lnTo>
                  <a:lnTo>
                    <a:pt x="2173481" y="1108711"/>
                  </a:lnTo>
                  <a:lnTo>
                    <a:pt x="1860010" y="1108711"/>
                  </a:lnTo>
                  <a:lnTo>
                    <a:pt x="2339504" y="21984"/>
                  </a:lnTo>
                  <a:lnTo>
                    <a:pt x="2642362" y="21984"/>
                  </a:lnTo>
                  <a:lnTo>
                    <a:pt x="3123751" y="1108711"/>
                  </a:lnTo>
                  <a:lnTo>
                    <a:pt x="2803836" y="1108711"/>
                  </a:lnTo>
                  <a:lnTo>
                    <a:pt x="2718550" y="897582"/>
                  </a:lnTo>
                  <a:close/>
                </a:path>
                <a:path w="13816330" h="1130935">
                  <a:moveTo>
                    <a:pt x="2628337" y="670912"/>
                  </a:moveTo>
                  <a:lnTo>
                    <a:pt x="2488848" y="322947"/>
                  </a:lnTo>
                  <a:lnTo>
                    <a:pt x="2348980" y="670912"/>
                  </a:lnTo>
                  <a:lnTo>
                    <a:pt x="2628337" y="670912"/>
                  </a:lnTo>
                  <a:close/>
                </a:path>
                <a:path w="13816330" h="1130935">
                  <a:moveTo>
                    <a:pt x="3210727" y="21984"/>
                  </a:moveTo>
                  <a:lnTo>
                    <a:pt x="3724335" y="21984"/>
                  </a:lnTo>
                  <a:lnTo>
                    <a:pt x="3782834" y="23837"/>
                  </a:lnTo>
                  <a:lnTo>
                    <a:pt x="3839059" y="29397"/>
                  </a:lnTo>
                  <a:lnTo>
                    <a:pt x="3893010" y="38662"/>
                  </a:lnTo>
                  <a:lnTo>
                    <a:pt x="3944687" y="51634"/>
                  </a:lnTo>
                  <a:lnTo>
                    <a:pt x="3994089" y="68312"/>
                  </a:lnTo>
                  <a:lnTo>
                    <a:pt x="4041218" y="88696"/>
                  </a:lnTo>
                  <a:lnTo>
                    <a:pt x="4085598" y="112492"/>
                  </a:lnTo>
                  <a:lnTo>
                    <a:pt x="4126503" y="139404"/>
                  </a:lnTo>
                  <a:lnTo>
                    <a:pt x="4163934" y="169433"/>
                  </a:lnTo>
                  <a:lnTo>
                    <a:pt x="4197890" y="202579"/>
                  </a:lnTo>
                  <a:lnTo>
                    <a:pt x="4228372" y="238841"/>
                  </a:lnTo>
                  <a:lnTo>
                    <a:pt x="4255379" y="278220"/>
                  </a:lnTo>
                  <a:lnTo>
                    <a:pt x="4278659" y="320199"/>
                  </a:lnTo>
                  <a:lnTo>
                    <a:pt x="4297706" y="364516"/>
                  </a:lnTo>
                  <a:lnTo>
                    <a:pt x="4312520" y="411170"/>
                  </a:lnTo>
                  <a:lnTo>
                    <a:pt x="4323102" y="460162"/>
                  </a:lnTo>
                  <a:lnTo>
                    <a:pt x="4329451" y="511491"/>
                  </a:lnTo>
                  <a:lnTo>
                    <a:pt x="4331567" y="565158"/>
                  </a:lnTo>
                  <a:lnTo>
                    <a:pt x="4329451" y="618951"/>
                  </a:lnTo>
                  <a:lnTo>
                    <a:pt x="4323102" y="670407"/>
                  </a:lnTo>
                  <a:lnTo>
                    <a:pt x="4312520" y="719525"/>
                  </a:lnTo>
                  <a:lnTo>
                    <a:pt x="4297706" y="766305"/>
                  </a:lnTo>
                  <a:lnTo>
                    <a:pt x="4278659" y="810749"/>
                  </a:lnTo>
                  <a:lnTo>
                    <a:pt x="4255379" y="852854"/>
                  </a:lnTo>
                  <a:lnTo>
                    <a:pt x="4228372" y="892117"/>
                  </a:lnTo>
                  <a:lnTo>
                    <a:pt x="4197890" y="928285"/>
                  </a:lnTo>
                  <a:lnTo>
                    <a:pt x="4163934" y="961356"/>
                  </a:lnTo>
                  <a:lnTo>
                    <a:pt x="4126503" y="991333"/>
                  </a:lnTo>
                  <a:lnTo>
                    <a:pt x="4085598" y="1018213"/>
                  </a:lnTo>
                  <a:lnTo>
                    <a:pt x="4041218" y="1041999"/>
                  </a:lnTo>
                  <a:lnTo>
                    <a:pt x="3994089" y="1062383"/>
                  </a:lnTo>
                  <a:lnTo>
                    <a:pt x="3944687" y="1079061"/>
                  </a:lnTo>
                  <a:lnTo>
                    <a:pt x="3893010" y="1092033"/>
                  </a:lnTo>
                  <a:lnTo>
                    <a:pt x="3839059" y="1101298"/>
                  </a:lnTo>
                  <a:lnTo>
                    <a:pt x="3782834" y="1106858"/>
                  </a:lnTo>
                  <a:lnTo>
                    <a:pt x="3724335" y="1108711"/>
                  </a:lnTo>
                  <a:lnTo>
                    <a:pt x="3210727" y="1108711"/>
                  </a:lnTo>
                  <a:lnTo>
                    <a:pt x="3210727" y="21984"/>
                  </a:lnTo>
                  <a:close/>
                </a:path>
                <a:path w="13816330" h="1130935">
                  <a:moveTo>
                    <a:pt x="3712205" y="863468"/>
                  </a:moveTo>
                  <a:lnTo>
                    <a:pt x="3765802" y="860299"/>
                  </a:lnTo>
                  <a:lnTo>
                    <a:pt x="3815003" y="850792"/>
                  </a:lnTo>
                  <a:lnTo>
                    <a:pt x="3859806" y="834948"/>
                  </a:lnTo>
                  <a:lnTo>
                    <a:pt x="3900212" y="812766"/>
                  </a:lnTo>
                  <a:lnTo>
                    <a:pt x="3936222" y="784247"/>
                  </a:lnTo>
                  <a:lnTo>
                    <a:pt x="3966788" y="750133"/>
                  </a:lnTo>
                  <a:lnTo>
                    <a:pt x="3990562" y="711167"/>
                  </a:lnTo>
                  <a:lnTo>
                    <a:pt x="4007543" y="667349"/>
                  </a:lnTo>
                  <a:lnTo>
                    <a:pt x="4017732" y="618679"/>
                  </a:lnTo>
                  <a:lnTo>
                    <a:pt x="4021128" y="565158"/>
                  </a:lnTo>
                  <a:lnTo>
                    <a:pt x="4017732" y="511773"/>
                  </a:lnTo>
                  <a:lnTo>
                    <a:pt x="4007543" y="463210"/>
                  </a:lnTo>
                  <a:lnTo>
                    <a:pt x="3990562" y="419468"/>
                  </a:lnTo>
                  <a:lnTo>
                    <a:pt x="3966788" y="380547"/>
                  </a:lnTo>
                  <a:lnTo>
                    <a:pt x="3936222" y="346448"/>
                  </a:lnTo>
                  <a:lnTo>
                    <a:pt x="3900212" y="317929"/>
                  </a:lnTo>
                  <a:lnTo>
                    <a:pt x="3859806" y="295747"/>
                  </a:lnTo>
                  <a:lnTo>
                    <a:pt x="3815003" y="279903"/>
                  </a:lnTo>
                  <a:lnTo>
                    <a:pt x="3765802" y="270396"/>
                  </a:lnTo>
                  <a:lnTo>
                    <a:pt x="3712205" y="267227"/>
                  </a:lnTo>
                  <a:lnTo>
                    <a:pt x="3518133" y="267227"/>
                  </a:lnTo>
                  <a:lnTo>
                    <a:pt x="3518133" y="863468"/>
                  </a:lnTo>
                  <a:lnTo>
                    <a:pt x="3712205" y="863468"/>
                  </a:lnTo>
                  <a:close/>
                </a:path>
                <a:path w="13816330" h="1130935">
                  <a:moveTo>
                    <a:pt x="4874854" y="1130316"/>
                  </a:moveTo>
                  <a:lnTo>
                    <a:pt x="4822394" y="1129013"/>
                  </a:lnTo>
                  <a:lnTo>
                    <a:pt x="4770540" y="1125101"/>
                  </a:lnTo>
                  <a:lnTo>
                    <a:pt x="4719293" y="1118581"/>
                  </a:lnTo>
                  <a:lnTo>
                    <a:pt x="4668653" y="1109454"/>
                  </a:lnTo>
                  <a:lnTo>
                    <a:pt x="4618618" y="1097718"/>
                  </a:lnTo>
                  <a:lnTo>
                    <a:pt x="4559535" y="1080069"/>
                  </a:lnTo>
                  <a:lnTo>
                    <a:pt x="4506231" y="1059719"/>
                  </a:lnTo>
                  <a:lnTo>
                    <a:pt x="4458708" y="1036668"/>
                  </a:lnTo>
                  <a:lnTo>
                    <a:pt x="4416966" y="1010917"/>
                  </a:lnTo>
                  <a:lnTo>
                    <a:pt x="4517792" y="784247"/>
                  </a:lnTo>
                  <a:lnTo>
                    <a:pt x="4555815" y="807156"/>
                  </a:lnTo>
                  <a:lnTo>
                    <a:pt x="4596729" y="827743"/>
                  </a:lnTo>
                  <a:lnTo>
                    <a:pt x="4640532" y="846008"/>
                  </a:lnTo>
                  <a:lnTo>
                    <a:pt x="4687226" y="861951"/>
                  </a:lnTo>
                  <a:lnTo>
                    <a:pt x="4735151" y="874886"/>
                  </a:lnTo>
                  <a:lnTo>
                    <a:pt x="4782651" y="884126"/>
                  </a:lnTo>
                  <a:lnTo>
                    <a:pt x="4829724" y="889669"/>
                  </a:lnTo>
                  <a:lnTo>
                    <a:pt x="4876370" y="891517"/>
                  </a:lnTo>
                  <a:lnTo>
                    <a:pt x="4940095" y="887969"/>
                  </a:lnTo>
                  <a:lnTo>
                    <a:pt x="4989659" y="877326"/>
                  </a:lnTo>
                  <a:lnTo>
                    <a:pt x="5025062" y="859586"/>
                  </a:lnTo>
                  <a:lnTo>
                    <a:pt x="5046304" y="834751"/>
                  </a:lnTo>
                  <a:lnTo>
                    <a:pt x="5053385" y="802820"/>
                  </a:lnTo>
                  <a:lnTo>
                    <a:pt x="5050234" y="781025"/>
                  </a:lnTo>
                  <a:lnTo>
                    <a:pt x="5025027" y="746532"/>
                  </a:lnTo>
                  <a:lnTo>
                    <a:pt x="4973927" y="722344"/>
                  </a:lnTo>
                  <a:lnTo>
                    <a:pt x="4937207" y="710617"/>
                  </a:lnTo>
                  <a:lnTo>
                    <a:pt x="4892811" y="698653"/>
                  </a:lnTo>
                  <a:lnTo>
                    <a:pt x="4840740" y="686453"/>
                  </a:lnTo>
                  <a:lnTo>
                    <a:pt x="4782011" y="672973"/>
                  </a:lnTo>
                  <a:lnTo>
                    <a:pt x="4728258" y="659067"/>
                  </a:lnTo>
                  <a:lnTo>
                    <a:pt x="4679479" y="644734"/>
                  </a:lnTo>
                  <a:lnTo>
                    <a:pt x="4635675" y="629975"/>
                  </a:lnTo>
                  <a:lnTo>
                    <a:pt x="4595994" y="612539"/>
                  </a:lnTo>
                  <a:lnTo>
                    <a:pt x="4559203" y="590554"/>
                  </a:lnTo>
                  <a:lnTo>
                    <a:pt x="4525302" y="564021"/>
                  </a:lnTo>
                  <a:lnTo>
                    <a:pt x="4494291" y="532939"/>
                  </a:lnTo>
                  <a:lnTo>
                    <a:pt x="4468587" y="496503"/>
                  </a:lnTo>
                  <a:lnTo>
                    <a:pt x="4450227" y="454287"/>
                  </a:lnTo>
                  <a:lnTo>
                    <a:pt x="4439211" y="406290"/>
                  </a:lnTo>
                  <a:lnTo>
                    <a:pt x="4435539" y="352513"/>
                  </a:lnTo>
                  <a:lnTo>
                    <a:pt x="4438927" y="304066"/>
                  </a:lnTo>
                  <a:lnTo>
                    <a:pt x="4449090" y="258035"/>
                  </a:lnTo>
                  <a:lnTo>
                    <a:pt x="4466029" y="214421"/>
                  </a:lnTo>
                  <a:lnTo>
                    <a:pt x="4489743" y="173224"/>
                  </a:lnTo>
                  <a:lnTo>
                    <a:pt x="4520351" y="135319"/>
                  </a:lnTo>
                  <a:lnTo>
                    <a:pt x="4557592" y="101584"/>
                  </a:lnTo>
                  <a:lnTo>
                    <a:pt x="4601467" y="72018"/>
                  </a:lnTo>
                  <a:lnTo>
                    <a:pt x="4651974" y="46622"/>
                  </a:lnTo>
                  <a:lnTo>
                    <a:pt x="4697142" y="29838"/>
                  </a:lnTo>
                  <a:lnTo>
                    <a:pt x="4746221" y="16784"/>
                  </a:lnTo>
                  <a:lnTo>
                    <a:pt x="4799211" y="7459"/>
                  </a:lnTo>
                  <a:lnTo>
                    <a:pt x="4856114" y="1864"/>
                  </a:lnTo>
                  <a:lnTo>
                    <a:pt x="4916928" y="0"/>
                  </a:lnTo>
                  <a:lnTo>
                    <a:pt x="4970350" y="1516"/>
                  </a:lnTo>
                  <a:lnTo>
                    <a:pt x="5023345" y="6064"/>
                  </a:lnTo>
                  <a:lnTo>
                    <a:pt x="5075914" y="13645"/>
                  </a:lnTo>
                  <a:lnTo>
                    <a:pt x="5128057" y="24258"/>
                  </a:lnTo>
                  <a:lnTo>
                    <a:pt x="5178447" y="37620"/>
                  </a:lnTo>
                  <a:lnTo>
                    <a:pt x="5225756" y="53824"/>
                  </a:lnTo>
                  <a:lnTo>
                    <a:pt x="5269986" y="72871"/>
                  </a:lnTo>
                  <a:lnTo>
                    <a:pt x="5311136" y="94761"/>
                  </a:lnTo>
                  <a:lnTo>
                    <a:pt x="5216375" y="322947"/>
                  </a:lnTo>
                  <a:lnTo>
                    <a:pt x="5164951" y="297351"/>
                  </a:lnTo>
                  <a:lnTo>
                    <a:pt x="5114032" y="276409"/>
                  </a:lnTo>
                  <a:lnTo>
                    <a:pt x="5063619" y="260120"/>
                  </a:lnTo>
                  <a:lnTo>
                    <a:pt x="5013711" y="248486"/>
                  </a:lnTo>
                  <a:lnTo>
                    <a:pt x="4964309" y="241505"/>
                  </a:lnTo>
                  <a:lnTo>
                    <a:pt x="4915412" y="239178"/>
                  </a:lnTo>
                  <a:lnTo>
                    <a:pt x="4872651" y="240884"/>
                  </a:lnTo>
                  <a:lnTo>
                    <a:pt x="4805749" y="254529"/>
                  </a:lnTo>
                  <a:lnTo>
                    <a:pt x="4763367" y="281110"/>
                  </a:lnTo>
                  <a:lnTo>
                    <a:pt x="4742519" y="316361"/>
                  </a:lnTo>
                  <a:lnTo>
                    <a:pt x="4739913" y="336972"/>
                  </a:lnTo>
                  <a:lnTo>
                    <a:pt x="4743017" y="357417"/>
                  </a:lnTo>
                  <a:lnTo>
                    <a:pt x="4767844" y="390204"/>
                  </a:lnTo>
                  <a:lnTo>
                    <a:pt x="4818186" y="413445"/>
                  </a:lnTo>
                  <a:lnTo>
                    <a:pt x="4898165" y="435808"/>
                  </a:lnTo>
                  <a:lnTo>
                    <a:pt x="4949526" y="447274"/>
                  </a:lnTo>
                  <a:lnTo>
                    <a:pt x="5009013" y="460778"/>
                  </a:lnTo>
                  <a:lnTo>
                    <a:pt x="5063145" y="474755"/>
                  </a:lnTo>
                  <a:lnTo>
                    <a:pt x="5111924" y="489207"/>
                  </a:lnTo>
                  <a:lnTo>
                    <a:pt x="5155348" y="504131"/>
                  </a:lnTo>
                  <a:lnTo>
                    <a:pt x="5194722" y="521378"/>
                  </a:lnTo>
                  <a:lnTo>
                    <a:pt x="5231347" y="543173"/>
                  </a:lnTo>
                  <a:lnTo>
                    <a:pt x="5265224" y="569517"/>
                  </a:lnTo>
                  <a:lnTo>
                    <a:pt x="5296354" y="600409"/>
                  </a:lnTo>
                  <a:lnTo>
                    <a:pt x="5322555" y="636348"/>
                  </a:lnTo>
                  <a:lnTo>
                    <a:pt x="5341271" y="678209"/>
                  </a:lnTo>
                  <a:lnTo>
                    <a:pt x="5352500" y="725992"/>
                  </a:lnTo>
                  <a:lnTo>
                    <a:pt x="5356243" y="779698"/>
                  </a:lnTo>
                  <a:lnTo>
                    <a:pt x="5352832" y="827435"/>
                  </a:lnTo>
                  <a:lnTo>
                    <a:pt x="5342597" y="872849"/>
                  </a:lnTo>
                  <a:lnTo>
                    <a:pt x="5325540" y="915942"/>
                  </a:lnTo>
                  <a:lnTo>
                    <a:pt x="5301660" y="956713"/>
                  </a:lnTo>
                  <a:lnTo>
                    <a:pt x="5271147" y="994168"/>
                  </a:lnTo>
                  <a:lnTo>
                    <a:pt x="5233811" y="1027690"/>
                  </a:lnTo>
                  <a:lnTo>
                    <a:pt x="5189652" y="1057279"/>
                  </a:lnTo>
                  <a:lnTo>
                    <a:pt x="5138670" y="1082936"/>
                  </a:lnTo>
                  <a:lnTo>
                    <a:pt x="5093427" y="1099993"/>
                  </a:lnTo>
                  <a:lnTo>
                    <a:pt x="5044424" y="1113259"/>
                  </a:lnTo>
                  <a:lnTo>
                    <a:pt x="4991661" y="1122736"/>
                  </a:lnTo>
                  <a:lnTo>
                    <a:pt x="4935137" y="1128421"/>
                  </a:lnTo>
                  <a:lnTo>
                    <a:pt x="4874854" y="1130316"/>
                  </a:lnTo>
                  <a:close/>
                </a:path>
                <a:path w="13816330" h="1130935">
                  <a:moveTo>
                    <a:pt x="6782797" y="1130316"/>
                  </a:moveTo>
                  <a:lnTo>
                    <a:pt x="6730337" y="1129013"/>
                  </a:lnTo>
                  <a:lnTo>
                    <a:pt x="6678483" y="1125101"/>
                  </a:lnTo>
                  <a:lnTo>
                    <a:pt x="6627236" y="1118581"/>
                  </a:lnTo>
                  <a:lnTo>
                    <a:pt x="6576595" y="1109454"/>
                  </a:lnTo>
                  <a:lnTo>
                    <a:pt x="6526561" y="1097718"/>
                  </a:lnTo>
                  <a:lnTo>
                    <a:pt x="6467477" y="1080069"/>
                  </a:lnTo>
                  <a:lnTo>
                    <a:pt x="6414174" y="1059719"/>
                  </a:lnTo>
                  <a:lnTo>
                    <a:pt x="6366651" y="1036668"/>
                  </a:lnTo>
                  <a:lnTo>
                    <a:pt x="6324908" y="1010917"/>
                  </a:lnTo>
                  <a:lnTo>
                    <a:pt x="6425735" y="784247"/>
                  </a:lnTo>
                  <a:lnTo>
                    <a:pt x="6463758" y="807156"/>
                  </a:lnTo>
                  <a:lnTo>
                    <a:pt x="6504671" y="827743"/>
                  </a:lnTo>
                  <a:lnTo>
                    <a:pt x="6548475" y="846008"/>
                  </a:lnTo>
                  <a:lnTo>
                    <a:pt x="6595168" y="861951"/>
                  </a:lnTo>
                  <a:lnTo>
                    <a:pt x="6643094" y="874886"/>
                  </a:lnTo>
                  <a:lnTo>
                    <a:pt x="6690593" y="884126"/>
                  </a:lnTo>
                  <a:lnTo>
                    <a:pt x="6737666" y="889669"/>
                  </a:lnTo>
                  <a:lnTo>
                    <a:pt x="6784313" y="891517"/>
                  </a:lnTo>
                  <a:lnTo>
                    <a:pt x="6848038" y="887969"/>
                  </a:lnTo>
                  <a:lnTo>
                    <a:pt x="6897602" y="877326"/>
                  </a:lnTo>
                  <a:lnTo>
                    <a:pt x="6933005" y="859586"/>
                  </a:lnTo>
                  <a:lnTo>
                    <a:pt x="6954247" y="834751"/>
                  </a:lnTo>
                  <a:lnTo>
                    <a:pt x="6961328" y="802820"/>
                  </a:lnTo>
                  <a:lnTo>
                    <a:pt x="6958177" y="781025"/>
                  </a:lnTo>
                  <a:lnTo>
                    <a:pt x="6932970" y="746532"/>
                  </a:lnTo>
                  <a:lnTo>
                    <a:pt x="6881870" y="722344"/>
                  </a:lnTo>
                  <a:lnTo>
                    <a:pt x="6845150" y="710617"/>
                  </a:lnTo>
                  <a:lnTo>
                    <a:pt x="6800754" y="698653"/>
                  </a:lnTo>
                  <a:lnTo>
                    <a:pt x="6748682" y="686453"/>
                  </a:lnTo>
                  <a:lnTo>
                    <a:pt x="6689954" y="672973"/>
                  </a:lnTo>
                  <a:lnTo>
                    <a:pt x="6636200" y="659067"/>
                  </a:lnTo>
                  <a:lnTo>
                    <a:pt x="6587422" y="644734"/>
                  </a:lnTo>
                  <a:lnTo>
                    <a:pt x="6543618" y="629975"/>
                  </a:lnTo>
                  <a:lnTo>
                    <a:pt x="6503937" y="612539"/>
                  </a:lnTo>
                  <a:lnTo>
                    <a:pt x="6467145" y="590554"/>
                  </a:lnTo>
                  <a:lnTo>
                    <a:pt x="6433245" y="564021"/>
                  </a:lnTo>
                  <a:lnTo>
                    <a:pt x="6402234" y="532939"/>
                  </a:lnTo>
                  <a:lnTo>
                    <a:pt x="6376530" y="496503"/>
                  </a:lnTo>
                  <a:lnTo>
                    <a:pt x="6358170" y="454287"/>
                  </a:lnTo>
                  <a:lnTo>
                    <a:pt x="6347154" y="406290"/>
                  </a:lnTo>
                  <a:lnTo>
                    <a:pt x="6343482" y="352513"/>
                  </a:lnTo>
                  <a:lnTo>
                    <a:pt x="6346869" y="304066"/>
                  </a:lnTo>
                  <a:lnTo>
                    <a:pt x="6357033" y="258035"/>
                  </a:lnTo>
                  <a:lnTo>
                    <a:pt x="6373971" y="214421"/>
                  </a:lnTo>
                  <a:lnTo>
                    <a:pt x="6397685" y="173224"/>
                  </a:lnTo>
                  <a:lnTo>
                    <a:pt x="6428293" y="135319"/>
                  </a:lnTo>
                  <a:lnTo>
                    <a:pt x="6465535" y="101584"/>
                  </a:lnTo>
                  <a:lnTo>
                    <a:pt x="6509409" y="72018"/>
                  </a:lnTo>
                  <a:lnTo>
                    <a:pt x="6559917" y="46622"/>
                  </a:lnTo>
                  <a:lnTo>
                    <a:pt x="6605084" y="29838"/>
                  </a:lnTo>
                  <a:lnTo>
                    <a:pt x="6654163" y="16784"/>
                  </a:lnTo>
                  <a:lnTo>
                    <a:pt x="6707154" y="7459"/>
                  </a:lnTo>
                  <a:lnTo>
                    <a:pt x="6764057" y="1864"/>
                  </a:lnTo>
                  <a:lnTo>
                    <a:pt x="6824871" y="0"/>
                  </a:lnTo>
                  <a:lnTo>
                    <a:pt x="6878293" y="1516"/>
                  </a:lnTo>
                  <a:lnTo>
                    <a:pt x="6931288" y="6064"/>
                  </a:lnTo>
                  <a:lnTo>
                    <a:pt x="6983857" y="13645"/>
                  </a:lnTo>
                  <a:lnTo>
                    <a:pt x="7036000" y="24258"/>
                  </a:lnTo>
                  <a:lnTo>
                    <a:pt x="7086389" y="37620"/>
                  </a:lnTo>
                  <a:lnTo>
                    <a:pt x="7133699" y="53824"/>
                  </a:lnTo>
                  <a:lnTo>
                    <a:pt x="7177929" y="72871"/>
                  </a:lnTo>
                  <a:lnTo>
                    <a:pt x="7219079" y="94761"/>
                  </a:lnTo>
                  <a:lnTo>
                    <a:pt x="7124318" y="322947"/>
                  </a:lnTo>
                  <a:lnTo>
                    <a:pt x="7072893" y="297351"/>
                  </a:lnTo>
                  <a:lnTo>
                    <a:pt x="7021975" y="276409"/>
                  </a:lnTo>
                  <a:lnTo>
                    <a:pt x="6971562" y="260120"/>
                  </a:lnTo>
                  <a:lnTo>
                    <a:pt x="6921654" y="248486"/>
                  </a:lnTo>
                  <a:lnTo>
                    <a:pt x="6872252" y="241505"/>
                  </a:lnTo>
                  <a:lnTo>
                    <a:pt x="6823355" y="239178"/>
                  </a:lnTo>
                  <a:lnTo>
                    <a:pt x="6780593" y="240884"/>
                  </a:lnTo>
                  <a:lnTo>
                    <a:pt x="6713692" y="254529"/>
                  </a:lnTo>
                  <a:lnTo>
                    <a:pt x="6671310" y="281110"/>
                  </a:lnTo>
                  <a:lnTo>
                    <a:pt x="6650462" y="316361"/>
                  </a:lnTo>
                  <a:lnTo>
                    <a:pt x="6647856" y="336972"/>
                  </a:lnTo>
                  <a:lnTo>
                    <a:pt x="6650959" y="357417"/>
                  </a:lnTo>
                  <a:lnTo>
                    <a:pt x="6675787" y="390204"/>
                  </a:lnTo>
                  <a:lnTo>
                    <a:pt x="6726129" y="413445"/>
                  </a:lnTo>
                  <a:lnTo>
                    <a:pt x="6806108" y="435808"/>
                  </a:lnTo>
                  <a:lnTo>
                    <a:pt x="6857469" y="447274"/>
                  </a:lnTo>
                  <a:lnTo>
                    <a:pt x="6916955" y="460778"/>
                  </a:lnTo>
                  <a:lnTo>
                    <a:pt x="6971088" y="474755"/>
                  </a:lnTo>
                  <a:lnTo>
                    <a:pt x="7019867" y="489207"/>
                  </a:lnTo>
                  <a:lnTo>
                    <a:pt x="7063291" y="504131"/>
                  </a:lnTo>
                  <a:lnTo>
                    <a:pt x="7102664" y="521378"/>
                  </a:lnTo>
                  <a:lnTo>
                    <a:pt x="7139290" y="543173"/>
                  </a:lnTo>
                  <a:lnTo>
                    <a:pt x="7173167" y="569517"/>
                  </a:lnTo>
                  <a:lnTo>
                    <a:pt x="7204296" y="600409"/>
                  </a:lnTo>
                  <a:lnTo>
                    <a:pt x="7230498" y="636348"/>
                  </a:lnTo>
                  <a:lnTo>
                    <a:pt x="7249213" y="678209"/>
                  </a:lnTo>
                  <a:lnTo>
                    <a:pt x="7260443" y="725992"/>
                  </a:lnTo>
                  <a:lnTo>
                    <a:pt x="7264186" y="779698"/>
                  </a:lnTo>
                  <a:lnTo>
                    <a:pt x="7260774" y="827435"/>
                  </a:lnTo>
                  <a:lnTo>
                    <a:pt x="7250540" y="872849"/>
                  </a:lnTo>
                  <a:lnTo>
                    <a:pt x="7233483" y="915942"/>
                  </a:lnTo>
                  <a:lnTo>
                    <a:pt x="7209603" y="956713"/>
                  </a:lnTo>
                  <a:lnTo>
                    <a:pt x="7179090" y="994168"/>
                  </a:lnTo>
                  <a:lnTo>
                    <a:pt x="7141754" y="1027690"/>
                  </a:lnTo>
                  <a:lnTo>
                    <a:pt x="7097595" y="1057279"/>
                  </a:lnTo>
                  <a:lnTo>
                    <a:pt x="7046613" y="1082936"/>
                  </a:lnTo>
                  <a:lnTo>
                    <a:pt x="7001370" y="1099993"/>
                  </a:lnTo>
                  <a:lnTo>
                    <a:pt x="6952367" y="1113259"/>
                  </a:lnTo>
                  <a:lnTo>
                    <a:pt x="6899603" y="1122736"/>
                  </a:lnTo>
                  <a:lnTo>
                    <a:pt x="6843080" y="1128421"/>
                  </a:lnTo>
                  <a:lnTo>
                    <a:pt x="6782797" y="1130316"/>
                  </a:lnTo>
                  <a:close/>
                </a:path>
                <a:path w="13816330" h="1130935">
                  <a:moveTo>
                    <a:pt x="7947271" y="1130316"/>
                  </a:moveTo>
                  <a:lnTo>
                    <a:pt x="7891372" y="1128316"/>
                  </a:lnTo>
                  <a:lnTo>
                    <a:pt x="7837389" y="1122314"/>
                  </a:lnTo>
                  <a:lnTo>
                    <a:pt x="7785323" y="1112312"/>
                  </a:lnTo>
                  <a:lnTo>
                    <a:pt x="7735173" y="1098308"/>
                  </a:lnTo>
                  <a:lnTo>
                    <a:pt x="7686939" y="1080303"/>
                  </a:lnTo>
                  <a:lnTo>
                    <a:pt x="7640622" y="1058298"/>
                  </a:lnTo>
                  <a:lnTo>
                    <a:pt x="7597000" y="1032596"/>
                  </a:lnTo>
                  <a:lnTo>
                    <a:pt x="7556600" y="1003757"/>
                  </a:lnTo>
                  <a:lnTo>
                    <a:pt x="7519422" y="971780"/>
                  </a:lnTo>
                  <a:lnTo>
                    <a:pt x="7485466" y="936666"/>
                  </a:lnTo>
                  <a:lnTo>
                    <a:pt x="7454731" y="898414"/>
                  </a:lnTo>
                  <a:lnTo>
                    <a:pt x="7427219" y="857024"/>
                  </a:lnTo>
                  <a:lnTo>
                    <a:pt x="7403476" y="813118"/>
                  </a:lnTo>
                  <a:lnTo>
                    <a:pt x="7384050" y="767316"/>
                  </a:lnTo>
                  <a:lnTo>
                    <a:pt x="7368940" y="719619"/>
                  </a:lnTo>
                  <a:lnTo>
                    <a:pt x="7358148" y="670028"/>
                  </a:lnTo>
                  <a:lnTo>
                    <a:pt x="7351673" y="618540"/>
                  </a:lnTo>
                  <a:lnTo>
                    <a:pt x="7349514" y="565158"/>
                  </a:lnTo>
                  <a:lnTo>
                    <a:pt x="7351673" y="511776"/>
                  </a:lnTo>
                  <a:lnTo>
                    <a:pt x="7358148" y="460288"/>
                  </a:lnTo>
                  <a:lnTo>
                    <a:pt x="7368940" y="410696"/>
                  </a:lnTo>
                  <a:lnTo>
                    <a:pt x="7384050" y="363000"/>
                  </a:lnTo>
                  <a:lnTo>
                    <a:pt x="7403476" y="317198"/>
                  </a:lnTo>
                  <a:lnTo>
                    <a:pt x="7427219" y="273292"/>
                  </a:lnTo>
                  <a:lnTo>
                    <a:pt x="7454731" y="231913"/>
                  </a:lnTo>
                  <a:lnTo>
                    <a:pt x="7485466" y="193692"/>
                  </a:lnTo>
                  <a:lnTo>
                    <a:pt x="7519422" y="158630"/>
                  </a:lnTo>
                  <a:lnTo>
                    <a:pt x="7556600" y="126727"/>
                  </a:lnTo>
                  <a:lnTo>
                    <a:pt x="7597000" y="97983"/>
                  </a:lnTo>
                  <a:lnTo>
                    <a:pt x="7640622" y="72397"/>
                  </a:lnTo>
                  <a:lnTo>
                    <a:pt x="7686939" y="50276"/>
                  </a:lnTo>
                  <a:lnTo>
                    <a:pt x="7735173" y="32176"/>
                  </a:lnTo>
                  <a:lnTo>
                    <a:pt x="7785323" y="18099"/>
                  </a:lnTo>
                  <a:lnTo>
                    <a:pt x="7837389" y="8044"/>
                  </a:lnTo>
                  <a:lnTo>
                    <a:pt x="7891372" y="2011"/>
                  </a:lnTo>
                  <a:lnTo>
                    <a:pt x="7947271" y="0"/>
                  </a:lnTo>
                  <a:lnTo>
                    <a:pt x="8005674" y="2122"/>
                  </a:lnTo>
                  <a:lnTo>
                    <a:pt x="8061713" y="8490"/>
                  </a:lnTo>
                  <a:lnTo>
                    <a:pt x="8115386" y="19103"/>
                  </a:lnTo>
                  <a:lnTo>
                    <a:pt x="8166693" y="33962"/>
                  </a:lnTo>
                  <a:lnTo>
                    <a:pt x="8215636" y="53066"/>
                  </a:lnTo>
                  <a:lnTo>
                    <a:pt x="8261925" y="76006"/>
                  </a:lnTo>
                  <a:lnTo>
                    <a:pt x="8304970" y="102676"/>
                  </a:lnTo>
                  <a:lnTo>
                    <a:pt x="8344769" y="133075"/>
                  </a:lnTo>
                  <a:lnTo>
                    <a:pt x="8381325" y="167205"/>
                  </a:lnTo>
                  <a:lnTo>
                    <a:pt x="8414635" y="205064"/>
                  </a:lnTo>
                  <a:lnTo>
                    <a:pt x="8219047" y="382078"/>
                  </a:lnTo>
                  <a:lnTo>
                    <a:pt x="8182553" y="343163"/>
                  </a:lnTo>
                  <a:lnTo>
                    <a:pt x="8143575" y="311323"/>
                  </a:lnTo>
                  <a:lnTo>
                    <a:pt x="8102111" y="286559"/>
                  </a:lnTo>
                  <a:lnTo>
                    <a:pt x="8058163" y="268870"/>
                  </a:lnTo>
                  <a:lnTo>
                    <a:pt x="8011730" y="258257"/>
                  </a:lnTo>
                  <a:lnTo>
                    <a:pt x="7962812" y="254719"/>
                  </a:lnTo>
                  <a:lnTo>
                    <a:pt x="7919837" y="257159"/>
                  </a:lnTo>
                  <a:lnTo>
                    <a:pt x="7879232" y="264479"/>
                  </a:lnTo>
                  <a:lnTo>
                    <a:pt x="7840996" y="276680"/>
                  </a:lnTo>
                  <a:lnTo>
                    <a:pt x="7805128" y="293761"/>
                  </a:lnTo>
                  <a:lnTo>
                    <a:pt x="7772554" y="315106"/>
                  </a:lnTo>
                  <a:lnTo>
                    <a:pt x="7743817" y="340478"/>
                  </a:lnTo>
                  <a:lnTo>
                    <a:pt x="7718919" y="369878"/>
                  </a:lnTo>
                  <a:lnTo>
                    <a:pt x="7697858" y="403305"/>
                  </a:lnTo>
                  <a:lnTo>
                    <a:pt x="7681275" y="439859"/>
                  </a:lnTo>
                  <a:lnTo>
                    <a:pt x="7669429" y="479020"/>
                  </a:lnTo>
                  <a:lnTo>
                    <a:pt x="7662322" y="520786"/>
                  </a:lnTo>
                  <a:lnTo>
                    <a:pt x="7659953" y="565158"/>
                  </a:lnTo>
                  <a:lnTo>
                    <a:pt x="7662322" y="609720"/>
                  </a:lnTo>
                  <a:lnTo>
                    <a:pt x="7669429" y="651675"/>
                  </a:lnTo>
                  <a:lnTo>
                    <a:pt x="7681275" y="691025"/>
                  </a:lnTo>
                  <a:lnTo>
                    <a:pt x="7697858" y="727769"/>
                  </a:lnTo>
                  <a:lnTo>
                    <a:pt x="7718919" y="761054"/>
                  </a:lnTo>
                  <a:lnTo>
                    <a:pt x="7743817" y="790406"/>
                  </a:lnTo>
                  <a:lnTo>
                    <a:pt x="7772554" y="815826"/>
                  </a:lnTo>
                  <a:lnTo>
                    <a:pt x="7805128" y="837313"/>
                  </a:lnTo>
                  <a:lnTo>
                    <a:pt x="7840996" y="854228"/>
                  </a:lnTo>
                  <a:lnTo>
                    <a:pt x="7879232" y="866311"/>
                  </a:lnTo>
                  <a:lnTo>
                    <a:pt x="7919837" y="873560"/>
                  </a:lnTo>
                  <a:lnTo>
                    <a:pt x="7962812" y="875976"/>
                  </a:lnTo>
                  <a:lnTo>
                    <a:pt x="8011730" y="872438"/>
                  </a:lnTo>
                  <a:lnTo>
                    <a:pt x="8058163" y="861825"/>
                  </a:lnTo>
                  <a:lnTo>
                    <a:pt x="8102111" y="844136"/>
                  </a:lnTo>
                  <a:lnTo>
                    <a:pt x="8143575" y="819372"/>
                  </a:lnTo>
                  <a:lnTo>
                    <a:pt x="8182553" y="787532"/>
                  </a:lnTo>
                  <a:lnTo>
                    <a:pt x="8219047" y="748617"/>
                  </a:lnTo>
                  <a:lnTo>
                    <a:pt x="8414635" y="925631"/>
                  </a:lnTo>
                  <a:lnTo>
                    <a:pt x="8381325" y="963490"/>
                  </a:lnTo>
                  <a:lnTo>
                    <a:pt x="8344769" y="997620"/>
                  </a:lnTo>
                  <a:lnTo>
                    <a:pt x="8304970" y="1028019"/>
                  </a:lnTo>
                  <a:lnTo>
                    <a:pt x="8261925" y="1054689"/>
                  </a:lnTo>
                  <a:lnTo>
                    <a:pt x="8215636" y="1077629"/>
                  </a:lnTo>
                  <a:lnTo>
                    <a:pt x="8166693" y="1096596"/>
                  </a:lnTo>
                  <a:lnTo>
                    <a:pt x="8115386" y="1111349"/>
                  </a:lnTo>
                  <a:lnTo>
                    <a:pt x="8061713" y="1121886"/>
                  </a:lnTo>
                  <a:lnTo>
                    <a:pt x="8005674" y="1128209"/>
                  </a:lnTo>
                  <a:lnTo>
                    <a:pt x="7947271" y="1130316"/>
                  </a:lnTo>
                  <a:close/>
                </a:path>
                <a:path w="13816330" h="1130935">
                  <a:moveTo>
                    <a:pt x="9099515" y="1130316"/>
                  </a:moveTo>
                  <a:lnTo>
                    <a:pt x="9042995" y="1128295"/>
                  </a:lnTo>
                  <a:lnTo>
                    <a:pt x="8988413" y="1122230"/>
                  </a:lnTo>
                  <a:lnTo>
                    <a:pt x="8935767" y="1112122"/>
                  </a:lnTo>
                  <a:lnTo>
                    <a:pt x="8885059" y="1097971"/>
                  </a:lnTo>
                  <a:lnTo>
                    <a:pt x="8836289" y="1079777"/>
                  </a:lnTo>
                  <a:lnTo>
                    <a:pt x="8789455" y="1057540"/>
                  </a:lnTo>
                  <a:lnTo>
                    <a:pt x="8745349" y="1031606"/>
                  </a:lnTo>
                  <a:lnTo>
                    <a:pt x="8704507" y="1002578"/>
                  </a:lnTo>
                  <a:lnTo>
                    <a:pt x="8666929" y="970454"/>
                  </a:lnTo>
                  <a:lnTo>
                    <a:pt x="8632614" y="935234"/>
                  </a:lnTo>
                  <a:lnTo>
                    <a:pt x="8601564" y="896919"/>
                  </a:lnTo>
                  <a:lnTo>
                    <a:pt x="8573778" y="855508"/>
                  </a:lnTo>
                  <a:lnTo>
                    <a:pt x="8549803" y="811644"/>
                  </a:lnTo>
                  <a:lnTo>
                    <a:pt x="8530187" y="765968"/>
                  </a:lnTo>
                  <a:lnTo>
                    <a:pt x="8514931" y="718482"/>
                  </a:lnTo>
                  <a:lnTo>
                    <a:pt x="8504033" y="669185"/>
                  </a:lnTo>
                  <a:lnTo>
                    <a:pt x="8497495" y="618077"/>
                  </a:lnTo>
                  <a:lnTo>
                    <a:pt x="8495315" y="565158"/>
                  </a:lnTo>
                  <a:lnTo>
                    <a:pt x="8497495" y="512239"/>
                  </a:lnTo>
                  <a:lnTo>
                    <a:pt x="8504033" y="461131"/>
                  </a:lnTo>
                  <a:lnTo>
                    <a:pt x="8514931" y="411834"/>
                  </a:lnTo>
                  <a:lnTo>
                    <a:pt x="8530187" y="364348"/>
                  </a:lnTo>
                  <a:lnTo>
                    <a:pt x="8549803" y="318672"/>
                  </a:lnTo>
                  <a:lnTo>
                    <a:pt x="8573778" y="274808"/>
                  </a:lnTo>
                  <a:lnTo>
                    <a:pt x="8601564" y="233408"/>
                  </a:lnTo>
                  <a:lnTo>
                    <a:pt x="8632614" y="195124"/>
                  </a:lnTo>
                  <a:lnTo>
                    <a:pt x="8666929" y="159957"/>
                  </a:lnTo>
                  <a:lnTo>
                    <a:pt x="8704507" y="127907"/>
                  </a:lnTo>
                  <a:lnTo>
                    <a:pt x="8745349" y="98973"/>
                  </a:lnTo>
                  <a:lnTo>
                    <a:pt x="8789455" y="73155"/>
                  </a:lnTo>
                  <a:lnTo>
                    <a:pt x="8836289" y="50802"/>
                  </a:lnTo>
                  <a:lnTo>
                    <a:pt x="8885059" y="32513"/>
                  </a:lnTo>
                  <a:lnTo>
                    <a:pt x="8935767" y="18288"/>
                  </a:lnTo>
                  <a:lnTo>
                    <a:pt x="8988413" y="8128"/>
                  </a:lnTo>
                  <a:lnTo>
                    <a:pt x="9042995" y="2032"/>
                  </a:lnTo>
                  <a:lnTo>
                    <a:pt x="9099515" y="0"/>
                  </a:lnTo>
                  <a:lnTo>
                    <a:pt x="9155909" y="2032"/>
                  </a:lnTo>
                  <a:lnTo>
                    <a:pt x="9210365" y="8128"/>
                  </a:lnTo>
                  <a:lnTo>
                    <a:pt x="9262884" y="18288"/>
                  </a:lnTo>
                  <a:lnTo>
                    <a:pt x="9313466" y="32513"/>
                  </a:lnTo>
                  <a:lnTo>
                    <a:pt x="9362110" y="50802"/>
                  </a:lnTo>
                  <a:lnTo>
                    <a:pt x="9408817" y="73155"/>
                  </a:lnTo>
                  <a:lnTo>
                    <a:pt x="9453040" y="98973"/>
                  </a:lnTo>
                  <a:lnTo>
                    <a:pt x="9493977" y="127907"/>
                  </a:lnTo>
                  <a:lnTo>
                    <a:pt x="9531629" y="159957"/>
                  </a:lnTo>
                  <a:lnTo>
                    <a:pt x="9565995" y="195124"/>
                  </a:lnTo>
                  <a:lnTo>
                    <a:pt x="9597077" y="233408"/>
                  </a:lnTo>
                  <a:lnTo>
                    <a:pt x="9624874" y="274808"/>
                  </a:lnTo>
                  <a:lnTo>
                    <a:pt x="9648849" y="318672"/>
                  </a:lnTo>
                  <a:lnTo>
                    <a:pt x="9668464" y="364348"/>
                  </a:lnTo>
                  <a:lnTo>
                    <a:pt x="9683721" y="411834"/>
                  </a:lnTo>
                  <a:lnTo>
                    <a:pt x="9694619" y="461131"/>
                  </a:lnTo>
                  <a:lnTo>
                    <a:pt x="9701157" y="512239"/>
                  </a:lnTo>
                  <a:lnTo>
                    <a:pt x="9703337" y="565158"/>
                  </a:lnTo>
                  <a:lnTo>
                    <a:pt x="9701157" y="618077"/>
                  </a:lnTo>
                  <a:lnTo>
                    <a:pt x="9694619" y="669185"/>
                  </a:lnTo>
                  <a:lnTo>
                    <a:pt x="9683721" y="718482"/>
                  </a:lnTo>
                  <a:lnTo>
                    <a:pt x="9668464" y="765968"/>
                  </a:lnTo>
                  <a:lnTo>
                    <a:pt x="9648849" y="811644"/>
                  </a:lnTo>
                  <a:lnTo>
                    <a:pt x="9624874" y="855508"/>
                  </a:lnTo>
                  <a:lnTo>
                    <a:pt x="9597077" y="896919"/>
                  </a:lnTo>
                  <a:lnTo>
                    <a:pt x="9565995" y="935234"/>
                  </a:lnTo>
                  <a:lnTo>
                    <a:pt x="9531629" y="970454"/>
                  </a:lnTo>
                  <a:lnTo>
                    <a:pt x="9493977" y="1002578"/>
                  </a:lnTo>
                  <a:lnTo>
                    <a:pt x="9453040" y="1031606"/>
                  </a:lnTo>
                  <a:lnTo>
                    <a:pt x="9408817" y="1057540"/>
                  </a:lnTo>
                  <a:lnTo>
                    <a:pt x="9362110" y="1079777"/>
                  </a:lnTo>
                  <a:lnTo>
                    <a:pt x="9313466" y="1097971"/>
                  </a:lnTo>
                  <a:lnTo>
                    <a:pt x="9262884" y="1112122"/>
                  </a:lnTo>
                  <a:lnTo>
                    <a:pt x="9210365" y="1122230"/>
                  </a:lnTo>
                  <a:lnTo>
                    <a:pt x="9155909" y="1128295"/>
                  </a:lnTo>
                  <a:lnTo>
                    <a:pt x="9099515" y="1130316"/>
                  </a:lnTo>
                  <a:close/>
                </a:path>
                <a:path w="13816330" h="1130935">
                  <a:moveTo>
                    <a:pt x="9099515" y="875976"/>
                  </a:moveTo>
                  <a:lnTo>
                    <a:pt x="9139670" y="873560"/>
                  </a:lnTo>
                  <a:lnTo>
                    <a:pt x="9177883" y="866311"/>
                  </a:lnTo>
                  <a:lnTo>
                    <a:pt x="9214153" y="854228"/>
                  </a:lnTo>
                  <a:lnTo>
                    <a:pt x="9248481" y="837313"/>
                  </a:lnTo>
                  <a:lnTo>
                    <a:pt x="9280084" y="815826"/>
                  </a:lnTo>
                  <a:lnTo>
                    <a:pt x="9332771" y="761054"/>
                  </a:lnTo>
                  <a:lnTo>
                    <a:pt x="9353856" y="727769"/>
                  </a:lnTo>
                  <a:lnTo>
                    <a:pt x="9370936" y="691025"/>
                  </a:lnTo>
                  <a:lnTo>
                    <a:pt x="9383137" y="651675"/>
                  </a:lnTo>
                  <a:lnTo>
                    <a:pt x="9390457" y="609720"/>
                  </a:lnTo>
                  <a:lnTo>
                    <a:pt x="9392898" y="565158"/>
                  </a:lnTo>
                  <a:lnTo>
                    <a:pt x="9390457" y="520786"/>
                  </a:lnTo>
                  <a:lnTo>
                    <a:pt x="9383137" y="479020"/>
                  </a:lnTo>
                  <a:lnTo>
                    <a:pt x="9370936" y="439859"/>
                  </a:lnTo>
                  <a:lnTo>
                    <a:pt x="9353856" y="403305"/>
                  </a:lnTo>
                  <a:lnTo>
                    <a:pt x="9332771" y="369878"/>
                  </a:lnTo>
                  <a:lnTo>
                    <a:pt x="9308181" y="340478"/>
                  </a:lnTo>
                  <a:lnTo>
                    <a:pt x="9248481" y="293761"/>
                  </a:lnTo>
                  <a:lnTo>
                    <a:pt x="9214153" y="276680"/>
                  </a:lnTo>
                  <a:lnTo>
                    <a:pt x="9177883" y="264479"/>
                  </a:lnTo>
                  <a:lnTo>
                    <a:pt x="9139670" y="257159"/>
                  </a:lnTo>
                  <a:lnTo>
                    <a:pt x="9099515" y="254719"/>
                  </a:lnTo>
                  <a:lnTo>
                    <a:pt x="9059337" y="257159"/>
                  </a:lnTo>
                  <a:lnTo>
                    <a:pt x="9021053" y="264479"/>
                  </a:lnTo>
                  <a:lnTo>
                    <a:pt x="8984664" y="276680"/>
                  </a:lnTo>
                  <a:lnTo>
                    <a:pt x="8950171" y="293761"/>
                  </a:lnTo>
                  <a:lnTo>
                    <a:pt x="8918544" y="315106"/>
                  </a:lnTo>
                  <a:lnTo>
                    <a:pt x="8865667" y="369878"/>
                  </a:lnTo>
                  <a:lnTo>
                    <a:pt x="8844417" y="403305"/>
                  </a:lnTo>
                  <a:lnTo>
                    <a:pt x="8827502" y="439859"/>
                  </a:lnTo>
                  <a:lnTo>
                    <a:pt x="8815420" y="479020"/>
                  </a:lnTo>
                  <a:lnTo>
                    <a:pt x="8808171" y="520786"/>
                  </a:lnTo>
                  <a:lnTo>
                    <a:pt x="8805754" y="565158"/>
                  </a:lnTo>
                  <a:lnTo>
                    <a:pt x="8808171" y="609720"/>
                  </a:lnTo>
                  <a:lnTo>
                    <a:pt x="8815420" y="651675"/>
                  </a:lnTo>
                  <a:lnTo>
                    <a:pt x="8827502" y="691025"/>
                  </a:lnTo>
                  <a:lnTo>
                    <a:pt x="8844417" y="727769"/>
                  </a:lnTo>
                  <a:lnTo>
                    <a:pt x="8865667" y="761054"/>
                  </a:lnTo>
                  <a:lnTo>
                    <a:pt x="8890376" y="790406"/>
                  </a:lnTo>
                  <a:lnTo>
                    <a:pt x="8950171" y="837313"/>
                  </a:lnTo>
                  <a:lnTo>
                    <a:pt x="8984664" y="854228"/>
                  </a:lnTo>
                  <a:lnTo>
                    <a:pt x="9021053" y="866311"/>
                  </a:lnTo>
                  <a:lnTo>
                    <a:pt x="9059337" y="873560"/>
                  </a:lnTo>
                  <a:lnTo>
                    <a:pt x="9099515" y="875976"/>
                  </a:lnTo>
                  <a:close/>
                </a:path>
                <a:path w="13816330" h="1130935">
                  <a:moveTo>
                    <a:pt x="10339840" y="819877"/>
                  </a:moveTo>
                  <a:lnTo>
                    <a:pt x="10172301" y="819877"/>
                  </a:lnTo>
                  <a:lnTo>
                    <a:pt x="10172301" y="1108711"/>
                  </a:lnTo>
                  <a:lnTo>
                    <a:pt x="9864894" y="1108711"/>
                  </a:lnTo>
                  <a:lnTo>
                    <a:pt x="9864894" y="21984"/>
                  </a:lnTo>
                  <a:lnTo>
                    <a:pt x="10361445" y="21984"/>
                  </a:lnTo>
                  <a:lnTo>
                    <a:pt x="10419000" y="23940"/>
                  </a:lnTo>
                  <a:lnTo>
                    <a:pt x="10473401" y="29808"/>
                  </a:lnTo>
                  <a:lnTo>
                    <a:pt x="10524648" y="39587"/>
                  </a:lnTo>
                  <a:lnTo>
                    <a:pt x="10572741" y="53278"/>
                  </a:lnTo>
                  <a:lnTo>
                    <a:pt x="10617681" y="70881"/>
                  </a:lnTo>
                  <a:lnTo>
                    <a:pt x="10668947" y="97959"/>
                  </a:lnTo>
                  <a:lnTo>
                    <a:pt x="10713959" y="130297"/>
                  </a:lnTo>
                  <a:lnTo>
                    <a:pt x="10752716" y="167893"/>
                  </a:lnTo>
                  <a:lnTo>
                    <a:pt x="10785219" y="210749"/>
                  </a:lnTo>
                  <a:lnTo>
                    <a:pt x="10811089" y="258059"/>
                  </a:lnTo>
                  <a:lnTo>
                    <a:pt x="10829568" y="309396"/>
                  </a:lnTo>
                  <a:lnTo>
                    <a:pt x="10840655" y="364761"/>
                  </a:lnTo>
                  <a:lnTo>
                    <a:pt x="10844351" y="424153"/>
                  </a:lnTo>
                  <a:lnTo>
                    <a:pt x="10840892" y="481223"/>
                  </a:lnTo>
                  <a:lnTo>
                    <a:pt x="10830516" y="534550"/>
                  </a:lnTo>
                  <a:lnTo>
                    <a:pt x="10813222" y="584134"/>
                  </a:lnTo>
                  <a:lnTo>
                    <a:pt x="10789010" y="629975"/>
                  </a:lnTo>
                  <a:lnTo>
                    <a:pt x="10758568" y="671386"/>
                  </a:lnTo>
                  <a:lnTo>
                    <a:pt x="10722203" y="708059"/>
                  </a:lnTo>
                  <a:lnTo>
                    <a:pt x="10679916" y="739993"/>
                  </a:lnTo>
                  <a:lnTo>
                    <a:pt x="10631706" y="767190"/>
                  </a:lnTo>
                  <a:lnTo>
                    <a:pt x="10866335" y="1108711"/>
                  </a:lnTo>
                  <a:lnTo>
                    <a:pt x="10536944" y="1108711"/>
                  </a:lnTo>
                  <a:lnTo>
                    <a:pt x="10339840" y="819877"/>
                  </a:lnTo>
                  <a:close/>
                </a:path>
                <a:path w="13816330" h="1130935">
                  <a:moveTo>
                    <a:pt x="10533911" y="424153"/>
                  </a:moveTo>
                  <a:lnTo>
                    <a:pt x="10521877" y="356588"/>
                  </a:lnTo>
                  <a:lnTo>
                    <a:pt x="10485773" y="306269"/>
                  </a:lnTo>
                  <a:lnTo>
                    <a:pt x="10425978" y="274714"/>
                  </a:lnTo>
                  <a:lnTo>
                    <a:pt x="10387339" y="266825"/>
                  </a:lnTo>
                  <a:lnTo>
                    <a:pt x="10342872" y="264195"/>
                  </a:lnTo>
                  <a:lnTo>
                    <a:pt x="10172301" y="264195"/>
                  </a:lnTo>
                  <a:lnTo>
                    <a:pt x="10172301" y="582215"/>
                  </a:lnTo>
                  <a:lnTo>
                    <a:pt x="10342872" y="582215"/>
                  </a:lnTo>
                  <a:lnTo>
                    <a:pt x="10387339" y="579657"/>
                  </a:lnTo>
                  <a:lnTo>
                    <a:pt x="10425978" y="571981"/>
                  </a:lnTo>
                  <a:lnTo>
                    <a:pt x="10485773" y="541278"/>
                  </a:lnTo>
                  <a:lnTo>
                    <a:pt x="10521877" y="491339"/>
                  </a:lnTo>
                  <a:lnTo>
                    <a:pt x="10533911" y="424153"/>
                  </a:lnTo>
                  <a:close/>
                </a:path>
                <a:path w="13816330" h="1130935">
                  <a:moveTo>
                    <a:pt x="11013800" y="21984"/>
                  </a:moveTo>
                  <a:lnTo>
                    <a:pt x="11321206" y="21984"/>
                  </a:lnTo>
                  <a:lnTo>
                    <a:pt x="11321206" y="1108711"/>
                  </a:lnTo>
                  <a:lnTo>
                    <a:pt x="11013800" y="1108711"/>
                  </a:lnTo>
                  <a:lnTo>
                    <a:pt x="11013800" y="21984"/>
                  </a:lnTo>
                  <a:close/>
                </a:path>
                <a:path w="13816330" h="1130935">
                  <a:moveTo>
                    <a:pt x="12574162" y="21984"/>
                  </a:moveTo>
                  <a:lnTo>
                    <a:pt x="12574162" y="1108711"/>
                  </a:lnTo>
                  <a:lnTo>
                    <a:pt x="12320959" y="1108711"/>
                  </a:lnTo>
                  <a:lnTo>
                    <a:pt x="11841086" y="529528"/>
                  </a:lnTo>
                  <a:lnTo>
                    <a:pt x="11841086" y="1108711"/>
                  </a:lnTo>
                  <a:lnTo>
                    <a:pt x="11540123" y="1108711"/>
                  </a:lnTo>
                  <a:lnTo>
                    <a:pt x="11540123" y="21984"/>
                  </a:lnTo>
                  <a:lnTo>
                    <a:pt x="11792947" y="21984"/>
                  </a:lnTo>
                  <a:lnTo>
                    <a:pt x="12272820" y="601167"/>
                  </a:lnTo>
                  <a:lnTo>
                    <a:pt x="12272820" y="21984"/>
                  </a:lnTo>
                  <a:lnTo>
                    <a:pt x="12574162" y="21984"/>
                  </a:lnTo>
                  <a:close/>
                </a:path>
                <a:path w="13816330" h="1130935">
                  <a:moveTo>
                    <a:pt x="13519648" y="542036"/>
                  </a:moveTo>
                  <a:lnTo>
                    <a:pt x="13791424" y="542036"/>
                  </a:lnTo>
                  <a:lnTo>
                    <a:pt x="13791424" y="992343"/>
                  </a:lnTo>
                  <a:lnTo>
                    <a:pt x="13753004" y="1017785"/>
                  </a:lnTo>
                  <a:lnTo>
                    <a:pt x="13712340" y="1040740"/>
                  </a:lnTo>
                  <a:lnTo>
                    <a:pt x="13669432" y="1061209"/>
                  </a:lnTo>
                  <a:lnTo>
                    <a:pt x="13624280" y="1079191"/>
                  </a:lnTo>
                  <a:lnTo>
                    <a:pt x="13576884" y="1094686"/>
                  </a:lnTo>
                  <a:lnTo>
                    <a:pt x="13528502" y="1107513"/>
                  </a:lnTo>
                  <a:lnTo>
                    <a:pt x="13480091" y="1117490"/>
                  </a:lnTo>
                  <a:lnTo>
                    <a:pt x="13431648" y="1124616"/>
                  </a:lnTo>
                  <a:lnTo>
                    <a:pt x="13383176" y="1128891"/>
                  </a:lnTo>
                  <a:lnTo>
                    <a:pt x="13334673" y="1130316"/>
                  </a:lnTo>
                  <a:lnTo>
                    <a:pt x="13278753" y="1128316"/>
                  </a:lnTo>
                  <a:lnTo>
                    <a:pt x="13224707" y="1122314"/>
                  </a:lnTo>
                  <a:lnTo>
                    <a:pt x="13172536" y="1112312"/>
                  </a:lnTo>
                  <a:lnTo>
                    <a:pt x="13122238" y="1098308"/>
                  </a:lnTo>
                  <a:lnTo>
                    <a:pt x="13073815" y="1080303"/>
                  </a:lnTo>
                  <a:lnTo>
                    <a:pt x="13027266" y="1058298"/>
                  </a:lnTo>
                  <a:lnTo>
                    <a:pt x="12983412" y="1032596"/>
                  </a:lnTo>
                  <a:lnTo>
                    <a:pt x="12942823" y="1003757"/>
                  </a:lnTo>
                  <a:lnTo>
                    <a:pt x="12905497" y="971780"/>
                  </a:lnTo>
                  <a:lnTo>
                    <a:pt x="12871436" y="936666"/>
                  </a:lnTo>
                  <a:lnTo>
                    <a:pt x="12840638" y="898414"/>
                  </a:lnTo>
                  <a:lnTo>
                    <a:pt x="12813105" y="857024"/>
                  </a:lnTo>
                  <a:lnTo>
                    <a:pt x="12789362" y="813118"/>
                  </a:lnTo>
                  <a:lnTo>
                    <a:pt x="12769936" y="767316"/>
                  </a:lnTo>
                  <a:lnTo>
                    <a:pt x="12754826" y="719619"/>
                  </a:lnTo>
                  <a:lnTo>
                    <a:pt x="12744034" y="670028"/>
                  </a:lnTo>
                  <a:lnTo>
                    <a:pt x="12737559" y="618540"/>
                  </a:lnTo>
                  <a:lnTo>
                    <a:pt x="12735400" y="565158"/>
                  </a:lnTo>
                  <a:lnTo>
                    <a:pt x="12737559" y="511776"/>
                  </a:lnTo>
                  <a:lnTo>
                    <a:pt x="12744034" y="460288"/>
                  </a:lnTo>
                  <a:lnTo>
                    <a:pt x="12754826" y="410696"/>
                  </a:lnTo>
                  <a:lnTo>
                    <a:pt x="12769936" y="363000"/>
                  </a:lnTo>
                  <a:lnTo>
                    <a:pt x="12789362" y="317198"/>
                  </a:lnTo>
                  <a:lnTo>
                    <a:pt x="12813105" y="273292"/>
                  </a:lnTo>
                  <a:lnTo>
                    <a:pt x="12840680" y="231913"/>
                  </a:lnTo>
                  <a:lnTo>
                    <a:pt x="12871604" y="193692"/>
                  </a:lnTo>
                  <a:lnTo>
                    <a:pt x="12905876" y="158630"/>
                  </a:lnTo>
                  <a:lnTo>
                    <a:pt x="12943497" y="126727"/>
                  </a:lnTo>
                  <a:lnTo>
                    <a:pt x="12984466" y="97983"/>
                  </a:lnTo>
                  <a:lnTo>
                    <a:pt x="13028782" y="72397"/>
                  </a:lnTo>
                  <a:lnTo>
                    <a:pt x="13075889" y="50276"/>
                  </a:lnTo>
                  <a:lnTo>
                    <a:pt x="13124976" y="32176"/>
                  </a:lnTo>
                  <a:lnTo>
                    <a:pt x="13176042" y="18099"/>
                  </a:lnTo>
                  <a:lnTo>
                    <a:pt x="13229087" y="8044"/>
                  </a:lnTo>
                  <a:lnTo>
                    <a:pt x="13284112" y="2011"/>
                  </a:lnTo>
                  <a:lnTo>
                    <a:pt x="13341117" y="0"/>
                  </a:lnTo>
                  <a:lnTo>
                    <a:pt x="13390919" y="1431"/>
                  </a:lnTo>
                  <a:lnTo>
                    <a:pt x="13438995" y="5727"/>
                  </a:lnTo>
                  <a:lnTo>
                    <a:pt x="13485344" y="12887"/>
                  </a:lnTo>
                  <a:lnTo>
                    <a:pt x="13529966" y="22911"/>
                  </a:lnTo>
                  <a:lnTo>
                    <a:pt x="13572862" y="35798"/>
                  </a:lnTo>
                  <a:lnTo>
                    <a:pt x="13614030" y="51550"/>
                  </a:lnTo>
                  <a:lnTo>
                    <a:pt x="13660926" y="73823"/>
                  </a:lnTo>
                  <a:lnTo>
                    <a:pt x="13704577" y="99704"/>
                  </a:lnTo>
                  <a:lnTo>
                    <a:pt x="13744983" y="129194"/>
                  </a:lnTo>
                  <a:lnTo>
                    <a:pt x="13782145" y="162292"/>
                  </a:lnTo>
                  <a:lnTo>
                    <a:pt x="13816062" y="198999"/>
                  </a:lnTo>
                  <a:lnTo>
                    <a:pt x="13620474" y="376014"/>
                  </a:lnTo>
                  <a:lnTo>
                    <a:pt x="13582506" y="338951"/>
                  </a:lnTo>
                  <a:lnTo>
                    <a:pt x="13542138" y="308628"/>
                  </a:lnTo>
                  <a:lnTo>
                    <a:pt x="13499369" y="285043"/>
                  </a:lnTo>
                  <a:lnTo>
                    <a:pt x="13454199" y="268196"/>
                  </a:lnTo>
                  <a:lnTo>
                    <a:pt x="13406629" y="258088"/>
                  </a:lnTo>
                  <a:lnTo>
                    <a:pt x="13356658" y="254719"/>
                  </a:lnTo>
                  <a:lnTo>
                    <a:pt x="13302878" y="258115"/>
                  </a:lnTo>
                  <a:lnTo>
                    <a:pt x="13253436" y="268304"/>
                  </a:lnTo>
                  <a:lnTo>
                    <a:pt x="13208329" y="285285"/>
                  </a:lnTo>
                  <a:lnTo>
                    <a:pt x="13167559" y="309059"/>
                  </a:lnTo>
                  <a:lnTo>
                    <a:pt x="13131125" y="339625"/>
                  </a:lnTo>
                  <a:lnTo>
                    <a:pt x="13100422" y="375695"/>
                  </a:lnTo>
                  <a:lnTo>
                    <a:pt x="13076542" y="416284"/>
                  </a:lnTo>
                  <a:lnTo>
                    <a:pt x="13059485" y="461390"/>
                  </a:lnTo>
                  <a:lnTo>
                    <a:pt x="13049251" y="511015"/>
                  </a:lnTo>
                  <a:lnTo>
                    <a:pt x="13045839" y="565158"/>
                  </a:lnTo>
                  <a:lnTo>
                    <a:pt x="13048256" y="609056"/>
                  </a:lnTo>
                  <a:lnTo>
                    <a:pt x="13055505" y="650538"/>
                  </a:lnTo>
                  <a:lnTo>
                    <a:pt x="13067587" y="689604"/>
                  </a:lnTo>
                  <a:lnTo>
                    <a:pt x="13084502" y="726253"/>
                  </a:lnTo>
                  <a:lnTo>
                    <a:pt x="13105942" y="759585"/>
                  </a:lnTo>
                  <a:lnTo>
                    <a:pt x="13131220" y="789080"/>
                  </a:lnTo>
                  <a:lnTo>
                    <a:pt x="13160335" y="814736"/>
                  </a:lnTo>
                  <a:lnTo>
                    <a:pt x="13193289" y="836555"/>
                  </a:lnTo>
                  <a:lnTo>
                    <a:pt x="13229582" y="853802"/>
                  </a:lnTo>
                  <a:lnTo>
                    <a:pt x="13268340" y="866121"/>
                  </a:lnTo>
                  <a:lnTo>
                    <a:pt x="13309561" y="873512"/>
                  </a:lnTo>
                  <a:lnTo>
                    <a:pt x="13353246" y="875976"/>
                  </a:lnTo>
                  <a:lnTo>
                    <a:pt x="13396908" y="873726"/>
                  </a:lnTo>
                  <a:lnTo>
                    <a:pt x="13439195" y="866974"/>
                  </a:lnTo>
                  <a:lnTo>
                    <a:pt x="13480108" y="855721"/>
                  </a:lnTo>
                  <a:lnTo>
                    <a:pt x="13519648" y="839967"/>
                  </a:lnTo>
                  <a:lnTo>
                    <a:pt x="13519648" y="542036"/>
                  </a:lnTo>
                  <a:close/>
                </a:path>
              </a:pathLst>
            </a:custGeom>
            <a:ln w="58224">
              <a:solidFill>
                <a:srgbClr val="59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0200" y="1427934"/>
            <a:ext cx="14012544" cy="18884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413500" algn="l"/>
              </a:tabLst>
            </a:pPr>
            <a:r>
              <a:rPr sz="12200" spc="-320" dirty="0">
                <a:solidFill>
                  <a:srgbClr val="000000"/>
                </a:solidFill>
              </a:rPr>
              <a:t>L</a:t>
            </a:r>
            <a:r>
              <a:rPr sz="12200" spc="-120" dirty="0">
                <a:solidFill>
                  <a:srgbClr val="000000"/>
                </a:solidFill>
              </a:rPr>
              <a:t>E</a:t>
            </a:r>
            <a:r>
              <a:rPr sz="12200" spc="135" dirty="0">
                <a:solidFill>
                  <a:srgbClr val="000000"/>
                </a:solidFill>
              </a:rPr>
              <a:t>A</a:t>
            </a:r>
            <a:r>
              <a:rPr sz="12200" spc="-30" dirty="0">
                <a:solidFill>
                  <a:srgbClr val="000000"/>
                </a:solidFill>
              </a:rPr>
              <a:t>D</a:t>
            </a:r>
            <a:r>
              <a:rPr sz="12200" spc="-760" dirty="0">
                <a:solidFill>
                  <a:srgbClr val="000000"/>
                </a:solidFill>
              </a:rPr>
              <a:t>S	S</a:t>
            </a:r>
            <a:r>
              <a:rPr sz="12200" spc="190" dirty="0">
                <a:solidFill>
                  <a:srgbClr val="000000"/>
                </a:solidFill>
              </a:rPr>
              <a:t>C</a:t>
            </a:r>
            <a:r>
              <a:rPr sz="12200" spc="-30" dirty="0">
                <a:solidFill>
                  <a:srgbClr val="000000"/>
                </a:solidFill>
              </a:rPr>
              <a:t>O</a:t>
            </a:r>
            <a:r>
              <a:rPr sz="12200" spc="-500" dirty="0">
                <a:solidFill>
                  <a:srgbClr val="000000"/>
                </a:solidFill>
              </a:rPr>
              <a:t>R</a:t>
            </a:r>
            <a:r>
              <a:rPr sz="12200" spc="-2520" dirty="0">
                <a:solidFill>
                  <a:srgbClr val="000000"/>
                </a:solidFill>
              </a:rPr>
              <a:t>I</a:t>
            </a:r>
            <a:r>
              <a:rPr sz="12200" spc="-480" dirty="0">
                <a:solidFill>
                  <a:srgbClr val="000000"/>
                </a:solidFill>
              </a:rPr>
              <a:t>N</a:t>
            </a:r>
            <a:r>
              <a:rPr sz="12200" spc="-484" dirty="0">
                <a:solidFill>
                  <a:srgbClr val="000000"/>
                </a:solidFill>
              </a:rPr>
              <a:t>G</a:t>
            </a:r>
            <a:endParaRPr sz="12200"/>
          </a:p>
        </p:txBody>
      </p:sp>
      <p:sp>
        <p:nvSpPr>
          <p:cNvPr id="6" name="object 6"/>
          <p:cNvSpPr/>
          <p:nvPr/>
        </p:nvSpPr>
        <p:spPr>
          <a:xfrm>
            <a:off x="4563396" y="4056197"/>
            <a:ext cx="10413365" cy="1130935"/>
          </a:xfrm>
          <a:custGeom>
            <a:avLst/>
            <a:gdLst/>
            <a:ahLst/>
            <a:cxnLst/>
            <a:rect l="l" t="t" r="r" b="b"/>
            <a:pathLst>
              <a:path w="10413365" h="1130935">
                <a:moveTo>
                  <a:pt x="597756" y="1130316"/>
                </a:moveTo>
                <a:lnTo>
                  <a:pt x="541857" y="1128316"/>
                </a:lnTo>
                <a:lnTo>
                  <a:pt x="487875" y="1122314"/>
                </a:lnTo>
                <a:lnTo>
                  <a:pt x="435808" y="1112312"/>
                </a:lnTo>
                <a:lnTo>
                  <a:pt x="385658" y="1098308"/>
                </a:lnTo>
                <a:lnTo>
                  <a:pt x="337425" y="1080303"/>
                </a:lnTo>
                <a:lnTo>
                  <a:pt x="291107" y="1058298"/>
                </a:lnTo>
                <a:lnTo>
                  <a:pt x="247485" y="1032596"/>
                </a:lnTo>
                <a:lnTo>
                  <a:pt x="207085" y="1003757"/>
                </a:lnTo>
                <a:lnTo>
                  <a:pt x="169907" y="971780"/>
                </a:lnTo>
                <a:lnTo>
                  <a:pt x="135951" y="936666"/>
                </a:lnTo>
                <a:lnTo>
                  <a:pt x="105217" y="898414"/>
                </a:lnTo>
                <a:lnTo>
                  <a:pt x="77704" y="857024"/>
                </a:lnTo>
                <a:lnTo>
                  <a:pt x="53961" y="813118"/>
                </a:lnTo>
                <a:lnTo>
                  <a:pt x="34535" y="767316"/>
                </a:lnTo>
                <a:lnTo>
                  <a:pt x="19426" y="719620"/>
                </a:lnTo>
                <a:lnTo>
                  <a:pt x="8633" y="670028"/>
                </a:lnTo>
                <a:lnTo>
                  <a:pt x="2158" y="618540"/>
                </a:lnTo>
                <a:lnTo>
                  <a:pt x="0" y="565158"/>
                </a:lnTo>
                <a:lnTo>
                  <a:pt x="2158" y="511776"/>
                </a:lnTo>
                <a:lnTo>
                  <a:pt x="8633" y="460288"/>
                </a:lnTo>
                <a:lnTo>
                  <a:pt x="19426" y="410696"/>
                </a:lnTo>
                <a:lnTo>
                  <a:pt x="34535" y="363000"/>
                </a:lnTo>
                <a:lnTo>
                  <a:pt x="53961" y="317198"/>
                </a:lnTo>
                <a:lnTo>
                  <a:pt x="77704" y="273292"/>
                </a:lnTo>
                <a:lnTo>
                  <a:pt x="105217" y="231913"/>
                </a:lnTo>
                <a:lnTo>
                  <a:pt x="135951" y="193692"/>
                </a:lnTo>
                <a:lnTo>
                  <a:pt x="169907" y="158631"/>
                </a:lnTo>
                <a:lnTo>
                  <a:pt x="207085" y="126727"/>
                </a:lnTo>
                <a:lnTo>
                  <a:pt x="247485" y="97983"/>
                </a:lnTo>
                <a:lnTo>
                  <a:pt x="291107" y="72397"/>
                </a:lnTo>
                <a:lnTo>
                  <a:pt x="337425" y="50276"/>
                </a:lnTo>
                <a:lnTo>
                  <a:pt x="385658" y="32176"/>
                </a:lnTo>
                <a:lnTo>
                  <a:pt x="435808" y="18099"/>
                </a:lnTo>
                <a:lnTo>
                  <a:pt x="487875" y="8044"/>
                </a:lnTo>
                <a:lnTo>
                  <a:pt x="541857" y="2011"/>
                </a:lnTo>
                <a:lnTo>
                  <a:pt x="597756" y="0"/>
                </a:lnTo>
                <a:lnTo>
                  <a:pt x="656159" y="2122"/>
                </a:lnTo>
                <a:lnTo>
                  <a:pt x="712198" y="8490"/>
                </a:lnTo>
                <a:lnTo>
                  <a:pt x="765871" y="19103"/>
                </a:lnTo>
                <a:lnTo>
                  <a:pt x="817178" y="33962"/>
                </a:lnTo>
                <a:lnTo>
                  <a:pt x="866121" y="53066"/>
                </a:lnTo>
                <a:lnTo>
                  <a:pt x="912410" y="76006"/>
                </a:lnTo>
                <a:lnTo>
                  <a:pt x="955455" y="102676"/>
                </a:lnTo>
                <a:lnTo>
                  <a:pt x="995255" y="133075"/>
                </a:lnTo>
                <a:lnTo>
                  <a:pt x="1031810" y="167205"/>
                </a:lnTo>
                <a:lnTo>
                  <a:pt x="1065120" y="205064"/>
                </a:lnTo>
                <a:lnTo>
                  <a:pt x="869532" y="382078"/>
                </a:lnTo>
                <a:lnTo>
                  <a:pt x="833039" y="343163"/>
                </a:lnTo>
                <a:lnTo>
                  <a:pt x="794060" y="311323"/>
                </a:lnTo>
                <a:lnTo>
                  <a:pt x="752596" y="286559"/>
                </a:lnTo>
                <a:lnTo>
                  <a:pt x="708648" y="268870"/>
                </a:lnTo>
                <a:lnTo>
                  <a:pt x="662215" y="258257"/>
                </a:lnTo>
                <a:lnTo>
                  <a:pt x="613297" y="254719"/>
                </a:lnTo>
                <a:lnTo>
                  <a:pt x="570322" y="257159"/>
                </a:lnTo>
                <a:lnTo>
                  <a:pt x="529717" y="264479"/>
                </a:lnTo>
                <a:lnTo>
                  <a:pt x="491481" y="276680"/>
                </a:lnTo>
                <a:lnTo>
                  <a:pt x="455614" y="293761"/>
                </a:lnTo>
                <a:lnTo>
                  <a:pt x="423039" y="315106"/>
                </a:lnTo>
                <a:lnTo>
                  <a:pt x="394303" y="340478"/>
                </a:lnTo>
                <a:lnTo>
                  <a:pt x="369404" y="369878"/>
                </a:lnTo>
                <a:lnTo>
                  <a:pt x="348343" y="403305"/>
                </a:lnTo>
                <a:lnTo>
                  <a:pt x="331760" y="439859"/>
                </a:lnTo>
                <a:lnTo>
                  <a:pt x="319915" y="479020"/>
                </a:lnTo>
                <a:lnTo>
                  <a:pt x="312808" y="520786"/>
                </a:lnTo>
                <a:lnTo>
                  <a:pt x="310439" y="565158"/>
                </a:lnTo>
                <a:lnTo>
                  <a:pt x="312808" y="609720"/>
                </a:lnTo>
                <a:lnTo>
                  <a:pt x="319915" y="651675"/>
                </a:lnTo>
                <a:lnTo>
                  <a:pt x="331760" y="691025"/>
                </a:lnTo>
                <a:lnTo>
                  <a:pt x="348343" y="727769"/>
                </a:lnTo>
                <a:lnTo>
                  <a:pt x="369404" y="761054"/>
                </a:lnTo>
                <a:lnTo>
                  <a:pt x="394303" y="790406"/>
                </a:lnTo>
                <a:lnTo>
                  <a:pt x="423039" y="815826"/>
                </a:lnTo>
                <a:lnTo>
                  <a:pt x="455614" y="837314"/>
                </a:lnTo>
                <a:lnTo>
                  <a:pt x="491481" y="854228"/>
                </a:lnTo>
                <a:lnTo>
                  <a:pt x="529717" y="866311"/>
                </a:lnTo>
                <a:lnTo>
                  <a:pt x="570322" y="873560"/>
                </a:lnTo>
                <a:lnTo>
                  <a:pt x="613297" y="875976"/>
                </a:lnTo>
                <a:lnTo>
                  <a:pt x="662215" y="872438"/>
                </a:lnTo>
                <a:lnTo>
                  <a:pt x="708648" y="861825"/>
                </a:lnTo>
                <a:lnTo>
                  <a:pt x="752596" y="844136"/>
                </a:lnTo>
                <a:lnTo>
                  <a:pt x="794060" y="819372"/>
                </a:lnTo>
                <a:lnTo>
                  <a:pt x="833039" y="787532"/>
                </a:lnTo>
                <a:lnTo>
                  <a:pt x="869532" y="748617"/>
                </a:lnTo>
                <a:lnTo>
                  <a:pt x="1065120" y="925631"/>
                </a:lnTo>
                <a:lnTo>
                  <a:pt x="1031810" y="963490"/>
                </a:lnTo>
                <a:lnTo>
                  <a:pt x="995255" y="997620"/>
                </a:lnTo>
                <a:lnTo>
                  <a:pt x="955455" y="1028019"/>
                </a:lnTo>
                <a:lnTo>
                  <a:pt x="912410" y="1054689"/>
                </a:lnTo>
                <a:lnTo>
                  <a:pt x="866121" y="1077629"/>
                </a:lnTo>
                <a:lnTo>
                  <a:pt x="817178" y="1096596"/>
                </a:lnTo>
                <a:lnTo>
                  <a:pt x="765871" y="1111349"/>
                </a:lnTo>
                <a:lnTo>
                  <a:pt x="712198" y="1121886"/>
                </a:lnTo>
                <a:lnTo>
                  <a:pt x="656159" y="1128209"/>
                </a:lnTo>
                <a:lnTo>
                  <a:pt x="597756" y="1130316"/>
                </a:lnTo>
                <a:close/>
              </a:path>
              <a:path w="10413365" h="1130935">
                <a:moveTo>
                  <a:pt x="1930048" y="897582"/>
                </a:moveTo>
                <a:lnTo>
                  <a:pt x="1470264" y="897582"/>
                </a:lnTo>
                <a:lnTo>
                  <a:pt x="1384979" y="1108711"/>
                </a:lnTo>
                <a:lnTo>
                  <a:pt x="1071507" y="1108711"/>
                </a:lnTo>
                <a:lnTo>
                  <a:pt x="1551001" y="21984"/>
                </a:lnTo>
                <a:lnTo>
                  <a:pt x="1853859" y="21984"/>
                </a:lnTo>
                <a:lnTo>
                  <a:pt x="2335249" y="1108711"/>
                </a:lnTo>
                <a:lnTo>
                  <a:pt x="2015333" y="1108711"/>
                </a:lnTo>
                <a:lnTo>
                  <a:pt x="1930048" y="897582"/>
                </a:lnTo>
                <a:close/>
              </a:path>
              <a:path w="10413365" h="1130935">
                <a:moveTo>
                  <a:pt x="1839835" y="670912"/>
                </a:moveTo>
                <a:lnTo>
                  <a:pt x="1700346" y="322947"/>
                </a:lnTo>
                <a:lnTo>
                  <a:pt x="1560477" y="670912"/>
                </a:lnTo>
                <a:lnTo>
                  <a:pt x="1839835" y="670912"/>
                </a:lnTo>
                <a:close/>
              </a:path>
              <a:path w="10413365" h="1130935">
                <a:moveTo>
                  <a:pt x="2803924" y="1130316"/>
                </a:moveTo>
                <a:lnTo>
                  <a:pt x="2751464" y="1129013"/>
                </a:lnTo>
                <a:lnTo>
                  <a:pt x="2699610" y="1125101"/>
                </a:lnTo>
                <a:lnTo>
                  <a:pt x="2648363" y="1118581"/>
                </a:lnTo>
                <a:lnTo>
                  <a:pt x="2597723" y="1109454"/>
                </a:lnTo>
                <a:lnTo>
                  <a:pt x="2547689" y="1097719"/>
                </a:lnTo>
                <a:lnTo>
                  <a:pt x="2488605" y="1080069"/>
                </a:lnTo>
                <a:lnTo>
                  <a:pt x="2435301" y="1059719"/>
                </a:lnTo>
                <a:lnTo>
                  <a:pt x="2387778" y="1036668"/>
                </a:lnTo>
                <a:lnTo>
                  <a:pt x="2346036" y="1010917"/>
                </a:lnTo>
                <a:lnTo>
                  <a:pt x="2446862" y="784247"/>
                </a:lnTo>
                <a:lnTo>
                  <a:pt x="2484885" y="807156"/>
                </a:lnTo>
                <a:lnTo>
                  <a:pt x="2525799" y="827743"/>
                </a:lnTo>
                <a:lnTo>
                  <a:pt x="2569602" y="846008"/>
                </a:lnTo>
                <a:lnTo>
                  <a:pt x="2616296" y="861952"/>
                </a:lnTo>
                <a:lnTo>
                  <a:pt x="2664222" y="874886"/>
                </a:lnTo>
                <a:lnTo>
                  <a:pt x="2711721" y="884126"/>
                </a:lnTo>
                <a:lnTo>
                  <a:pt x="2758794" y="889669"/>
                </a:lnTo>
                <a:lnTo>
                  <a:pt x="2805440" y="891517"/>
                </a:lnTo>
                <a:lnTo>
                  <a:pt x="2869165" y="887969"/>
                </a:lnTo>
                <a:lnTo>
                  <a:pt x="2918730" y="877326"/>
                </a:lnTo>
                <a:lnTo>
                  <a:pt x="2954133" y="859586"/>
                </a:lnTo>
                <a:lnTo>
                  <a:pt x="2975374" y="834751"/>
                </a:lnTo>
                <a:lnTo>
                  <a:pt x="2982455" y="802820"/>
                </a:lnTo>
                <a:lnTo>
                  <a:pt x="2979304" y="781025"/>
                </a:lnTo>
                <a:lnTo>
                  <a:pt x="2954098" y="746532"/>
                </a:lnTo>
                <a:lnTo>
                  <a:pt x="2902997" y="722344"/>
                </a:lnTo>
                <a:lnTo>
                  <a:pt x="2866277" y="710617"/>
                </a:lnTo>
                <a:lnTo>
                  <a:pt x="2821881" y="698654"/>
                </a:lnTo>
                <a:lnTo>
                  <a:pt x="2769810" y="686453"/>
                </a:lnTo>
                <a:lnTo>
                  <a:pt x="2711081" y="672973"/>
                </a:lnTo>
                <a:lnTo>
                  <a:pt x="2657328" y="659067"/>
                </a:lnTo>
                <a:lnTo>
                  <a:pt x="2608549" y="644734"/>
                </a:lnTo>
                <a:lnTo>
                  <a:pt x="2564746" y="629975"/>
                </a:lnTo>
                <a:lnTo>
                  <a:pt x="2525064" y="612539"/>
                </a:lnTo>
                <a:lnTo>
                  <a:pt x="2488273" y="590554"/>
                </a:lnTo>
                <a:lnTo>
                  <a:pt x="2454372" y="564021"/>
                </a:lnTo>
                <a:lnTo>
                  <a:pt x="2423361" y="532939"/>
                </a:lnTo>
                <a:lnTo>
                  <a:pt x="2397657" y="496503"/>
                </a:lnTo>
                <a:lnTo>
                  <a:pt x="2379297" y="454287"/>
                </a:lnTo>
                <a:lnTo>
                  <a:pt x="2368281" y="406290"/>
                </a:lnTo>
                <a:lnTo>
                  <a:pt x="2364609" y="352513"/>
                </a:lnTo>
                <a:lnTo>
                  <a:pt x="2367997" y="304066"/>
                </a:lnTo>
                <a:lnTo>
                  <a:pt x="2378160" y="258035"/>
                </a:lnTo>
                <a:lnTo>
                  <a:pt x="2395099" y="214421"/>
                </a:lnTo>
                <a:lnTo>
                  <a:pt x="2418813" y="173224"/>
                </a:lnTo>
                <a:lnTo>
                  <a:pt x="2449421" y="135319"/>
                </a:lnTo>
                <a:lnTo>
                  <a:pt x="2486662" y="101584"/>
                </a:lnTo>
                <a:lnTo>
                  <a:pt x="2530537" y="72018"/>
                </a:lnTo>
                <a:lnTo>
                  <a:pt x="2581045" y="46622"/>
                </a:lnTo>
                <a:lnTo>
                  <a:pt x="2626212" y="29838"/>
                </a:lnTo>
                <a:lnTo>
                  <a:pt x="2675291" y="16784"/>
                </a:lnTo>
                <a:lnTo>
                  <a:pt x="2728282" y="7459"/>
                </a:lnTo>
                <a:lnTo>
                  <a:pt x="2785184" y="1864"/>
                </a:lnTo>
                <a:lnTo>
                  <a:pt x="2845998" y="0"/>
                </a:lnTo>
                <a:lnTo>
                  <a:pt x="2899420" y="1516"/>
                </a:lnTo>
                <a:lnTo>
                  <a:pt x="2952416" y="6064"/>
                </a:lnTo>
                <a:lnTo>
                  <a:pt x="3004985" y="13645"/>
                </a:lnTo>
                <a:lnTo>
                  <a:pt x="3057127" y="24259"/>
                </a:lnTo>
                <a:lnTo>
                  <a:pt x="3107517" y="37620"/>
                </a:lnTo>
                <a:lnTo>
                  <a:pt x="3154827" y="53824"/>
                </a:lnTo>
                <a:lnTo>
                  <a:pt x="3199057" y="72871"/>
                </a:lnTo>
                <a:lnTo>
                  <a:pt x="3240207" y="94761"/>
                </a:lnTo>
                <a:lnTo>
                  <a:pt x="3145445" y="322947"/>
                </a:lnTo>
                <a:lnTo>
                  <a:pt x="3094021" y="297351"/>
                </a:lnTo>
                <a:lnTo>
                  <a:pt x="3043102" y="276409"/>
                </a:lnTo>
                <a:lnTo>
                  <a:pt x="2992689" y="260120"/>
                </a:lnTo>
                <a:lnTo>
                  <a:pt x="2942781" y="248486"/>
                </a:lnTo>
                <a:lnTo>
                  <a:pt x="2893379" y="241505"/>
                </a:lnTo>
                <a:lnTo>
                  <a:pt x="2844482" y="239178"/>
                </a:lnTo>
                <a:lnTo>
                  <a:pt x="2801721" y="240884"/>
                </a:lnTo>
                <a:lnTo>
                  <a:pt x="2734819" y="254529"/>
                </a:lnTo>
                <a:lnTo>
                  <a:pt x="2692437" y="281110"/>
                </a:lnTo>
                <a:lnTo>
                  <a:pt x="2671589" y="316361"/>
                </a:lnTo>
                <a:lnTo>
                  <a:pt x="2668983" y="336972"/>
                </a:lnTo>
                <a:lnTo>
                  <a:pt x="2672087" y="357417"/>
                </a:lnTo>
                <a:lnTo>
                  <a:pt x="2696915" y="390204"/>
                </a:lnTo>
                <a:lnTo>
                  <a:pt x="2747257" y="413445"/>
                </a:lnTo>
                <a:lnTo>
                  <a:pt x="2827235" y="435808"/>
                </a:lnTo>
                <a:lnTo>
                  <a:pt x="2878596" y="447275"/>
                </a:lnTo>
                <a:lnTo>
                  <a:pt x="2938083" y="460778"/>
                </a:lnTo>
                <a:lnTo>
                  <a:pt x="2992216" y="474755"/>
                </a:lnTo>
                <a:lnTo>
                  <a:pt x="3040994" y="489206"/>
                </a:lnTo>
                <a:lnTo>
                  <a:pt x="3084419" y="504132"/>
                </a:lnTo>
                <a:lnTo>
                  <a:pt x="3123792" y="521378"/>
                </a:lnTo>
                <a:lnTo>
                  <a:pt x="3160417" y="543173"/>
                </a:lnTo>
                <a:lnTo>
                  <a:pt x="3194295" y="569517"/>
                </a:lnTo>
                <a:lnTo>
                  <a:pt x="3225424" y="600409"/>
                </a:lnTo>
                <a:lnTo>
                  <a:pt x="3251625" y="636348"/>
                </a:lnTo>
                <a:lnTo>
                  <a:pt x="3270341" y="678209"/>
                </a:lnTo>
                <a:lnTo>
                  <a:pt x="3281570" y="725992"/>
                </a:lnTo>
                <a:lnTo>
                  <a:pt x="3285313" y="779698"/>
                </a:lnTo>
                <a:lnTo>
                  <a:pt x="3281902" y="827435"/>
                </a:lnTo>
                <a:lnTo>
                  <a:pt x="3271668" y="872849"/>
                </a:lnTo>
                <a:lnTo>
                  <a:pt x="3254610" y="915942"/>
                </a:lnTo>
                <a:lnTo>
                  <a:pt x="3230731" y="956713"/>
                </a:lnTo>
                <a:lnTo>
                  <a:pt x="3200217" y="994168"/>
                </a:lnTo>
                <a:lnTo>
                  <a:pt x="3162881" y="1027690"/>
                </a:lnTo>
                <a:lnTo>
                  <a:pt x="3118722" y="1057279"/>
                </a:lnTo>
                <a:lnTo>
                  <a:pt x="3067740" y="1082936"/>
                </a:lnTo>
                <a:lnTo>
                  <a:pt x="3022497" y="1099993"/>
                </a:lnTo>
                <a:lnTo>
                  <a:pt x="2973494" y="1113259"/>
                </a:lnTo>
                <a:lnTo>
                  <a:pt x="2920731" y="1122736"/>
                </a:lnTo>
                <a:lnTo>
                  <a:pt x="2864207" y="1128421"/>
                </a:lnTo>
                <a:lnTo>
                  <a:pt x="2803924" y="1130316"/>
                </a:lnTo>
                <a:close/>
              </a:path>
              <a:path w="10413365" h="1130935">
                <a:moveTo>
                  <a:pt x="4299306" y="871049"/>
                </a:moveTo>
                <a:lnTo>
                  <a:pt x="4299306" y="1108711"/>
                </a:lnTo>
                <a:lnTo>
                  <a:pt x="3426741" y="1108711"/>
                </a:lnTo>
                <a:lnTo>
                  <a:pt x="3426741" y="21984"/>
                </a:lnTo>
                <a:lnTo>
                  <a:pt x="4278837" y="21984"/>
                </a:lnTo>
                <a:lnTo>
                  <a:pt x="4278837" y="259267"/>
                </a:lnTo>
                <a:lnTo>
                  <a:pt x="3731115" y="259267"/>
                </a:lnTo>
                <a:lnTo>
                  <a:pt x="3731115" y="442726"/>
                </a:lnTo>
                <a:lnTo>
                  <a:pt x="4213641" y="442726"/>
                </a:lnTo>
                <a:lnTo>
                  <a:pt x="4213641" y="672428"/>
                </a:lnTo>
                <a:lnTo>
                  <a:pt x="3731115" y="672428"/>
                </a:lnTo>
                <a:lnTo>
                  <a:pt x="3731115" y="871049"/>
                </a:lnTo>
                <a:lnTo>
                  <a:pt x="4299306" y="871049"/>
                </a:lnTo>
                <a:close/>
              </a:path>
              <a:path w="10413365" h="1130935">
                <a:moveTo>
                  <a:pt x="5303571" y="1130316"/>
                </a:moveTo>
                <a:lnTo>
                  <a:pt x="5251111" y="1129013"/>
                </a:lnTo>
                <a:lnTo>
                  <a:pt x="5199258" y="1125101"/>
                </a:lnTo>
                <a:lnTo>
                  <a:pt x="5148011" y="1118581"/>
                </a:lnTo>
                <a:lnTo>
                  <a:pt x="5097370" y="1109454"/>
                </a:lnTo>
                <a:lnTo>
                  <a:pt x="5047336" y="1097719"/>
                </a:lnTo>
                <a:lnTo>
                  <a:pt x="4988252" y="1080069"/>
                </a:lnTo>
                <a:lnTo>
                  <a:pt x="4934949" y="1059719"/>
                </a:lnTo>
                <a:lnTo>
                  <a:pt x="4887426" y="1036668"/>
                </a:lnTo>
                <a:lnTo>
                  <a:pt x="4845683" y="1010917"/>
                </a:lnTo>
                <a:lnTo>
                  <a:pt x="4946509" y="784247"/>
                </a:lnTo>
                <a:lnTo>
                  <a:pt x="4984533" y="807156"/>
                </a:lnTo>
                <a:lnTo>
                  <a:pt x="5025446" y="827743"/>
                </a:lnTo>
                <a:lnTo>
                  <a:pt x="5069250" y="846008"/>
                </a:lnTo>
                <a:lnTo>
                  <a:pt x="5115943" y="861952"/>
                </a:lnTo>
                <a:lnTo>
                  <a:pt x="5163869" y="874886"/>
                </a:lnTo>
                <a:lnTo>
                  <a:pt x="5211368" y="884126"/>
                </a:lnTo>
                <a:lnTo>
                  <a:pt x="5258441" y="889669"/>
                </a:lnTo>
                <a:lnTo>
                  <a:pt x="5305087" y="891517"/>
                </a:lnTo>
                <a:lnTo>
                  <a:pt x="5368813" y="887969"/>
                </a:lnTo>
                <a:lnTo>
                  <a:pt x="5418377" y="877326"/>
                </a:lnTo>
                <a:lnTo>
                  <a:pt x="5453780" y="859586"/>
                </a:lnTo>
                <a:lnTo>
                  <a:pt x="5475022" y="834751"/>
                </a:lnTo>
                <a:lnTo>
                  <a:pt x="5482102" y="802820"/>
                </a:lnTo>
                <a:lnTo>
                  <a:pt x="5478951" y="781025"/>
                </a:lnTo>
                <a:lnTo>
                  <a:pt x="5453745" y="746532"/>
                </a:lnTo>
                <a:lnTo>
                  <a:pt x="5402645" y="722344"/>
                </a:lnTo>
                <a:lnTo>
                  <a:pt x="5365924" y="710617"/>
                </a:lnTo>
                <a:lnTo>
                  <a:pt x="5321529" y="698654"/>
                </a:lnTo>
                <a:lnTo>
                  <a:pt x="5269457" y="686453"/>
                </a:lnTo>
                <a:lnTo>
                  <a:pt x="5210729" y="672973"/>
                </a:lnTo>
                <a:lnTo>
                  <a:pt x="5156975" y="659067"/>
                </a:lnTo>
                <a:lnTo>
                  <a:pt x="5108196" y="644734"/>
                </a:lnTo>
                <a:lnTo>
                  <a:pt x="5064393" y="629975"/>
                </a:lnTo>
                <a:lnTo>
                  <a:pt x="5024711" y="612539"/>
                </a:lnTo>
                <a:lnTo>
                  <a:pt x="4987920" y="590554"/>
                </a:lnTo>
                <a:lnTo>
                  <a:pt x="4954019" y="564021"/>
                </a:lnTo>
                <a:lnTo>
                  <a:pt x="4923009" y="532939"/>
                </a:lnTo>
                <a:lnTo>
                  <a:pt x="4897304" y="496503"/>
                </a:lnTo>
                <a:lnTo>
                  <a:pt x="4878944" y="454287"/>
                </a:lnTo>
                <a:lnTo>
                  <a:pt x="4867928" y="406290"/>
                </a:lnTo>
                <a:lnTo>
                  <a:pt x="4864256" y="352513"/>
                </a:lnTo>
                <a:lnTo>
                  <a:pt x="4867644" y="304066"/>
                </a:lnTo>
                <a:lnTo>
                  <a:pt x="4877807" y="258035"/>
                </a:lnTo>
                <a:lnTo>
                  <a:pt x="4894746" y="214421"/>
                </a:lnTo>
                <a:lnTo>
                  <a:pt x="4918460" y="173224"/>
                </a:lnTo>
                <a:lnTo>
                  <a:pt x="4949068" y="135319"/>
                </a:lnTo>
                <a:lnTo>
                  <a:pt x="4986309" y="101584"/>
                </a:lnTo>
                <a:lnTo>
                  <a:pt x="5030184" y="72018"/>
                </a:lnTo>
                <a:lnTo>
                  <a:pt x="5080692" y="46622"/>
                </a:lnTo>
                <a:lnTo>
                  <a:pt x="5125859" y="29838"/>
                </a:lnTo>
                <a:lnTo>
                  <a:pt x="5174938" y="16784"/>
                </a:lnTo>
                <a:lnTo>
                  <a:pt x="5227929" y="7459"/>
                </a:lnTo>
                <a:lnTo>
                  <a:pt x="5284831" y="1864"/>
                </a:lnTo>
                <a:lnTo>
                  <a:pt x="5345645" y="0"/>
                </a:lnTo>
                <a:lnTo>
                  <a:pt x="5399067" y="1516"/>
                </a:lnTo>
                <a:lnTo>
                  <a:pt x="5452063" y="6064"/>
                </a:lnTo>
                <a:lnTo>
                  <a:pt x="5504632" y="13645"/>
                </a:lnTo>
                <a:lnTo>
                  <a:pt x="5556774" y="24259"/>
                </a:lnTo>
                <a:lnTo>
                  <a:pt x="5607164" y="37620"/>
                </a:lnTo>
                <a:lnTo>
                  <a:pt x="5654474" y="53824"/>
                </a:lnTo>
                <a:lnTo>
                  <a:pt x="5698704" y="72871"/>
                </a:lnTo>
                <a:lnTo>
                  <a:pt x="5739854" y="94761"/>
                </a:lnTo>
                <a:lnTo>
                  <a:pt x="5645092" y="322947"/>
                </a:lnTo>
                <a:lnTo>
                  <a:pt x="5593668" y="297351"/>
                </a:lnTo>
                <a:lnTo>
                  <a:pt x="5542750" y="276409"/>
                </a:lnTo>
                <a:lnTo>
                  <a:pt x="5492337" y="260120"/>
                </a:lnTo>
                <a:lnTo>
                  <a:pt x="5442429" y="248486"/>
                </a:lnTo>
                <a:lnTo>
                  <a:pt x="5393026" y="241505"/>
                </a:lnTo>
                <a:lnTo>
                  <a:pt x="5344129" y="239178"/>
                </a:lnTo>
                <a:lnTo>
                  <a:pt x="5301368" y="240884"/>
                </a:lnTo>
                <a:lnTo>
                  <a:pt x="5234466" y="254529"/>
                </a:lnTo>
                <a:lnTo>
                  <a:pt x="5192084" y="281110"/>
                </a:lnTo>
                <a:lnTo>
                  <a:pt x="5171237" y="316361"/>
                </a:lnTo>
                <a:lnTo>
                  <a:pt x="5168631" y="336972"/>
                </a:lnTo>
                <a:lnTo>
                  <a:pt x="5171734" y="357417"/>
                </a:lnTo>
                <a:lnTo>
                  <a:pt x="5196562" y="390204"/>
                </a:lnTo>
                <a:lnTo>
                  <a:pt x="5246904" y="413445"/>
                </a:lnTo>
                <a:lnTo>
                  <a:pt x="5326883" y="435808"/>
                </a:lnTo>
                <a:lnTo>
                  <a:pt x="5378243" y="447275"/>
                </a:lnTo>
                <a:lnTo>
                  <a:pt x="5437730" y="460778"/>
                </a:lnTo>
                <a:lnTo>
                  <a:pt x="5491863" y="474755"/>
                </a:lnTo>
                <a:lnTo>
                  <a:pt x="5540641" y="489206"/>
                </a:lnTo>
                <a:lnTo>
                  <a:pt x="5584066" y="504132"/>
                </a:lnTo>
                <a:lnTo>
                  <a:pt x="5623439" y="521378"/>
                </a:lnTo>
                <a:lnTo>
                  <a:pt x="5660064" y="543173"/>
                </a:lnTo>
                <a:lnTo>
                  <a:pt x="5693942" y="569517"/>
                </a:lnTo>
                <a:lnTo>
                  <a:pt x="5725071" y="600409"/>
                </a:lnTo>
                <a:lnTo>
                  <a:pt x="5751273" y="636348"/>
                </a:lnTo>
                <a:lnTo>
                  <a:pt x="5769988" y="678209"/>
                </a:lnTo>
                <a:lnTo>
                  <a:pt x="5781217" y="725992"/>
                </a:lnTo>
                <a:lnTo>
                  <a:pt x="5784960" y="779698"/>
                </a:lnTo>
                <a:lnTo>
                  <a:pt x="5781549" y="827435"/>
                </a:lnTo>
                <a:lnTo>
                  <a:pt x="5771315" y="872849"/>
                </a:lnTo>
                <a:lnTo>
                  <a:pt x="5754258" y="915942"/>
                </a:lnTo>
                <a:lnTo>
                  <a:pt x="5730378" y="956713"/>
                </a:lnTo>
                <a:lnTo>
                  <a:pt x="5699865" y="994168"/>
                </a:lnTo>
                <a:lnTo>
                  <a:pt x="5662528" y="1027690"/>
                </a:lnTo>
                <a:lnTo>
                  <a:pt x="5618369" y="1057279"/>
                </a:lnTo>
                <a:lnTo>
                  <a:pt x="5567388" y="1082936"/>
                </a:lnTo>
                <a:lnTo>
                  <a:pt x="5522145" y="1099993"/>
                </a:lnTo>
                <a:lnTo>
                  <a:pt x="5473141" y="1113259"/>
                </a:lnTo>
                <a:lnTo>
                  <a:pt x="5420378" y="1122736"/>
                </a:lnTo>
                <a:lnTo>
                  <a:pt x="5363855" y="1128421"/>
                </a:lnTo>
                <a:lnTo>
                  <a:pt x="5303571" y="1130316"/>
                </a:lnTo>
                <a:close/>
              </a:path>
              <a:path w="10413365" h="1130935">
                <a:moveTo>
                  <a:pt x="6157606" y="265711"/>
                </a:moveTo>
                <a:lnTo>
                  <a:pt x="5823666" y="265711"/>
                </a:lnTo>
                <a:lnTo>
                  <a:pt x="5823666" y="21984"/>
                </a:lnTo>
                <a:lnTo>
                  <a:pt x="6797437" y="21984"/>
                </a:lnTo>
                <a:lnTo>
                  <a:pt x="6797437" y="265711"/>
                </a:lnTo>
                <a:lnTo>
                  <a:pt x="6465013" y="265711"/>
                </a:lnTo>
                <a:lnTo>
                  <a:pt x="6465013" y="1108711"/>
                </a:lnTo>
                <a:lnTo>
                  <a:pt x="6157606" y="1108711"/>
                </a:lnTo>
                <a:lnTo>
                  <a:pt x="6157606" y="265711"/>
                </a:lnTo>
                <a:close/>
              </a:path>
              <a:path w="10413365" h="1130935">
                <a:moveTo>
                  <a:pt x="7413752" y="1130316"/>
                </a:moveTo>
                <a:lnTo>
                  <a:pt x="7354881" y="1128255"/>
                </a:lnTo>
                <a:lnTo>
                  <a:pt x="7299375" y="1122072"/>
                </a:lnTo>
                <a:lnTo>
                  <a:pt x="7247232" y="1111767"/>
                </a:lnTo>
                <a:lnTo>
                  <a:pt x="7198454" y="1097339"/>
                </a:lnTo>
                <a:lnTo>
                  <a:pt x="7153039" y="1078790"/>
                </a:lnTo>
                <a:lnTo>
                  <a:pt x="7110989" y="1056118"/>
                </a:lnTo>
                <a:lnTo>
                  <a:pt x="7072302" y="1029324"/>
                </a:lnTo>
                <a:lnTo>
                  <a:pt x="7036980" y="998408"/>
                </a:lnTo>
                <a:lnTo>
                  <a:pt x="7005531" y="963708"/>
                </a:lnTo>
                <a:lnTo>
                  <a:pt x="6978275" y="925560"/>
                </a:lnTo>
                <a:lnTo>
                  <a:pt x="6955212" y="883966"/>
                </a:lnTo>
                <a:lnTo>
                  <a:pt x="6936343" y="838924"/>
                </a:lnTo>
                <a:lnTo>
                  <a:pt x="6921667" y="790436"/>
                </a:lnTo>
                <a:lnTo>
                  <a:pt x="6911184" y="738501"/>
                </a:lnTo>
                <a:lnTo>
                  <a:pt x="6904894" y="683119"/>
                </a:lnTo>
                <a:lnTo>
                  <a:pt x="6902797" y="624289"/>
                </a:lnTo>
                <a:lnTo>
                  <a:pt x="6902797" y="21984"/>
                </a:lnTo>
                <a:lnTo>
                  <a:pt x="7210204" y="21984"/>
                </a:lnTo>
                <a:lnTo>
                  <a:pt x="7210204" y="614813"/>
                </a:lnTo>
                <a:lnTo>
                  <a:pt x="7213432" y="676023"/>
                </a:lnTo>
                <a:lnTo>
                  <a:pt x="7223115" y="729072"/>
                </a:lnTo>
                <a:lnTo>
                  <a:pt x="7239254" y="773959"/>
                </a:lnTo>
                <a:lnTo>
                  <a:pt x="7261849" y="810685"/>
                </a:lnTo>
                <a:lnTo>
                  <a:pt x="7290899" y="839250"/>
                </a:lnTo>
                <a:lnTo>
                  <a:pt x="7326405" y="859654"/>
                </a:lnTo>
                <a:lnTo>
                  <a:pt x="7368367" y="871896"/>
                </a:lnTo>
                <a:lnTo>
                  <a:pt x="7416785" y="875976"/>
                </a:lnTo>
                <a:lnTo>
                  <a:pt x="7464846" y="871896"/>
                </a:lnTo>
                <a:lnTo>
                  <a:pt x="7506500" y="859654"/>
                </a:lnTo>
                <a:lnTo>
                  <a:pt x="7541745" y="839250"/>
                </a:lnTo>
                <a:lnTo>
                  <a:pt x="7570583" y="810685"/>
                </a:lnTo>
                <a:lnTo>
                  <a:pt x="7593011" y="773959"/>
                </a:lnTo>
                <a:lnTo>
                  <a:pt x="7609032" y="729072"/>
                </a:lnTo>
                <a:lnTo>
                  <a:pt x="7618645" y="676023"/>
                </a:lnTo>
                <a:lnTo>
                  <a:pt x="7621849" y="614813"/>
                </a:lnTo>
                <a:lnTo>
                  <a:pt x="7621849" y="21984"/>
                </a:lnTo>
                <a:lnTo>
                  <a:pt x="7924328" y="21984"/>
                </a:lnTo>
                <a:lnTo>
                  <a:pt x="7924328" y="624289"/>
                </a:lnTo>
                <a:lnTo>
                  <a:pt x="7922231" y="683119"/>
                </a:lnTo>
                <a:lnTo>
                  <a:pt x="7915942" y="738501"/>
                </a:lnTo>
                <a:lnTo>
                  <a:pt x="7905459" y="790436"/>
                </a:lnTo>
                <a:lnTo>
                  <a:pt x="7890782" y="838924"/>
                </a:lnTo>
                <a:lnTo>
                  <a:pt x="7871913" y="883966"/>
                </a:lnTo>
                <a:lnTo>
                  <a:pt x="7848850" y="925560"/>
                </a:lnTo>
                <a:lnTo>
                  <a:pt x="7821594" y="963708"/>
                </a:lnTo>
                <a:lnTo>
                  <a:pt x="7790145" y="998408"/>
                </a:lnTo>
                <a:lnTo>
                  <a:pt x="7754912" y="1029324"/>
                </a:lnTo>
                <a:lnTo>
                  <a:pt x="7716302" y="1056118"/>
                </a:lnTo>
                <a:lnTo>
                  <a:pt x="7674317" y="1078790"/>
                </a:lnTo>
                <a:lnTo>
                  <a:pt x="7628956" y="1097339"/>
                </a:lnTo>
                <a:lnTo>
                  <a:pt x="7580219" y="1111767"/>
                </a:lnTo>
                <a:lnTo>
                  <a:pt x="7528106" y="1122072"/>
                </a:lnTo>
                <a:lnTo>
                  <a:pt x="7472617" y="1128255"/>
                </a:lnTo>
                <a:lnTo>
                  <a:pt x="7413752" y="1130316"/>
                </a:lnTo>
                <a:close/>
              </a:path>
              <a:path w="10413365" h="1130935">
                <a:moveTo>
                  <a:pt x="8132598" y="21984"/>
                </a:moveTo>
                <a:lnTo>
                  <a:pt x="8646206" y="21984"/>
                </a:lnTo>
                <a:lnTo>
                  <a:pt x="8704705" y="23837"/>
                </a:lnTo>
                <a:lnTo>
                  <a:pt x="8760931" y="29397"/>
                </a:lnTo>
                <a:lnTo>
                  <a:pt x="8814882" y="38662"/>
                </a:lnTo>
                <a:lnTo>
                  <a:pt x="8866558" y="51634"/>
                </a:lnTo>
                <a:lnTo>
                  <a:pt x="8915961" y="68312"/>
                </a:lnTo>
                <a:lnTo>
                  <a:pt x="8963089" y="88696"/>
                </a:lnTo>
                <a:lnTo>
                  <a:pt x="9007469" y="112492"/>
                </a:lnTo>
                <a:lnTo>
                  <a:pt x="9048375" y="139405"/>
                </a:lnTo>
                <a:lnTo>
                  <a:pt x="9085805" y="169433"/>
                </a:lnTo>
                <a:lnTo>
                  <a:pt x="9119761" y="202579"/>
                </a:lnTo>
                <a:lnTo>
                  <a:pt x="9150243" y="238841"/>
                </a:lnTo>
                <a:lnTo>
                  <a:pt x="9177250" y="278220"/>
                </a:lnTo>
                <a:lnTo>
                  <a:pt x="9200530" y="320199"/>
                </a:lnTo>
                <a:lnTo>
                  <a:pt x="9219577" y="364516"/>
                </a:lnTo>
                <a:lnTo>
                  <a:pt x="9234392" y="411170"/>
                </a:lnTo>
                <a:lnTo>
                  <a:pt x="9244973" y="460162"/>
                </a:lnTo>
                <a:lnTo>
                  <a:pt x="9251322" y="511491"/>
                </a:lnTo>
                <a:lnTo>
                  <a:pt x="9253439" y="565158"/>
                </a:lnTo>
                <a:lnTo>
                  <a:pt x="9251322" y="618951"/>
                </a:lnTo>
                <a:lnTo>
                  <a:pt x="9244973" y="670407"/>
                </a:lnTo>
                <a:lnTo>
                  <a:pt x="9234392" y="719525"/>
                </a:lnTo>
                <a:lnTo>
                  <a:pt x="9219577" y="766305"/>
                </a:lnTo>
                <a:lnTo>
                  <a:pt x="9200530" y="810749"/>
                </a:lnTo>
                <a:lnTo>
                  <a:pt x="9177250" y="852854"/>
                </a:lnTo>
                <a:lnTo>
                  <a:pt x="9150243" y="892117"/>
                </a:lnTo>
                <a:lnTo>
                  <a:pt x="9119761" y="928285"/>
                </a:lnTo>
                <a:lnTo>
                  <a:pt x="9085805" y="961356"/>
                </a:lnTo>
                <a:lnTo>
                  <a:pt x="9048375" y="991333"/>
                </a:lnTo>
                <a:lnTo>
                  <a:pt x="9007469" y="1018213"/>
                </a:lnTo>
                <a:lnTo>
                  <a:pt x="8963089" y="1041999"/>
                </a:lnTo>
                <a:lnTo>
                  <a:pt x="8915961" y="1062383"/>
                </a:lnTo>
                <a:lnTo>
                  <a:pt x="8866558" y="1079061"/>
                </a:lnTo>
                <a:lnTo>
                  <a:pt x="8814882" y="1092033"/>
                </a:lnTo>
                <a:lnTo>
                  <a:pt x="8760931" y="1101298"/>
                </a:lnTo>
                <a:lnTo>
                  <a:pt x="8704705" y="1106858"/>
                </a:lnTo>
                <a:lnTo>
                  <a:pt x="8646206" y="1108711"/>
                </a:lnTo>
                <a:lnTo>
                  <a:pt x="8132598" y="1108711"/>
                </a:lnTo>
                <a:lnTo>
                  <a:pt x="8132598" y="21984"/>
                </a:lnTo>
                <a:close/>
              </a:path>
              <a:path w="10413365" h="1130935">
                <a:moveTo>
                  <a:pt x="8634076" y="863468"/>
                </a:moveTo>
                <a:lnTo>
                  <a:pt x="8687674" y="860299"/>
                </a:lnTo>
                <a:lnTo>
                  <a:pt x="8736874" y="850792"/>
                </a:lnTo>
                <a:lnTo>
                  <a:pt x="8781677" y="834948"/>
                </a:lnTo>
                <a:lnTo>
                  <a:pt x="8822084" y="812766"/>
                </a:lnTo>
                <a:lnTo>
                  <a:pt x="8858093" y="784247"/>
                </a:lnTo>
                <a:lnTo>
                  <a:pt x="8888659" y="750133"/>
                </a:lnTo>
                <a:lnTo>
                  <a:pt x="8912433" y="711167"/>
                </a:lnTo>
                <a:lnTo>
                  <a:pt x="8929414" y="667349"/>
                </a:lnTo>
                <a:lnTo>
                  <a:pt x="8939603" y="618679"/>
                </a:lnTo>
                <a:lnTo>
                  <a:pt x="8942999" y="565158"/>
                </a:lnTo>
                <a:lnTo>
                  <a:pt x="8939603" y="511773"/>
                </a:lnTo>
                <a:lnTo>
                  <a:pt x="8929414" y="463210"/>
                </a:lnTo>
                <a:lnTo>
                  <a:pt x="8912433" y="419468"/>
                </a:lnTo>
                <a:lnTo>
                  <a:pt x="8888659" y="380547"/>
                </a:lnTo>
                <a:lnTo>
                  <a:pt x="8858093" y="346448"/>
                </a:lnTo>
                <a:lnTo>
                  <a:pt x="8822084" y="317929"/>
                </a:lnTo>
                <a:lnTo>
                  <a:pt x="8781677" y="295747"/>
                </a:lnTo>
                <a:lnTo>
                  <a:pt x="8736874" y="279903"/>
                </a:lnTo>
                <a:lnTo>
                  <a:pt x="8687674" y="270396"/>
                </a:lnTo>
                <a:lnTo>
                  <a:pt x="8634076" y="267227"/>
                </a:lnTo>
                <a:lnTo>
                  <a:pt x="8440005" y="267227"/>
                </a:lnTo>
                <a:lnTo>
                  <a:pt x="8440005" y="863468"/>
                </a:lnTo>
                <a:lnTo>
                  <a:pt x="8634076" y="863468"/>
                </a:lnTo>
                <a:close/>
              </a:path>
              <a:path w="10413365" h="1130935">
                <a:moveTo>
                  <a:pt x="9997242" y="719051"/>
                </a:moveTo>
                <a:lnTo>
                  <a:pt x="9997242" y="1108711"/>
                </a:lnTo>
                <a:lnTo>
                  <a:pt x="9689835" y="1108711"/>
                </a:lnTo>
                <a:lnTo>
                  <a:pt x="9689835" y="714502"/>
                </a:lnTo>
                <a:lnTo>
                  <a:pt x="9275158" y="21984"/>
                </a:lnTo>
                <a:lnTo>
                  <a:pt x="9599622" y="21984"/>
                </a:lnTo>
                <a:lnTo>
                  <a:pt x="9857374" y="453339"/>
                </a:lnTo>
                <a:lnTo>
                  <a:pt x="10115126" y="21984"/>
                </a:lnTo>
                <a:lnTo>
                  <a:pt x="10413056" y="21984"/>
                </a:lnTo>
                <a:lnTo>
                  <a:pt x="9997242" y="719051"/>
                </a:lnTo>
                <a:close/>
              </a:path>
            </a:pathLst>
          </a:custGeom>
          <a:ln w="58224">
            <a:solidFill>
              <a:srgbClr val="593F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8009" y="3599634"/>
            <a:ext cx="10460355" cy="18884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200" b="1" spc="-140" dirty="0">
                <a:latin typeface="Verdana"/>
                <a:cs typeface="Verdana"/>
              </a:rPr>
              <a:t>CASE</a:t>
            </a:r>
            <a:r>
              <a:rPr sz="12200" b="1" spc="-680" dirty="0">
                <a:latin typeface="Verdana"/>
                <a:cs typeface="Verdana"/>
              </a:rPr>
              <a:t> </a:t>
            </a:r>
            <a:r>
              <a:rPr sz="12200" b="1" spc="-434" dirty="0">
                <a:latin typeface="Verdana"/>
                <a:cs typeface="Verdana"/>
              </a:rPr>
              <a:t>STUDY</a:t>
            </a:r>
            <a:endParaRPr sz="1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982" y="3627220"/>
            <a:ext cx="6564998" cy="665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31300" y="6096864"/>
            <a:ext cx="7867650" cy="393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61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150" spc="-45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Finding</a:t>
            </a:r>
            <a:r>
              <a:rPr sz="23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Optimal</a:t>
            </a:r>
            <a:r>
              <a:rPr sz="23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Cut</a:t>
            </a:r>
            <a:r>
              <a:rPr sz="23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off</a:t>
            </a:r>
            <a:r>
              <a:rPr sz="23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Point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50" spc="61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150" spc="-45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Optimal</a:t>
            </a:r>
            <a:r>
              <a:rPr sz="23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cut-off</a:t>
            </a:r>
            <a:r>
              <a:rPr sz="2300" spc="-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probability</a:t>
            </a:r>
            <a:r>
              <a:rPr sz="23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is</a:t>
            </a:r>
            <a:r>
              <a:rPr sz="2300" spc="-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that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Arial MT"/>
              <a:cs typeface="Arial MT"/>
            </a:endParaRPr>
          </a:p>
          <a:p>
            <a:pPr marL="12700" marR="1037590">
              <a:lnSpc>
                <a:spcPct val="117600"/>
              </a:lnSpc>
            </a:pPr>
            <a:r>
              <a:rPr sz="2150" spc="61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150" spc="-40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Probability where </a:t>
            </a:r>
            <a:r>
              <a:rPr sz="2300" spc="10" dirty="0">
                <a:solidFill>
                  <a:srgbClr val="593F2A"/>
                </a:solidFill>
                <a:latin typeface="Arial MT"/>
                <a:cs typeface="Arial MT"/>
              </a:rPr>
              <a:t>we</a:t>
            </a:r>
            <a:r>
              <a:rPr sz="23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get balanced sensitivity</a:t>
            </a:r>
            <a:r>
              <a:rPr sz="23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300" spc="10" dirty="0">
                <a:solidFill>
                  <a:srgbClr val="593F2A"/>
                </a:solidFill>
                <a:latin typeface="Arial MT"/>
                <a:cs typeface="Arial MT"/>
              </a:rPr>
              <a:t>and </a:t>
            </a:r>
            <a:r>
              <a:rPr sz="2300" spc="-62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593F2A"/>
                </a:solidFill>
                <a:latin typeface="Arial MT"/>
                <a:cs typeface="Arial MT"/>
              </a:rPr>
              <a:t>specificity.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Arial MT"/>
              <a:cs typeface="Arial MT"/>
            </a:endParaRPr>
          </a:p>
          <a:p>
            <a:pPr marL="12700" marR="5080">
              <a:lnSpc>
                <a:spcPct val="117600"/>
              </a:lnSpc>
            </a:pPr>
            <a:r>
              <a:rPr sz="2150" spc="61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150" spc="-35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300" spc="10" dirty="0">
                <a:solidFill>
                  <a:srgbClr val="593F2A"/>
                </a:solidFill>
                <a:latin typeface="Arial MT"/>
                <a:cs typeface="Arial MT"/>
              </a:rPr>
              <a:t>From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 the</a:t>
            </a:r>
            <a:r>
              <a:rPr sz="23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second graph it</a:t>
            </a:r>
            <a:r>
              <a:rPr sz="23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is visible that</a:t>
            </a:r>
            <a:r>
              <a:rPr sz="23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the optimal cut</a:t>
            </a:r>
            <a:r>
              <a:rPr sz="23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off </a:t>
            </a:r>
            <a:r>
              <a:rPr sz="2300" spc="-62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is</a:t>
            </a:r>
            <a:r>
              <a:rPr sz="23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593F2A"/>
                </a:solidFill>
                <a:latin typeface="Arial MT"/>
                <a:cs typeface="Arial MT"/>
              </a:rPr>
              <a:t>at 0.35.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900" y="991372"/>
            <a:ext cx="8322309" cy="1907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350" spc="-85" dirty="0">
                <a:solidFill>
                  <a:srgbClr val="593F2A"/>
                </a:solidFill>
                <a:latin typeface="Tahoma"/>
                <a:cs typeface="Tahoma"/>
              </a:rPr>
              <a:t>ROC</a:t>
            </a:r>
            <a:r>
              <a:rPr sz="12350" spc="-795" dirty="0">
                <a:solidFill>
                  <a:srgbClr val="593F2A"/>
                </a:solidFill>
                <a:latin typeface="Tahoma"/>
                <a:cs typeface="Tahoma"/>
              </a:rPr>
              <a:t> </a:t>
            </a:r>
            <a:r>
              <a:rPr sz="12350" spc="-15" dirty="0">
                <a:solidFill>
                  <a:srgbClr val="593F2A"/>
                </a:solidFill>
                <a:latin typeface="Tahoma"/>
                <a:cs typeface="Tahoma"/>
              </a:rPr>
              <a:t>Curve</a:t>
            </a:r>
            <a:endParaRPr sz="123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9407" y="167110"/>
            <a:ext cx="7753348" cy="5714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5289"/>
            <a:ext cx="335280" cy="1563370"/>
          </a:xfrm>
          <a:custGeom>
            <a:avLst/>
            <a:gdLst/>
            <a:ahLst/>
            <a:cxnLst/>
            <a:rect l="l" t="t" r="r" b="b"/>
            <a:pathLst>
              <a:path w="335280" h="1563370">
                <a:moveTo>
                  <a:pt x="334857" y="1563009"/>
                </a:moveTo>
                <a:lnTo>
                  <a:pt x="0" y="1563009"/>
                </a:lnTo>
                <a:lnTo>
                  <a:pt x="0" y="0"/>
                </a:lnTo>
                <a:lnTo>
                  <a:pt x="334857" y="0"/>
                </a:lnTo>
                <a:lnTo>
                  <a:pt x="334857" y="1563009"/>
                </a:lnTo>
                <a:close/>
              </a:path>
            </a:pathLst>
          </a:custGeom>
          <a:solidFill>
            <a:srgbClr val="B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4510" y="469963"/>
            <a:ext cx="1137158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20" dirty="0">
                <a:solidFill>
                  <a:srgbClr val="593F2A"/>
                </a:solidFill>
              </a:rPr>
              <a:t>P</a:t>
            </a:r>
            <a:r>
              <a:rPr sz="6500" spc="-280" dirty="0">
                <a:solidFill>
                  <a:srgbClr val="593F2A"/>
                </a:solidFill>
              </a:rPr>
              <a:t>R</a:t>
            </a:r>
            <a:r>
              <a:rPr sz="6500" spc="-80" dirty="0">
                <a:solidFill>
                  <a:srgbClr val="593F2A"/>
                </a:solidFill>
              </a:rPr>
              <a:t>E</a:t>
            </a:r>
            <a:r>
              <a:rPr sz="6500" spc="-35" dirty="0">
                <a:solidFill>
                  <a:srgbClr val="593F2A"/>
                </a:solidFill>
              </a:rPr>
              <a:t>D</a:t>
            </a:r>
            <a:r>
              <a:rPr sz="6500" spc="-1350" dirty="0">
                <a:solidFill>
                  <a:srgbClr val="593F2A"/>
                </a:solidFill>
              </a:rPr>
              <a:t>I</a:t>
            </a:r>
            <a:r>
              <a:rPr sz="6500" spc="85" dirty="0">
                <a:solidFill>
                  <a:srgbClr val="593F2A"/>
                </a:solidFill>
              </a:rPr>
              <a:t>C</a:t>
            </a:r>
            <a:r>
              <a:rPr sz="6500" spc="-310" dirty="0">
                <a:solidFill>
                  <a:srgbClr val="593F2A"/>
                </a:solidFill>
              </a:rPr>
              <a:t>T</a:t>
            </a:r>
            <a:r>
              <a:rPr sz="6500" spc="-1350" dirty="0">
                <a:solidFill>
                  <a:srgbClr val="593F2A"/>
                </a:solidFill>
              </a:rPr>
              <a:t>I</a:t>
            </a:r>
            <a:r>
              <a:rPr sz="6500" spc="-35" dirty="0">
                <a:solidFill>
                  <a:srgbClr val="593F2A"/>
                </a:solidFill>
              </a:rPr>
              <a:t>O</a:t>
            </a:r>
            <a:r>
              <a:rPr sz="6500" spc="-265" dirty="0">
                <a:solidFill>
                  <a:srgbClr val="593F2A"/>
                </a:solidFill>
              </a:rPr>
              <a:t>N</a:t>
            </a:r>
            <a:r>
              <a:rPr sz="6500" spc="-335" dirty="0">
                <a:solidFill>
                  <a:srgbClr val="593F2A"/>
                </a:solidFill>
              </a:rPr>
              <a:t> </a:t>
            </a:r>
            <a:r>
              <a:rPr sz="6500" spc="-35" dirty="0">
                <a:solidFill>
                  <a:srgbClr val="593F2A"/>
                </a:solidFill>
              </a:rPr>
              <a:t>O</a:t>
            </a:r>
            <a:r>
              <a:rPr sz="6500" spc="-265" dirty="0">
                <a:solidFill>
                  <a:srgbClr val="593F2A"/>
                </a:solidFill>
              </a:rPr>
              <a:t>N</a:t>
            </a:r>
            <a:r>
              <a:rPr sz="6500" spc="-335" dirty="0">
                <a:solidFill>
                  <a:srgbClr val="593F2A"/>
                </a:solidFill>
              </a:rPr>
              <a:t> </a:t>
            </a:r>
            <a:r>
              <a:rPr sz="6500" spc="-310" dirty="0">
                <a:solidFill>
                  <a:srgbClr val="593F2A"/>
                </a:solidFill>
              </a:rPr>
              <a:t>T</a:t>
            </a:r>
            <a:r>
              <a:rPr sz="6500" spc="-80" dirty="0">
                <a:solidFill>
                  <a:srgbClr val="593F2A"/>
                </a:solidFill>
              </a:rPr>
              <a:t>E</a:t>
            </a:r>
            <a:r>
              <a:rPr sz="6500" spc="-420" dirty="0">
                <a:solidFill>
                  <a:srgbClr val="593F2A"/>
                </a:solidFill>
              </a:rPr>
              <a:t>S</a:t>
            </a:r>
            <a:r>
              <a:rPr sz="6500" spc="-305" dirty="0">
                <a:solidFill>
                  <a:srgbClr val="593F2A"/>
                </a:solidFill>
              </a:rPr>
              <a:t>T</a:t>
            </a:r>
            <a:r>
              <a:rPr sz="6500" spc="-335" dirty="0">
                <a:solidFill>
                  <a:srgbClr val="593F2A"/>
                </a:solidFill>
              </a:rPr>
              <a:t> </a:t>
            </a:r>
            <a:r>
              <a:rPr sz="6500" spc="-420" dirty="0">
                <a:solidFill>
                  <a:srgbClr val="593F2A"/>
                </a:solidFill>
              </a:rPr>
              <a:t>S</a:t>
            </a:r>
            <a:r>
              <a:rPr sz="6500" spc="-80" dirty="0">
                <a:solidFill>
                  <a:srgbClr val="593F2A"/>
                </a:solidFill>
              </a:rPr>
              <a:t>E</a:t>
            </a:r>
            <a:r>
              <a:rPr sz="6500" spc="-305" dirty="0">
                <a:solidFill>
                  <a:srgbClr val="593F2A"/>
                </a:solidFill>
              </a:rPr>
              <a:t>T</a:t>
            </a:r>
            <a:endParaRPr sz="6500"/>
          </a:p>
        </p:txBody>
      </p:sp>
      <p:sp>
        <p:nvSpPr>
          <p:cNvPr id="4" name="object 4"/>
          <p:cNvSpPr txBox="1"/>
          <p:nvPr/>
        </p:nvSpPr>
        <p:spPr>
          <a:xfrm>
            <a:off x="884964" y="2255546"/>
            <a:ext cx="15497175" cy="668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sz="2050" spc="575" dirty="0">
                <a:solidFill>
                  <a:srgbClr val="593F2A"/>
                </a:solidFill>
                <a:latin typeface="Lucida Sans Unicode"/>
                <a:cs typeface="Lucida Sans Unicode"/>
              </a:rPr>
              <a:t>▶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Before predicting </a:t>
            </a:r>
            <a:r>
              <a:rPr sz="2200" dirty="0">
                <a:solidFill>
                  <a:srgbClr val="593F2A"/>
                </a:solidFill>
                <a:latin typeface="Arial MT"/>
                <a:cs typeface="Arial MT"/>
              </a:rPr>
              <a:t>on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the test set, </a:t>
            </a:r>
            <a:r>
              <a:rPr sz="2200" dirty="0">
                <a:solidFill>
                  <a:srgbClr val="593F2A"/>
                </a:solidFill>
                <a:latin typeface="Arial MT"/>
                <a:cs typeface="Arial MT"/>
              </a:rPr>
              <a:t>we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need to standardize the test set and need to have exact same columns present in our </a:t>
            </a:r>
            <a:r>
              <a:rPr sz="2200" spc="-6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final train</a:t>
            </a:r>
            <a:r>
              <a:rPr sz="22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dataset.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 MT"/>
              <a:cs typeface="Arial MT"/>
            </a:endParaRPr>
          </a:p>
          <a:p>
            <a:pPr marL="12700" marR="549275">
              <a:lnSpc>
                <a:spcPct val="115900"/>
              </a:lnSpc>
            </a:pPr>
            <a:r>
              <a:rPr sz="2050" spc="575" dirty="0">
                <a:solidFill>
                  <a:srgbClr val="593F2A"/>
                </a:solidFill>
                <a:latin typeface="Lucida Sans Unicode"/>
                <a:cs typeface="Lucida Sans Unicode"/>
              </a:rPr>
              <a:t>▶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After doing the above step, </a:t>
            </a:r>
            <a:r>
              <a:rPr sz="2200" dirty="0">
                <a:solidFill>
                  <a:srgbClr val="593F2A"/>
                </a:solidFill>
                <a:latin typeface="Arial MT"/>
                <a:cs typeface="Arial MT"/>
              </a:rPr>
              <a:t>we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started predicting the test set, and the new prediction values were saved in </a:t>
            </a:r>
            <a:r>
              <a:rPr sz="2200" dirty="0">
                <a:solidFill>
                  <a:srgbClr val="593F2A"/>
                </a:solidFill>
                <a:latin typeface="Arial MT"/>
                <a:cs typeface="Arial MT"/>
              </a:rPr>
              <a:t>a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new data </a:t>
            </a:r>
            <a:r>
              <a:rPr sz="2200" spc="-6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frame.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50" spc="57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050" spc="-35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After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this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593F2A"/>
                </a:solidFill>
                <a:latin typeface="Arial MT"/>
                <a:cs typeface="Arial MT"/>
              </a:rPr>
              <a:t>we</a:t>
            </a:r>
            <a:r>
              <a:rPr sz="2200" spc="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did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model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evaluation</a:t>
            </a:r>
            <a:r>
              <a:rPr sz="2200" spc="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i.e.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finding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accuracy,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precision,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recall.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50" spc="57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050" spc="-35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accuracy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score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593F2A"/>
                </a:solidFill>
                <a:latin typeface="Arial MT"/>
                <a:cs typeface="Arial MT"/>
              </a:rPr>
              <a:t>we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found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was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0.82,</a:t>
            </a:r>
            <a:r>
              <a:rPr sz="2200" spc="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precision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0.75,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recall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0.75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approximately.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50" spc="57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050" spc="-30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This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shows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that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our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test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prediction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is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having</a:t>
            </a:r>
            <a:r>
              <a:rPr sz="2200" spc="1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accuracy,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precision,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recall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scores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in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593F2A"/>
                </a:solidFill>
                <a:latin typeface="Arial MT"/>
                <a:cs typeface="Arial MT"/>
              </a:rPr>
              <a:t>an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acceptable</a:t>
            </a:r>
            <a:r>
              <a:rPr sz="2200" spc="1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range.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50" spc="57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2050" spc="-35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This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also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shows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that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our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model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is</a:t>
            </a:r>
            <a:r>
              <a:rPr sz="2200" spc="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stable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with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good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accuracy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recall/sensitivity.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 MT"/>
              <a:cs typeface="Arial MT"/>
            </a:endParaRPr>
          </a:p>
          <a:p>
            <a:pPr marL="12700" marR="269240">
              <a:lnSpc>
                <a:spcPct val="115900"/>
              </a:lnSpc>
              <a:spcBef>
                <a:spcPts val="5"/>
              </a:spcBef>
            </a:pPr>
            <a:r>
              <a:rPr sz="2050" spc="575" dirty="0">
                <a:solidFill>
                  <a:srgbClr val="593F2A"/>
                </a:solidFill>
                <a:latin typeface="Lucida Sans Unicode"/>
                <a:cs typeface="Lucida Sans Unicode"/>
              </a:rPr>
              <a:t>▶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Lead score is created </a:t>
            </a:r>
            <a:r>
              <a:rPr sz="2200" dirty="0">
                <a:solidFill>
                  <a:srgbClr val="593F2A"/>
                </a:solidFill>
                <a:latin typeface="Arial MT"/>
                <a:cs typeface="Arial MT"/>
              </a:rPr>
              <a:t>on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test dataset to identify hot leads </a:t>
            </a:r>
            <a:r>
              <a:rPr sz="2200" dirty="0">
                <a:solidFill>
                  <a:srgbClr val="593F2A"/>
                </a:solidFill>
                <a:latin typeface="Arial MT"/>
                <a:cs typeface="Arial MT"/>
              </a:rPr>
              <a:t>–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high the lead score higher the chance of conversion, low the </a:t>
            </a:r>
            <a:r>
              <a:rPr sz="2200" spc="-6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lead</a:t>
            </a:r>
            <a:r>
              <a:rPr sz="22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score</a:t>
            </a:r>
            <a:r>
              <a:rPr sz="22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lower</a:t>
            </a:r>
            <a:r>
              <a:rPr sz="22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chance</a:t>
            </a:r>
            <a:r>
              <a:rPr sz="22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getting</a:t>
            </a:r>
            <a:r>
              <a:rPr sz="2200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593F2A"/>
                </a:solidFill>
                <a:latin typeface="Arial MT"/>
                <a:cs typeface="Arial MT"/>
              </a:rPr>
              <a:t>converted.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5291"/>
            <a:ext cx="335280" cy="1563370"/>
          </a:xfrm>
          <a:custGeom>
            <a:avLst/>
            <a:gdLst/>
            <a:ahLst/>
            <a:cxnLst/>
            <a:rect l="l" t="t" r="r" b="b"/>
            <a:pathLst>
              <a:path w="335280" h="1563370">
                <a:moveTo>
                  <a:pt x="334857" y="1563009"/>
                </a:moveTo>
                <a:lnTo>
                  <a:pt x="0" y="1563009"/>
                </a:lnTo>
                <a:lnTo>
                  <a:pt x="0" y="0"/>
                </a:lnTo>
                <a:lnTo>
                  <a:pt x="334857" y="0"/>
                </a:lnTo>
                <a:lnTo>
                  <a:pt x="334857" y="1563009"/>
                </a:lnTo>
                <a:close/>
              </a:path>
            </a:pathLst>
          </a:custGeom>
          <a:solidFill>
            <a:srgbClr val="B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0637" y="1680153"/>
            <a:ext cx="17009110" cy="835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445240" algn="l"/>
              </a:tabLst>
            </a:pPr>
            <a:r>
              <a:rPr sz="2150" b="1" spc="75" dirty="0">
                <a:latin typeface="Trebuchet MS"/>
                <a:cs typeface="Trebuchet MS"/>
              </a:rPr>
              <a:t>It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75" dirty="0">
                <a:latin typeface="Trebuchet MS"/>
                <a:cs typeface="Trebuchet MS"/>
              </a:rPr>
              <a:t>was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95" dirty="0">
                <a:latin typeface="Trebuchet MS"/>
                <a:cs typeface="Trebuchet MS"/>
              </a:rPr>
              <a:t>found</a:t>
            </a:r>
            <a:r>
              <a:rPr sz="2150" b="1" spc="-125" dirty="0">
                <a:latin typeface="Trebuchet MS"/>
                <a:cs typeface="Trebuchet MS"/>
              </a:rPr>
              <a:t> </a:t>
            </a:r>
            <a:r>
              <a:rPr sz="2150" b="1" spc="65" dirty="0">
                <a:latin typeface="Trebuchet MS"/>
                <a:cs typeface="Trebuchet MS"/>
              </a:rPr>
              <a:t>that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50" dirty="0">
                <a:latin typeface="Trebuchet MS"/>
                <a:cs typeface="Trebuchet MS"/>
              </a:rPr>
              <a:t>the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60" dirty="0">
                <a:latin typeface="Trebuchet MS"/>
                <a:cs typeface="Trebuchet MS"/>
              </a:rPr>
              <a:t>variables</a:t>
            </a:r>
            <a:r>
              <a:rPr sz="2150" b="1" spc="-125" dirty="0">
                <a:latin typeface="Trebuchet MS"/>
                <a:cs typeface="Trebuchet MS"/>
              </a:rPr>
              <a:t> </a:t>
            </a:r>
            <a:r>
              <a:rPr sz="2150" b="1" spc="65" dirty="0">
                <a:latin typeface="Trebuchet MS"/>
                <a:cs typeface="Trebuchet MS"/>
              </a:rPr>
              <a:t>that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60" dirty="0">
                <a:latin typeface="Trebuchet MS"/>
                <a:cs typeface="Trebuchet MS"/>
              </a:rPr>
              <a:t>mattered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50" dirty="0">
                <a:latin typeface="Trebuchet MS"/>
                <a:cs typeface="Trebuchet MS"/>
              </a:rPr>
              <a:t>the</a:t>
            </a:r>
            <a:r>
              <a:rPr sz="2150" b="1" spc="-125" dirty="0">
                <a:latin typeface="Trebuchet MS"/>
                <a:cs typeface="Trebuchet MS"/>
              </a:rPr>
              <a:t> </a:t>
            </a:r>
            <a:r>
              <a:rPr sz="2150" b="1" spc="120" dirty="0">
                <a:latin typeface="Trebuchet MS"/>
                <a:cs typeface="Trebuchet MS"/>
              </a:rPr>
              <a:t>most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35" dirty="0">
                <a:latin typeface="Trebuchet MS"/>
                <a:cs typeface="Trebuchet MS"/>
              </a:rPr>
              <a:t>in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50" dirty="0">
                <a:latin typeface="Trebuchet MS"/>
                <a:cs typeface="Trebuchet MS"/>
              </a:rPr>
              <a:t>the</a:t>
            </a:r>
            <a:r>
              <a:rPr sz="2150" b="1" spc="-125" dirty="0">
                <a:latin typeface="Trebuchet MS"/>
                <a:cs typeface="Trebuchet MS"/>
              </a:rPr>
              <a:t> </a:t>
            </a:r>
            <a:r>
              <a:rPr sz="2150" b="1" spc="60" dirty="0">
                <a:latin typeface="Trebuchet MS"/>
                <a:cs typeface="Trebuchet MS"/>
              </a:rPr>
              <a:t>potential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75" dirty="0">
                <a:latin typeface="Trebuchet MS"/>
                <a:cs typeface="Trebuchet MS"/>
              </a:rPr>
              <a:t>buyers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30" dirty="0">
                <a:latin typeface="Trebuchet MS"/>
                <a:cs typeface="Trebuchet MS"/>
              </a:rPr>
              <a:t>are</a:t>
            </a:r>
            <a:r>
              <a:rPr sz="2150" b="1" spc="-125" dirty="0">
                <a:latin typeface="Trebuchet MS"/>
                <a:cs typeface="Trebuchet MS"/>
              </a:rPr>
              <a:t> </a:t>
            </a:r>
            <a:r>
              <a:rPr sz="2150" b="1" spc="55" dirty="0">
                <a:latin typeface="Trebuchet MS"/>
                <a:cs typeface="Trebuchet MS"/>
              </a:rPr>
              <a:t>(In	</a:t>
            </a:r>
            <a:r>
              <a:rPr sz="2150" b="1" spc="85" dirty="0">
                <a:latin typeface="Trebuchet MS"/>
                <a:cs typeface="Trebuchet MS"/>
              </a:rPr>
              <a:t>descending</a:t>
            </a:r>
            <a:r>
              <a:rPr sz="2150" b="1" spc="-160" dirty="0">
                <a:latin typeface="Trebuchet MS"/>
                <a:cs typeface="Trebuchet MS"/>
              </a:rPr>
              <a:t> </a:t>
            </a:r>
            <a:r>
              <a:rPr sz="2150" b="1" spc="40" dirty="0">
                <a:latin typeface="Trebuchet MS"/>
                <a:cs typeface="Trebuchet MS"/>
              </a:rPr>
              <a:t>order)</a:t>
            </a:r>
            <a:r>
              <a:rPr sz="2150" b="1" spc="-165" dirty="0">
                <a:latin typeface="Trebuchet MS"/>
                <a:cs typeface="Trebuchet MS"/>
              </a:rPr>
              <a:t> </a:t>
            </a:r>
            <a:r>
              <a:rPr sz="2150" b="1" spc="-195" dirty="0">
                <a:latin typeface="Trebuchet MS"/>
                <a:cs typeface="Trebuchet MS"/>
              </a:rPr>
              <a:t>: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570" dirty="0">
                <a:latin typeface="Lucida Sans Unicode"/>
                <a:cs typeface="Lucida Sans Unicode"/>
              </a:rPr>
              <a:t>▶</a:t>
            </a:r>
            <a:r>
              <a:rPr sz="2000" spc="-130" dirty="0">
                <a:latin typeface="Lucida Sans Unicode"/>
                <a:cs typeface="Lucida Sans Unicode"/>
              </a:rPr>
              <a:t> </a:t>
            </a:r>
            <a:r>
              <a:rPr sz="2150" b="1" spc="20" dirty="0">
                <a:latin typeface="Trebuchet MS"/>
                <a:cs typeface="Trebuchet MS"/>
              </a:rPr>
              <a:t>The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65" dirty="0">
                <a:latin typeface="Trebuchet MS"/>
                <a:cs typeface="Trebuchet MS"/>
              </a:rPr>
              <a:t>total</a:t>
            </a:r>
            <a:r>
              <a:rPr sz="2150" b="1" spc="-145" dirty="0">
                <a:latin typeface="Trebuchet MS"/>
                <a:cs typeface="Trebuchet MS"/>
              </a:rPr>
              <a:t> </a:t>
            </a:r>
            <a:r>
              <a:rPr sz="2150" b="1" spc="50" dirty="0">
                <a:latin typeface="Trebuchet MS"/>
                <a:cs typeface="Trebuchet MS"/>
              </a:rPr>
              <a:t>time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85" dirty="0">
                <a:latin typeface="Trebuchet MS"/>
                <a:cs typeface="Trebuchet MS"/>
              </a:rPr>
              <a:t>spent</a:t>
            </a:r>
            <a:r>
              <a:rPr sz="2150" b="1" spc="-145" dirty="0">
                <a:latin typeface="Trebuchet MS"/>
                <a:cs typeface="Trebuchet MS"/>
              </a:rPr>
              <a:t> </a:t>
            </a:r>
            <a:r>
              <a:rPr sz="2150" b="1" spc="110" dirty="0">
                <a:latin typeface="Trebuchet MS"/>
                <a:cs typeface="Trebuchet MS"/>
              </a:rPr>
              <a:t>on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50" dirty="0">
                <a:latin typeface="Trebuchet MS"/>
                <a:cs typeface="Trebuchet MS"/>
              </a:rPr>
              <a:t>the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35" dirty="0">
                <a:latin typeface="Trebuchet MS"/>
                <a:cs typeface="Trebuchet MS"/>
              </a:rPr>
              <a:t>Website.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570" dirty="0">
                <a:latin typeface="Lucida Sans Unicode"/>
                <a:cs typeface="Lucida Sans Unicode"/>
              </a:rPr>
              <a:t>▶</a:t>
            </a:r>
            <a:r>
              <a:rPr sz="2000" spc="-140" dirty="0">
                <a:latin typeface="Lucida Sans Unicode"/>
                <a:cs typeface="Lucida Sans Unicode"/>
              </a:rPr>
              <a:t> </a:t>
            </a:r>
            <a:r>
              <a:rPr sz="2150" b="1" spc="45" dirty="0">
                <a:latin typeface="Trebuchet MS"/>
                <a:cs typeface="Trebuchet MS"/>
              </a:rPr>
              <a:t>Total</a:t>
            </a:r>
            <a:r>
              <a:rPr sz="2150" b="1" spc="-150" dirty="0">
                <a:latin typeface="Trebuchet MS"/>
                <a:cs typeface="Trebuchet MS"/>
              </a:rPr>
              <a:t> </a:t>
            </a:r>
            <a:r>
              <a:rPr sz="2150" b="1" spc="80" dirty="0">
                <a:latin typeface="Trebuchet MS"/>
                <a:cs typeface="Trebuchet MS"/>
              </a:rPr>
              <a:t>number</a:t>
            </a:r>
            <a:r>
              <a:rPr sz="2150" b="1" spc="-155" dirty="0">
                <a:latin typeface="Trebuchet MS"/>
                <a:cs typeface="Trebuchet MS"/>
              </a:rPr>
              <a:t> </a:t>
            </a:r>
            <a:r>
              <a:rPr sz="2150" b="1" spc="85" dirty="0">
                <a:latin typeface="Trebuchet MS"/>
                <a:cs typeface="Trebuchet MS"/>
              </a:rPr>
              <a:t>of</a:t>
            </a:r>
            <a:r>
              <a:rPr sz="2150" b="1" spc="-150" dirty="0">
                <a:latin typeface="Trebuchet MS"/>
                <a:cs typeface="Trebuchet MS"/>
              </a:rPr>
              <a:t> </a:t>
            </a:r>
            <a:r>
              <a:rPr sz="2150" b="1" spc="30" dirty="0">
                <a:latin typeface="Trebuchet MS"/>
                <a:cs typeface="Trebuchet MS"/>
              </a:rPr>
              <a:t>visits.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rebuchet MS"/>
              <a:cs typeface="Trebuchet MS"/>
            </a:endParaRPr>
          </a:p>
          <a:p>
            <a:pPr marL="415925" marR="13107669" indent="-403860">
              <a:lnSpc>
                <a:spcPct val="116300"/>
              </a:lnSpc>
            </a:pPr>
            <a:r>
              <a:rPr sz="2000" spc="570" dirty="0">
                <a:latin typeface="Lucida Sans Unicode"/>
                <a:cs typeface="Lucida Sans Unicode"/>
              </a:rPr>
              <a:t>▶</a:t>
            </a:r>
            <a:r>
              <a:rPr sz="2000" spc="-130" dirty="0">
                <a:latin typeface="Lucida Sans Unicode"/>
                <a:cs typeface="Lucida Sans Unicode"/>
              </a:rPr>
              <a:t> </a:t>
            </a:r>
            <a:r>
              <a:rPr sz="2150" b="1" spc="75" dirty="0">
                <a:latin typeface="Trebuchet MS"/>
                <a:cs typeface="Trebuchet MS"/>
              </a:rPr>
              <a:t>When</a:t>
            </a:r>
            <a:r>
              <a:rPr sz="2150" b="1" spc="-145" dirty="0">
                <a:latin typeface="Trebuchet MS"/>
                <a:cs typeface="Trebuchet MS"/>
              </a:rPr>
              <a:t> </a:t>
            </a:r>
            <a:r>
              <a:rPr sz="2150" b="1" spc="50" dirty="0">
                <a:latin typeface="Trebuchet MS"/>
                <a:cs typeface="Trebuchet MS"/>
              </a:rPr>
              <a:t>the</a:t>
            </a:r>
            <a:r>
              <a:rPr sz="2150" b="1" spc="-145" dirty="0">
                <a:latin typeface="Trebuchet MS"/>
                <a:cs typeface="Trebuchet MS"/>
              </a:rPr>
              <a:t> </a:t>
            </a:r>
            <a:r>
              <a:rPr sz="2150" b="1" spc="65" dirty="0">
                <a:latin typeface="Trebuchet MS"/>
                <a:cs typeface="Trebuchet MS"/>
              </a:rPr>
              <a:t>lead</a:t>
            </a:r>
            <a:r>
              <a:rPr sz="2150" b="1" spc="-145" dirty="0">
                <a:latin typeface="Trebuchet MS"/>
                <a:cs typeface="Trebuchet MS"/>
              </a:rPr>
              <a:t> </a:t>
            </a:r>
            <a:r>
              <a:rPr sz="2150" b="1" spc="75" dirty="0">
                <a:latin typeface="Trebuchet MS"/>
                <a:cs typeface="Trebuchet MS"/>
              </a:rPr>
              <a:t>source</a:t>
            </a:r>
            <a:r>
              <a:rPr sz="2150" b="1" spc="-145" dirty="0">
                <a:latin typeface="Trebuchet MS"/>
                <a:cs typeface="Trebuchet MS"/>
              </a:rPr>
              <a:t> </a:t>
            </a:r>
            <a:r>
              <a:rPr sz="2150" b="1" spc="5" dirty="0">
                <a:latin typeface="Trebuchet MS"/>
                <a:cs typeface="Trebuchet MS"/>
              </a:rPr>
              <a:t>was: </a:t>
            </a:r>
            <a:r>
              <a:rPr sz="2150" b="1" spc="-630" dirty="0">
                <a:latin typeface="Trebuchet MS"/>
                <a:cs typeface="Trebuchet MS"/>
              </a:rPr>
              <a:t> </a:t>
            </a:r>
            <a:r>
              <a:rPr sz="2150" b="1" spc="100" dirty="0">
                <a:latin typeface="Trebuchet MS"/>
                <a:cs typeface="Trebuchet MS"/>
              </a:rPr>
              <a:t>Google</a:t>
            </a:r>
            <a:endParaRPr sz="2150">
              <a:latin typeface="Trebuchet MS"/>
              <a:cs typeface="Trebuchet MS"/>
            </a:endParaRPr>
          </a:p>
          <a:p>
            <a:pPr marL="348615" marR="14329410" indent="52069">
              <a:lnSpc>
                <a:spcPct val="116300"/>
              </a:lnSpc>
            </a:pPr>
            <a:r>
              <a:rPr sz="2150" b="1" spc="65" dirty="0">
                <a:latin typeface="Trebuchet MS"/>
                <a:cs typeface="Trebuchet MS"/>
              </a:rPr>
              <a:t>Direct </a:t>
            </a:r>
            <a:r>
              <a:rPr sz="2150" b="1" spc="35" dirty="0">
                <a:latin typeface="Trebuchet MS"/>
                <a:cs typeface="Trebuchet MS"/>
              </a:rPr>
              <a:t>traffic </a:t>
            </a:r>
            <a:r>
              <a:rPr sz="2150" b="1" spc="40" dirty="0">
                <a:latin typeface="Trebuchet MS"/>
                <a:cs typeface="Trebuchet MS"/>
              </a:rPr>
              <a:t> </a:t>
            </a:r>
            <a:r>
              <a:rPr sz="2150" b="1" spc="75" dirty="0">
                <a:latin typeface="Trebuchet MS"/>
                <a:cs typeface="Trebuchet MS"/>
              </a:rPr>
              <a:t>Organic </a:t>
            </a:r>
            <a:r>
              <a:rPr sz="2150" b="1" spc="65" dirty="0">
                <a:latin typeface="Trebuchet MS"/>
                <a:cs typeface="Trebuchet MS"/>
              </a:rPr>
              <a:t>search </a:t>
            </a:r>
            <a:r>
              <a:rPr sz="2150" b="1" spc="70" dirty="0">
                <a:latin typeface="Trebuchet MS"/>
                <a:cs typeface="Trebuchet MS"/>
              </a:rPr>
              <a:t> </a:t>
            </a:r>
            <a:r>
              <a:rPr sz="2150" b="1" spc="110" dirty="0">
                <a:latin typeface="Trebuchet MS"/>
                <a:cs typeface="Trebuchet MS"/>
              </a:rPr>
              <a:t>W</a:t>
            </a:r>
            <a:r>
              <a:rPr sz="2150" b="1" spc="20" dirty="0">
                <a:latin typeface="Trebuchet MS"/>
                <a:cs typeface="Trebuchet MS"/>
              </a:rPr>
              <a:t>e</a:t>
            </a:r>
            <a:r>
              <a:rPr sz="2150" b="1" spc="30" dirty="0">
                <a:latin typeface="Trebuchet MS"/>
                <a:cs typeface="Trebuchet MS"/>
              </a:rPr>
              <a:t>l</a:t>
            </a:r>
            <a:r>
              <a:rPr sz="2150" b="1" spc="-20" dirty="0">
                <a:latin typeface="Trebuchet MS"/>
                <a:cs typeface="Trebuchet MS"/>
              </a:rPr>
              <a:t>i</a:t>
            </a:r>
            <a:r>
              <a:rPr sz="2150" b="1" spc="85" dirty="0">
                <a:latin typeface="Trebuchet MS"/>
                <a:cs typeface="Trebuchet MS"/>
              </a:rPr>
              <a:t>n</a:t>
            </a:r>
            <a:r>
              <a:rPr sz="2150" b="1" spc="125" dirty="0">
                <a:latin typeface="Trebuchet MS"/>
                <a:cs typeface="Trebuchet MS"/>
              </a:rPr>
              <a:t>g</a:t>
            </a:r>
            <a:r>
              <a:rPr sz="2150" b="1" spc="75" dirty="0">
                <a:latin typeface="Trebuchet MS"/>
                <a:cs typeface="Trebuchet MS"/>
              </a:rPr>
              <a:t>a</a:t>
            </a:r>
            <a:r>
              <a:rPr sz="2150" b="1" spc="-10" dirty="0">
                <a:latin typeface="Trebuchet MS"/>
                <a:cs typeface="Trebuchet MS"/>
              </a:rPr>
              <a:t>k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10" dirty="0">
                <a:latin typeface="Trebuchet MS"/>
                <a:cs typeface="Trebuchet MS"/>
              </a:rPr>
              <a:t>w</a:t>
            </a:r>
            <a:r>
              <a:rPr sz="2150" b="1" spc="20" dirty="0">
                <a:latin typeface="Trebuchet MS"/>
                <a:cs typeface="Trebuchet MS"/>
              </a:rPr>
              <a:t>e</a:t>
            </a:r>
            <a:r>
              <a:rPr sz="2150" b="1" spc="135" dirty="0">
                <a:latin typeface="Trebuchet MS"/>
                <a:cs typeface="Trebuchet MS"/>
              </a:rPr>
              <a:t>b</a:t>
            </a:r>
            <a:r>
              <a:rPr sz="2150" b="1" spc="140" dirty="0">
                <a:latin typeface="Trebuchet MS"/>
                <a:cs typeface="Trebuchet MS"/>
              </a:rPr>
              <a:t>s</a:t>
            </a:r>
            <a:r>
              <a:rPr sz="2150" b="1" spc="-20" dirty="0">
                <a:latin typeface="Trebuchet MS"/>
                <a:cs typeface="Trebuchet MS"/>
              </a:rPr>
              <a:t>i</a:t>
            </a:r>
            <a:r>
              <a:rPr sz="2150" b="1" spc="45" dirty="0">
                <a:latin typeface="Trebuchet MS"/>
                <a:cs typeface="Trebuchet MS"/>
              </a:rPr>
              <a:t>t</a:t>
            </a:r>
            <a:r>
              <a:rPr sz="2150" b="1" spc="25" dirty="0">
                <a:latin typeface="Trebuchet MS"/>
                <a:cs typeface="Trebuchet MS"/>
              </a:rPr>
              <a:t>e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rebuchet MS"/>
              <a:cs typeface="Trebuchet MS"/>
            </a:endParaRPr>
          </a:p>
          <a:p>
            <a:pPr marL="400685" marR="13087350" indent="-388620">
              <a:lnSpc>
                <a:spcPct val="116300"/>
              </a:lnSpc>
            </a:pPr>
            <a:r>
              <a:rPr sz="2000" spc="570" dirty="0">
                <a:latin typeface="Lucida Sans Unicode"/>
                <a:cs typeface="Lucida Sans Unicode"/>
              </a:rPr>
              <a:t>▶</a:t>
            </a:r>
            <a:r>
              <a:rPr sz="2000" spc="-135" dirty="0">
                <a:latin typeface="Lucida Sans Unicode"/>
                <a:cs typeface="Lucida Sans Unicode"/>
              </a:rPr>
              <a:t> </a:t>
            </a:r>
            <a:r>
              <a:rPr sz="2150" b="1" spc="75" dirty="0">
                <a:latin typeface="Trebuchet MS"/>
                <a:cs typeface="Trebuchet MS"/>
              </a:rPr>
              <a:t>When</a:t>
            </a:r>
            <a:r>
              <a:rPr sz="2150" b="1" spc="-150" dirty="0">
                <a:latin typeface="Trebuchet MS"/>
                <a:cs typeface="Trebuchet MS"/>
              </a:rPr>
              <a:t> </a:t>
            </a:r>
            <a:r>
              <a:rPr sz="2150" b="1" spc="50" dirty="0">
                <a:latin typeface="Trebuchet MS"/>
                <a:cs typeface="Trebuchet MS"/>
              </a:rPr>
              <a:t>the</a:t>
            </a:r>
            <a:r>
              <a:rPr sz="2150" b="1" spc="-150" dirty="0">
                <a:latin typeface="Trebuchet MS"/>
                <a:cs typeface="Trebuchet MS"/>
              </a:rPr>
              <a:t> </a:t>
            </a:r>
            <a:r>
              <a:rPr sz="2150" b="1" spc="75" dirty="0">
                <a:latin typeface="Trebuchet MS"/>
                <a:cs typeface="Trebuchet MS"/>
              </a:rPr>
              <a:t>last</a:t>
            </a:r>
            <a:r>
              <a:rPr sz="2150" b="1" spc="-150" dirty="0">
                <a:latin typeface="Trebuchet MS"/>
                <a:cs typeface="Trebuchet MS"/>
              </a:rPr>
              <a:t> </a:t>
            </a:r>
            <a:r>
              <a:rPr sz="2150" b="1" spc="55" dirty="0">
                <a:latin typeface="Trebuchet MS"/>
                <a:cs typeface="Trebuchet MS"/>
              </a:rPr>
              <a:t>activity</a:t>
            </a:r>
            <a:r>
              <a:rPr sz="2150" b="1" spc="-145" dirty="0">
                <a:latin typeface="Trebuchet MS"/>
                <a:cs typeface="Trebuchet MS"/>
              </a:rPr>
              <a:t> </a:t>
            </a:r>
            <a:r>
              <a:rPr sz="2150" b="1" spc="5" dirty="0">
                <a:latin typeface="Trebuchet MS"/>
                <a:cs typeface="Trebuchet MS"/>
              </a:rPr>
              <a:t>was: </a:t>
            </a:r>
            <a:r>
              <a:rPr sz="2150" b="1" spc="-635" dirty="0">
                <a:latin typeface="Trebuchet MS"/>
                <a:cs typeface="Trebuchet MS"/>
              </a:rPr>
              <a:t> </a:t>
            </a:r>
            <a:r>
              <a:rPr sz="2150" b="1" spc="275" dirty="0">
                <a:latin typeface="Trebuchet MS"/>
                <a:cs typeface="Trebuchet MS"/>
              </a:rPr>
              <a:t>SMS</a:t>
            </a:r>
            <a:endParaRPr sz="2150">
              <a:latin typeface="Trebuchet MS"/>
              <a:cs typeface="Trebuchet MS"/>
            </a:endParaRPr>
          </a:p>
          <a:p>
            <a:pPr marL="348615">
              <a:lnSpc>
                <a:spcPct val="100000"/>
              </a:lnSpc>
              <a:spcBef>
                <a:spcPts val="420"/>
              </a:spcBef>
            </a:pPr>
            <a:r>
              <a:rPr sz="2150" b="1" spc="160" dirty="0">
                <a:latin typeface="Trebuchet MS"/>
                <a:cs typeface="Trebuchet MS"/>
              </a:rPr>
              <a:t>O</a:t>
            </a:r>
            <a:r>
              <a:rPr sz="2150" b="1" spc="30" dirty="0">
                <a:latin typeface="Trebuchet MS"/>
                <a:cs typeface="Trebuchet MS"/>
              </a:rPr>
              <a:t>l</a:t>
            </a:r>
            <a:r>
              <a:rPr sz="2150" b="1" spc="75" dirty="0">
                <a:latin typeface="Trebuchet MS"/>
                <a:cs typeface="Trebuchet MS"/>
              </a:rPr>
              <a:t>a</a:t>
            </a:r>
            <a:r>
              <a:rPr sz="2150" b="1" spc="-15" dirty="0">
                <a:latin typeface="Trebuchet MS"/>
                <a:cs typeface="Trebuchet MS"/>
              </a:rPr>
              <a:t>r</a:t>
            </a:r>
            <a:r>
              <a:rPr sz="2150" b="1" spc="-10" dirty="0">
                <a:latin typeface="Trebuchet MS"/>
                <a:cs typeface="Trebuchet MS"/>
              </a:rPr>
              <a:t>k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90" dirty="0">
                <a:latin typeface="Trebuchet MS"/>
                <a:cs typeface="Trebuchet MS"/>
              </a:rPr>
              <a:t>c</a:t>
            </a:r>
            <a:r>
              <a:rPr sz="2150" b="1" spc="80" dirty="0">
                <a:latin typeface="Trebuchet MS"/>
                <a:cs typeface="Trebuchet MS"/>
              </a:rPr>
              <a:t>h</a:t>
            </a:r>
            <a:r>
              <a:rPr sz="2150" b="1" spc="75" dirty="0">
                <a:latin typeface="Trebuchet MS"/>
                <a:cs typeface="Trebuchet MS"/>
              </a:rPr>
              <a:t>a</a:t>
            </a:r>
            <a:r>
              <a:rPr sz="2150" b="1" spc="50" dirty="0">
                <a:latin typeface="Trebuchet MS"/>
                <a:cs typeface="Trebuchet MS"/>
              </a:rPr>
              <a:t>t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90" dirty="0">
                <a:latin typeface="Trebuchet MS"/>
                <a:cs typeface="Trebuchet MS"/>
              </a:rPr>
              <a:t>c</a:t>
            </a:r>
            <a:r>
              <a:rPr sz="2150" b="1" spc="130" dirty="0">
                <a:latin typeface="Trebuchet MS"/>
                <a:cs typeface="Trebuchet MS"/>
              </a:rPr>
              <a:t>o</a:t>
            </a:r>
            <a:r>
              <a:rPr sz="2150" b="1" spc="85" dirty="0">
                <a:latin typeface="Trebuchet MS"/>
                <a:cs typeface="Trebuchet MS"/>
              </a:rPr>
              <a:t>n</a:t>
            </a:r>
            <a:r>
              <a:rPr sz="2150" b="1" spc="110" dirty="0">
                <a:latin typeface="Trebuchet MS"/>
                <a:cs typeface="Trebuchet MS"/>
              </a:rPr>
              <a:t>v</a:t>
            </a:r>
            <a:r>
              <a:rPr sz="2150" b="1" spc="20" dirty="0">
                <a:latin typeface="Trebuchet MS"/>
                <a:cs typeface="Trebuchet MS"/>
              </a:rPr>
              <a:t>e</a:t>
            </a:r>
            <a:r>
              <a:rPr sz="2150" b="1" spc="-15" dirty="0">
                <a:latin typeface="Trebuchet MS"/>
                <a:cs typeface="Trebuchet MS"/>
              </a:rPr>
              <a:t>r</a:t>
            </a:r>
            <a:r>
              <a:rPr sz="2150" b="1" spc="140" dirty="0">
                <a:latin typeface="Trebuchet MS"/>
                <a:cs typeface="Trebuchet MS"/>
              </a:rPr>
              <a:t>s</a:t>
            </a:r>
            <a:r>
              <a:rPr sz="2150" b="1" spc="75" dirty="0">
                <a:latin typeface="Trebuchet MS"/>
                <a:cs typeface="Trebuchet MS"/>
              </a:rPr>
              <a:t>a</a:t>
            </a:r>
            <a:r>
              <a:rPr sz="2150" b="1" spc="45" dirty="0">
                <a:latin typeface="Trebuchet MS"/>
                <a:cs typeface="Trebuchet MS"/>
              </a:rPr>
              <a:t>t</a:t>
            </a:r>
            <a:r>
              <a:rPr sz="2150" b="1" spc="-20" dirty="0">
                <a:latin typeface="Trebuchet MS"/>
                <a:cs typeface="Trebuchet MS"/>
              </a:rPr>
              <a:t>i</a:t>
            </a:r>
            <a:r>
              <a:rPr sz="2150" b="1" spc="130" dirty="0">
                <a:latin typeface="Trebuchet MS"/>
                <a:cs typeface="Trebuchet MS"/>
              </a:rPr>
              <a:t>o</a:t>
            </a:r>
            <a:r>
              <a:rPr sz="2150" b="1" spc="90" dirty="0">
                <a:latin typeface="Trebuchet MS"/>
                <a:cs typeface="Trebuchet MS"/>
              </a:rPr>
              <a:t>n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570" dirty="0">
                <a:latin typeface="Lucida Sans Unicode"/>
                <a:cs typeface="Lucida Sans Unicode"/>
              </a:rPr>
              <a:t>▶</a:t>
            </a:r>
            <a:r>
              <a:rPr sz="2000" spc="-130" dirty="0">
                <a:latin typeface="Lucida Sans Unicode"/>
                <a:cs typeface="Lucida Sans Unicode"/>
              </a:rPr>
              <a:t> </a:t>
            </a:r>
            <a:r>
              <a:rPr sz="2150" b="1" spc="75" dirty="0">
                <a:latin typeface="Trebuchet MS"/>
                <a:cs typeface="Trebuchet MS"/>
              </a:rPr>
              <a:t>When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50" dirty="0">
                <a:latin typeface="Trebuchet MS"/>
                <a:cs typeface="Trebuchet MS"/>
              </a:rPr>
              <a:t>the</a:t>
            </a:r>
            <a:r>
              <a:rPr sz="2150" b="1" spc="-145" dirty="0">
                <a:latin typeface="Trebuchet MS"/>
                <a:cs typeface="Trebuchet MS"/>
              </a:rPr>
              <a:t> </a:t>
            </a:r>
            <a:r>
              <a:rPr sz="2150" b="1" spc="65" dirty="0">
                <a:latin typeface="Trebuchet MS"/>
                <a:cs typeface="Trebuchet MS"/>
              </a:rPr>
              <a:t>lead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50" dirty="0">
                <a:latin typeface="Trebuchet MS"/>
                <a:cs typeface="Trebuchet MS"/>
              </a:rPr>
              <a:t>origin</a:t>
            </a:r>
            <a:r>
              <a:rPr sz="2150" b="1" spc="-145" dirty="0">
                <a:latin typeface="Trebuchet MS"/>
                <a:cs typeface="Trebuchet MS"/>
              </a:rPr>
              <a:t> </a:t>
            </a:r>
            <a:r>
              <a:rPr sz="2150" b="1" spc="60" dirty="0">
                <a:latin typeface="Trebuchet MS"/>
                <a:cs typeface="Trebuchet MS"/>
              </a:rPr>
              <a:t>is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75" dirty="0">
                <a:latin typeface="Trebuchet MS"/>
                <a:cs typeface="Trebuchet MS"/>
              </a:rPr>
              <a:t>Lead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120" dirty="0">
                <a:latin typeface="Trebuchet MS"/>
                <a:cs typeface="Trebuchet MS"/>
              </a:rPr>
              <a:t>add</a:t>
            </a:r>
            <a:r>
              <a:rPr sz="2150" b="1" spc="-145" dirty="0">
                <a:latin typeface="Trebuchet MS"/>
                <a:cs typeface="Trebuchet MS"/>
              </a:rPr>
              <a:t> </a:t>
            </a:r>
            <a:r>
              <a:rPr sz="2150" b="1" spc="35" dirty="0">
                <a:latin typeface="Trebuchet MS"/>
                <a:cs typeface="Trebuchet MS"/>
              </a:rPr>
              <a:t>format.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570" dirty="0">
                <a:latin typeface="Lucida Sans Unicode"/>
                <a:cs typeface="Lucida Sans Unicode"/>
              </a:rPr>
              <a:t>▶</a:t>
            </a:r>
            <a:r>
              <a:rPr sz="2000" spc="-130" dirty="0">
                <a:latin typeface="Lucida Sans Unicode"/>
                <a:cs typeface="Lucida Sans Unicode"/>
              </a:rPr>
              <a:t> </a:t>
            </a:r>
            <a:r>
              <a:rPr sz="2150" b="1" spc="75" dirty="0">
                <a:latin typeface="Trebuchet MS"/>
                <a:cs typeface="Trebuchet MS"/>
              </a:rPr>
              <a:t>When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25" dirty="0">
                <a:latin typeface="Trebuchet MS"/>
                <a:cs typeface="Trebuchet MS"/>
              </a:rPr>
              <a:t>their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40" dirty="0">
                <a:latin typeface="Trebuchet MS"/>
                <a:cs typeface="Trebuchet MS"/>
              </a:rPr>
              <a:t>current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85" dirty="0">
                <a:latin typeface="Trebuchet MS"/>
                <a:cs typeface="Trebuchet MS"/>
              </a:rPr>
              <a:t>occupation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60" dirty="0">
                <a:latin typeface="Trebuchet MS"/>
                <a:cs typeface="Trebuchet MS"/>
              </a:rPr>
              <a:t>is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110" dirty="0">
                <a:latin typeface="Trebuchet MS"/>
                <a:cs typeface="Trebuchet MS"/>
              </a:rPr>
              <a:t>as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80" dirty="0">
                <a:latin typeface="Trebuchet MS"/>
                <a:cs typeface="Trebuchet MS"/>
              </a:rPr>
              <a:t>a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45" dirty="0">
                <a:latin typeface="Trebuchet MS"/>
                <a:cs typeface="Trebuchet MS"/>
              </a:rPr>
              <a:t>working</a:t>
            </a:r>
            <a:r>
              <a:rPr sz="2150" b="1" spc="-145" dirty="0">
                <a:latin typeface="Trebuchet MS"/>
                <a:cs typeface="Trebuchet MS"/>
              </a:rPr>
              <a:t> </a:t>
            </a:r>
            <a:r>
              <a:rPr sz="2150" b="1" spc="55" dirty="0">
                <a:latin typeface="Trebuchet MS"/>
                <a:cs typeface="Trebuchet MS"/>
              </a:rPr>
              <a:t>professional.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rebuchet MS"/>
              <a:cs typeface="Trebuchet MS"/>
            </a:endParaRPr>
          </a:p>
          <a:p>
            <a:pPr marL="12700" marR="5080">
              <a:lnSpc>
                <a:spcPct val="116300"/>
              </a:lnSpc>
            </a:pPr>
            <a:r>
              <a:rPr sz="2150" b="1" spc="65" dirty="0">
                <a:latin typeface="Trebuchet MS"/>
                <a:cs typeface="Trebuchet MS"/>
              </a:rPr>
              <a:t>Keeping</a:t>
            </a:r>
            <a:r>
              <a:rPr sz="2150" b="1" spc="-135" dirty="0">
                <a:latin typeface="Trebuchet MS"/>
                <a:cs typeface="Trebuchet MS"/>
              </a:rPr>
              <a:t> </a:t>
            </a:r>
            <a:r>
              <a:rPr sz="2150" b="1" spc="65" dirty="0">
                <a:latin typeface="Trebuchet MS"/>
                <a:cs typeface="Trebuchet MS"/>
              </a:rPr>
              <a:t>these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35" dirty="0">
                <a:latin typeface="Trebuchet MS"/>
                <a:cs typeface="Trebuchet MS"/>
              </a:rPr>
              <a:t>in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90" dirty="0">
                <a:latin typeface="Trebuchet MS"/>
                <a:cs typeface="Trebuchet MS"/>
              </a:rPr>
              <a:t>mind</a:t>
            </a:r>
            <a:r>
              <a:rPr sz="2150" b="1" spc="-135" dirty="0">
                <a:latin typeface="Trebuchet MS"/>
                <a:cs typeface="Trebuchet MS"/>
              </a:rPr>
              <a:t> </a:t>
            </a:r>
            <a:r>
              <a:rPr sz="2150" b="1" spc="105" dirty="0">
                <a:latin typeface="Trebuchet MS"/>
                <a:cs typeface="Trebuchet MS"/>
              </a:rPr>
              <a:t>X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80" dirty="0">
                <a:latin typeface="Trebuchet MS"/>
                <a:cs typeface="Trebuchet MS"/>
              </a:rPr>
              <a:t>Education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85" dirty="0">
                <a:latin typeface="Trebuchet MS"/>
                <a:cs typeface="Trebuchet MS"/>
              </a:rPr>
              <a:t>can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55" dirty="0">
                <a:latin typeface="Trebuchet MS"/>
                <a:cs typeface="Trebuchet MS"/>
              </a:rPr>
              <a:t>flourish</a:t>
            </a:r>
            <a:r>
              <a:rPr sz="2150" b="1" spc="-135" dirty="0">
                <a:latin typeface="Trebuchet MS"/>
                <a:cs typeface="Trebuchet MS"/>
              </a:rPr>
              <a:t> </a:t>
            </a:r>
            <a:r>
              <a:rPr sz="2150" b="1" spc="110" dirty="0">
                <a:latin typeface="Trebuchet MS"/>
                <a:cs typeface="Trebuchet MS"/>
              </a:rPr>
              <a:t>as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60" dirty="0">
                <a:latin typeface="Trebuchet MS"/>
                <a:cs typeface="Trebuchet MS"/>
              </a:rPr>
              <a:t>they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75" dirty="0">
                <a:latin typeface="Trebuchet MS"/>
                <a:cs typeface="Trebuchet MS"/>
              </a:rPr>
              <a:t>have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80" dirty="0">
                <a:latin typeface="Trebuchet MS"/>
                <a:cs typeface="Trebuchet MS"/>
              </a:rPr>
              <a:t>a</a:t>
            </a:r>
            <a:r>
              <a:rPr sz="2150" b="1" spc="-135" dirty="0">
                <a:latin typeface="Trebuchet MS"/>
                <a:cs typeface="Trebuchet MS"/>
              </a:rPr>
              <a:t> </a:t>
            </a:r>
            <a:r>
              <a:rPr sz="2150" b="1" spc="55" dirty="0">
                <a:latin typeface="Trebuchet MS"/>
                <a:cs typeface="Trebuchet MS"/>
              </a:rPr>
              <a:t>very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70" dirty="0">
                <a:latin typeface="Trebuchet MS"/>
                <a:cs typeface="Trebuchet MS"/>
              </a:rPr>
              <a:t>high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75" dirty="0">
                <a:latin typeface="Trebuchet MS"/>
                <a:cs typeface="Trebuchet MS"/>
              </a:rPr>
              <a:t>chance</a:t>
            </a:r>
            <a:r>
              <a:rPr sz="2150" b="1" spc="-135" dirty="0">
                <a:latin typeface="Trebuchet MS"/>
                <a:cs typeface="Trebuchet MS"/>
              </a:rPr>
              <a:t> </a:t>
            </a:r>
            <a:r>
              <a:rPr sz="2150" b="1" spc="90" dirty="0">
                <a:latin typeface="Trebuchet MS"/>
                <a:cs typeface="Trebuchet MS"/>
              </a:rPr>
              <a:t>to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65" dirty="0">
                <a:latin typeface="Trebuchet MS"/>
                <a:cs typeface="Trebuchet MS"/>
              </a:rPr>
              <a:t>get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95" dirty="0">
                <a:latin typeface="Trebuchet MS"/>
                <a:cs typeface="Trebuchet MS"/>
              </a:rPr>
              <a:t>almost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45" dirty="0">
                <a:latin typeface="Trebuchet MS"/>
                <a:cs typeface="Trebuchet MS"/>
              </a:rPr>
              <a:t>all</a:t>
            </a:r>
            <a:r>
              <a:rPr sz="2150" b="1" spc="-135" dirty="0">
                <a:latin typeface="Trebuchet MS"/>
                <a:cs typeface="Trebuchet MS"/>
              </a:rPr>
              <a:t> </a:t>
            </a:r>
            <a:r>
              <a:rPr sz="2150" b="1" spc="50" dirty="0">
                <a:latin typeface="Trebuchet MS"/>
                <a:cs typeface="Trebuchet MS"/>
              </a:rPr>
              <a:t>the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60" dirty="0">
                <a:latin typeface="Trebuchet MS"/>
                <a:cs typeface="Trebuchet MS"/>
              </a:rPr>
              <a:t>potential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75" dirty="0">
                <a:latin typeface="Trebuchet MS"/>
                <a:cs typeface="Trebuchet MS"/>
              </a:rPr>
              <a:t>buyers</a:t>
            </a:r>
            <a:r>
              <a:rPr sz="2150" b="1" spc="-130" dirty="0">
                <a:latin typeface="Trebuchet MS"/>
                <a:cs typeface="Trebuchet MS"/>
              </a:rPr>
              <a:t> </a:t>
            </a:r>
            <a:r>
              <a:rPr sz="2150" b="1" spc="90" dirty="0">
                <a:latin typeface="Trebuchet MS"/>
                <a:cs typeface="Trebuchet MS"/>
              </a:rPr>
              <a:t>to</a:t>
            </a:r>
            <a:r>
              <a:rPr sz="2150" b="1" spc="-135" dirty="0">
                <a:latin typeface="Trebuchet MS"/>
                <a:cs typeface="Trebuchet MS"/>
              </a:rPr>
              <a:t> </a:t>
            </a:r>
            <a:r>
              <a:rPr sz="2150" b="1" spc="80" dirty="0">
                <a:latin typeface="Trebuchet MS"/>
                <a:cs typeface="Trebuchet MS"/>
              </a:rPr>
              <a:t>change </a:t>
            </a:r>
            <a:r>
              <a:rPr sz="2150" b="1" spc="-630" dirty="0">
                <a:latin typeface="Trebuchet MS"/>
                <a:cs typeface="Trebuchet MS"/>
              </a:rPr>
              <a:t> </a:t>
            </a:r>
            <a:r>
              <a:rPr sz="2150" b="1" spc="25" dirty="0">
                <a:latin typeface="Trebuchet MS"/>
                <a:cs typeface="Trebuchet MS"/>
              </a:rPr>
              <a:t>their</a:t>
            </a:r>
            <a:r>
              <a:rPr sz="2150" b="1" spc="-145" dirty="0">
                <a:latin typeface="Trebuchet MS"/>
                <a:cs typeface="Trebuchet MS"/>
              </a:rPr>
              <a:t> </a:t>
            </a:r>
            <a:r>
              <a:rPr sz="2150" b="1" spc="90" dirty="0">
                <a:latin typeface="Trebuchet MS"/>
                <a:cs typeface="Trebuchet MS"/>
              </a:rPr>
              <a:t>mind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100" dirty="0">
                <a:latin typeface="Trebuchet MS"/>
                <a:cs typeface="Trebuchet MS"/>
              </a:rPr>
              <a:t>and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100" dirty="0">
                <a:latin typeface="Trebuchet MS"/>
                <a:cs typeface="Trebuchet MS"/>
              </a:rPr>
              <a:t>buy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25" dirty="0">
                <a:latin typeface="Trebuchet MS"/>
                <a:cs typeface="Trebuchet MS"/>
              </a:rPr>
              <a:t>their</a:t>
            </a:r>
            <a:r>
              <a:rPr sz="2150" b="1" spc="-140" dirty="0">
                <a:latin typeface="Trebuchet MS"/>
                <a:cs typeface="Trebuchet MS"/>
              </a:rPr>
              <a:t> </a:t>
            </a:r>
            <a:r>
              <a:rPr sz="2150" b="1" spc="50" dirty="0">
                <a:latin typeface="Trebuchet MS"/>
                <a:cs typeface="Trebuchet MS"/>
              </a:rPr>
              <a:t>courses.</a:t>
            </a:r>
            <a:endParaRPr sz="21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4312" y="2223844"/>
            <a:ext cx="11243687" cy="6686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637" y="485839"/>
            <a:ext cx="59372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254" dirty="0">
                <a:solidFill>
                  <a:srgbClr val="593F2A"/>
                </a:solidFill>
              </a:rPr>
              <a:t>CONCLUSION</a:t>
            </a:r>
            <a:endParaRPr sz="6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6884670"/>
          </a:xfrm>
          <a:custGeom>
            <a:avLst/>
            <a:gdLst/>
            <a:ahLst/>
            <a:cxnLst/>
            <a:rect l="l" t="t" r="r" b="b"/>
            <a:pathLst>
              <a:path w="18288000" h="6884670">
                <a:moveTo>
                  <a:pt x="0" y="6884428"/>
                </a:moveTo>
                <a:lnTo>
                  <a:pt x="18287998" y="6884428"/>
                </a:lnTo>
                <a:lnTo>
                  <a:pt x="18287998" y="0"/>
                </a:lnTo>
                <a:lnTo>
                  <a:pt x="0" y="0"/>
                </a:lnTo>
                <a:lnTo>
                  <a:pt x="0" y="6884428"/>
                </a:lnTo>
                <a:close/>
              </a:path>
            </a:pathLst>
          </a:custGeom>
          <a:solidFill>
            <a:srgbClr val="DAD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884430"/>
            <a:ext cx="18277205" cy="3402965"/>
            <a:chOff x="0" y="6884430"/>
            <a:chExt cx="18277205" cy="3402965"/>
          </a:xfrm>
        </p:grpSpPr>
        <p:sp>
          <p:nvSpPr>
            <p:cNvPr id="4" name="object 4"/>
            <p:cNvSpPr/>
            <p:nvPr/>
          </p:nvSpPr>
          <p:spPr>
            <a:xfrm>
              <a:off x="0" y="6884430"/>
              <a:ext cx="18277205" cy="3402965"/>
            </a:xfrm>
            <a:custGeom>
              <a:avLst/>
              <a:gdLst/>
              <a:ahLst/>
              <a:cxnLst/>
              <a:rect l="l" t="t" r="r" b="b"/>
              <a:pathLst>
                <a:path w="18277205" h="3402965">
                  <a:moveTo>
                    <a:pt x="0" y="0"/>
                  </a:moveTo>
                  <a:lnTo>
                    <a:pt x="18277003" y="0"/>
                  </a:lnTo>
                  <a:lnTo>
                    <a:pt x="18277003" y="3402569"/>
                  </a:lnTo>
                  <a:lnTo>
                    <a:pt x="0" y="34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695293"/>
              <a:ext cx="335280" cy="1563370"/>
            </a:xfrm>
            <a:custGeom>
              <a:avLst/>
              <a:gdLst/>
              <a:ahLst/>
              <a:cxnLst/>
              <a:rect l="l" t="t" r="r" b="b"/>
              <a:pathLst>
                <a:path w="335280" h="1563370">
                  <a:moveTo>
                    <a:pt x="334857" y="1563009"/>
                  </a:moveTo>
                  <a:lnTo>
                    <a:pt x="0" y="1563009"/>
                  </a:lnTo>
                  <a:lnTo>
                    <a:pt x="0" y="0"/>
                  </a:lnTo>
                  <a:lnTo>
                    <a:pt x="334857" y="0"/>
                  </a:lnTo>
                  <a:lnTo>
                    <a:pt x="334857" y="1563009"/>
                  </a:lnTo>
                  <a:close/>
                </a:path>
              </a:pathLst>
            </a:custGeom>
            <a:solidFill>
              <a:srgbClr val="BE99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29053" y="2328309"/>
            <a:ext cx="14451330" cy="2729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750" b="1" spc="-459" dirty="0">
                <a:solidFill>
                  <a:srgbClr val="593F2A"/>
                </a:solidFill>
                <a:latin typeface="Verdana"/>
                <a:cs typeface="Verdana"/>
              </a:rPr>
              <a:t>THANK</a:t>
            </a:r>
            <a:r>
              <a:rPr sz="17750" b="1" spc="-985" dirty="0">
                <a:solidFill>
                  <a:srgbClr val="593F2A"/>
                </a:solidFill>
                <a:latin typeface="Verdana"/>
                <a:cs typeface="Verdana"/>
              </a:rPr>
              <a:t> </a:t>
            </a:r>
            <a:r>
              <a:rPr sz="17750" b="1" spc="-445" dirty="0">
                <a:solidFill>
                  <a:srgbClr val="593F2A"/>
                </a:solidFill>
                <a:latin typeface="Verdana"/>
                <a:cs typeface="Verdana"/>
              </a:rPr>
              <a:t>YOU</a:t>
            </a:r>
            <a:endParaRPr sz="177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ubTitle" idx="4"/>
          </p:nvPr>
        </p:nvSpPr>
        <p:spPr>
          <a:xfrm>
            <a:off x="672966" y="7260183"/>
            <a:ext cx="16942066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48095">
              <a:lnSpc>
                <a:spcPct val="100000"/>
              </a:lnSpc>
              <a:spcBef>
                <a:spcPts val="100"/>
              </a:spcBef>
            </a:pPr>
            <a:r>
              <a:rPr lang="en-US" spc="-630" dirty="0" smtClean="0"/>
              <a:t>By</a:t>
            </a:r>
            <a:r>
              <a:rPr lang="en-US" spc="-630" dirty="0" smtClean="0"/>
              <a:t>- </a:t>
            </a:r>
            <a:r>
              <a:rPr lang="en-US" spc="-630" dirty="0" smtClean="0"/>
              <a:t>Jayash Khewariya</a:t>
            </a:r>
            <a:endParaRPr spc="49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1621" y="0"/>
            <a:ext cx="10056495" cy="10287000"/>
          </a:xfrm>
          <a:custGeom>
            <a:avLst/>
            <a:gdLst/>
            <a:ahLst/>
            <a:cxnLst/>
            <a:rect l="l" t="t" r="r" b="b"/>
            <a:pathLst>
              <a:path w="10056494" h="10287000">
                <a:moveTo>
                  <a:pt x="0" y="10286999"/>
                </a:moveTo>
                <a:lnTo>
                  <a:pt x="10056376" y="10286999"/>
                </a:lnTo>
                <a:lnTo>
                  <a:pt x="10056376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AD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8231619" y="0"/>
                  </a:moveTo>
                  <a:lnTo>
                    <a:pt x="0" y="0"/>
                  </a:lnTo>
                  <a:lnTo>
                    <a:pt x="0" y="3742448"/>
                  </a:lnTo>
                  <a:lnTo>
                    <a:pt x="8231619" y="3742448"/>
                  </a:lnTo>
                  <a:lnTo>
                    <a:pt x="8231619" y="0"/>
                  </a:lnTo>
                  <a:close/>
                </a:path>
                <a:path w="18288000" h="10287000">
                  <a:moveTo>
                    <a:pt x="18287988" y="3742550"/>
                  </a:moveTo>
                  <a:lnTo>
                    <a:pt x="8231606" y="3742550"/>
                  </a:lnTo>
                  <a:lnTo>
                    <a:pt x="8231606" y="10286987"/>
                  </a:lnTo>
                  <a:lnTo>
                    <a:pt x="18287988" y="10286987"/>
                  </a:lnTo>
                  <a:lnTo>
                    <a:pt x="18287988" y="3742550"/>
                  </a:lnTo>
                  <a:close/>
                </a:path>
              </a:pathLst>
            </a:custGeom>
            <a:solidFill>
              <a:srgbClr val="59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260" y="1393294"/>
              <a:ext cx="7725305" cy="77216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449216" y="4031032"/>
            <a:ext cx="9637395" cy="57791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650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2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Educationsells</a:t>
            </a:r>
            <a:r>
              <a:rPr sz="2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online</a:t>
            </a:r>
            <a:r>
              <a:rPr sz="2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courses</a:t>
            </a:r>
            <a:r>
              <a:rPr sz="2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industry</a:t>
            </a:r>
            <a:r>
              <a:rPr sz="2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professionals.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Arial MT"/>
              <a:cs typeface="Arial MT"/>
            </a:endParaRPr>
          </a:p>
          <a:p>
            <a:pPr marL="12700" marR="257810">
              <a:lnSpc>
                <a:spcPct val="114999"/>
              </a:lnSpc>
              <a:tabLst>
                <a:tab pos="3263900" algn="l"/>
              </a:tabLst>
            </a:pPr>
            <a:r>
              <a:rPr sz="2400" spc="650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Education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gets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lot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leads,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lead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conversion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rate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very </a:t>
            </a:r>
            <a:r>
              <a:rPr sz="2550" spc="-6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poor.</a:t>
            </a:r>
            <a:r>
              <a:rPr sz="2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example,</a:t>
            </a:r>
            <a:r>
              <a:rPr sz="2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if,	say,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acquire 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100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leads in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a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day, only 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r>
              <a:rPr sz="25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 of 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them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 are converted.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Arial MT"/>
              <a:cs typeface="Arial MT"/>
            </a:endParaRPr>
          </a:p>
          <a:p>
            <a:pPr marL="12700" marR="583565">
              <a:lnSpc>
                <a:spcPct val="114999"/>
              </a:lnSpc>
              <a:tabLst>
                <a:tab pos="2559685" algn="l"/>
              </a:tabLst>
            </a:pPr>
            <a:r>
              <a:rPr sz="2400" spc="650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To make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process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more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efficient, the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company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wishes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550" spc="-6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identify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most	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potential leads,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also 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knownas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‘Hot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Leads’.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tabLst>
                <a:tab pos="3048000" algn="l"/>
                <a:tab pos="5775960" algn="l"/>
              </a:tabLst>
            </a:pPr>
            <a:r>
              <a:rPr sz="2400" spc="650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2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successfully</a:t>
            </a:r>
            <a:r>
              <a:rPr sz="2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identify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set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leads,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lead</a:t>
            </a:r>
            <a:r>
              <a:rPr sz="2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conversion </a:t>
            </a:r>
            <a:r>
              <a:rPr sz="2550" spc="-6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rate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go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upas	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the sales 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team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will 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now be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focusing 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more on </a:t>
            </a:r>
            <a:r>
              <a:rPr sz="2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communicating</a:t>
            </a:r>
            <a:r>
              <a:rPr sz="25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5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5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potential</a:t>
            </a:r>
            <a:r>
              <a:rPr sz="25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leads	rather than 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making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calls to </a:t>
            </a:r>
            <a:r>
              <a:rPr sz="2550" spc="-6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everyone.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49216" y="557942"/>
            <a:ext cx="6249670" cy="252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100"/>
              </a:spcBef>
            </a:pPr>
            <a:r>
              <a:rPr sz="7600" spc="-75" dirty="0">
                <a:solidFill>
                  <a:srgbClr val="593F2A"/>
                </a:solidFill>
              </a:rPr>
              <a:t>PROBLEM </a:t>
            </a:r>
            <a:r>
              <a:rPr sz="7600" spc="-70" dirty="0">
                <a:solidFill>
                  <a:srgbClr val="593F2A"/>
                </a:solidFill>
              </a:rPr>
              <a:t> </a:t>
            </a:r>
            <a:r>
              <a:rPr sz="7600" spc="-484" dirty="0">
                <a:solidFill>
                  <a:srgbClr val="593F2A"/>
                </a:solidFill>
              </a:rPr>
              <a:t>S</a:t>
            </a:r>
            <a:r>
              <a:rPr sz="7600" spc="-355" dirty="0">
                <a:solidFill>
                  <a:srgbClr val="593F2A"/>
                </a:solidFill>
              </a:rPr>
              <a:t>T</a:t>
            </a:r>
            <a:r>
              <a:rPr sz="7600" spc="70" dirty="0">
                <a:solidFill>
                  <a:srgbClr val="593F2A"/>
                </a:solidFill>
              </a:rPr>
              <a:t>A</a:t>
            </a:r>
            <a:r>
              <a:rPr sz="7600" spc="-355" dirty="0">
                <a:solidFill>
                  <a:srgbClr val="593F2A"/>
                </a:solidFill>
              </a:rPr>
              <a:t>T</a:t>
            </a:r>
            <a:r>
              <a:rPr sz="7600" spc="-85" dirty="0">
                <a:solidFill>
                  <a:srgbClr val="593F2A"/>
                </a:solidFill>
              </a:rPr>
              <a:t>E</a:t>
            </a:r>
            <a:r>
              <a:rPr sz="7600" spc="50" dirty="0">
                <a:solidFill>
                  <a:srgbClr val="593F2A"/>
                </a:solidFill>
              </a:rPr>
              <a:t>M</a:t>
            </a:r>
            <a:r>
              <a:rPr sz="7600" spc="-85" dirty="0">
                <a:solidFill>
                  <a:srgbClr val="593F2A"/>
                </a:solidFill>
              </a:rPr>
              <a:t>E</a:t>
            </a:r>
            <a:r>
              <a:rPr sz="7600" spc="-310" dirty="0">
                <a:solidFill>
                  <a:srgbClr val="593F2A"/>
                </a:solidFill>
              </a:rPr>
              <a:t>N</a:t>
            </a:r>
            <a:r>
              <a:rPr sz="7600" spc="-350" dirty="0">
                <a:solidFill>
                  <a:srgbClr val="593F2A"/>
                </a:solidFill>
              </a:rPr>
              <a:t>T</a:t>
            </a:r>
            <a:endParaRPr sz="7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5869" y="1"/>
            <a:ext cx="2540" cy="10287000"/>
          </a:xfrm>
          <a:custGeom>
            <a:avLst/>
            <a:gdLst/>
            <a:ahLst/>
            <a:cxnLst/>
            <a:rect l="l" t="t" r="r" b="b"/>
            <a:pathLst>
              <a:path w="2540" h="10287000">
                <a:moveTo>
                  <a:pt x="0" y="10286999"/>
                </a:moveTo>
                <a:lnTo>
                  <a:pt x="2128" y="10286999"/>
                </a:lnTo>
                <a:lnTo>
                  <a:pt x="212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AD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13447394" cy="10287000"/>
          </a:xfrm>
          <a:custGeom>
            <a:avLst/>
            <a:gdLst/>
            <a:ahLst/>
            <a:cxnLst/>
            <a:rect l="l" t="t" r="r" b="b"/>
            <a:pathLst>
              <a:path w="13447394" h="10287000">
                <a:moveTo>
                  <a:pt x="0" y="10286999"/>
                </a:moveTo>
                <a:lnTo>
                  <a:pt x="13446815" y="10286999"/>
                </a:lnTo>
                <a:lnTo>
                  <a:pt x="13446815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AD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209821" y="1"/>
            <a:ext cx="8076565" cy="10270490"/>
            <a:chOff x="10209821" y="1"/>
            <a:chExt cx="8076565" cy="10270490"/>
          </a:xfrm>
        </p:grpSpPr>
        <p:sp>
          <p:nvSpPr>
            <p:cNvPr id="5" name="object 5"/>
            <p:cNvSpPr/>
            <p:nvPr/>
          </p:nvSpPr>
          <p:spPr>
            <a:xfrm>
              <a:off x="13446815" y="1"/>
              <a:ext cx="4839335" cy="10270490"/>
            </a:xfrm>
            <a:custGeom>
              <a:avLst/>
              <a:gdLst/>
              <a:ahLst/>
              <a:cxnLst/>
              <a:rect l="l" t="t" r="r" b="b"/>
              <a:pathLst>
                <a:path w="4839334" h="10270490">
                  <a:moveTo>
                    <a:pt x="4839054" y="10269935"/>
                  </a:moveTo>
                  <a:lnTo>
                    <a:pt x="0" y="10269935"/>
                  </a:lnTo>
                  <a:lnTo>
                    <a:pt x="0" y="0"/>
                  </a:lnTo>
                  <a:lnTo>
                    <a:pt x="4839054" y="0"/>
                  </a:lnTo>
                  <a:lnTo>
                    <a:pt x="4839054" y="10269935"/>
                  </a:lnTo>
                  <a:close/>
                </a:path>
              </a:pathLst>
            </a:custGeom>
            <a:solidFill>
              <a:srgbClr val="59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9821" y="1922534"/>
              <a:ext cx="6476999" cy="6438899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0" y="7695293"/>
            <a:ext cx="335280" cy="1563370"/>
          </a:xfrm>
          <a:custGeom>
            <a:avLst/>
            <a:gdLst/>
            <a:ahLst/>
            <a:cxnLst/>
            <a:rect l="l" t="t" r="r" b="b"/>
            <a:pathLst>
              <a:path w="335280" h="1563370">
                <a:moveTo>
                  <a:pt x="334857" y="1563009"/>
                </a:moveTo>
                <a:lnTo>
                  <a:pt x="0" y="1563009"/>
                </a:lnTo>
                <a:lnTo>
                  <a:pt x="0" y="0"/>
                </a:lnTo>
                <a:lnTo>
                  <a:pt x="334857" y="0"/>
                </a:lnTo>
                <a:lnTo>
                  <a:pt x="334857" y="1563009"/>
                </a:lnTo>
                <a:close/>
              </a:path>
            </a:pathLst>
          </a:custGeom>
          <a:solidFill>
            <a:srgbClr val="B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1332611"/>
            <a:ext cx="6250940" cy="2710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90"/>
              </a:spcBef>
            </a:pPr>
            <a:r>
              <a:rPr sz="8150" spc="-465" dirty="0">
                <a:solidFill>
                  <a:srgbClr val="593F2A"/>
                </a:solidFill>
              </a:rPr>
              <a:t>BUSINESS </a:t>
            </a:r>
            <a:r>
              <a:rPr sz="8150" spc="-459" dirty="0">
                <a:solidFill>
                  <a:srgbClr val="593F2A"/>
                </a:solidFill>
              </a:rPr>
              <a:t> </a:t>
            </a:r>
            <a:r>
              <a:rPr sz="8150" spc="-15" dirty="0">
                <a:solidFill>
                  <a:srgbClr val="593F2A"/>
                </a:solidFill>
              </a:rPr>
              <a:t>O</a:t>
            </a:r>
            <a:r>
              <a:rPr sz="8150" spc="75" dirty="0">
                <a:solidFill>
                  <a:srgbClr val="593F2A"/>
                </a:solidFill>
              </a:rPr>
              <a:t>B</a:t>
            </a:r>
            <a:r>
              <a:rPr sz="8150" spc="25" dirty="0">
                <a:solidFill>
                  <a:srgbClr val="593F2A"/>
                </a:solidFill>
              </a:rPr>
              <a:t>J</a:t>
            </a:r>
            <a:r>
              <a:rPr sz="8150" spc="-80" dirty="0">
                <a:solidFill>
                  <a:srgbClr val="593F2A"/>
                </a:solidFill>
              </a:rPr>
              <a:t>E</a:t>
            </a:r>
            <a:r>
              <a:rPr sz="8150" spc="130" dirty="0">
                <a:solidFill>
                  <a:srgbClr val="593F2A"/>
                </a:solidFill>
              </a:rPr>
              <a:t>C</a:t>
            </a:r>
            <a:r>
              <a:rPr sz="8150" spc="-370" dirty="0">
                <a:solidFill>
                  <a:srgbClr val="593F2A"/>
                </a:solidFill>
              </a:rPr>
              <a:t>T</a:t>
            </a:r>
            <a:r>
              <a:rPr sz="8150" spc="-1685" dirty="0">
                <a:solidFill>
                  <a:srgbClr val="593F2A"/>
                </a:solidFill>
              </a:rPr>
              <a:t>I</a:t>
            </a:r>
            <a:r>
              <a:rPr sz="8150" spc="35" dirty="0">
                <a:solidFill>
                  <a:srgbClr val="593F2A"/>
                </a:solidFill>
              </a:rPr>
              <a:t>V</a:t>
            </a:r>
            <a:r>
              <a:rPr sz="8150" spc="-75" dirty="0">
                <a:solidFill>
                  <a:srgbClr val="593F2A"/>
                </a:solidFill>
              </a:rPr>
              <a:t>E</a:t>
            </a:r>
            <a:endParaRPr sz="8150"/>
          </a:p>
        </p:txBody>
      </p:sp>
      <p:sp>
        <p:nvSpPr>
          <p:cNvPr id="9" name="object 9"/>
          <p:cNvSpPr txBox="1"/>
          <p:nvPr/>
        </p:nvSpPr>
        <p:spPr>
          <a:xfrm>
            <a:off x="1016000" y="4782934"/>
            <a:ext cx="8284845" cy="4854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sz="3000" spc="830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3000" spc="-65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3200" spc="10" dirty="0">
                <a:solidFill>
                  <a:srgbClr val="593F2A"/>
                </a:solidFill>
                <a:latin typeface="Arial MT"/>
                <a:cs typeface="Arial MT"/>
              </a:rPr>
              <a:t>X</a:t>
            </a:r>
            <a:r>
              <a:rPr sz="3200" dirty="0">
                <a:solidFill>
                  <a:srgbClr val="593F2A"/>
                </a:solidFill>
                <a:latin typeface="Arial MT"/>
                <a:cs typeface="Arial MT"/>
              </a:rPr>
              <a:t> education wants to </a:t>
            </a:r>
            <a:r>
              <a:rPr sz="3200" spc="5" dirty="0">
                <a:solidFill>
                  <a:srgbClr val="593F2A"/>
                </a:solidFill>
                <a:latin typeface="Arial MT"/>
                <a:cs typeface="Arial MT"/>
              </a:rPr>
              <a:t>know</a:t>
            </a:r>
            <a:r>
              <a:rPr sz="3200" dirty="0">
                <a:solidFill>
                  <a:srgbClr val="593F2A"/>
                </a:solidFill>
                <a:latin typeface="Arial MT"/>
                <a:cs typeface="Arial MT"/>
              </a:rPr>
              <a:t> most promising </a:t>
            </a:r>
            <a:r>
              <a:rPr sz="3200" spc="-869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593F2A"/>
                </a:solidFill>
                <a:latin typeface="Arial MT"/>
                <a:cs typeface="Arial MT"/>
              </a:rPr>
              <a:t>leads.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Arial MT"/>
              <a:cs typeface="Arial MT"/>
            </a:endParaRPr>
          </a:p>
          <a:p>
            <a:pPr marL="12700" marR="321945">
              <a:lnSpc>
                <a:spcPct val="117200"/>
              </a:lnSpc>
            </a:pPr>
            <a:r>
              <a:rPr sz="3000" spc="830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3000" spc="-60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593F2A"/>
                </a:solidFill>
                <a:latin typeface="Arial MT"/>
                <a:cs typeface="Arial MT"/>
              </a:rPr>
              <a:t>For that</a:t>
            </a:r>
            <a:r>
              <a:rPr sz="3200" spc="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593F2A"/>
                </a:solidFill>
                <a:latin typeface="Arial MT"/>
                <a:cs typeface="Arial MT"/>
              </a:rPr>
              <a:t>they want</a:t>
            </a:r>
            <a:r>
              <a:rPr sz="3200" spc="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593F2A"/>
                </a:solidFill>
                <a:latin typeface="Arial MT"/>
                <a:cs typeface="Arial MT"/>
              </a:rPr>
              <a:t>to build </a:t>
            </a:r>
            <a:r>
              <a:rPr sz="3200" spc="5" dirty="0">
                <a:solidFill>
                  <a:srgbClr val="593F2A"/>
                </a:solidFill>
                <a:latin typeface="Arial MT"/>
                <a:cs typeface="Arial MT"/>
              </a:rPr>
              <a:t>a </a:t>
            </a:r>
            <a:r>
              <a:rPr sz="3200" dirty="0">
                <a:solidFill>
                  <a:srgbClr val="593F2A"/>
                </a:solidFill>
                <a:latin typeface="Arial MT"/>
                <a:cs typeface="Arial MT"/>
              </a:rPr>
              <a:t>Model which </a:t>
            </a:r>
            <a:r>
              <a:rPr sz="3200" spc="-87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593F2A"/>
                </a:solidFill>
                <a:latin typeface="Arial MT"/>
                <a:cs typeface="Arial MT"/>
              </a:rPr>
              <a:t>identifies</a:t>
            </a:r>
            <a:r>
              <a:rPr sz="3200" spc="-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593F2A"/>
                </a:solidFill>
                <a:latin typeface="Arial MT"/>
                <a:cs typeface="Arial MT"/>
              </a:rPr>
              <a:t>the hot leads.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600">
              <a:latin typeface="Arial MT"/>
              <a:cs typeface="Arial MT"/>
            </a:endParaRPr>
          </a:p>
          <a:p>
            <a:pPr marL="12700" marR="775970">
              <a:lnSpc>
                <a:spcPct val="117200"/>
              </a:lnSpc>
              <a:spcBef>
                <a:spcPts val="2385"/>
              </a:spcBef>
            </a:pPr>
            <a:r>
              <a:rPr sz="3000" spc="830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3000" spc="-60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593F2A"/>
                </a:solidFill>
                <a:latin typeface="Arial MT"/>
                <a:cs typeface="Arial MT"/>
              </a:rPr>
              <a:t>Deployment of the</a:t>
            </a:r>
            <a:r>
              <a:rPr sz="3200" spc="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593F2A"/>
                </a:solidFill>
                <a:latin typeface="Arial MT"/>
                <a:cs typeface="Arial MT"/>
              </a:rPr>
              <a:t>model for the</a:t>
            </a:r>
            <a:r>
              <a:rPr sz="3200" spc="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593F2A"/>
                </a:solidFill>
                <a:latin typeface="Arial MT"/>
                <a:cs typeface="Arial MT"/>
              </a:rPr>
              <a:t>future </a:t>
            </a:r>
            <a:r>
              <a:rPr sz="3200" spc="-875" dirty="0">
                <a:solidFill>
                  <a:srgbClr val="593F2A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593F2A"/>
                </a:solidFill>
                <a:latin typeface="Arial MT"/>
                <a:cs typeface="Arial MT"/>
              </a:rPr>
              <a:t>use.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736" y="1134215"/>
            <a:ext cx="14358619" cy="1227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850" spc="-480" dirty="0">
                <a:solidFill>
                  <a:srgbClr val="593F2A"/>
                </a:solidFill>
              </a:rPr>
              <a:t>S</a:t>
            </a:r>
            <a:r>
              <a:rPr sz="7850" spc="-10" dirty="0">
                <a:solidFill>
                  <a:srgbClr val="593F2A"/>
                </a:solidFill>
              </a:rPr>
              <a:t>O</a:t>
            </a:r>
            <a:r>
              <a:rPr sz="7850" spc="-200" dirty="0">
                <a:solidFill>
                  <a:srgbClr val="593F2A"/>
                </a:solidFill>
              </a:rPr>
              <a:t>L</a:t>
            </a:r>
            <a:r>
              <a:rPr sz="7850" spc="-185" dirty="0">
                <a:solidFill>
                  <a:srgbClr val="593F2A"/>
                </a:solidFill>
              </a:rPr>
              <a:t>U</a:t>
            </a:r>
            <a:r>
              <a:rPr sz="7850" spc="-350" dirty="0">
                <a:solidFill>
                  <a:srgbClr val="593F2A"/>
                </a:solidFill>
              </a:rPr>
              <a:t>T</a:t>
            </a:r>
            <a:r>
              <a:rPr sz="7850" spc="-1620" dirty="0">
                <a:solidFill>
                  <a:srgbClr val="593F2A"/>
                </a:solidFill>
              </a:rPr>
              <a:t>I</a:t>
            </a:r>
            <a:r>
              <a:rPr sz="7850" spc="-10" dirty="0">
                <a:solidFill>
                  <a:srgbClr val="593F2A"/>
                </a:solidFill>
              </a:rPr>
              <a:t>O</a:t>
            </a:r>
            <a:r>
              <a:rPr sz="7850" spc="-290" dirty="0">
                <a:solidFill>
                  <a:srgbClr val="593F2A"/>
                </a:solidFill>
              </a:rPr>
              <a:t>N</a:t>
            </a:r>
            <a:r>
              <a:rPr sz="7850" spc="-390" dirty="0">
                <a:solidFill>
                  <a:srgbClr val="593F2A"/>
                </a:solidFill>
              </a:rPr>
              <a:t> </a:t>
            </a:r>
            <a:r>
              <a:rPr sz="7850" spc="75" dirty="0">
                <a:solidFill>
                  <a:srgbClr val="593F2A"/>
                </a:solidFill>
              </a:rPr>
              <a:t>M</a:t>
            </a:r>
            <a:r>
              <a:rPr sz="7850" spc="-70" dirty="0">
                <a:solidFill>
                  <a:srgbClr val="593F2A"/>
                </a:solidFill>
              </a:rPr>
              <a:t>E</a:t>
            </a:r>
            <a:r>
              <a:rPr sz="7850" spc="-350" dirty="0">
                <a:solidFill>
                  <a:srgbClr val="593F2A"/>
                </a:solidFill>
              </a:rPr>
              <a:t>T</a:t>
            </a:r>
            <a:r>
              <a:rPr sz="7850" spc="-225" dirty="0">
                <a:solidFill>
                  <a:srgbClr val="593F2A"/>
                </a:solidFill>
              </a:rPr>
              <a:t>H</a:t>
            </a:r>
            <a:r>
              <a:rPr sz="7850" spc="-10" dirty="0">
                <a:solidFill>
                  <a:srgbClr val="593F2A"/>
                </a:solidFill>
              </a:rPr>
              <a:t>ODO</a:t>
            </a:r>
            <a:r>
              <a:rPr sz="7850" spc="-200" dirty="0">
                <a:solidFill>
                  <a:srgbClr val="593F2A"/>
                </a:solidFill>
              </a:rPr>
              <a:t>L</a:t>
            </a:r>
            <a:r>
              <a:rPr sz="7850" spc="-10" dirty="0">
                <a:solidFill>
                  <a:srgbClr val="593F2A"/>
                </a:solidFill>
              </a:rPr>
              <a:t>O</a:t>
            </a:r>
            <a:r>
              <a:rPr sz="7850" spc="-300" dirty="0">
                <a:solidFill>
                  <a:srgbClr val="593F2A"/>
                </a:solidFill>
              </a:rPr>
              <a:t>G</a:t>
            </a:r>
            <a:r>
              <a:rPr sz="7850" spc="-320" dirty="0">
                <a:solidFill>
                  <a:srgbClr val="593F2A"/>
                </a:solidFill>
              </a:rPr>
              <a:t>Y</a:t>
            </a:r>
            <a:endParaRPr sz="7850"/>
          </a:p>
        </p:txBody>
      </p:sp>
      <p:sp>
        <p:nvSpPr>
          <p:cNvPr id="3" name="object 3"/>
          <p:cNvSpPr txBox="1"/>
          <p:nvPr/>
        </p:nvSpPr>
        <p:spPr>
          <a:xfrm>
            <a:off x="343878" y="4238373"/>
            <a:ext cx="7123430" cy="394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30200" algn="l"/>
              </a:tabLst>
            </a:pP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Check</a:t>
            </a:r>
            <a:r>
              <a:rPr sz="2250" spc="-15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and</a:t>
            </a:r>
            <a:r>
              <a:rPr sz="225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handle</a:t>
            </a:r>
            <a:r>
              <a:rPr sz="2250" spc="-15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duplicate</a:t>
            </a:r>
            <a:r>
              <a:rPr sz="225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data.</a:t>
            </a:r>
            <a:endParaRPr sz="2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71616"/>
              </a:buClr>
              <a:buFont typeface="Arial MT"/>
              <a:buAutoNum type="arabicPeriod"/>
            </a:pPr>
            <a:endParaRPr sz="3050">
              <a:latin typeface="Arial MT"/>
              <a:cs typeface="Arial MT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30200" algn="l"/>
              </a:tabLst>
            </a:pP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Check</a:t>
            </a:r>
            <a:r>
              <a:rPr sz="225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and handle</a:t>
            </a:r>
            <a:r>
              <a:rPr sz="225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NA values and</a:t>
            </a:r>
            <a:r>
              <a:rPr sz="225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missing values.</a:t>
            </a:r>
            <a:endParaRPr sz="2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71616"/>
              </a:buClr>
              <a:buFont typeface="Arial MT"/>
              <a:buAutoNum type="arabicPeriod"/>
            </a:pPr>
            <a:endParaRPr sz="2700">
              <a:latin typeface="Arial MT"/>
              <a:cs typeface="Arial MT"/>
            </a:endParaRPr>
          </a:p>
          <a:p>
            <a:pPr marL="12700" marR="5080">
              <a:lnSpc>
                <a:spcPct val="115799"/>
              </a:lnSpc>
              <a:buAutoNum type="arabicPeriod"/>
              <a:tabLst>
                <a:tab pos="330200" algn="l"/>
              </a:tabLst>
            </a:pP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Drop columns, if it contains a</a:t>
            </a:r>
            <a:r>
              <a:rPr sz="225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large number of missing </a:t>
            </a:r>
            <a:r>
              <a:rPr sz="2250" spc="-6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values</a:t>
            </a:r>
            <a:r>
              <a:rPr sz="225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and are not useful for the analysis.</a:t>
            </a:r>
            <a:endParaRPr sz="2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71616"/>
              </a:buClr>
              <a:buFont typeface="Arial MT"/>
              <a:buAutoNum type="arabicPeriod"/>
            </a:pPr>
            <a:endParaRPr sz="3050">
              <a:latin typeface="Arial MT"/>
              <a:cs typeface="Arial MT"/>
            </a:endParaRPr>
          </a:p>
          <a:p>
            <a:pPr marL="329565" indent="-317500">
              <a:lnSpc>
                <a:spcPct val="100000"/>
              </a:lnSpc>
              <a:buAutoNum type="arabicPeriod"/>
              <a:tabLst>
                <a:tab pos="330200" algn="l"/>
              </a:tabLst>
            </a:pP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Imputation</a:t>
            </a:r>
            <a:r>
              <a:rPr sz="225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of the</a:t>
            </a:r>
            <a:r>
              <a:rPr sz="225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values, if</a:t>
            </a:r>
            <a:r>
              <a:rPr sz="225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necessary.</a:t>
            </a:r>
            <a:endParaRPr sz="2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71616"/>
              </a:buClr>
              <a:buFont typeface="Arial MT"/>
              <a:buAutoNum type="arabicPeriod"/>
            </a:pPr>
            <a:endParaRPr sz="3050">
              <a:latin typeface="Arial MT"/>
              <a:cs typeface="Arial MT"/>
            </a:endParaRPr>
          </a:p>
          <a:p>
            <a:pPr marL="329565" indent="-317500">
              <a:lnSpc>
                <a:spcPct val="100000"/>
              </a:lnSpc>
              <a:buAutoNum type="arabicPeriod"/>
              <a:tabLst>
                <a:tab pos="330200" algn="l"/>
              </a:tabLst>
            </a:pP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Check</a:t>
            </a:r>
            <a:r>
              <a:rPr sz="225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and</a:t>
            </a:r>
            <a:r>
              <a:rPr sz="225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handle</a:t>
            </a:r>
            <a:r>
              <a:rPr sz="225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outliers</a:t>
            </a:r>
            <a:r>
              <a:rPr sz="225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in</a:t>
            </a:r>
            <a:r>
              <a:rPr sz="225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250" spc="-5" dirty="0">
                <a:solidFill>
                  <a:srgbClr val="171616"/>
                </a:solidFill>
                <a:latin typeface="Arial MT"/>
                <a:cs typeface="Arial MT"/>
              </a:rPr>
              <a:t>data.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1300" y="8570863"/>
            <a:ext cx="26631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6.</a:t>
            </a:r>
            <a:r>
              <a:rPr sz="2100" spc="-45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Model</a:t>
            </a:r>
            <a:r>
              <a:rPr sz="2100" spc="-4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presentation.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31300" y="9380488"/>
            <a:ext cx="45593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7.</a:t>
            </a:r>
            <a:r>
              <a:rPr sz="2100" spc="-3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Conclusions</a:t>
            </a:r>
            <a:r>
              <a:rPr sz="2100" spc="-3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and</a:t>
            </a:r>
            <a:r>
              <a:rPr sz="2100" spc="-3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recommendations.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891" y="3184422"/>
            <a:ext cx="785304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1" spc="-35" dirty="0">
                <a:latin typeface="Tahoma"/>
                <a:cs typeface="Tahoma"/>
              </a:rPr>
              <a:t>Data</a:t>
            </a:r>
            <a:r>
              <a:rPr sz="3350" b="1" spc="-190" dirty="0">
                <a:latin typeface="Tahoma"/>
                <a:cs typeface="Tahoma"/>
              </a:rPr>
              <a:t> </a:t>
            </a:r>
            <a:r>
              <a:rPr sz="3350" b="1" spc="-35" dirty="0">
                <a:latin typeface="Tahoma"/>
                <a:cs typeface="Tahoma"/>
              </a:rPr>
              <a:t>cleaning</a:t>
            </a:r>
            <a:r>
              <a:rPr sz="3350" b="1" spc="-190" dirty="0">
                <a:latin typeface="Tahoma"/>
                <a:cs typeface="Tahoma"/>
              </a:rPr>
              <a:t> </a:t>
            </a:r>
            <a:r>
              <a:rPr sz="3350" b="1" spc="-15" dirty="0">
                <a:latin typeface="Tahoma"/>
                <a:cs typeface="Tahoma"/>
              </a:rPr>
              <a:t>and</a:t>
            </a:r>
            <a:r>
              <a:rPr sz="3350" b="1" spc="-190" dirty="0">
                <a:latin typeface="Tahoma"/>
                <a:cs typeface="Tahoma"/>
              </a:rPr>
              <a:t> </a:t>
            </a:r>
            <a:r>
              <a:rPr sz="3350" b="1" spc="-25" dirty="0">
                <a:latin typeface="Tahoma"/>
                <a:cs typeface="Tahoma"/>
              </a:rPr>
              <a:t>data</a:t>
            </a:r>
            <a:r>
              <a:rPr sz="3350" b="1" spc="-190" dirty="0">
                <a:latin typeface="Tahoma"/>
                <a:cs typeface="Tahoma"/>
              </a:rPr>
              <a:t> </a:t>
            </a:r>
            <a:r>
              <a:rPr sz="3350" b="1" spc="-30" dirty="0">
                <a:latin typeface="Tahoma"/>
                <a:cs typeface="Tahoma"/>
              </a:rPr>
              <a:t>manipulation.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1300" y="3093198"/>
            <a:ext cx="8738235" cy="5013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71219">
              <a:lnSpc>
                <a:spcPct val="100000"/>
              </a:lnSpc>
              <a:spcBef>
                <a:spcPts val="130"/>
              </a:spcBef>
            </a:pPr>
            <a:r>
              <a:rPr sz="3350" b="1" spc="-15" dirty="0">
                <a:latin typeface="Tahoma"/>
                <a:cs typeface="Tahoma"/>
              </a:rPr>
              <a:t>Exploratory</a:t>
            </a:r>
            <a:r>
              <a:rPr sz="3350" b="1" spc="-195" dirty="0">
                <a:latin typeface="Tahoma"/>
                <a:cs typeface="Tahoma"/>
              </a:rPr>
              <a:t> </a:t>
            </a:r>
            <a:r>
              <a:rPr sz="3350" b="1" spc="-30" dirty="0">
                <a:latin typeface="Tahoma"/>
                <a:cs typeface="Tahoma"/>
              </a:rPr>
              <a:t>Data</a:t>
            </a:r>
            <a:r>
              <a:rPr sz="3350" b="1" spc="-195" dirty="0">
                <a:latin typeface="Tahoma"/>
                <a:cs typeface="Tahoma"/>
              </a:rPr>
              <a:t> </a:t>
            </a:r>
            <a:r>
              <a:rPr sz="3350" b="1" spc="-15" dirty="0">
                <a:latin typeface="Tahoma"/>
                <a:cs typeface="Tahoma"/>
              </a:rPr>
              <a:t>Analysis</a:t>
            </a:r>
            <a:r>
              <a:rPr sz="3350" b="1" spc="-195" dirty="0">
                <a:latin typeface="Tahoma"/>
                <a:cs typeface="Tahoma"/>
              </a:rPr>
              <a:t> </a:t>
            </a:r>
            <a:r>
              <a:rPr sz="3350" b="1" spc="-110" dirty="0">
                <a:latin typeface="Tahoma"/>
                <a:cs typeface="Tahoma"/>
              </a:rPr>
              <a:t>(EDA)</a:t>
            </a:r>
            <a:endParaRPr sz="3350">
              <a:latin typeface="Tahoma"/>
              <a:cs typeface="Tahoma"/>
            </a:endParaRPr>
          </a:p>
          <a:p>
            <a:pPr marL="308610" indent="-296545">
              <a:lnSpc>
                <a:spcPct val="100000"/>
              </a:lnSpc>
              <a:spcBef>
                <a:spcPts val="1880"/>
              </a:spcBef>
              <a:buAutoNum type="arabicPeriod"/>
              <a:tabLst>
                <a:tab pos="309245" algn="l"/>
              </a:tabLst>
            </a:pP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Univariate</a:t>
            </a:r>
            <a:r>
              <a:rPr sz="2100" spc="-15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data</a:t>
            </a:r>
            <a:r>
              <a:rPr sz="210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analysis:</a:t>
            </a:r>
            <a:r>
              <a:rPr sz="210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value</a:t>
            </a:r>
            <a:r>
              <a:rPr sz="210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count,</a:t>
            </a:r>
            <a:r>
              <a:rPr sz="210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distribution</a:t>
            </a:r>
            <a:r>
              <a:rPr sz="2100" spc="-15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of</a:t>
            </a:r>
            <a:r>
              <a:rPr sz="210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variables,</a:t>
            </a:r>
            <a:r>
              <a:rPr sz="210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etc.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71616"/>
              </a:buClr>
              <a:buFont typeface="Arial MT"/>
              <a:buAutoNum type="arabicPeriod"/>
            </a:pPr>
            <a:endParaRPr sz="3000">
              <a:latin typeface="Arial MT"/>
              <a:cs typeface="Arial MT"/>
            </a:endParaRPr>
          </a:p>
          <a:p>
            <a:pPr marL="12700" marR="5080">
              <a:lnSpc>
                <a:spcPct val="116100"/>
              </a:lnSpc>
              <a:buAutoNum type="arabicPeriod"/>
              <a:tabLst>
                <a:tab pos="309245" algn="l"/>
              </a:tabLst>
            </a:pP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Bivariate data analysis: correlation coefficients and pattern between the </a:t>
            </a:r>
            <a:r>
              <a:rPr sz="2100" spc="-57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variables</a:t>
            </a:r>
            <a:r>
              <a:rPr sz="210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etc.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71616"/>
              </a:buClr>
              <a:buFont typeface="Arial MT"/>
              <a:buAutoNum type="arabicPeriod"/>
            </a:pPr>
            <a:endParaRPr sz="3350">
              <a:latin typeface="Arial MT"/>
              <a:cs typeface="Arial MT"/>
            </a:endParaRPr>
          </a:p>
          <a:p>
            <a:pPr marL="308610" indent="-296545">
              <a:lnSpc>
                <a:spcPct val="100000"/>
              </a:lnSpc>
              <a:buAutoNum type="arabicPeriod"/>
              <a:tabLst>
                <a:tab pos="309245" algn="l"/>
              </a:tabLst>
            </a:pP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Feature</a:t>
            </a:r>
            <a:r>
              <a:rPr sz="2100" spc="-15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Scaling</a:t>
            </a:r>
            <a:r>
              <a:rPr sz="210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171616"/>
                </a:solidFill>
                <a:latin typeface="Arial MT"/>
                <a:cs typeface="Arial MT"/>
              </a:rPr>
              <a:t>&amp;</a:t>
            </a:r>
            <a:r>
              <a:rPr sz="210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Dummy</a:t>
            </a:r>
            <a:r>
              <a:rPr sz="210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variables</a:t>
            </a:r>
            <a:r>
              <a:rPr sz="210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and</a:t>
            </a:r>
            <a:r>
              <a:rPr sz="210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encoding</a:t>
            </a:r>
            <a:r>
              <a:rPr sz="210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of</a:t>
            </a:r>
            <a:r>
              <a:rPr sz="210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the</a:t>
            </a:r>
            <a:r>
              <a:rPr sz="210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data.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71616"/>
              </a:buClr>
              <a:buFont typeface="Arial MT"/>
              <a:buAutoNum type="arabicPeriod"/>
            </a:pPr>
            <a:endParaRPr sz="3000">
              <a:latin typeface="Arial MT"/>
              <a:cs typeface="Arial MT"/>
            </a:endParaRPr>
          </a:p>
          <a:p>
            <a:pPr marL="12700" marR="302260">
              <a:lnSpc>
                <a:spcPct val="116100"/>
              </a:lnSpc>
              <a:buAutoNum type="arabicPeriod"/>
              <a:tabLst>
                <a:tab pos="309245" algn="l"/>
              </a:tabLst>
            </a:pP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Classification technique: logistic regression is used for model making </a:t>
            </a:r>
            <a:r>
              <a:rPr sz="2100" spc="-57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and</a:t>
            </a:r>
            <a:r>
              <a:rPr sz="2100" spc="-10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prediction.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71616"/>
              </a:buClr>
              <a:buFont typeface="Arial MT"/>
              <a:buAutoNum type="arabicPeriod"/>
            </a:pPr>
            <a:endParaRPr sz="2850">
              <a:latin typeface="Arial MT"/>
              <a:cs typeface="Arial MT"/>
            </a:endParaRPr>
          </a:p>
          <a:p>
            <a:pPr marL="308610" indent="-296545">
              <a:lnSpc>
                <a:spcPct val="100000"/>
              </a:lnSpc>
              <a:buAutoNum type="arabicPeriod"/>
              <a:tabLst>
                <a:tab pos="309245" algn="l"/>
              </a:tabLst>
            </a:pP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Validation</a:t>
            </a:r>
            <a:r>
              <a:rPr sz="2100" spc="-25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of</a:t>
            </a:r>
            <a:r>
              <a:rPr sz="2100" spc="-25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the</a:t>
            </a:r>
            <a:r>
              <a:rPr sz="2100" spc="-25" dirty="0">
                <a:solidFill>
                  <a:srgbClr val="17161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171616"/>
                </a:solidFill>
                <a:latin typeface="Arial MT"/>
                <a:cs typeface="Arial MT"/>
              </a:rPr>
              <a:t>model.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9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95291"/>
            <a:ext cx="335280" cy="1563370"/>
          </a:xfrm>
          <a:custGeom>
            <a:avLst/>
            <a:gdLst/>
            <a:ahLst/>
            <a:cxnLst/>
            <a:rect l="l" t="t" r="r" b="b"/>
            <a:pathLst>
              <a:path w="335280" h="1563370">
                <a:moveTo>
                  <a:pt x="334857" y="1563009"/>
                </a:moveTo>
                <a:lnTo>
                  <a:pt x="0" y="1563009"/>
                </a:lnTo>
                <a:lnTo>
                  <a:pt x="0" y="0"/>
                </a:lnTo>
                <a:lnTo>
                  <a:pt x="334857" y="0"/>
                </a:lnTo>
                <a:lnTo>
                  <a:pt x="334857" y="1563009"/>
                </a:lnTo>
                <a:close/>
              </a:path>
            </a:pathLst>
          </a:custGeom>
          <a:solidFill>
            <a:srgbClr val="B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408930">
              <a:lnSpc>
                <a:spcPct val="100000"/>
              </a:lnSpc>
              <a:spcBef>
                <a:spcPts val="125"/>
              </a:spcBef>
            </a:pPr>
            <a:r>
              <a:rPr sz="2050" spc="545" dirty="0">
                <a:latin typeface="Lucida Sans Unicode"/>
                <a:cs typeface="Lucida Sans Unicode"/>
              </a:rPr>
              <a:t>▶</a:t>
            </a:r>
            <a:r>
              <a:rPr sz="2050" spc="-40" dirty="0">
                <a:latin typeface="Lucida Sans Unicode"/>
                <a:cs typeface="Lucida Sans Unicode"/>
              </a:rPr>
              <a:t> </a:t>
            </a:r>
            <a:r>
              <a:rPr spc="5" dirty="0"/>
              <a:t>Total</a:t>
            </a:r>
            <a:r>
              <a:rPr spc="10" dirty="0"/>
              <a:t> Number </a:t>
            </a:r>
            <a:r>
              <a:rPr spc="5" dirty="0"/>
              <a:t>of</a:t>
            </a:r>
            <a:r>
              <a:rPr spc="10" dirty="0"/>
              <a:t> </a:t>
            </a:r>
            <a:r>
              <a:rPr spc="5" dirty="0"/>
              <a:t>Rows=37,Total</a:t>
            </a:r>
            <a:r>
              <a:rPr spc="10" dirty="0"/>
              <a:t> Number </a:t>
            </a:r>
            <a:r>
              <a:rPr spc="5" dirty="0"/>
              <a:t>of</a:t>
            </a:r>
            <a:r>
              <a:rPr spc="10" dirty="0"/>
              <a:t> Columns </a:t>
            </a:r>
            <a:r>
              <a:rPr spc="5" dirty="0"/>
              <a:t>=9240.</a:t>
            </a:r>
            <a:endParaRPr sz="2050">
              <a:latin typeface="Lucida Sans Unicode"/>
              <a:cs typeface="Lucida Sans Unicode"/>
            </a:endParaRPr>
          </a:p>
          <a:p>
            <a:pPr marL="5396230">
              <a:lnSpc>
                <a:spcPct val="100000"/>
              </a:lnSpc>
              <a:spcBef>
                <a:spcPts val="30"/>
              </a:spcBef>
            </a:pPr>
            <a:endParaRPr sz="3250"/>
          </a:p>
          <a:p>
            <a:pPr marL="5408930" marR="252095">
              <a:lnSpc>
                <a:spcPct val="114999"/>
              </a:lnSpc>
              <a:tabLst>
                <a:tab pos="7109459" algn="l"/>
              </a:tabLst>
            </a:pPr>
            <a:r>
              <a:rPr sz="2550" spc="710" dirty="0">
                <a:latin typeface="Lucida Sans Unicode"/>
                <a:cs typeface="Lucida Sans Unicode"/>
              </a:rPr>
              <a:t>▶</a:t>
            </a:r>
            <a:r>
              <a:rPr sz="2550" spc="-90" dirty="0">
                <a:latin typeface="Lucida Sans Unicode"/>
                <a:cs typeface="Lucida Sans Unicode"/>
              </a:rPr>
              <a:t> </a:t>
            </a:r>
            <a:r>
              <a:rPr sz="2750" spc="-75" dirty="0">
                <a:latin typeface="Lucida Sans Unicode"/>
                <a:cs typeface="Lucida Sans Unicode"/>
              </a:rPr>
              <a:t>Single</a:t>
            </a:r>
            <a:r>
              <a:rPr sz="2750" spc="-150" dirty="0">
                <a:latin typeface="Lucida Sans Unicode"/>
                <a:cs typeface="Lucida Sans Unicode"/>
              </a:rPr>
              <a:t> </a:t>
            </a:r>
            <a:r>
              <a:rPr sz="2750" spc="-40" dirty="0">
                <a:latin typeface="Lucida Sans Unicode"/>
                <a:cs typeface="Lucida Sans Unicode"/>
              </a:rPr>
              <a:t>value</a:t>
            </a:r>
            <a:r>
              <a:rPr sz="2750" spc="-145" dirty="0">
                <a:latin typeface="Lucida Sans Unicode"/>
                <a:cs typeface="Lucida Sans Unicode"/>
              </a:rPr>
              <a:t> </a:t>
            </a:r>
            <a:r>
              <a:rPr sz="2750" spc="-40" dirty="0">
                <a:latin typeface="Lucida Sans Unicode"/>
                <a:cs typeface="Lucida Sans Unicode"/>
              </a:rPr>
              <a:t>features</a:t>
            </a:r>
            <a:r>
              <a:rPr sz="2750" spc="-150" dirty="0">
                <a:latin typeface="Lucida Sans Unicode"/>
                <a:cs typeface="Lucida Sans Unicode"/>
              </a:rPr>
              <a:t> </a:t>
            </a:r>
            <a:r>
              <a:rPr sz="2750" spc="-90" dirty="0">
                <a:latin typeface="Lucida Sans Unicode"/>
                <a:cs typeface="Lucida Sans Unicode"/>
              </a:rPr>
              <a:t>like“Magazine”,</a:t>
            </a:r>
            <a:r>
              <a:rPr sz="2750" spc="-145" dirty="0">
                <a:latin typeface="Lucida Sans Unicode"/>
                <a:cs typeface="Lucida Sans Unicode"/>
              </a:rPr>
              <a:t> </a:t>
            </a:r>
            <a:r>
              <a:rPr sz="2750" spc="-30" dirty="0">
                <a:latin typeface="Lucida Sans Unicode"/>
                <a:cs typeface="Lucida Sans Unicode"/>
              </a:rPr>
              <a:t>“ReceiveMoreUpdates</a:t>
            </a:r>
            <a:r>
              <a:rPr sz="2750" spc="-150" dirty="0">
                <a:latin typeface="Lucida Sans Unicode"/>
                <a:cs typeface="Lucida Sans Unicode"/>
              </a:rPr>
              <a:t> </a:t>
            </a:r>
            <a:r>
              <a:rPr sz="2750" spc="-75" dirty="0">
                <a:latin typeface="Lucida Sans Unicode"/>
                <a:cs typeface="Lucida Sans Unicode"/>
              </a:rPr>
              <a:t>About</a:t>
            </a:r>
            <a:r>
              <a:rPr sz="2750" spc="-145" dirty="0">
                <a:latin typeface="Lucida Sans Unicode"/>
                <a:cs typeface="Lucida Sans Unicode"/>
              </a:rPr>
              <a:t> </a:t>
            </a:r>
            <a:r>
              <a:rPr sz="2750" spc="-15" dirty="0">
                <a:latin typeface="Lucida Sans Unicode"/>
                <a:cs typeface="Lucida Sans Unicode"/>
              </a:rPr>
              <a:t>Our </a:t>
            </a:r>
            <a:r>
              <a:rPr sz="2750" spc="-855" dirty="0">
                <a:latin typeface="Lucida Sans Unicode"/>
                <a:cs typeface="Lucida Sans Unicode"/>
              </a:rPr>
              <a:t> </a:t>
            </a:r>
            <a:r>
              <a:rPr sz="2750" spc="-85" dirty="0">
                <a:latin typeface="Lucida Sans Unicode"/>
                <a:cs typeface="Lucida Sans Unicode"/>
              </a:rPr>
              <a:t>Courses”,	</a:t>
            </a:r>
            <a:r>
              <a:rPr sz="2750" spc="-25" dirty="0">
                <a:latin typeface="Lucida Sans Unicode"/>
                <a:cs typeface="Lucida Sans Unicode"/>
              </a:rPr>
              <a:t>“Update</a:t>
            </a:r>
            <a:r>
              <a:rPr sz="2750" spc="-165" dirty="0">
                <a:latin typeface="Lucida Sans Unicode"/>
                <a:cs typeface="Lucida Sans Unicode"/>
              </a:rPr>
              <a:t> </a:t>
            </a:r>
            <a:r>
              <a:rPr sz="2750" spc="-40" dirty="0">
                <a:latin typeface="Lucida Sans Unicode"/>
                <a:cs typeface="Lucida Sans Unicode"/>
              </a:rPr>
              <a:t>my</a:t>
            </a:r>
            <a:r>
              <a:rPr sz="2750" spc="-160" dirty="0">
                <a:latin typeface="Lucida Sans Unicode"/>
                <a:cs typeface="Lucida Sans Unicode"/>
              </a:rPr>
              <a:t> </a:t>
            </a:r>
            <a:r>
              <a:rPr sz="2750" spc="-70" dirty="0">
                <a:latin typeface="Lucida Sans Unicode"/>
                <a:cs typeface="Lucida Sans Unicode"/>
              </a:rPr>
              <a:t>supply”</a:t>
            </a:r>
            <a:endParaRPr sz="2750">
              <a:latin typeface="Lucida Sans Unicode"/>
              <a:cs typeface="Lucida Sans Unicode"/>
            </a:endParaRPr>
          </a:p>
          <a:p>
            <a:pPr marL="5396230">
              <a:lnSpc>
                <a:spcPct val="100000"/>
              </a:lnSpc>
              <a:spcBef>
                <a:spcPts val="55"/>
              </a:spcBef>
            </a:pPr>
            <a:endParaRPr sz="2450">
              <a:latin typeface="Lucida Sans Unicode"/>
              <a:cs typeface="Lucida Sans Unicode"/>
            </a:endParaRPr>
          </a:p>
          <a:p>
            <a:pPr marL="5408930" marR="19685">
              <a:lnSpc>
                <a:spcPct val="115900"/>
              </a:lnSpc>
            </a:pPr>
            <a:r>
              <a:rPr sz="2050" spc="545" dirty="0">
                <a:latin typeface="Lucida Sans Unicode"/>
                <a:cs typeface="Lucida Sans Unicode"/>
              </a:rPr>
              <a:t>▶</a:t>
            </a:r>
            <a:r>
              <a:rPr sz="2050" spc="-40" dirty="0">
                <a:latin typeface="Lucida Sans Unicode"/>
                <a:cs typeface="Lucida Sans Unicode"/>
              </a:rPr>
              <a:t> </a:t>
            </a:r>
            <a:r>
              <a:rPr spc="10" dirty="0"/>
              <a:t>Chain</a:t>
            </a:r>
            <a:r>
              <a:rPr spc="15" dirty="0"/>
              <a:t> </a:t>
            </a:r>
            <a:r>
              <a:rPr spc="5" dirty="0"/>
              <a:t>Content”,</a:t>
            </a:r>
            <a:r>
              <a:rPr spc="15" dirty="0"/>
              <a:t> </a:t>
            </a:r>
            <a:r>
              <a:rPr spc="5" dirty="0"/>
              <a:t>“Get</a:t>
            </a:r>
            <a:r>
              <a:rPr spc="15" dirty="0"/>
              <a:t> </a:t>
            </a:r>
            <a:r>
              <a:rPr spc="5" dirty="0"/>
              <a:t>updates</a:t>
            </a:r>
            <a:r>
              <a:rPr spc="10" dirty="0"/>
              <a:t> on</a:t>
            </a:r>
            <a:r>
              <a:rPr spc="15" dirty="0"/>
              <a:t> DM </a:t>
            </a:r>
            <a:r>
              <a:rPr spc="5" dirty="0"/>
              <a:t>Content”,</a:t>
            </a:r>
            <a:r>
              <a:rPr spc="15" dirty="0"/>
              <a:t> </a:t>
            </a:r>
            <a:r>
              <a:rPr spc="5" dirty="0"/>
              <a:t>“I</a:t>
            </a:r>
            <a:r>
              <a:rPr spc="10" dirty="0"/>
              <a:t> </a:t>
            </a:r>
            <a:r>
              <a:rPr spc="5" dirty="0"/>
              <a:t>agree</a:t>
            </a:r>
            <a:r>
              <a:rPr spc="15" dirty="0"/>
              <a:t> </a:t>
            </a:r>
            <a:r>
              <a:rPr spc="5" dirty="0"/>
              <a:t>to</a:t>
            </a:r>
            <a:r>
              <a:rPr spc="15" dirty="0"/>
              <a:t> </a:t>
            </a:r>
            <a:r>
              <a:rPr spc="10" dirty="0"/>
              <a:t>pay</a:t>
            </a:r>
            <a:r>
              <a:rPr spc="15" dirty="0"/>
              <a:t> </a:t>
            </a:r>
            <a:r>
              <a:rPr spc="5" dirty="0"/>
              <a:t>the</a:t>
            </a:r>
            <a:r>
              <a:rPr spc="10" dirty="0"/>
              <a:t> amount</a:t>
            </a:r>
            <a:r>
              <a:rPr spc="15" dirty="0"/>
              <a:t> </a:t>
            </a:r>
            <a:r>
              <a:rPr spc="5" dirty="0"/>
              <a:t>through</a:t>
            </a:r>
            <a:r>
              <a:rPr spc="15" dirty="0"/>
              <a:t> </a:t>
            </a:r>
            <a:r>
              <a:rPr spc="5" dirty="0"/>
              <a:t>cheque”</a:t>
            </a:r>
            <a:r>
              <a:rPr spc="15" dirty="0"/>
              <a:t> </a:t>
            </a:r>
            <a:r>
              <a:rPr spc="5" dirty="0"/>
              <a:t>etc. </a:t>
            </a:r>
            <a:r>
              <a:rPr spc="-585" dirty="0"/>
              <a:t> </a:t>
            </a:r>
            <a:r>
              <a:rPr spc="10" dirty="0"/>
              <a:t>have</a:t>
            </a:r>
            <a:r>
              <a:rPr dirty="0"/>
              <a:t> </a:t>
            </a:r>
            <a:r>
              <a:rPr spc="10" dirty="0"/>
              <a:t>been</a:t>
            </a:r>
            <a:r>
              <a:rPr spc="5" dirty="0"/>
              <a:t> dropped.</a:t>
            </a:r>
            <a:endParaRPr sz="2050">
              <a:latin typeface="Lucida Sans Unicode"/>
              <a:cs typeface="Lucida Sans Unicode"/>
            </a:endParaRPr>
          </a:p>
          <a:p>
            <a:pPr marL="5396230">
              <a:lnSpc>
                <a:spcPct val="100000"/>
              </a:lnSpc>
            </a:pPr>
            <a:endParaRPr sz="2400"/>
          </a:p>
          <a:p>
            <a:pPr marL="5408930">
              <a:lnSpc>
                <a:spcPct val="100000"/>
              </a:lnSpc>
              <a:spcBef>
                <a:spcPts val="1450"/>
              </a:spcBef>
            </a:pPr>
            <a:r>
              <a:rPr sz="2050" spc="545" dirty="0">
                <a:latin typeface="Lucida Sans Unicode"/>
                <a:cs typeface="Lucida Sans Unicode"/>
              </a:rPr>
              <a:t>▶</a:t>
            </a:r>
            <a:r>
              <a:rPr sz="2050" spc="-40" dirty="0">
                <a:latin typeface="Lucida Sans Unicode"/>
                <a:cs typeface="Lucida Sans Unicode"/>
              </a:rPr>
              <a:t> </a:t>
            </a:r>
            <a:r>
              <a:rPr spc="10" dirty="0"/>
              <a:t>Removing</a:t>
            </a:r>
            <a:r>
              <a:rPr spc="15" dirty="0"/>
              <a:t> </a:t>
            </a:r>
            <a:r>
              <a:rPr spc="5" dirty="0"/>
              <a:t>the“ProspectID”</a:t>
            </a:r>
            <a:r>
              <a:rPr spc="15" dirty="0"/>
              <a:t> </a:t>
            </a:r>
            <a:r>
              <a:rPr spc="10" dirty="0"/>
              <a:t>and</a:t>
            </a:r>
            <a:r>
              <a:rPr spc="15" dirty="0"/>
              <a:t> </a:t>
            </a:r>
            <a:r>
              <a:rPr spc="5" dirty="0"/>
              <a:t>“Lead</a:t>
            </a:r>
            <a:r>
              <a:rPr spc="15" dirty="0"/>
              <a:t> </a:t>
            </a:r>
            <a:r>
              <a:rPr spc="10" dirty="0"/>
              <a:t>Number”</a:t>
            </a:r>
            <a:r>
              <a:rPr spc="15" dirty="0"/>
              <a:t> </a:t>
            </a:r>
            <a:r>
              <a:rPr spc="5" dirty="0"/>
              <a:t>which</a:t>
            </a:r>
            <a:r>
              <a:rPr spc="15" dirty="0"/>
              <a:t> </a:t>
            </a:r>
            <a:r>
              <a:rPr spc="5" dirty="0"/>
              <a:t>are</a:t>
            </a:r>
            <a:r>
              <a:rPr spc="10" dirty="0"/>
              <a:t> </a:t>
            </a:r>
            <a:r>
              <a:rPr spc="5" dirty="0"/>
              <a:t>not</a:t>
            </a:r>
            <a:r>
              <a:rPr spc="15" dirty="0"/>
              <a:t> </a:t>
            </a:r>
            <a:r>
              <a:rPr spc="5" dirty="0"/>
              <a:t>necessary</a:t>
            </a:r>
            <a:r>
              <a:rPr spc="15" dirty="0"/>
              <a:t> </a:t>
            </a:r>
            <a:r>
              <a:rPr spc="5" dirty="0"/>
              <a:t>for</a:t>
            </a:r>
            <a:r>
              <a:rPr spc="15" dirty="0"/>
              <a:t> </a:t>
            </a:r>
            <a:r>
              <a:rPr spc="5" dirty="0"/>
              <a:t>the</a:t>
            </a:r>
            <a:r>
              <a:rPr spc="15" dirty="0"/>
              <a:t> </a:t>
            </a:r>
            <a:r>
              <a:rPr spc="5" dirty="0"/>
              <a:t>analysis.</a:t>
            </a:r>
            <a:endParaRPr sz="2050">
              <a:latin typeface="Lucida Sans Unicode"/>
              <a:cs typeface="Lucida Sans Unicode"/>
            </a:endParaRPr>
          </a:p>
          <a:p>
            <a:pPr marL="5396230">
              <a:lnSpc>
                <a:spcPct val="100000"/>
              </a:lnSpc>
            </a:pPr>
            <a:endParaRPr sz="3300"/>
          </a:p>
          <a:p>
            <a:pPr marL="5408930" marR="5080">
              <a:lnSpc>
                <a:spcPct val="115900"/>
              </a:lnSpc>
              <a:tabLst>
                <a:tab pos="14935200" algn="l"/>
              </a:tabLst>
            </a:pPr>
            <a:r>
              <a:rPr sz="2050" spc="545" dirty="0">
                <a:latin typeface="Lucida Sans Unicode"/>
                <a:cs typeface="Lucida Sans Unicode"/>
              </a:rPr>
              <a:t>▶ </a:t>
            </a:r>
            <a:r>
              <a:rPr spc="5" dirty="0"/>
              <a:t>After checking for the value counts for </a:t>
            </a:r>
            <a:r>
              <a:rPr spc="10" dirty="0"/>
              <a:t>some </a:t>
            </a:r>
            <a:r>
              <a:rPr spc="5" dirty="0"/>
              <a:t>of the object type variables, </a:t>
            </a:r>
            <a:r>
              <a:rPr spc="10" dirty="0"/>
              <a:t>we </a:t>
            </a:r>
            <a:r>
              <a:rPr spc="5" dirty="0"/>
              <a:t>find </a:t>
            </a:r>
            <a:r>
              <a:rPr spc="10" dirty="0"/>
              <a:t>some </a:t>
            </a:r>
            <a:r>
              <a:rPr spc="5" dirty="0"/>
              <a:t>of the </a:t>
            </a:r>
            <a:r>
              <a:rPr spc="10" dirty="0"/>
              <a:t> </a:t>
            </a:r>
            <a:r>
              <a:rPr spc="5" dirty="0"/>
              <a:t>features</a:t>
            </a:r>
            <a:r>
              <a:rPr spc="20" dirty="0"/>
              <a:t> </a:t>
            </a:r>
            <a:r>
              <a:rPr spc="5" dirty="0"/>
              <a:t>which</a:t>
            </a:r>
            <a:r>
              <a:rPr spc="20" dirty="0"/>
              <a:t> </a:t>
            </a:r>
            <a:r>
              <a:rPr spc="10" dirty="0"/>
              <a:t>have</a:t>
            </a:r>
            <a:r>
              <a:rPr spc="20" dirty="0"/>
              <a:t> </a:t>
            </a:r>
            <a:r>
              <a:rPr spc="10" dirty="0"/>
              <a:t>enough</a:t>
            </a:r>
            <a:r>
              <a:rPr spc="20" dirty="0"/>
              <a:t> </a:t>
            </a:r>
            <a:r>
              <a:rPr spc="5" dirty="0"/>
              <a:t>variance,</a:t>
            </a:r>
            <a:r>
              <a:rPr spc="20" dirty="0"/>
              <a:t> </a:t>
            </a:r>
            <a:r>
              <a:rPr spc="5" dirty="0"/>
              <a:t>which</a:t>
            </a:r>
            <a:r>
              <a:rPr spc="20" dirty="0"/>
              <a:t> </a:t>
            </a:r>
            <a:r>
              <a:rPr spc="10" dirty="0"/>
              <a:t>have</a:t>
            </a:r>
            <a:r>
              <a:rPr spc="20" dirty="0"/>
              <a:t> </a:t>
            </a:r>
            <a:r>
              <a:rPr spc="5" dirty="0"/>
              <a:t>dropped,</a:t>
            </a:r>
            <a:r>
              <a:rPr spc="20" dirty="0"/>
              <a:t> </a:t>
            </a:r>
            <a:r>
              <a:rPr spc="5" dirty="0"/>
              <a:t>the</a:t>
            </a:r>
            <a:r>
              <a:rPr spc="20" dirty="0"/>
              <a:t> </a:t>
            </a:r>
            <a:r>
              <a:rPr spc="5" dirty="0"/>
              <a:t>features</a:t>
            </a:r>
            <a:r>
              <a:rPr spc="25" dirty="0"/>
              <a:t> </a:t>
            </a:r>
            <a:r>
              <a:rPr spc="5" dirty="0"/>
              <a:t>are:	</a:t>
            </a:r>
            <a:r>
              <a:rPr spc="10" dirty="0"/>
              <a:t>“Do</a:t>
            </a:r>
            <a:r>
              <a:rPr spc="-25" dirty="0"/>
              <a:t> </a:t>
            </a:r>
            <a:r>
              <a:rPr spc="10" dirty="0"/>
              <a:t>Not</a:t>
            </a:r>
            <a:r>
              <a:rPr spc="-20" dirty="0"/>
              <a:t> </a:t>
            </a:r>
            <a:r>
              <a:rPr spc="5" dirty="0"/>
              <a:t>Call”,</a:t>
            </a:r>
            <a:r>
              <a:rPr spc="-20" dirty="0"/>
              <a:t> </a:t>
            </a:r>
            <a:r>
              <a:rPr spc="10" dirty="0"/>
              <a:t>“What </a:t>
            </a:r>
            <a:r>
              <a:rPr spc="-585" dirty="0"/>
              <a:t> </a:t>
            </a:r>
            <a:r>
              <a:rPr spc="5" dirty="0"/>
              <a:t>matters</a:t>
            </a:r>
            <a:r>
              <a:rPr spc="10" dirty="0"/>
              <a:t> most</a:t>
            </a:r>
            <a:r>
              <a:rPr spc="15" dirty="0"/>
              <a:t> </a:t>
            </a:r>
            <a:r>
              <a:rPr spc="5" dirty="0"/>
              <a:t>to</a:t>
            </a:r>
            <a:r>
              <a:rPr spc="15" dirty="0"/>
              <a:t> </a:t>
            </a:r>
            <a:r>
              <a:rPr spc="10" dirty="0"/>
              <a:t>you</a:t>
            </a:r>
            <a:r>
              <a:rPr spc="15" dirty="0"/>
              <a:t> </a:t>
            </a:r>
            <a:r>
              <a:rPr spc="5" dirty="0"/>
              <a:t>in</a:t>
            </a:r>
            <a:r>
              <a:rPr spc="15" dirty="0"/>
              <a:t> </a:t>
            </a:r>
            <a:r>
              <a:rPr spc="5" dirty="0"/>
              <a:t>choosing</a:t>
            </a:r>
            <a:r>
              <a:rPr spc="15" dirty="0"/>
              <a:t> </a:t>
            </a:r>
            <a:r>
              <a:rPr spc="5" dirty="0"/>
              <a:t>course”,</a:t>
            </a:r>
            <a:r>
              <a:rPr spc="15" dirty="0"/>
              <a:t> </a:t>
            </a:r>
            <a:r>
              <a:rPr spc="5" dirty="0"/>
              <a:t>“Search”,</a:t>
            </a:r>
            <a:r>
              <a:rPr spc="15" dirty="0"/>
              <a:t> </a:t>
            </a:r>
            <a:r>
              <a:rPr spc="5" dirty="0"/>
              <a:t>“Newspaper,</a:t>
            </a:r>
            <a:r>
              <a:rPr spc="15" dirty="0"/>
              <a:t> </a:t>
            </a:r>
            <a:r>
              <a:rPr spc="5" dirty="0"/>
              <a:t>Article”,</a:t>
            </a:r>
            <a:r>
              <a:rPr spc="15" dirty="0"/>
              <a:t> </a:t>
            </a:r>
            <a:r>
              <a:rPr spc="5" dirty="0"/>
              <a:t>“XEducation</a:t>
            </a:r>
            <a:r>
              <a:rPr spc="15" dirty="0"/>
              <a:t> </a:t>
            </a:r>
            <a:r>
              <a:rPr spc="5" dirty="0"/>
              <a:t>Forums”, </a:t>
            </a:r>
            <a:r>
              <a:rPr spc="10" dirty="0"/>
              <a:t> </a:t>
            </a:r>
            <a:r>
              <a:rPr spc="5" dirty="0"/>
              <a:t>“Newspaper”, “DigitalAdvertisement” etc.</a:t>
            </a:r>
            <a:endParaRPr sz="2050">
              <a:latin typeface="Lucida Sans Unicode"/>
              <a:cs typeface="Lucida Sans Unicode"/>
            </a:endParaRPr>
          </a:p>
          <a:p>
            <a:pPr marL="5396230">
              <a:lnSpc>
                <a:spcPct val="100000"/>
              </a:lnSpc>
            </a:pPr>
            <a:endParaRPr sz="3300"/>
          </a:p>
          <a:p>
            <a:pPr marL="5408930" marR="558165">
              <a:lnSpc>
                <a:spcPct val="115900"/>
              </a:lnSpc>
            </a:pPr>
            <a:r>
              <a:rPr sz="2050" spc="545" dirty="0">
                <a:latin typeface="Lucida Sans Unicode"/>
                <a:cs typeface="Lucida Sans Unicode"/>
              </a:rPr>
              <a:t>▶</a:t>
            </a:r>
            <a:r>
              <a:rPr sz="2050" spc="-40" dirty="0">
                <a:latin typeface="Lucida Sans Unicode"/>
                <a:cs typeface="Lucida Sans Unicode"/>
              </a:rPr>
              <a:t> </a:t>
            </a:r>
            <a:r>
              <a:rPr spc="5" dirty="0"/>
              <a:t>Dropping</a:t>
            </a:r>
            <a:r>
              <a:rPr spc="15" dirty="0"/>
              <a:t> </a:t>
            </a:r>
            <a:r>
              <a:rPr spc="5" dirty="0"/>
              <a:t>the</a:t>
            </a:r>
            <a:r>
              <a:rPr spc="10" dirty="0"/>
              <a:t> column </a:t>
            </a:r>
            <a:r>
              <a:rPr spc="5" dirty="0"/>
              <a:t>shaving</a:t>
            </a:r>
            <a:r>
              <a:rPr spc="15" dirty="0"/>
              <a:t> </a:t>
            </a:r>
            <a:r>
              <a:rPr spc="10" dirty="0"/>
              <a:t>more </a:t>
            </a:r>
            <a:r>
              <a:rPr spc="5" dirty="0"/>
              <a:t>than</a:t>
            </a:r>
            <a:r>
              <a:rPr spc="15" dirty="0"/>
              <a:t> </a:t>
            </a:r>
            <a:r>
              <a:rPr spc="10" dirty="0"/>
              <a:t>35% as</a:t>
            </a:r>
            <a:r>
              <a:rPr spc="15" dirty="0"/>
              <a:t> </a:t>
            </a:r>
            <a:r>
              <a:rPr spc="5" dirty="0"/>
              <a:t>missing</a:t>
            </a:r>
            <a:r>
              <a:rPr spc="10" dirty="0"/>
              <a:t> </a:t>
            </a:r>
            <a:r>
              <a:rPr spc="5" dirty="0"/>
              <a:t>values</a:t>
            </a:r>
            <a:r>
              <a:rPr spc="15" dirty="0"/>
              <a:t> </a:t>
            </a:r>
            <a:r>
              <a:rPr spc="10" dirty="0"/>
              <a:t>such as</a:t>
            </a:r>
            <a:r>
              <a:rPr spc="15" dirty="0"/>
              <a:t> </a:t>
            </a:r>
            <a:r>
              <a:rPr spc="10" dirty="0"/>
              <a:t>‘How </a:t>
            </a:r>
            <a:r>
              <a:rPr spc="5" dirty="0"/>
              <a:t>did</a:t>
            </a:r>
            <a:r>
              <a:rPr spc="15" dirty="0"/>
              <a:t> </a:t>
            </a:r>
            <a:r>
              <a:rPr spc="10" dirty="0"/>
              <a:t>you </a:t>
            </a:r>
            <a:r>
              <a:rPr spc="5" dirty="0"/>
              <a:t>hear </a:t>
            </a:r>
            <a:r>
              <a:rPr spc="-580" dirty="0"/>
              <a:t> </a:t>
            </a:r>
            <a:r>
              <a:rPr spc="5" dirty="0"/>
              <a:t>about </a:t>
            </a:r>
            <a:r>
              <a:rPr spc="15" dirty="0"/>
              <a:t>X</a:t>
            </a:r>
            <a:r>
              <a:rPr spc="5" dirty="0"/>
              <a:t> Education’ and‘Lead Profile’.</a:t>
            </a:r>
            <a:endParaRPr sz="205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25" y="1777820"/>
            <a:ext cx="5333999" cy="58483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22554" y="406974"/>
            <a:ext cx="11170920" cy="1163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0" dirty="0"/>
              <a:t>DATA</a:t>
            </a:r>
            <a:r>
              <a:rPr spc="-434" dirty="0"/>
              <a:t> </a:t>
            </a:r>
            <a:r>
              <a:rPr spc="-350" dirty="0"/>
              <a:t>MANIPULATION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29106" y="673191"/>
            <a:ext cx="6456680" cy="416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100"/>
              </a:spcBef>
            </a:pPr>
            <a:r>
              <a:rPr sz="6300" b="1" spc="-80" dirty="0">
                <a:solidFill>
                  <a:srgbClr val="593F2A"/>
                </a:solidFill>
                <a:latin typeface="Verdana"/>
                <a:cs typeface="Verdana"/>
              </a:rPr>
              <a:t>E</a:t>
            </a:r>
            <a:r>
              <a:rPr sz="6300" b="1" spc="-175" dirty="0">
                <a:solidFill>
                  <a:srgbClr val="593F2A"/>
                </a:solidFill>
                <a:latin typeface="Verdana"/>
                <a:cs typeface="Verdana"/>
              </a:rPr>
              <a:t>X</a:t>
            </a:r>
            <a:r>
              <a:rPr sz="6300" b="1" spc="15" dirty="0">
                <a:solidFill>
                  <a:srgbClr val="593F2A"/>
                </a:solidFill>
                <a:latin typeface="Verdana"/>
                <a:cs typeface="Verdana"/>
              </a:rPr>
              <a:t>P</a:t>
            </a:r>
            <a:r>
              <a:rPr sz="6300" b="1" spc="-180" dirty="0">
                <a:solidFill>
                  <a:srgbClr val="593F2A"/>
                </a:solidFill>
                <a:latin typeface="Verdana"/>
                <a:cs typeface="Verdana"/>
              </a:rPr>
              <a:t>L</a:t>
            </a:r>
            <a:r>
              <a:rPr sz="6300" b="1" spc="-35" dirty="0">
                <a:solidFill>
                  <a:srgbClr val="593F2A"/>
                </a:solidFill>
                <a:latin typeface="Verdana"/>
                <a:cs typeface="Verdana"/>
              </a:rPr>
              <a:t>O</a:t>
            </a:r>
            <a:r>
              <a:rPr sz="6300" b="1" spc="-275" dirty="0">
                <a:solidFill>
                  <a:srgbClr val="593F2A"/>
                </a:solidFill>
                <a:latin typeface="Verdana"/>
                <a:cs typeface="Verdana"/>
              </a:rPr>
              <a:t>R</a:t>
            </a:r>
            <a:r>
              <a:rPr sz="6300" b="1" spc="50" dirty="0">
                <a:solidFill>
                  <a:srgbClr val="593F2A"/>
                </a:solidFill>
                <a:latin typeface="Verdana"/>
                <a:cs typeface="Verdana"/>
              </a:rPr>
              <a:t>A</a:t>
            </a:r>
            <a:r>
              <a:rPr sz="6300" b="1" spc="-305" dirty="0">
                <a:solidFill>
                  <a:srgbClr val="593F2A"/>
                </a:solidFill>
                <a:latin typeface="Verdana"/>
                <a:cs typeface="Verdana"/>
              </a:rPr>
              <a:t>T</a:t>
            </a:r>
            <a:r>
              <a:rPr sz="6300" b="1" spc="-35" dirty="0">
                <a:solidFill>
                  <a:srgbClr val="593F2A"/>
                </a:solidFill>
                <a:latin typeface="Verdana"/>
                <a:cs typeface="Verdana"/>
              </a:rPr>
              <a:t>O</a:t>
            </a:r>
            <a:r>
              <a:rPr sz="6300" b="1" spc="-275" dirty="0">
                <a:solidFill>
                  <a:srgbClr val="593F2A"/>
                </a:solidFill>
                <a:latin typeface="Verdana"/>
                <a:cs typeface="Verdana"/>
              </a:rPr>
              <a:t>R</a:t>
            </a:r>
            <a:r>
              <a:rPr sz="6300" b="1" spc="-180" dirty="0">
                <a:solidFill>
                  <a:srgbClr val="593F2A"/>
                </a:solidFill>
                <a:latin typeface="Verdana"/>
                <a:cs typeface="Verdana"/>
              </a:rPr>
              <a:t>Y  </a:t>
            </a:r>
            <a:r>
              <a:rPr sz="6300" b="1" spc="-60" dirty="0">
                <a:solidFill>
                  <a:srgbClr val="593F2A"/>
                </a:solidFill>
                <a:latin typeface="Verdana"/>
                <a:cs typeface="Verdana"/>
              </a:rPr>
              <a:t>DATA </a:t>
            </a:r>
            <a:r>
              <a:rPr sz="6300" b="1" spc="-55" dirty="0">
                <a:solidFill>
                  <a:srgbClr val="593F2A"/>
                </a:solidFill>
                <a:latin typeface="Verdana"/>
                <a:cs typeface="Verdana"/>
              </a:rPr>
              <a:t> </a:t>
            </a:r>
            <a:r>
              <a:rPr sz="6300" b="1" spc="-345" dirty="0">
                <a:solidFill>
                  <a:srgbClr val="593F2A"/>
                </a:solidFill>
                <a:latin typeface="Verdana"/>
                <a:cs typeface="Verdana"/>
              </a:rPr>
              <a:t>ANALYSIS </a:t>
            </a:r>
            <a:r>
              <a:rPr sz="6300" b="1" spc="-340" dirty="0">
                <a:solidFill>
                  <a:srgbClr val="593F2A"/>
                </a:solidFill>
                <a:latin typeface="Verdana"/>
                <a:cs typeface="Verdana"/>
              </a:rPr>
              <a:t> </a:t>
            </a:r>
            <a:r>
              <a:rPr sz="6300" b="1" spc="-455" dirty="0">
                <a:solidFill>
                  <a:srgbClr val="593F2A"/>
                </a:solidFill>
                <a:latin typeface="Verdana"/>
                <a:cs typeface="Verdana"/>
              </a:rPr>
              <a:t>(EDA)</a:t>
            </a:r>
            <a:endParaRPr sz="63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534774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AD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879060" cy="10287000"/>
            <a:chOff x="0" y="0"/>
            <a:chExt cx="1787906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7879060" cy="10287000"/>
            </a:xfrm>
            <a:custGeom>
              <a:avLst/>
              <a:gdLst/>
              <a:ahLst/>
              <a:cxnLst/>
              <a:rect l="l" t="t" r="r" b="b"/>
              <a:pathLst>
                <a:path w="17879060" h="10287000">
                  <a:moveTo>
                    <a:pt x="1787868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4475140" y="0"/>
                  </a:lnTo>
                  <a:lnTo>
                    <a:pt x="17878684" y="10286999"/>
                  </a:lnTo>
                  <a:close/>
                </a:path>
              </a:pathLst>
            </a:custGeom>
            <a:solidFill>
              <a:srgbClr val="59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877" y="243302"/>
              <a:ext cx="10344149" cy="37718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6948" y="4014693"/>
              <a:ext cx="5895974" cy="59912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16214" y="5741969"/>
            <a:ext cx="8777605" cy="2047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250" b="1" spc="50" dirty="0">
                <a:solidFill>
                  <a:srgbClr val="DAD0CA"/>
                </a:solidFill>
                <a:latin typeface="Tahoma"/>
                <a:cs typeface="Tahoma"/>
              </a:rPr>
              <a:t>HEAT</a:t>
            </a:r>
            <a:r>
              <a:rPr sz="13250" b="1" spc="-844" dirty="0">
                <a:solidFill>
                  <a:srgbClr val="DAD0CA"/>
                </a:solidFill>
                <a:latin typeface="Tahoma"/>
                <a:cs typeface="Tahoma"/>
              </a:rPr>
              <a:t> </a:t>
            </a:r>
            <a:r>
              <a:rPr sz="13250" b="1" spc="160" dirty="0">
                <a:solidFill>
                  <a:srgbClr val="DAD0CA"/>
                </a:solidFill>
                <a:latin typeface="Tahoma"/>
                <a:cs typeface="Tahoma"/>
              </a:rPr>
              <a:t>MAP</a:t>
            </a:r>
            <a:endParaRPr sz="1325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848975">
              <a:lnSpc>
                <a:spcPct val="100000"/>
              </a:lnSpc>
              <a:spcBef>
                <a:spcPts val="90"/>
              </a:spcBef>
            </a:pPr>
            <a:r>
              <a:rPr spc="-70" dirty="0"/>
              <a:t>BOX</a:t>
            </a:r>
            <a:r>
              <a:rPr spc="-690" dirty="0"/>
              <a:t> </a:t>
            </a:r>
            <a:r>
              <a:rPr spc="-45" dirty="0"/>
              <a:t>PLOT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5293"/>
            <a:ext cx="335280" cy="1563370"/>
          </a:xfrm>
          <a:custGeom>
            <a:avLst/>
            <a:gdLst/>
            <a:ahLst/>
            <a:cxnLst/>
            <a:rect l="l" t="t" r="r" b="b"/>
            <a:pathLst>
              <a:path w="335280" h="1563370">
                <a:moveTo>
                  <a:pt x="334857" y="1563009"/>
                </a:moveTo>
                <a:lnTo>
                  <a:pt x="0" y="1563009"/>
                </a:lnTo>
                <a:lnTo>
                  <a:pt x="0" y="0"/>
                </a:lnTo>
                <a:lnTo>
                  <a:pt x="334857" y="0"/>
                </a:lnTo>
                <a:lnTo>
                  <a:pt x="334857" y="1563009"/>
                </a:lnTo>
                <a:close/>
              </a:path>
            </a:pathLst>
          </a:custGeom>
          <a:solidFill>
            <a:srgbClr val="B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01521" y="1"/>
            <a:ext cx="5819774" cy="10286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7456" y="3503901"/>
            <a:ext cx="10079355" cy="47466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865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3400" b="1" spc="45" dirty="0">
                <a:solidFill>
                  <a:srgbClr val="593F2A"/>
                </a:solidFill>
                <a:latin typeface="Tahoma"/>
                <a:cs typeface="Tahoma"/>
              </a:rPr>
              <a:t>N</a:t>
            </a:r>
            <a:r>
              <a:rPr sz="3400" b="1" spc="-55" dirty="0">
                <a:solidFill>
                  <a:srgbClr val="593F2A"/>
                </a:solidFill>
                <a:latin typeface="Tahoma"/>
                <a:cs typeface="Tahoma"/>
              </a:rPr>
              <a:t>u</a:t>
            </a:r>
            <a:r>
              <a:rPr sz="3400" b="1" spc="-70" dirty="0">
                <a:solidFill>
                  <a:srgbClr val="593F2A"/>
                </a:solidFill>
                <a:latin typeface="Tahoma"/>
                <a:cs typeface="Tahoma"/>
              </a:rPr>
              <a:t>m</a:t>
            </a:r>
            <a:r>
              <a:rPr sz="3400" b="1" spc="-25" dirty="0">
                <a:solidFill>
                  <a:srgbClr val="593F2A"/>
                </a:solidFill>
                <a:latin typeface="Tahoma"/>
                <a:cs typeface="Tahoma"/>
              </a:rPr>
              <a:t>e</a:t>
            </a:r>
            <a:r>
              <a:rPr sz="3400" b="1" spc="-40" dirty="0">
                <a:solidFill>
                  <a:srgbClr val="593F2A"/>
                </a:solidFill>
                <a:latin typeface="Tahoma"/>
                <a:cs typeface="Tahoma"/>
              </a:rPr>
              <a:t>r</a:t>
            </a:r>
            <a:r>
              <a:rPr sz="3400" b="1" spc="-45" dirty="0">
                <a:solidFill>
                  <a:srgbClr val="593F2A"/>
                </a:solidFill>
                <a:latin typeface="Tahoma"/>
                <a:cs typeface="Tahoma"/>
              </a:rPr>
              <a:t>i</a:t>
            </a:r>
            <a:r>
              <a:rPr sz="3400" b="1" spc="95" dirty="0">
                <a:solidFill>
                  <a:srgbClr val="593F2A"/>
                </a:solidFill>
                <a:latin typeface="Tahoma"/>
                <a:cs typeface="Tahoma"/>
              </a:rPr>
              <a:t>c</a:t>
            </a:r>
            <a:r>
              <a:rPr sz="3400" b="1" spc="-105" dirty="0">
                <a:solidFill>
                  <a:srgbClr val="593F2A"/>
                </a:solidFill>
                <a:latin typeface="Tahoma"/>
                <a:cs typeface="Tahoma"/>
              </a:rPr>
              <a:t>a</a:t>
            </a:r>
            <a:r>
              <a:rPr sz="3400" b="1" spc="30" dirty="0">
                <a:solidFill>
                  <a:srgbClr val="593F2A"/>
                </a:solidFill>
                <a:latin typeface="Tahoma"/>
                <a:cs typeface="Tahoma"/>
              </a:rPr>
              <a:t>l</a:t>
            </a:r>
            <a:r>
              <a:rPr sz="3400" b="1" spc="-195" dirty="0">
                <a:solidFill>
                  <a:srgbClr val="593F2A"/>
                </a:solidFill>
                <a:latin typeface="Tahoma"/>
                <a:cs typeface="Tahoma"/>
              </a:rPr>
              <a:t> </a:t>
            </a:r>
            <a:r>
              <a:rPr sz="3400" b="1" spc="15" dirty="0">
                <a:solidFill>
                  <a:srgbClr val="593F2A"/>
                </a:solidFill>
                <a:latin typeface="Tahoma"/>
                <a:cs typeface="Tahoma"/>
              </a:rPr>
              <a:t>V</a:t>
            </a:r>
            <a:r>
              <a:rPr sz="3400" b="1" spc="-105" dirty="0">
                <a:solidFill>
                  <a:srgbClr val="593F2A"/>
                </a:solidFill>
                <a:latin typeface="Tahoma"/>
                <a:cs typeface="Tahoma"/>
              </a:rPr>
              <a:t>a</a:t>
            </a:r>
            <a:r>
              <a:rPr sz="3400" b="1" spc="-40" dirty="0">
                <a:solidFill>
                  <a:srgbClr val="593F2A"/>
                </a:solidFill>
                <a:latin typeface="Tahoma"/>
                <a:cs typeface="Tahoma"/>
              </a:rPr>
              <a:t>r</a:t>
            </a:r>
            <a:r>
              <a:rPr sz="3400" b="1" spc="-45" dirty="0">
                <a:solidFill>
                  <a:srgbClr val="593F2A"/>
                </a:solidFill>
                <a:latin typeface="Tahoma"/>
                <a:cs typeface="Tahoma"/>
              </a:rPr>
              <a:t>i</a:t>
            </a:r>
            <a:r>
              <a:rPr sz="3400" b="1" spc="-105" dirty="0">
                <a:solidFill>
                  <a:srgbClr val="593F2A"/>
                </a:solidFill>
                <a:latin typeface="Tahoma"/>
                <a:cs typeface="Tahoma"/>
              </a:rPr>
              <a:t>a</a:t>
            </a:r>
            <a:r>
              <a:rPr sz="3400" b="1" spc="45" dirty="0">
                <a:solidFill>
                  <a:srgbClr val="593F2A"/>
                </a:solidFill>
                <a:latin typeface="Tahoma"/>
                <a:cs typeface="Tahoma"/>
              </a:rPr>
              <a:t>b</a:t>
            </a:r>
            <a:r>
              <a:rPr sz="3400" b="1" spc="25" dirty="0">
                <a:solidFill>
                  <a:srgbClr val="593F2A"/>
                </a:solidFill>
                <a:latin typeface="Tahoma"/>
                <a:cs typeface="Tahoma"/>
              </a:rPr>
              <a:t>l</a:t>
            </a:r>
            <a:r>
              <a:rPr sz="3400" b="1" spc="-25" dirty="0">
                <a:solidFill>
                  <a:srgbClr val="593F2A"/>
                </a:solidFill>
                <a:latin typeface="Tahoma"/>
                <a:cs typeface="Tahoma"/>
              </a:rPr>
              <a:t>e</a:t>
            </a:r>
            <a:r>
              <a:rPr sz="3400" b="1" spc="-55" dirty="0">
                <a:solidFill>
                  <a:srgbClr val="593F2A"/>
                </a:solidFill>
                <a:latin typeface="Tahoma"/>
                <a:cs typeface="Tahoma"/>
              </a:rPr>
              <a:t>s</a:t>
            </a:r>
            <a:r>
              <a:rPr sz="3400" b="1" spc="-195" dirty="0">
                <a:solidFill>
                  <a:srgbClr val="593F2A"/>
                </a:solidFill>
                <a:latin typeface="Tahoma"/>
                <a:cs typeface="Tahoma"/>
              </a:rPr>
              <a:t> </a:t>
            </a:r>
            <a:r>
              <a:rPr sz="3400" b="1" spc="-105" dirty="0">
                <a:solidFill>
                  <a:srgbClr val="593F2A"/>
                </a:solidFill>
                <a:latin typeface="Tahoma"/>
                <a:cs typeface="Tahoma"/>
              </a:rPr>
              <a:t>a</a:t>
            </a:r>
            <a:r>
              <a:rPr sz="3400" b="1" spc="-40" dirty="0">
                <a:solidFill>
                  <a:srgbClr val="593F2A"/>
                </a:solidFill>
                <a:latin typeface="Tahoma"/>
                <a:cs typeface="Tahoma"/>
              </a:rPr>
              <a:t>r</a:t>
            </a:r>
            <a:r>
              <a:rPr sz="3400" b="1" spc="-20" dirty="0">
                <a:solidFill>
                  <a:srgbClr val="593F2A"/>
                </a:solidFill>
                <a:latin typeface="Tahoma"/>
                <a:cs typeface="Tahoma"/>
              </a:rPr>
              <a:t>e</a:t>
            </a:r>
            <a:r>
              <a:rPr sz="3400" b="1" spc="-195" dirty="0">
                <a:solidFill>
                  <a:srgbClr val="593F2A"/>
                </a:solidFill>
                <a:latin typeface="Tahoma"/>
                <a:cs typeface="Tahoma"/>
              </a:rPr>
              <a:t> </a:t>
            </a:r>
            <a:r>
              <a:rPr sz="3400" b="1" spc="-30" dirty="0">
                <a:solidFill>
                  <a:srgbClr val="593F2A"/>
                </a:solidFill>
                <a:latin typeface="Tahoma"/>
                <a:cs typeface="Tahoma"/>
              </a:rPr>
              <a:t>n</a:t>
            </a:r>
            <a:r>
              <a:rPr sz="3400" b="1" spc="30" dirty="0">
                <a:solidFill>
                  <a:srgbClr val="593F2A"/>
                </a:solidFill>
                <a:latin typeface="Tahoma"/>
                <a:cs typeface="Tahoma"/>
              </a:rPr>
              <a:t>o</a:t>
            </a:r>
            <a:r>
              <a:rPr sz="3400" b="1" spc="-40" dirty="0">
                <a:solidFill>
                  <a:srgbClr val="593F2A"/>
                </a:solidFill>
                <a:latin typeface="Tahoma"/>
                <a:cs typeface="Tahoma"/>
              </a:rPr>
              <a:t>r</a:t>
            </a:r>
            <a:r>
              <a:rPr sz="3400" b="1" spc="-70" dirty="0">
                <a:solidFill>
                  <a:srgbClr val="593F2A"/>
                </a:solidFill>
                <a:latin typeface="Tahoma"/>
                <a:cs typeface="Tahoma"/>
              </a:rPr>
              <a:t>m</a:t>
            </a:r>
            <a:r>
              <a:rPr sz="3400" b="1" spc="-105" dirty="0">
                <a:solidFill>
                  <a:srgbClr val="593F2A"/>
                </a:solidFill>
                <a:latin typeface="Tahoma"/>
                <a:cs typeface="Tahoma"/>
              </a:rPr>
              <a:t>a</a:t>
            </a:r>
            <a:r>
              <a:rPr sz="3400" b="1" spc="25" dirty="0">
                <a:solidFill>
                  <a:srgbClr val="593F2A"/>
                </a:solidFill>
                <a:latin typeface="Tahoma"/>
                <a:cs typeface="Tahoma"/>
              </a:rPr>
              <a:t>l</a:t>
            </a:r>
            <a:r>
              <a:rPr sz="3400" b="1" spc="-45" dirty="0">
                <a:solidFill>
                  <a:srgbClr val="593F2A"/>
                </a:solidFill>
                <a:latin typeface="Tahoma"/>
                <a:cs typeface="Tahoma"/>
              </a:rPr>
              <a:t>i</a:t>
            </a:r>
            <a:r>
              <a:rPr sz="3400" b="1" spc="-155" dirty="0">
                <a:solidFill>
                  <a:srgbClr val="593F2A"/>
                </a:solidFill>
                <a:latin typeface="Tahoma"/>
                <a:cs typeface="Tahoma"/>
              </a:rPr>
              <a:t>z</a:t>
            </a:r>
            <a:r>
              <a:rPr sz="3400" b="1" spc="-25" dirty="0">
                <a:solidFill>
                  <a:srgbClr val="593F2A"/>
                </a:solidFill>
                <a:latin typeface="Tahoma"/>
                <a:cs typeface="Tahoma"/>
              </a:rPr>
              <a:t>e</a:t>
            </a:r>
            <a:r>
              <a:rPr sz="3400" b="1" spc="60" dirty="0">
                <a:solidFill>
                  <a:srgbClr val="593F2A"/>
                </a:solidFill>
                <a:latin typeface="Tahoma"/>
                <a:cs typeface="Tahoma"/>
              </a:rPr>
              <a:t>d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ahoma"/>
              <a:cs typeface="Tahoma"/>
            </a:endParaRPr>
          </a:p>
          <a:p>
            <a:pPr marL="12700" marR="5080">
              <a:lnSpc>
                <a:spcPct val="115799"/>
              </a:lnSpc>
            </a:pPr>
            <a:r>
              <a:rPr sz="3200" spc="869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3200" spc="-210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3400" b="1" spc="25" dirty="0">
                <a:solidFill>
                  <a:srgbClr val="593F2A"/>
                </a:solidFill>
                <a:latin typeface="Tahoma"/>
                <a:cs typeface="Tahoma"/>
              </a:rPr>
              <a:t>D</a:t>
            </a:r>
            <a:r>
              <a:rPr sz="3400" b="1" spc="-55" dirty="0">
                <a:solidFill>
                  <a:srgbClr val="593F2A"/>
                </a:solidFill>
                <a:latin typeface="Tahoma"/>
                <a:cs typeface="Tahoma"/>
              </a:rPr>
              <a:t>u</a:t>
            </a:r>
            <a:r>
              <a:rPr sz="3400" b="1" spc="-70" dirty="0">
                <a:solidFill>
                  <a:srgbClr val="593F2A"/>
                </a:solidFill>
                <a:latin typeface="Tahoma"/>
                <a:cs typeface="Tahoma"/>
              </a:rPr>
              <a:t>mm</a:t>
            </a:r>
            <a:r>
              <a:rPr sz="3400" b="1" spc="15" dirty="0">
                <a:solidFill>
                  <a:srgbClr val="593F2A"/>
                </a:solidFill>
                <a:latin typeface="Tahoma"/>
                <a:cs typeface="Tahoma"/>
              </a:rPr>
              <a:t>y</a:t>
            </a:r>
            <a:r>
              <a:rPr sz="3400" b="1" spc="-195" dirty="0">
                <a:solidFill>
                  <a:srgbClr val="593F2A"/>
                </a:solidFill>
                <a:latin typeface="Tahoma"/>
                <a:cs typeface="Tahoma"/>
              </a:rPr>
              <a:t> </a:t>
            </a:r>
            <a:r>
              <a:rPr sz="3400" b="1" spc="15" dirty="0">
                <a:solidFill>
                  <a:srgbClr val="593F2A"/>
                </a:solidFill>
                <a:latin typeface="Tahoma"/>
                <a:cs typeface="Tahoma"/>
              </a:rPr>
              <a:t>V</a:t>
            </a:r>
            <a:r>
              <a:rPr sz="3400" b="1" spc="-105" dirty="0">
                <a:solidFill>
                  <a:srgbClr val="593F2A"/>
                </a:solidFill>
                <a:latin typeface="Tahoma"/>
                <a:cs typeface="Tahoma"/>
              </a:rPr>
              <a:t>a</a:t>
            </a:r>
            <a:r>
              <a:rPr sz="3400" b="1" spc="-40" dirty="0">
                <a:solidFill>
                  <a:srgbClr val="593F2A"/>
                </a:solidFill>
                <a:latin typeface="Tahoma"/>
                <a:cs typeface="Tahoma"/>
              </a:rPr>
              <a:t>r</a:t>
            </a:r>
            <a:r>
              <a:rPr sz="3400" b="1" spc="-45" dirty="0">
                <a:solidFill>
                  <a:srgbClr val="593F2A"/>
                </a:solidFill>
                <a:latin typeface="Tahoma"/>
                <a:cs typeface="Tahoma"/>
              </a:rPr>
              <a:t>i</a:t>
            </a:r>
            <a:r>
              <a:rPr sz="3400" b="1" spc="-105" dirty="0">
                <a:solidFill>
                  <a:srgbClr val="593F2A"/>
                </a:solidFill>
                <a:latin typeface="Tahoma"/>
                <a:cs typeface="Tahoma"/>
              </a:rPr>
              <a:t>a</a:t>
            </a:r>
            <a:r>
              <a:rPr sz="3400" b="1" spc="45" dirty="0">
                <a:solidFill>
                  <a:srgbClr val="593F2A"/>
                </a:solidFill>
                <a:latin typeface="Tahoma"/>
                <a:cs typeface="Tahoma"/>
              </a:rPr>
              <a:t>b</a:t>
            </a:r>
            <a:r>
              <a:rPr sz="3400" b="1" spc="25" dirty="0">
                <a:solidFill>
                  <a:srgbClr val="593F2A"/>
                </a:solidFill>
                <a:latin typeface="Tahoma"/>
                <a:cs typeface="Tahoma"/>
              </a:rPr>
              <a:t>l</a:t>
            </a:r>
            <a:r>
              <a:rPr sz="3400" b="1" spc="-25" dirty="0">
                <a:solidFill>
                  <a:srgbClr val="593F2A"/>
                </a:solidFill>
                <a:latin typeface="Tahoma"/>
                <a:cs typeface="Tahoma"/>
              </a:rPr>
              <a:t>e</a:t>
            </a:r>
            <a:r>
              <a:rPr sz="3400" b="1" spc="-55" dirty="0">
                <a:solidFill>
                  <a:srgbClr val="593F2A"/>
                </a:solidFill>
                <a:latin typeface="Tahoma"/>
                <a:cs typeface="Tahoma"/>
              </a:rPr>
              <a:t>s</a:t>
            </a:r>
            <a:r>
              <a:rPr sz="3400" b="1" spc="-195" dirty="0">
                <a:solidFill>
                  <a:srgbClr val="593F2A"/>
                </a:solidFill>
                <a:latin typeface="Tahoma"/>
                <a:cs typeface="Tahoma"/>
              </a:rPr>
              <a:t> </a:t>
            </a:r>
            <a:r>
              <a:rPr sz="3400" b="1" spc="-105" dirty="0">
                <a:solidFill>
                  <a:srgbClr val="593F2A"/>
                </a:solidFill>
                <a:latin typeface="Tahoma"/>
                <a:cs typeface="Tahoma"/>
              </a:rPr>
              <a:t>a</a:t>
            </a:r>
            <a:r>
              <a:rPr sz="3400" b="1" spc="-40" dirty="0">
                <a:solidFill>
                  <a:srgbClr val="593F2A"/>
                </a:solidFill>
                <a:latin typeface="Tahoma"/>
                <a:cs typeface="Tahoma"/>
              </a:rPr>
              <a:t>r</a:t>
            </a:r>
            <a:r>
              <a:rPr sz="3400" b="1" spc="-20" dirty="0">
                <a:solidFill>
                  <a:srgbClr val="593F2A"/>
                </a:solidFill>
                <a:latin typeface="Tahoma"/>
                <a:cs typeface="Tahoma"/>
              </a:rPr>
              <a:t>e</a:t>
            </a:r>
            <a:r>
              <a:rPr sz="3400" b="1" spc="-195" dirty="0">
                <a:solidFill>
                  <a:srgbClr val="593F2A"/>
                </a:solidFill>
                <a:latin typeface="Tahoma"/>
                <a:cs typeface="Tahoma"/>
              </a:rPr>
              <a:t> </a:t>
            </a:r>
            <a:r>
              <a:rPr sz="3400" b="1" spc="95" dirty="0">
                <a:solidFill>
                  <a:srgbClr val="593F2A"/>
                </a:solidFill>
                <a:latin typeface="Tahoma"/>
                <a:cs typeface="Tahoma"/>
              </a:rPr>
              <a:t>c</a:t>
            </a:r>
            <a:r>
              <a:rPr sz="3400" b="1" spc="-40" dirty="0">
                <a:solidFill>
                  <a:srgbClr val="593F2A"/>
                </a:solidFill>
                <a:latin typeface="Tahoma"/>
                <a:cs typeface="Tahoma"/>
              </a:rPr>
              <a:t>r</a:t>
            </a:r>
            <a:r>
              <a:rPr sz="3400" b="1" spc="-25" dirty="0">
                <a:solidFill>
                  <a:srgbClr val="593F2A"/>
                </a:solidFill>
                <a:latin typeface="Tahoma"/>
                <a:cs typeface="Tahoma"/>
              </a:rPr>
              <a:t>e</a:t>
            </a:r>
            <a:r>
              <a:rPr sz="3400" b="1" spc="-105" dirty="0">
                <a:solidFill>
                  <a:srgbClr val="593F2A"/>
                </a:solidFill>
                <a:latin typeface="Tahoma"/>
                <a:cs typeface="Tahoma"/>
              </a:rPr>
              <a:t>a</a:t>
            </a:r>
            <a:r>
              <a:rPr sz="3400" b="1" spc="10" dirty="0">
                <a:solidFill>
                  <a:srgbClr val="593F2A"/>
                </a:solidFill>
                <a:latin typeface="Tahoma"/>
                <a:cs typeface="Tahoma"/>
              </a:rPr>
              <a:t>t</a:t>
            </a:r>
            <a:r>
              <a:rPr sz="3400" b="1" spc="-25" dirty="0">
                <a:solidFill>
                  <a:srgbClr val="593F2A"/>
                </a:solidFill>
                <a:latin typeface="Tahoma"/>
                <a:cs typeface="Tahoma"/>
              </a:rPr>
              <a:t>e</a:t>
            </a:r>
            <a:r>
              <a:rPr sz="3400" b="1" spc="60" dirty="0">
                <a:solidFill>
                  <a:srgbClr val="593F2A"/>
                </a:solidFill>
                <a:latin typeface="Tahoma"/>
                <a:cs typeface="Tahoma"/>
              </a:rPr>
              <a:t>d</a:t>
            </a:r>
            <a:r>
              <a:rPr sz="3400" b="1" spc="-195" dirty="0">
                <a:solidFill>
                  <a:srgbClr val="593F2A"/>
                </a:solidFill>
                <a:latin typeface="Tahoma"/>
                <a:cs typeface="Tahoma"/>
              </a:rPr>
              <a:t> </a:t>
            </a:r>
            <a:r>
              <a:rPr sz="3400" b="1" spc="20" dirty="0">
                <a:solidFill>
                  <a:srgbClr val="593F2A"/>
                </a:solidFill>
                <a:latin typeface="Tahoma"/>
                <a:cs typeface="Tahoma"/>
              </a:rPr>
              <a:t>f</a:t>
            </a:r>
            <a:r>
              <a:rPr sz="3400" b="1" spc="30" dirty="0">
                <a:solidFill>
                  <a:srgbClr val="593F2A"/>
                </a:solidFill>
                <a:latin typeface="Tahoma"/>
                <a:cs typeface="Tahoma"/>
              </a:rPr>
              <a:t>o</a:t>
            </a:r>
            <a:r>
              <a:rPr sz="3400" b="1" spc="-35" dirty="0">
                <a:solidFill>
                  <a:srgbClr val="593F2A"/>
                </a:solidFill>
                <a:latin typeface="Tahoma"/>
                <a:cs typeface="Tahoma"/>
              </a:rPr>
              <a:t>r</a:t>
            </a:r>
            <a:r>
              <a:rPr sz="3400" b="1" spc="-195" dirty="0">
                <a:solidFill>
                  <a:srgbClr val="593F2A"/>
                </a:solidFill>
                <a:latin typeface="Tahoma"/>
                <a:cs typeface="Tahoma"/>
              </a:rPr>
              <a:t> </a:t>
            </a:r>
            <a:r>
              <a:rPr sz="3400" b="1" spc="30" dirty="0">
                <a:solidFill>
                  <a:srgbClr val="593F2A"/>
                </a:solidFill>
                <a:latin typeface="Tahoma"/>
                <a:cs typeface="Tahoma"/>
              </a:rPr>
              <a:t>o</a:t>
            </a:r>
            <a:r>
              <a:rPr sz="3400" b="1" spc="45" dirty="0">
                <a:solidFill>
                  <a:srgbClr val="593F2A"/>
                </a:solidFill>
                <a:latin typeface="Tahoma"/>
                <a:cs typeface="Tahoma"/>
              </a:rPr>
              <a:t>b</a:t>
            </a:r>
            <a:r>
              <a:rPr sz="3400" b="1" spc="-250" dirty="0">
                <a:solidFill>
                  <a:srgbClr val="593F2A"/>
                </a:solidFill>
                <a:latin typeface="Tahoma"/>
                <a:cs typeface="Tahoma"/>
              </a:rPr>
              <a:t>j</a:t>
            </a:r>
            <a:r>
              <a:rPr sz="3400" b="1" spc="-25" dirty="0">
                <a:solidFill>
                  <a:srgbClr val="593F2A"/>
                </a:solidFill>
                <a:latin typeface="Tahoma"/>
                <a:cs typeface="Tahoma"/>
              </a:rPr>
              <a:t>e</a:t>
            </a:r>
            <a:r>
              <a:rPr sz="3400" b="1" spc="95" dirty="0">
                <a:solidFill>
                  <a:srgbClr val="593F2A"/>
                </a:solidFill>
                <a:latin typeface="Tahoma"/>
                <a:cs typeface="Tahoma"/>
              </a:rPr>
              <a:t>c</a:t>
            </a:r>
            <a:r>
              <a:rPr sz="3400" b="1" spc="15" dirty="0">
                <a:solidFill>
                  <a:srgbClr val="593F2A"/>
                </a:solidFill>
                <a:latin typeface="Tahoma"/>
                <a:cs typeface="Tahoma"/>
              </a:rPr>
              <a:t>t</a:t>
            </a:r>
            <a:r>
              <a:rPr sz="3400" b="1" spc="-195" dirty="0">
                <a:solidFill>
                  <a:srgbClr val="593F2A"/>
                </a:solidFill>
                <a:latin typeface="Tahoma"/>
                <a:cs typeface="Tahoma"/>
              </a:rPr>
              <a:t> </a:t>
            </a:r>
            <a:r>
              <a:rPr sz="3400" b="1" spc="10" dirty="0">
                <a:solidFill>
                  <a:srgbClr val="593F2A"/>
                </a:solidFill>
                <a:latin typeface="Tahoma"/>
                <a:cs typeface="Tahoma"/>
              </a:rPr>
              <a:t>ty</a:t>
            </a:r>
            <a:r>
              <a:rPr sz="3400" b="1" spc="55" dirty="0">
                <a:solidFill>
                  <a:srgbClr val="593F2A"/>
                </a:solidFill>
                <a:latin typeface="Tahoma"/>
                <a:cs typeface="Tahoma"/>
              </a:rPr>
              <a:t>p</a:t>
            </a:r>
            <a:r>
              <a:rPr sz="3400" b="1" spc="-15" dirty="0">
                <a:solidFill>
                  <a:srgbClr val="593F2A"/>
                </a:solidFill>
                <a:latin typeface="Tahoma"/>
                <a:cs typeface="Tahoma"/>
              </a:rPr>
              <a:t>e  </a:t>
            </a:r>
            <a:r>
              <a:rPr sz="3400" b="1" spc="-35" dirty="0">
                <a:solidFill>
                  <a:srgbClr val="593F2A"/>
                </a:solidFill>
                <a:latin typeface="Tahoma"/>
                <a:cs typeface="Tahoma"/>
              </a:rPr>
              <a:t>variables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200" spc="869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3200" spc="-210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3400" b="1" spc="-70" dirty="0">
                <a:solidFill>
                  <a:srgbClr val="593F2A"/>
                </a:solidFill>
                <a:latin typeface="Tahoma"/>
                <a:cs typeface="Tahoma"/>
              </a:rPr>
              <a:t>T</a:t>
            </a:r>
            <a:r>
              <a:rPr sz="3400" b="1" spc="30" dirty="0">
                <a:solidFill>
                  <a:srgbClr val="593F2A"/>
                </a:solidFill>
                <a:latin typeface="Tahoma"/>
                <a:cs typeface="Tahoma"/>
              </a:rPr>
              <a:t>o</a:t>
            </a:r>
            <a:r>
              <a:rPr sz="3400" b="1" spc="10" dirty="0">
                <a:solidFill>
                  <a:srgbClr val="593F2A"/>
                </a:solidFill>
                <a:latin typeface="Tahoma"/>
                <a:cs typeface="Tahoma"/>
              </a:rPr>
              <a:t>t</a:t>
            </a:r>
            <a:r>
              <a:rPr sz="3400" b="1" spc="-105" dirty="0">
                <a:solidFill>
                  <a:srgbClr val="593F2A"/>
                </a:solidFill>
                <a:latin typeface="Tahoma"/>
                <a:cs typeface="Tahoma"/>
              </a:rPr>
              <a:t>a</a:t>
            </a:r>
            <a:r>
              <a:rPr sz="3400" b="1" spc="30" dirty="0">
                <a:solidFill>
                  <a:srgbClr val="593F2A"/>
                </a:solidFill>
                <a:latin typeface="Tahoma"/>
                <a:cs typeface="Tahoma"/>
              </a:rPr>
              <a:t>l</a:t>
            </a:r>
            <a:r>
              <a:rPr sz="3400" b="1" spc="-195" dirty="0">
                <a:solidFill>
                  <a:srgbClr val="593F2A"/>
                </a:solidFill>
                <a:latin typeface="Tahoma"/>
                <a:cs typeface="Tahoma"/>
              </a:rPr>
              <a:t> R</a:t>
            </a:r>
            <a:r>
              <a:rPr sz="3400" b="1" spc="30" dirty="0">
                <a:solidFill>
                  <a:srgbClr val="593F2A"/>
                </a:solidFill>
                <a:latin typeface="Tahoma"/>
                <a:cs typeface="Tahoma"/>
              </a:rPr>
              <a:t>o</a:t>
            </a:r>
            <a:r>
              <a:rPr sz="3400" b="1" spc="-340" dirty="0">
                <a:solidFill>
                  <a:srgbClr val="593F2A"/>
                </a:solidFill>
                <a:latin typeface="Tahoma"/>
                <a:cs typeface="Tahoma"/>
              </a:rPr>
              <a:t>w</a:t>
            </a:r>
            <a:r>
              <a:rPr sz="3400" b="1" spc="-55" dirty="0">
                <a:solidFill>
                  <a:srgbClr val="593F2A"/>
                </a:solidFill>
                <a:latin typeface="Tahoma"/>
                <a:cs typeface="Tahoma"/>
              </a:rPr>
              <a:t>s</a:t>
            </a:r>
            <a:r>
              <a:rPr sz="3400" b="1" spc="-195" dirty="0">
                <a:solidFill>
                  <a:srgbClr val="593F2A"/>
                </a:solidFill>
                <a:latin typeface="Tahoma"/>
                <a:cs typeface="Tahoma"/>
              </a:rPr>
              <a:t> </a:t>
            </a:r>
            <a:r>
              <a:rPr sz="3400" b="1" spc="20" dirty="0">
                <a:solidFill>
                  <a:srgbClr val="593F2A"/>
                </a:solidFill>
                <a:latin typeface="Tahoma"/>
                <a:cs typeface="Tahoma"/>
              </a:rPr>
              <a:t>f</a:t>
            </a:r>
            <a:r>
              <a:rPr sz="3400" b="1" spc="30" dirty="0">
                <a:solidFill>
                  <a:srgbClr val="593F2A"/>
                </a:solidFill>
                <a:latin typeface="Tahoma"/>
                <a:cs typeface="Tahoma"/>
              </a:rPr>
              <a:t>o</a:t>
            </a:r>
            <a:r>
              <a:rPr sz="3400" b="1" spc="-40" dirty="0">
                <a:solidFill>
                  <a:srgbClr val="593F2A"/>
                </a:solidFill>
                <a:latin typeface="Tahoma"/>
                <a:cs typeface="Tahoma"/>
              </a:rPr>
              <a:t>r</a:t>
            </a:r>
            <a:r>
              <a:rPr sz="3400" b="1" spc="40" dirty="0">
                <a:solidFill>
                  <a:srgbClr val="593F2A"/>
                </a:solidFill>
                <a:latin typeface="Tahoma"/>
                <a:cs typeface="Tahoma"/>
              </a:rPr>
              <a:t>A</a:t>
            </a:r>
            <a:r>
              <a:rPr sz="3400" b="1" spc="-30" dirty="0">
                <a:solidFill>
                  <a:srgbClr val="593F2A"/>
                </a:solidFill>
                <a:latin typeface="Tahoma"/>
                <a:cs typeface="Tahoma"/>
              </a:rPr>
              <a:t>n</a:t>
            </a:r>
            <a:r>
              <a:rPr sz="3400" b="1" spc="-105" dirty="0">
                <a:solidFill>
                  <a:srgbClr val="593F2A"/>
                </a:solidFill>
                <a:latin typeface="Tahoma"/>
                <a:cs typeface="Tahoma"/>
              </a:rPr>
              <a:t>a</a:t>
            </a:r>
            <a:r>
              <a:rPr sz="3400" b="1" spc="25" dirty="0">
                <a:solidFill>
                  <a:srgbClr val="593F2A"/>
                </a:solidFill>
                <a:latin typeface="Tahoma"/>
                <a:cs typeface="Tahoma"/>
              </a:rPr>
              <a:t>l</a:t>
            </a:r>
            <a:r>
              <a:rPr sz="3400" b="1" spc="10" dirty="0">
                <a:solidFill>
                  <a:srgbClr val="593F2A"/>
                </a:solidFill>
                <a:latin typeface="Tahoma"/>
                <a:cs typeface="Tahoma"/>
              </a:rPr>
              <a:t>y</a:t>
            </a:r>
            <a:r>
              <a:rPr sz="3400" b="1" spc="-60" dirty="0">
                <a:solidFill>
                  <a:srgbClr val="593F2A"/>
                </a:solidFill>
                <a:latin typeface="Tahoma"/>
                <a:cs typeface="Tahoma"/>
              </a:rPr>
              <a:t>s</a:t>
            </a:r>
            <a:r>
              <a:rPr sz="3400" b="1" spc="-45" dirty="0">
                <a:solidFill>
                  <a:srgbClr val="593F2A"/>
                </a:solidFill>
                <a:latin typeface="Tahoma"/>
                <a:cs typeface="Tahoma"/>
              </a:rPr>
              <a:t>i</a:t>
            </a:r>
            <a:r>
              <a:rPr sz="3400" b="1" spc="-60" dirty="0">
                <a:solidFill>
                  <a:srgbClr val="593F2A"/>
                </a:solidFill>
                <a:latin typeface="Tahoma"/>
                <a:cs typeface="Tahoma"/>
              </a:rPr>
              <a:t>s</a:t>
            </a:r>
            <a:r>
              <a:rPr sz="3400" b="1" spc="-295" dirty="0">
                <a:solidFill>
                  <a:srgbClr val="593F2A"/>
                </a:solidFill>
                <a:latin typeface="Tahoma"/>
                <a:cs typeface="Tahoma"/>
              </a:rPr>
              <a:t>:</a:t>
            </a:r>
            <a:r>
              <a:rPr sz="3400" b="1" spc="-195" dirty="0">
                <a:solidFill>
                  <a:srgbClr val="593F2A"/>
                </a:solidFill>
                <a:latin typeface="Tahoma"/>
                <a:cs typeface="Tahoma"/>
              </a:rPr>
              <a:t> </a:t>
            </a:r>
            <a:r>
              <a:rPr sz="3400" b="1" spc="30" dirty="0">
                <a:solidFill>
                  <a:srgbClr val="593F2A"/>
                </a:solidFill>
                <a:latin typeface="Tahoma"/>
                <a:cs typeface="Tahoma"/>
              </a:rPr>
              <a:t>9</a:t>
            </a:r>
            <a:r>
              <a:rPr sz="3400" b="1" spc="-270" dirty="0">
                <a:solidFill>
                  <a:srgbClr val="593F2A"/>
                </a:solidFill>
                <a:latin typeface="Tahoma"/>
                <a:cs typeface="Tahoma"/>
              </a:rPr>
              <a:t>2</a:t>
            </a:r>
            <a:r>
              <a:rPr sz="3400" b="1" spc="-50" dirty="0">
                <a:solidFill>
                  <a:srgbClr val="593F2A"/>
                </a:solidFill>
                <a:latin typeface="Tahoma"/>
                <a:cs typeface="Tahoma"/>
              </a:rPr>
              <a:t>4</a:t>
            </a:r>
            <a:r>
              <a:rPr sz="3400" b="1" spc="215" dirty="0">
                <a:solidFill>
                  <a:srgbClr val="593F2A"/>
                </a:solidFill>
                <a:latin typeface="Tahoma"/>
                <a:cs typeface="Tahoma"/>
              </a:rPr>
              <a:t>0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200" spc="869" dirty="0">
                <a:solidFill>
                  <a:srgbClr val="593F2A"/>
                </a:solidFill>
                <a:latin typeface="Lucida Sans Unicode"/>
                <a:cs typeface="Lucida Sans Unicode"/>
              </a:rPr>
              <a:t>▶</a:t>
            </a:r>
            <a:r>
              <a:rPr sz="3200" spc="-210" dirty="0">
                <a:solidFill>
                  <a:srgbClr val="593F2A"/>
                </a:solidFill>
                <a:latin typeface="Lucida Sans Unicode"/>
                <a:cs typeface="Lucida Sans Unicode"/>
              </a:rPr>
              <a:t> </a:t>
            </a:r>
            <a:r>
              <a:rPr sz="3400" b="1" spc="-70" dirty="0">
                <a:solidFill>
                  <a:srgbClr val="593F2A"/>
                </a:solidFill>
                <a:latin typeface="Tahoma"/>
                <a:cs typeface="Tahoma"/>
              </a:rPr>
              <a:t>T</a:t>
            </a:r>
            <a:r>
              <a:rPr sz="3400" b="1" spc="30" dirty="0">
                <a:solidFill>
                  <a:srgbClr val="593F2A"/>
                </a:solidFill>
                <a:latin typeface="Tahoma"/>
                <a:cs typeface="Tahoma"/>
              </a:rPr>
              <a:t>o</a:t>
            </a:r>
            <a:r>
              <a:rPr sz="3400" b="1" spc="10" dirty="0">
                <a:solidFill>
                  <a:srgbClr val="593F2A"/>
                </a:solidFill>
                <a:latin typeface="Tahoma"/>
                <a:cs typeface="Tahoma"/>
              </a:rPr>
              <a:t>t</a:t>
            </a:r>
            <a:r>
              <a:rPr sz="3400" b="1" spc="-105" dirty="0">
                <a:solidFill>
                  <a:srgbClr val="593F2A"/>
                </a:solidFill>
                <a:latin typeface="Tahoma"/>
                <a:cs typeface="Tahoma"/>
              </a:rPr>
              <a:t>a</a:t>
            </a:r>
            <a:r>
              <a:rPr sz="3400" b="1" spc="30" dirty="0">
                <a:solidFill>
                  <a:srgbClr val="593F2A"/>
                </a:solidFill>
                <a:latin typeface="Tahoma"/>
                <a:cs typeface="Tahoma"/>
              </a:rPr>
              <a:t>l</a:t>
            </a:r>
            <a:r>
              <a:rPr sz="3400" b="1" spc="-195" dirty="0">
                <a:solidFill>
                  <a:srgbClr val="593F2A"/>
                </a:solidFill>
                <a:latin typeface="Tahoma"/>
                <a:cs typeface="Tahoma"/>
              </a:rPr>
              <a:t> </a:t>
            </a:r>
            <a:r>
              <a:rPr sz="3400" b="1" spc="114" dirty="0">
                <a:solidFill>
                  <a:srgbClr val="593F2A"/>
                </a:solidFill>
                <a:latin typeface="Tahoma"/>
                <a:cs typeface="Tahoma"/>
              </a:rPr>
              <a:t>C</a:t>
            </a:r>
            <a:r>
              <a:rPr sz="3400" b="1" spc="30" dirty="0">
                <a:solidFill>
                  <a:srgbClr val="593F2A"/>
                </a:solidFill>
                <a:latin typeface="Tahoma"/>
                <a:cs typeface="Tahoma"/>
              </a:rPr>
              <a:t>o</a:t>
            </a:r>
            <a:r>
              <a:rPr sz="3400" b="1" spc="25" dirty="0">
                <a:solidFill>
                  <a:srgbClr val="593F2A"/>
                </a:solidFill>
                <a:latin typeface="Tahoma"/>
                <a:cs typeface="Tahoma"/>
              </a:rPr>
              <a:t>l</a:t>
            </a:r>
            <a:r>
              <a:rPr sz="3400" b="1" spc="-55" dirty="0">
                <a:solidFill>
                  <a:srgbClr val="593F2A"/>
                </a:solidFill>
                <a:latin typeface="Tahoma"/>
                <a:cs typeface="Tahoma"/>
              </a:rPr>
              <a:t>u</a:t>
            </a:r>
            <a:r>
              <a:rPr sz="3400" b="1" spc="-70" dirty="0">
                <a:solidFill>
                  <a:srgbClr val="593F2A"/>
                </a:solidFill>
                <a:latin typeface="Tahoma"/>
                <a:cs typeface="Tahoma"/>
              </a:rPr>
              <a:t>m</a:t>
            </a:r>
            <a:r>
              <a:rPr sz="3400" b="1" spc="-30" dirty="0">
                <a:solidFill>
                  <a:srgbClr val="593F2A"/>
                </a:solidFill>
                <a:latin typeface="Tahoma"/>
                <a:cs typeface="Tahoma"/>
              </a:rPr>
              <a:t>n</a:t>
            </a:r>
            <a:r>
              <a:rPr sz="3400" b="1" spc="-55" dirty="0">
                <a:solidFill>
                  <a:srgbClr val="593F2A"/>
                </a:solidFill>
                <a:latin typeface="Tahoma"/>
                <a:cs typeface="Tahoma"/>
              </a:rPr>
              <a:t>s</a:t>
            </a:r>
            <a:r>
              <a:rPr sz="3400" b="1" spc="-195" dirty="0">
                <a:solidFill>
                  <a:srgbClr val="593F2A"/>
                </a:solidFill>
                <a:latin typeface="Tahoma"/>
                <a:cs typeface="Tahoma"/>
              </a:rPr>
              <a:t> </a:t>
            </a:r>
            <a:r>
              <a:rPr sz="3400" b="1" spc="20" dirty="0">
                <a:solidFill>
                  <a:srgbClr val="593F2A"/>
                </a:solidFill>
                <a:latin typeface="Tahoma"/>
                <a:cs typeface="Tahoma"/>
              </a:rPr>
              <a:t>f</a:t>
            </a:r>
            <a:r>
              <a:rPr sz="3400" b="1" spc="30" dirty="0">
                <a:solidFill>
                  <a:srgbClr val="593F2A"/>
                </a:solidFill>
                <a:latin typeface="Tahoma"/>
                <a:cs typeface="Tahoma"/>
              </a:rPr>
              <a:t>o</a:t>
            </a:r>
            <a:r>
              <a:rPr sz="3400" b="1" spc="-35" dirty="0">
                <a:solidFill>
                  <a:srgbClr val="593F2A"/>
                </a:solidFill>
                <a:latin typeface="Tahoma"/>
                <a:cs typeface="Tahoma"/>
              </a:rPr>
              <a:t>r</a:t>
            </a:r>
            <a:r>
              <a:rPr sz="3400" b="1" spc="-195" dirty="0">
                <a:solidFill>
                  <a:srgbClr val="593F2A"/>
                </a:solidFill>
                <a:latin typeface="Tahoma"/>
                <a:cs typeface="Tahoma"/>
              </a:rPr>
              <a:t> </a:t>
            </a:r>
            <a:r>
              <a:rPr sz="3400" b="1" spc="40" dirty="0">
                <a:solidFill>
                  <a:srgbClr val="593F2A"/>
                </a:solidFill>
                <a:latin typeface="Tahoma"/>
                <a:cs typeface="Tahoma"/>
              </a:rPr>
              <a:t>A</a:t>
            </a:r>
            <a:r>
              <a:rPr sz="3400" b="1" spc="-30" dirty="0">
                <a:solidFill>
                  <a:srgbClr val="593F2A"/>
                </a:solidFill>
                <a:latin typeface="Tahoma"/>
                <a:cs typeface="Tahoma"/>
              </a:rPr>
              <a:t>n</a:t>
            </a:r>
            <a:r>
              <a:rPr sz="3400" b="1" spc="-105" dirty="0">
                <a:solidFill>
                  <a:srgbClr val="593F2A"/>
                </a:solidFill>
                <a:latin typeface="Tahoma"/>
                <a:cs typeface="Tahoma"/>
              </a:rPr>
              <a:t>a</a:t>
            </a:r>
            <a:r>
              <a:rPr sz="3400" b="1" spc="25" dirty="0">
                <a:solidFill>
                  <a:srgbClr val="593F2A"/>
                </a:solidFill>
                <a:latin typeface="Tahoma"/>
                <a:cs typeface="Tahoma"/>
              </a:rPr>
              <a:t>l</a:t>
            </a:r>
            <a:r>
              <a:rPr sz="3400" b="1" spc="10" dirty="0">
                <a:solidFill>
                  <a:srgbClr val="593F2A"/>
                </a:solidFill>
                <a:latin typeface="Tahoma"/>
                <a:cs typeface="Tahoma"/>
              </a:rPr>
              <a:t>y</a:t>
            </a:r>
            <a:r>
              <a:rPr sz="3400" b="1" spc="-60" dirty="0">
                <a:solidFill>
                  <a:srgbClr val="593F2A"/>
                </a:solidFill>
                <a:latin typeface="Tahoma"/>
                <a:cs typeface="Tahoma"/>
              </a:rPr>
              <a:t>s</a:t>
            </a:r>
            <a:r>
              <a:rPr sz="3400" b="1" spc="-45" dirty="0">
                <a:solidFill>
                  <a:srgbClr val="593F2A"/>
                </a:solidFill>
                <a:latin typeface="Tahoma"/>
                <a:cs typeface="Tahoma"/>
              </a:rPr>
              <a:t>i</a:t>
            </a:r>
            <a:r>
              <a:rPr sz="3400" b="1" spc="-60" dirty="0">
                <a:solidFill>
                  <a:srgbClr val="593F2A"/>
                </a:solidFill>
                <a:latin typeface="Tahoma"/>
                <a:cs typeface="Tahoma"/>
              </a:rPr>
              <a:t>s</a:t>
            </a:r>
            <a:r>
              <a:rPr sz="3400" b="1" spc="-295" dirty="0">
                <a:solidFill>
                  <a:srgbClr val="593F2A"/>
                </a:solidFill>
                <a:latin typeface="Tahoma"/>
                <a:cs typeface="Tahoma"/>
              </a:rPr>
              <a:t>:</a:t>
            </a:r>
            <a:r>
              <a:rPr sz="3400" b="1" spc="-195" dirty="0">
                <a:solidFill>
                  <a:srgbClr val="593F2A"/>
                </a:solidFill>
                <a:latin typeface="Tahoma"/>
                <a:cs typeface="Tahoma"/>
              </a:rPr>
              <a:t> </a:t>
            </a:r>
            <a:r>
              <a:rPr sz="3400" b="1" spc="-155" dirty="0">
                <a:solidFill>
                  <a:srgbClr val="593F2A"/>
                </a:solidFill>
                <a:latin typeface="Tahoma"/>
                <a:cs typeface="Tahoma"/>
              </a:rPr>
              <a:t>3</a:t>
            </a:r>
            <a:r>
              <a:rPr sz="3400" b="1" spc="-440" dirty="0">
                <a:solidFill>
                  <a:srgbClr val="593F2A"/>
                </a:solidFill>
                <a:latin typeface="Tahoma"/>
                <a:cs typeface="Tahoma"/>
              </a:rPr>
              <a:t>7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4163" y="1212675"/>
            <a:ext cx="9980930" cy="1160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>
                <a:solidFill>
                  <a:srgbClr val="593F2A"/>
                </a:solidFill>
              </a:rPr>
              <a:t>DATA</a:t>
            </a:r>
            <a:r>
              <a:rPr spc="-455" dirty="0">
                <a:solidFill>
                  <a:srgbClr val="593F2A"/>
                </a:solidFill>
              </a:rPr>
              <a:t> </a:t>
            </a:r>
            <a:r>
              <a:rPr spc="-305" dirty="0">
                <a:solidFill>
                  <a:srgbClr val="593F2A"/>
                </a:solidFill>
              </a:rPr>
              <a:t>CONVERSION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9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95291"/>
            <a:ext cx="335280" cy="1563370"/>
          </a:xfrm>
          <a:custGeom>
            <a:avLst/>
            <a:gdLst/>
            <a:ahLst/>
            <a:cxnLst/>
            <a:rect l="l" t="t" r="r" b="b"/>
            <a:pathLst>
              <a:path w="335280" h="1563370">
                <a:moveTo>
                  <a:pt x="334857" y="1563009"/>
                </a:moveTo>
                <a:lnTo>
                  <a:pt x="0" y="1563009"/>
                </a:lnTo>
                <a:lnTo>
                  <a:pt x="0" y="0"/>
                </a:lnTo>
                <a:lnTo>
                  <a:pt x="334857" y="0"/>
                </a:lnTo>
                <a:lnTo>
                  <a:pt x="334857" y="1563009"/>
                </a:lnTo>
                <a:close/>
              </a:path>
            </a:pathLst>
          </a:custGeom>
          <a:solidFill>
            <a:srgbClr val="BE996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7822" y="3270117"/>
            <a:ext cx="7143749" cy="4600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MODEL</a:t>
            </a:r>
            <a:r>
              <a:rPr spc="-445" dirty="0"/>
              <a:t> </a:t>
            </a:r>
            <a:r>
              <a:rPr spc="-509" dirty="0"/>
              <a:t>BUILDING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9296" y="3064213"/>
            <a:ext cx="9648825" cy="5861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555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b="1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2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b="1" spc="-14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20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200" b="1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b="1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b="1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b="1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200" b="1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b="1" spc="-14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b="1" spc="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b="1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b="1" spc="-14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b="1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ahoma"/>
              <a:cs typeface="Tahoma"/>
            </a:endParaRPr>
          </a:p>
          <a:p>
            <a:pPr marL="12700" marR="5080">
              <a:lnSpc>
                <a:spcPct val="117100"/>
              </a:lnSpc>
              <a:tabLst>
                <a:tab pos="429259" algn="l"/>
              </a:tabLst>
            </a:pPr>
            <a:r>
              <a:rPr sz="2100" spc="555" dirty="0">
                <a:solidFill>
                  <a:srgbClr val="FFFFFF"/>
                </a:solidFill>
                <a:latin typeface="Lucida Sans Unicode"/>
                <a:cs typeface="Lucida Sans Unicode"/>
              </a:rPr>
              <a:t>▶	</a:t>
            </a:r>
            <a:r>
              <a:rPr sz="2200" b="1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200" b="1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first</a:t>
            </a:r>
            <a:r>
              <a:rPr sz="2200" b="1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ahoma"/>
                <a:cs typeface="Tahoma"/>
              </a:rPr>
              <a:t>basic</a:t>
            </a:r>
            <a:r>
              <a:rPr sz="2200" b="1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step</a:t>
            </a:r>
            <a:r>
              <a:rPr sz="2200" b="1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200" b="1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2200" b="1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200" b="1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ahoma"/>
                <a:cs typeface="Tahoma"/>
              </a:rPr>
              <a:t>performing</a:t>
            </a:r>
            <a:r>
              <a:rPr sz="2200" b="1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Tahoma"/>
                <a:cs typeface="Tahoma"/>
              </a:rPr>
              <a:t>train-test</a:t>
            </a:r>
            <a:r>
              <a:rPr sz="2200" b="1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split, </a:t>
            </a:r>
            <a:r>
              <a:rPr sz="2200" b="1" spc="-6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21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20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200" b="1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20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200" b="1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200" b="1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b="1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280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sz="2200" b="1" spc="14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200" b="1" spc="-19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200" b="1" spc="-9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2200" b="1" spc="15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200" b="1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200" b="1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200" b="1" spc="-7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100" spc="555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b="1" spc="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200" b="1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20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R</a:t>
            </a:r>
            <a:r>
              <a:rPr sz="2200" b="1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200" b="1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200" b="1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b="1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b="1" spc="-3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200" b="1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200" b="1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200" b="1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200" b="1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200" b="1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spc="555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b="1" spc="-50" dirty="0">
                <a:solidFill>
                  <a:srgbClr val="FFFFFF"/>
                </a:solidFill>
                <a:latin typeface="Tahoma"/>
                <a:cs typeface="Tahoma"/>
              </a:rPr>
              <a:t>Running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35" dirty="0">
                <a:solidFill>
                  <a:srgbClr val="FFFFFF"/>
                </a:solidFill>
                <a:latin typeface="Tahoma"/>
                <a:cs typeface="Tahoma"/>
              </a:rPr>
              <a:t>RFE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6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22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50" dirty="0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4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22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ahoma"/>
              <a:cs typeface="Tahoma"/>
            </a:endParaRPr>
          </a:p>
          <a:p>
            <a:pPr marL="12700" marR="7620">
              <a:lnSpc>
                <a:spcPct val="117100"/>
              </a:lnSpc>
            </a:pPr>
            <a:r>
              <a:rPr sz="2100" spc="555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1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ahoma"/>
                <a:cs typeface="Tahoma"/>
              </a:rPr>
              <a:t>Building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3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3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removing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200" b="1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ahoma"/>
                <a:cs typeface="Tahoma"/>
              </a:rPr>
              <a:t>variable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45" dirty="0">
                <a:solidFill>
                  <a:srgbClr val="FFFFFF"/>
                </a:solidFill>
                <a:latin typeface="Tahoma"/>
                <a:cs typeface="Tahoma"/>
              </a:rPr>
              <a:t>whose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ahoma"/>
                <a:cs typeface="Tahoma"/>
              </a:rPr>
              <a:t>p-value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35" dirty="0">
                <a:solidFill>
                  <a:srgbClr val="FFFFFF"/>
                </a:solidFill>
                <a:latin typeface="Tahoma"/>
                <a:cs typeface="Tahoma"/>
              </a:rPr>
              <a:t>greater </a:t>
            </a:r>
            <a:r>
              <a:rPr sz="2200" b="1" spc="-6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ahoma"/>
                <a:cs typeface="Tahoma"/>
              </a:rPr>
              <a:t>than</a:t>
            </a:r>
            <a:r>
              <a:rPr sz="22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35" dirty="0">
                <a:solidFill>
                  <a:srgbClr val="FFFFFF"/>
                </a:solidFill>
                <a:latin typeface="Tahoma"/>
                <a:cs typeface="Tahoma"/>
              </a:rPr>
              <a:t>0.05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ahoma"/>
                <a:cs typeface="Tahoma"/>
              </a:rPr>
              <a:t>vi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ahoma"/>
                <a:cs typeface="Tahoma"/>
              </a:rPr>
              <a:t>value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35" dirty="0">
                <a:solidFill>
                  <a:srgbClr val="FFFFFF"/>
                </a:solidFill>
                <a:latin typeface="Tahoma"/>
                <a:cs typeface="Tahoma"/>
              </a:rPr>
              <a:t>greater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ahoma"/>
                <a:cs typeface="Tahoma"/>
              </a:rPr>
              <a:t>than</a:t>
            </a:r>
            <a:r>
              <a:rPr sz="22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6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spc="555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1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Predictions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2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ahoma"/>
                <a:cs typeface="Tahoma"/>
              </a:rPr>
              <a:t>test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2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100" spc="555" dirty="0">
                <a:solidFill>
                  <a:srgbClr val="FFFFFF"/>
                </a:solidFill>
                <a:latin typeface="Lucida Sans Unicode"/>
                <a:cs typeface="Lucida Sans Unicode"/>
              </a:rPr>
              <a:t>▶</a:t>
            </a:r>
            <a:r>
              <a:rPr sz="21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ahoma"/>
                <a:cs typeface="Tahoma"/>
              </a:rPr>
              <a:t>Overall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5" dirty="0">
                <a:solidFill>
                  <a:srgbClr val="FFFFFF"/>
                </a:solidFill>
                <a:latin typeface="Tahoma"/>
                <a:cs typeface="Tahoma"/>
              </a:rPr>
              <a:t>accuracy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-330" dirty="0">
                <a:solidFill>
                  <a:srgbClr val="FFFFFF"/>
                </a:solidFill>
                <a:latin typeface="Tahoma"/>
                <a:cs typeface="Tahoma"/>
              </a:rPr>
              <a:t>81%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508</Words>
  <Application>Microsoft Office PowerPoint</Application>
  <PresentationFormat>Custom</PresentationFormat>
  <Paragraphs>118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LEADS SCORING</vt:lpstr>
      <vt:lpstr>PROBLEM  STATEMENT</vt:lpstr>
      <vt:lpstr>BUSINESS  OBJECTIVE</vt:lpstr>
      <vt:lpstr>SOLUTION METHODOLOGY</vt:lpstr>
      <vt:lpstr>DATA MANIPULATION</vt:lpstr>
      <vt:lpstr>Slide 6</vt:lpstr>
      <vt:lpstr>BOX PLOT</vt:lpstr>
      <vt:lpstr>DATA CONVERSION</vt:lpstr>
      <vt:lpstr>MODEL BUILDING</vt:lpstr>
      <vt:lpstr>ROC Curve</vt:lpstr>
      <vt:lpstr>PREDICTION ON TEST SET</vt:lpstr>
      <vt:lpstr>CONCLUSION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Leads Scoring ppt -by Swapnil Nigam</dc:title>
  <dc:creator>M VENM</dc:creator>
  <cp:keywords>DAFhlWkqMJY,BAEzVRvIQkw</cp:keywords>
  <cp:lastModifiedBy>j</cp:lastModifiedBy>
  <cp:revision>1</cp:revision>
  <dcterms:created xsi:type="dcterms:W3CDTF">2024-05-28T10:33:24Z</dcterms:created>
  <dcterms:modified xsi:type="dcterms:W3CDTF">2024-05-28T10:35:46Z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2023-04-30T00:00:00Z</vt:filetime>
  </property>
  <property fmtid="{D5CDD505-2E9C-101B-9397-08002B2CF9AE}" pid="3" name="Creator">
    <vt:lpwstr>Canva</vt:lpwstr>
  </property>
  <property fmtid="{D5CDD505-2E9C-101B-9397-08002B2CF9AE}" pid="4" name="LastSaved">
    <vt:filetime>2023-04-30T00:00:00Z</vt:filetime>
  </property>
</Properties>
</file>