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7559675" cy="106918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ierzBMP/xTr0pqgClNH6pP2xU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F97DCE-1C0E-4B25-9ACE-4E2DFC42B671}">
  <a:tblStyle styleId="{A7F97DCE-1C0E-4B25-9ACE-4E2DFC42B67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8ECF4"/>
          </a:solidFill>
        </a:fill>
      </a:tcStyle>
    </a:band1H>
    <a:band2H>
      <a:tcTxStyle/>
    </a:band2H>
    <a:band1V>
      <a:tcTxStyle/>
      <a:tcStyle>
        <a:fill>
          <a:solidFill>
            <a:srgbClr val="E8ECF4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4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7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8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9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0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1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2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4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9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4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3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1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4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5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1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6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5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52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5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54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Summer School 2022-ICFOSS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2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karolpiczak/ESC-50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3"/>
          <p:cNvSpPr/>
          <p:nvPr/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/>
          <p:nvPr>
            <p:ph idx="1" type="subTitle"/>
          </p:nvPr>
        </p:nvSpPr>
        <p:spPr>
          <a:xfrm>
            <a:off x="645066" y="2031101"/>
            <a:ext cx="4282984" cy="3511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Prepared and Presented by: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Jayashree Nair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Rizwana Kallooravi Thandil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Vanichithra 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Guide: Deepu 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Associate,ICFOSS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/>
          <p:nvPr/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3"/>
          <p:cNvSpPr/>
          <p:nvPr/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3"/>
          <p:cNvSpPr/>
          <p:nvPr/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7738" y="2236207"/>
            <a:ext cx="5628018" cy="215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F81BD">
                  <a:alpha val="40392"/>
                </a:srgbClr>
              </a:gs>
              <a:gs pos="74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78000">
                <a:srgbClr val="4F81BD">
                  <a:alpha val="14509"/>
                </a:srgbClr>
              </a:gs>
              <a:gs pos="100000">
                <a:srgbClr val="4F81BD">
                  <a:alpha val="14509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Speech</a:t>
            </a: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lt1"/>
                </a:solidFill>
              </a:rPr>
              <a:t>Signal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"/>
          <p:cNvSpPr txBox="1"/>
          <p:nvPr>
            <p:ph idx="1" type="subTitle"/>
          </p:nvPr>
        </p:nvSpPr>
        <p:spPr>
          <a:xfrm>
            <a:off x="8572499" y="390832"/>
            <a:ext cx="3233585" cy="87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25" y="2153415"/>
            <a:ext cx="11327549" cy="407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F81BD">
                  <a:alpha val="40392"/>
                </a:srgbClr>
              </a:gs>
              <a:gs pos="74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78000">
                <a:srgbClr val="4F81BD">
                  <a:alpha val="14509"/>
                </a:srgbClr>
              </a:gs>
              <a:gs pos="100000">
                <a:srgbClr val="4F81BD">
                  <a:alpha val="14509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MFCCs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5"/>
          <p:cNvSpPr txBox="1"/>
          <p:nvPr>
            <p:ph idx="1" type="subTitle"/>
          </p:nvPr>
        </p:nvSpPr>
        <p:spPr>
          <a:xfrm>
            <a:off x="8572499" y="390832"/>
            <a:ext cx="3233585" cy="87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209" y="1966293"/>
            <a:ext cx="6925580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7"/>
          <p:cNvGrpSpPr/>
          <p:nvPr/>
        </p:nvGrpSpPr>
        <p:grpSpPr>
          <a:xfrm>
            <a:off x="-3" y="-1"/>
            <a:ext cx="12192000" cy="1597433"/>
            <a:chOff x="-3" y="-1"/>
            <a:chExt cx="12192000" cy="1597433"/>
          </a:xfrm>
        </p:grpSpPr>
        <p:sp>
          <p:nvSpPr>
            <p:cNvPr id="276" name="Google Shape;276;p7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08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Fourier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STFT converts signal such that we can know the amplitude of given frequency at a given time.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STFT we can determine the amplitude of various frequencies playing at a given time of an audio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 features are extracted for the experiment.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6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275249"/>
            <a:ext cx="10905066" cy="430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295" y="643467"/>
            <a:ext cx="9047410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/>
          <p:nvPr/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762000" y="559678"/>
            <a:ext cx="3567915" cy="49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 Spectrogram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10"/>
          <p:cNvCxnSpPr/>
          <p:nvPr/>
        </p:nvCxnSpPr>
        <p:spPr>
          <a:xfrm>
            <a:off x="0" y="6199730"/>
            <a:ext cx="429768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306" name="Google Shape;306;p10"/>
          <p:cNvGrpSpPr/>
          <p:nvPr/>
        </p:nvGrpSpPr>
        <p:grpSpPr>
          <a:xfrm>
            <a:off x="5181600" y="570672"/>
            <a:ext cx="6248400" cy="5651567"/>
            <a:chOff x="0" y="2347"/>
            <a:chExt cx="6248400" cy="5651567"/>
          </a:xfrm>
        </p:grpSpPr>
        <p:sp>
          <p:nvSpPr>
            <p:cNvPr id="307" name="Google Shape;307;p10"/>
            <p:cNvSpPr/>
            <p:nvPr/>
          </p:nvSpPr>
          <p:spPr>
            <a:xfrm>
              <a:off x="0" y="2347"/>
              <a:ext cx="6248400" cy="118980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359915" y="270053"/>
              <a:ext cx="654392" cy="65439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1374223" y="2347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1374223" y="2347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00" lIns="125900" spcFirstLastPara="1" rIns="125900" wrap="square" tIns="125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spectrogram is a visualization of the frequency spectrum of a signal, where the frequency spectrum of a signal is the frequency range that is contained by the signal. 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0" y="1489602"/>
              <a:ext cx="6248400" cy="118980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359915" y="1757308"/>
              <a:ext cx="654392" cy="65439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1374223" y="1489602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 txBox="1"/>
            <p:nvPr/>
          </p:nvSpPr>
          <p:spPr>
            <a:xfrm>
              <a:off x="1374223" y="1489602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00" lIns="125900" spcFirstLastPara="1" rIns="125900" wrap="square" tIns="125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Mel scale mimics how the human ear works, with research showing humans don’t perceive frequencies on a linear scale. 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0" y="2976856"/>
              <a:ext cx="6248400" cy="118980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59915" y="3244562"/>
              <a:ext cx="654392" cy="65439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1374223" y="2976856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 txBox="1"/>
            <p:nvPr/>
          </p:nvSpPr>
          <p:spPr>
            <a:xfrm>
              <a:off x="1374223" y="2976856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00" lIns="125900" spcFirstLastPara="1" rIns="125900" wrap="square" tIns="125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Humans are better at detecting differences at lower frequencies than at higher frequencies.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0" y="4464111"/>
              <a:ext cx="6248400" cy="118980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359915" y="4731817"/>
              <a:ext cx="654392" cy="65439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1374223" y="4464111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0"/>
            <p:cNvSpPr txBox="1"/>
            <p:nvPr/>
          </p:nvSpPr>
          <p:spPr>
            <a:xfrm>
              <a:off x="1374223" y="4464111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00" lIns="125900" spcFirstLastPara="1" rIns="125900" wrap="square" tIns="125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128 features are used in the experiment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line chart&#10;&#10;Description automatically generated" id="330" name="Google Shape;3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266" y="643467"/>
            <a:ext cx="10175468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2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Totally</a:t>
            </a:r>
            <a:endParaRPr/>
          </a:p>
        </p:txBody>
      </p:sp>
      <p:sp>
        <p:nvSpPr>
          <p:cNvPr id="339" name="Google Shape;339;p12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40+12+128=180 features are extracted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9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244061">
                  <a:alpha val="82352"/>
                </a:srgbClr>
              </a:gs>
              <a:gs pos="21000">
                <a:srgbClr val="244061">
                  <a:alpha val="82352"/>
                </a:srgbClr>
              </a:gs>
              <a:gs pos="100000">
                <a:srgbClr val="4F81BD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9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99000">
                <a:srgbClr val="000000">
                  <a:alpha val="40392"/>
                </a:srgbClr>
              </a:gs>
              <a:gs pos="100000">
                <a:srgbClr val="000000">
                  <a:alpha val="40392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9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72549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9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26274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9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F81BD">
                  <a:alpha val="25490"/>
                </a:srgbClr>
              </a:gs>
              <a:gs pos="85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9"/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9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366092">
                  <a:alpha val="49411"/>
                </a:srgbClr>
              </a:gs>
              <a:gs pos="99000">
                <a:srgbClr val="000000">
                  <a:alpha val="33333"/>
                </a:srgbClr>
              </a:gs>
              <a:gs pos="100000">
                <a:srgbClr val="000000">
                  <a:alpha val="3333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Creation and Evaluation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50"/>
          <p:cNvGrpSpPr/>
          <p:nvPr/>
        </p:nvGrpSpPr>
        <p:grpSpPr>
          <a:xfrm>
            <a:off x="-3" y="-1"/>
            <a:ext cx="12192000" cy="1597433"/>
            <a:chOff x="-3" y="-1"/>
            <a:chExt cx="12192000" cy="1597433"/>
          </a:xfrm>
        </p:grpSpPr>
        <p:sp>
          <p:nvSpPr>
            <p:cNvPr id="362" name="Google Shape;362;p50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0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0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5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Model Evaluation Results</a:t>
            </a:r>
            <a:endParaRPr/>
          </a:p>
        </p:txBody>
      </p:sp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68" name="Google Shape;368;p50"/>
          <p:cNvGraphicFramePr/>
          <p:nvPr/>
        </p:nvGraphicFramePr>
        <p:xfrm>
          <a:off x="748145" y="205524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{A7F97DCE-1C0E-4B25-9ACE-4E2DFC42B671}</a:tableStyleId>
              </a:tblPr>
              <a:tblGrid>
                <a:gridCol w="3542100"/>
                <a:gridCol w="3190575"/>
                <a:gridCol w="4031225"/>
              </a:tblGrid>
              <a:tr h="60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Before Tuning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After Tuning (with GridSearchCV)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MLP Classifier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92.00% (3</a:t>
                      </a:r>
                      <a:r>
                        <a:rPr lang="en-US" sz="1800"/>
                        <a:t>0 sec)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94.50% (37 sec)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12121"/>
                          </a:solidFill>
                        </a:rPr>
                        <a:t>DecisionTree Classifier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27.50% (398 ms</a:t>
                      </a:r>
                      <a:r>
                        <a:rPr lang="en-US" sz="1800"/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26.25% (43.6</a:t>
                      </a:r>
                      <a:r>
                        <a:rPr lang="en-US" sz="1800"/>
                        <a:t> sec)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12121"/>
                          </a:solidFill>
                        </a:rPr>
                        <a:t>SVM Classifier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44.75% (5</a:t>
                      </a:r>
                      <a:r>
                        <a:rPr lang="en-US" sz="1800"/>
                        <a:t>33 msec)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44% (14.7 sec)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12121"/>
                          </a:solidFill>
                        </a:rPr>
                        <a:t>RandomForest Classifier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15.50% (424 msec</a:t>
                      </a:r>
                      <a:r>
                        <a:rPr lang="en-US" sz="1800"/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48.25% (6min)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12121"/>
                          </a:solidFill>
                        </a:rPr>
                        <a:t>KNN Classifier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27.75%</a:t>
                      </a:r>
                      <a:r>
                        <a:rPr lang="en-US" sz="1800"/>
                        <a:t> (986 u sec)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43.00% (10 min)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12121"/>
                          </a:solidFill>
                        </a:rPr>
                        <a:t>SGD Classifier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21.25% (21 msec)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25.75%</a:t>
                      </a:r>
                      <a:r>
                        <a:rPr lang="en-US" sz="1800"/>
                        <a:t> (50 sec)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4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4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244061">
                  <a:alpha val="82352"/>
                </a:srgbClr>
              </a:gs>
              <a:gs pos="21000">
                <a:srgbClr val="244061">
                  <a:alpha val="82352"/>
                </a:srgbClr>
              </a:gs>
              <a:gs pos="100000">
                <a:srgbClr val="4F81BD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4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99000">
                <a:srgbClr val="000000">
                  <a:alpha val="40392"/>
                </a:srgbClr>
              </a:gs>
              <a:gs pos="100000">
                <a:srgbClr val="000000">
                  <a:alpha val="40392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4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72549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4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26274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4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F81BD">
                  <a:alpha val="25490"/>
                </a:srgbClr>
              </a:gs>
              <a:gs pos="85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4"/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4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366092">
                  <a:alpha val="49411"/>
                </a:srgbClr>
              </a:gs>
              <a:gs pos="99000">
                <a:srgbClr val="000000">
                  <a:alpha val="33333"/>
                </a:srgbClr>
              </a:gs>
              <a:gs pos="100000">
                <a:srgbClr val="000000">
                  <a:alpha val="3333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4"/>
          <p:cNvSpPr txBox="1"/>
          <p:nvPr/>
        </p:nvSpPr>
        <p:spPr>
          <a:xfrm>
            <a:off x="1982533" y="3155237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</a:rPr>
              <a:t>Environmental </a:t>
            </a: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Sound Recognition System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51"/>
          <p:cNvGrpSpPr/>
          <p:nvPr/>
        </p:nvGrpSpPr>
        <p:grpSpPr>
          <a:xfrm>
            <a:off x="117987" y="2566555"/>
            <a:ext cx="5766958" cy="1620980"/>
            <a:chOff x="-3" y="-1"/>
            <a:chExt cx="12192000" cy="1597433"/>
          </a:xfrm>
        </p:grpSpPr>
        <p:sp>
          <p:nvSpPr>
            <p:cNvPr id="374" name="Google Shape;374;p51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1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1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51"/>
          <p:cNvSpPr txBox="1"/>
          <p:nvPr>
            <p:ph type="title"/>
          </p:nvPr>
        </p:nvSpPr>
        <p:spPr>
          <a:xfrm>
            <a:off x="889243" y="2766218"/>
            <a:ext cx="44417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Confusion Matrix of MLP Classifier</a:t>
            </a:r>
            <a:endParaRPr/>
          </a:p>
        </p:txBody>
      </p:sp>
      <p:pic>
        <p:nvPicPr>
          <p:cNvPr id="379" name="Google Shape;379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8516" y="148815"/>
            <a:ext cx="6125497" cy="649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 txBox="1"/>
          <p:nvPr>
            <p:ph type="title"/>
          </p:nvPr>
        </p:nvSpPr>
        <p:spPr>
          <a:xfrm>
            <a:off x="9267909" y="2023110"/>
            <a:ext cx="2469624" cy="2846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Using Neural Network</a:t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ad with Gears" id="389" name="Google Shape;3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437" y="858525"/>
            <a:ext cx="5211906" cy="52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3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4"/>
          <p:cNvSpPr/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Neural  Network Architecture</a:t>
            </a:r>
            <a:endParaRPr/>
          </a:p>
        </p:txBody>
      </p:sp>
      <p:sp>
        <p:nvSpPr>
          <p:cNvPr id="398" name="Google Shape;398;p14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4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4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06" y="500743"/>
            <a:ext cx="8305617" cy="455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9036543" y="2100942"/>
            <a:ext cx="2700990" cy="2768237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5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8" y="1372194"/>
            <a:ext cx="7608304" cy="418456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5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6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Loss</a:t>
            </a:r>
            <a:endParaRPr/>
          </a:p>
        </p:txBody>
      </p:sp>
      <p:pic>
        <p:nvPicPr>
          <p:cNvPr id="421" name="Google Shape;4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252876"/>
            <a:ext cx="7188199" cy="434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2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2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244061">
                  <a:alpha val="82352"/>
                </a:srgbClr>
              </a:gs>
              <a:gs pos="21000">
                <a:srgbClr val="244061">
                  <a:alpha val="82352"/>
                </a:srgbClr>
              </a:gs>
              <a:gs pos="100000">
                <a:srgbClr val="4F81BD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2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99000">
                <a:srgbClr val="000000">
                  <a:alpha val="40392"/>
                </a:srgbClr>
              </a:gs>
              <a:gs pos="100000">
                <a:srgbClr val="000000">
                  <a:alpha val="40392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2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72549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2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26274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2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F81BD">
                  <a:alpha val="25490"/>
                </a:srgbClr>
              </a:gs>
              <a:gs pos="85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2"/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2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366092">
                  <a:alpha val="49411"/>
                </a:srgbClr>
              </a:gs>
              <a:gs pos="99000">
                <a:srgbClr val="000000">
                  <a:alpha val="33333"/>
                </a:srgbClr>
              </a:gs>
              <a:gs pos="100000">
                <a:srgbClr val="000000">
                  <a:alpha val="3333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Deployment 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2" name="Google Shape;442;p53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3200"/>
              <a:t>Streamlit</a:t>
            </a:r>
            <a:r>
              <a:rPr lang="en-US" sz="3200"/>
              <a:t> is used to deploy the application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3200"/>
              <a:t>Joblib</a:t>
            </a:r>
            <a:r>
              <a:rPr lang="en-US" sz="3200"/>
              <a:t> is used to save and load ML models – “.mdl”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3200"/>
              <a:t>SavedModel protocol buffer </a:t>
            </a:r>
            <a:r>
              <a:rPr lang="en-US" sz="3200"/>
              <a:t>- Protobufs is used to save and load </a:t>
            </a:r>
            <a:r>
              <a:rPr b="1" lang="en-US" sz="3200"/>
              <a:t>deep</a:t>
            </a:r>
            <a:r>
              <a:rPr lang="en-US" sz="3200"/>
              <a:t> </a:t>
            </a:r>
            <a:r>
              <a:rPr b="1" lang="en-US" sz="3200"/>
              <a:t>learning</a:t>
            </a:r>
            <a:r>
              <a:rPr lang="en-US" sz="3200"/>
              <a:t> model – “.pb” 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</p:txBody>
      </p:sp>
      <p:grpSp>
        <p:nvGrpSpPr>
          <p:cNvPr id="443" name="Google Shape;443;p53"/>
          <p:cNvGrpSpPr/>
          <p:nvPr/>
        </p:nvGrpSpPr>
        <p:grpSpPr>
          <a:xfrm>
            <a:off x="0" y="-31173"/>
            <a:ext cx="12192000" cy="1597433"/>
            <a:chOff x="-3" y="-1"/>
            <a:chExt cx="12192000" cy="1597433"/>
          </a:xfrm>
        </p:grpSpPr>
        <p:sp>
          <p:nvSpPr>
            <p:cNvPr id="444" name="Google Shape;444;p53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3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3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3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53"/>
          <p:cNvSpPr txBox="1"/>
          <p:nvPr/>
        </p:nvSpPr>
        <p:spPr>
          <a:xfrm>
            <a:off x="838079" y="472205"/>
            <a:ext cx="76559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Deployment using Streamlit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4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4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244061">
                  <a:alpha val="82352"/>
                </a:srgbClr>
              </a:gs>
              <a:gs pos="21000">
                <a:srgbClr val="244061">
                  <a:alpha val="82352"/>
                </a:srgbClr>
              </a:gs>
              <a:gs pos="100000">
                <a:srgbClr val="4F81BD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4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99000">
                <a:srgbClr val="000000">
                  <a:alpha val="40392"/>
                </a:srgbClr>
              </a:gs>
              <a:gs pos="100000">
                <a:srgbClr val="000000">
                  <a:alpha val="40392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4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72549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4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26274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F81BD">
                  <a:alpha val="25490"/>
                </a:srgbClr>
              </a:gs>
              <a:gs pos="85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4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366092">
                  <a:alpha val="49411"/>
                </a:srgbClr>
              </a:gs>
              <a:gs pos="99000">
                <a:srgbClr val="000000">
                  <a:alpha val="33333"/>
                </a:srgbClr>
              </a:gs>
              <a:gs pos="100000">
                <a:srgbClr val="000000">
                  <a:alpha val="3333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4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4"/>
          <p:cNvSpPr txBox="1"/>
          <p:nvPr/>
        </p:nvSpPr>
        <p:spPr>
          <a:xfrm>
            <a:off x="6743700" y="4852555"/>
            <a:ext cx="3939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0" name="Google Shape;470;p55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Live Recording and classification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Large Audio File Inputs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Segmentation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More DL architectures can be built and tested</a:t>
            </a:r>
            <a:endParaRPr/>
          </a:p>
          <a:p>
            <a:pPr indent="-292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71" name="Google Shape;471;p55"/>
          <p:cNvGrpSpPr/>
          <p:nvPr/>
        </p:nvGrpSpPr>
        <p:grpSpPr>
          <a:xfrm>
            <a:off x="0" y="-62346"/>
            <a:ext cx="12192000" cy="1597433"/>
            <a:chOff x="-3" y="-1"/>
            <a:chExt cx="12192000" cy="1597433"/>
          </a:xfrm>
        </p:grpSpPr>
        <p:sp>
          <p:nvSpPr>
            <p:cNvPr id="472" name="Google Shape;472;p55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5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5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5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55"/>
          <p:cNvSpPr txBox="1"/>
          <p:nvPr/>
        </p:nvSpPr>
        <p:spPr>
          <a:xfrm>
            <a:off x="838079" y="472205"/>
            <a:ext cx="76559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82" name="Google Shape;482;p5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ICFOSS and Team especially Mr. Deepu (Project Guidance and Streamlit Session)</a:t>
            </a:r>
            <a:endParaRPr/>
          </a:p>
        </p:txBody>
      </p:sp>
      <p:grpSp>
        <p:nvGrpSpPr>
          <p:cNvPr id="483" name="Google Shape;483;p56"/>
          <p:cNvGrpSpPr/>
          <p:nvPr/>
        </p:nvGrpSpPr>
        <p:grpSpPr>
          <a:xfrm>
            <a:off x="0" y="-62346"/>
            <a:ext cx="12192000" cy="1597433"/>
            <a:chOff x="-3" y="-1"/>
            <a:chExt cx="12192000" cy="1597433"/>
          </a:xfrm>
        </p:grpSpPr>
        <p:sp>
          <p:nvSpPr>
            <p:cNvPr id="484" name="Google Shape;484;p56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6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6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6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56"/>
          <p:cNvSpPr txBox="1"/>
          <p:nvPr/>
        </p:nvSpPr>
        <p:spPr>
          <a:xfrm>
            <a:off x="838079" y="472205"/>
            <a:ext cx="76559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All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45"/>
          <p:cNvGrpSpPr/>
          <p:nvPr/>
        </p:nvGrpSpPr>
        <p:grpSpPr>
          <a:xfrm>
            <a:off x="0" y="0"/>
            <a:ext cx="12192000" cy="1597433"/>
            <a:chOff x="-3" y="-1"/>
            <a:chExt cx="12192000" cy="1597433"/>
          </a:xfrm>
        </p:grpSpPr>
        <p:sp>
          <p:nvSpPr>
            <p:cNvPr id="148" name="Google Shape;148;p45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5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5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5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45"/>
          <p:cNvSpPr txBox="1"/>
          <p:nvPr/>
        </p:nvSpPr>
        <p:spPr>
          <a:xfrm>
            <a:off x="667170" y="27227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pic>
        <p:nvPicPr>
          <p:cNvPr id="153" name="Google Shape;15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2408" y="2592069"/>
            <a:ext cx="4873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2408" y="3306284"/>
            <a:ext cx="4873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598" y="4087451"/>
            <a:ext cx="4873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5"/>
          <p:cNvSpPr txBox="1"/>
          <p:nvPr/>
        </p:nvSpPr>
        <p:spPr>
          <a:xfrm>
            <a:off x="667170" y="2025434"/>
            <a:ext cx="91106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Envir</a:t>
            </a:r>
            <a:r>
              <a:rPr lang="en-US" sz="2000"/>
              <a:t>onmental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Classification / Recognition System.</a:t>
            </a:r>
            <a:endParaRPr/>
          </a:p>
        </p:txBody>
      </p:sp>
      <p:sp>
        <p:nvSpPr>
          <p:cNvPr id="157" name="Google Shape;157;p45"/>
          <p:cNvSpPr/>
          <p:nvPr/>
        </p:nvSpPr>
        <p:spPr>
          <a:xfrm>
            <a:off x="3231573" y="3138055"/>
            <a:ext cx="3626427" cy="204700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E</a:t>
            </a: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SRS</a:t>
            </a:r>
            <a:endParaRPr/>
          </a:p>
        </p:txBody>
      </p:sp>
      <p:cxnSp>
        <p:nvCxnSpPr>
          <p:cNvPr id="158" name="Google Shape;158;p45"/>
          <p:cNvCxnSpPr>
            <a:endCxn id="157" idx="1"/>
          </p:cNvCxnSpPr>
          <p:nvPr/>
        </p:nvCxnSpPr>
        <p:spPr>
          <a:xfrm>
            <a:off x="667173" y="4161560"/>
            <a:ext cx="25644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45"/>
          <p:cNvCxnSpPr/>
          <p:nvPr/>
        </p:nvCxnSpPr>
        <p:spPr>
          <a:xfrm>
            <a:off x="6858000" y="4087451"/>
            <a:ext cx="2564403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45"/>
          <p:cNvSpPr txBox="1"/>
          <p:nvPr/>
        </p:nvSpPr>
        <p:spPr>
          <a:xfrm>
            <a:off x="955963" y="3657600"/>
            <a:ext cx="2275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Sound File</a:t>
            </a:r>
            <a:endParaRPr/>
          </a:p>
        </p:txBody>
      </p:sp>
      <p:sp>
        <p:nvSpPr>
          <p:cNvPr id="161" name="Google Shape;161;p45"/>
          <p:cNvSpPr txBox="1"/>
          <p:nvPr/>
        </p:nvSpPr>
        <p:spPr>
          <a:xfrm>
            <a:off x="6878721" y="3164121"/>
            <a:ext cx="32749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Category: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Dog, Laughing, Frog, Hen, Clapping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46"/>
          <p:cNvGrpSpPr/>
          <p:nvPr/>
        </p:nvGrpSpPr>
        <p:grpSpPr>
          <a:xfrm>
            <a:off x="0" y="0"/>
            <a:ext cx="12192000" cy="1597433"/>
            <a:chOff x="-3" y="-1"/>
            <a:chExt cx="12192000" cy="1597433"/>
          </a:xfrm>
        </p:grpSpPr>
        <p:sp>
          <p:nvSpPr>
            <p:cNvPr id="167" name="Google Shape;167;p46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6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6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6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46"/>
          <p:cNvSpPr txBox="1"/>
          <p:nvPr>
            <p:ph type="title"/>
          </p:nvPr>
        </p:nvSpPr>
        <p:spPr>
          <a:xfrm>
            <a:off x="459352" y="26558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Development Pipeline </a:t>
            </a:r>
            <a:endParaRPr/>
          </a:p>
        </p:txBody>
      </p:sp>
      <p:sp>
        <p:nvSpPr>
          <p:cNvPr id="172" name="Google Shape;172;p46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Arial"/>
              <a:buChar char="•"/>
            </a:pPr>
            <a:r>
              <a:rPr lang="en-US"/>
              <a:t>Data Acquisition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Arial"/>
              <a:buChar char="•"/>
            </a:pPr>
            <a:r>
              <a:rPr lang="en-US">
                <a:solidFill>
                  <a:srgbClr val="953734"/>
                </a:solidFill>
              </a:rPr>
              <a:t>Pre-processing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Arial"/>
              <a:buChar char="•"/>
            </a:pPr>
            <a:r>
              <a:rPr lang="en-US"/>
              <a:t>Vectorization and Feature Engineering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Arial"/>
              <a:buChar char="•"/>
            </a:pPr>
            <a:r>
              <a:rPr lang="en-US"/>
              <a:t>ML Model(s) Creation and Evaluation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MLP Classifier, </a:t>
            </a: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DecisionTree Classifier, SVM Classifier, RandomForest Classifier, KNN Classifier, SGD Classifier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Simple FNN using Keras and Tensorflow</a:t>
            </a:r>
            <a:r>
              <a:rPr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b="0" i="0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Tried with Pytorch</a:t>
            </a: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Streamlit</a:t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47"/>
          <p:cNvGrpSpPr/>
          <p:nvPr/>
        </p:nvGrpSpPr>
        <p:grpSpPr>
          <a:xfrm>
            <a:off x="-3" y="-1"/>
            <a:ext cx="12192000" cy="1597433"/>
            <a:chOff x="-3" y="-1"/>
            <a:chExt cx="12192000" cy="1597433"/>
          </a:xfrm>
        </p:grpSpPr>
        <p:sp>
          <p:nvSpPr>
            <p:cNvPr id="178" name="Google Shape;178;p47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7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7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7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4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Data Acquisition</a:t>
            </a:r>
            <a:endParaRPr/>
          </a:p>
        </p:txBody>
      </p:sp>
      <p:sp>
        <p:nvSpPr>
          <p:cNvPr id="183" name="Google Shape;183;p47"/>
          <p:cNvSpPr txBox="1"/>
          <p:nvPr>
            <p:ph idx="1" type="body"/>
          </p:nvPr>
        </p:nvSpPr>
        <p:spPr>
          <a:xfrm>
            <a:off x="837900" y="169019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https://github.com/karolpiczak/ESC-50</a:t>
            </a:r>
            <a:r>
              <a:rPr lang="en-US"/>
              <a:t>: is a </a:t>
            </a: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labeled collection of 2000 environmental audio recordings.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 dataset has </a:t>
            </a:r>
            <a:r>
              <a:rPr b="1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5-second-long recordings</a:t>
            </a: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organized into </a:t>
            </a:r>
            <a:r>
              <a:rPr b="1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semantical classes (with </a:t>
            </a:r>
            <a:r>
              <a:rPr b="1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0" i="0" lang="en-US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examples per class).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4" name="Google Shape;18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556" y="3641066"/>
            <a:ext cx="6420464" cy="29310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47"/>
          <p:cNvSpPr txBox="1"/>
          <p:nvPr/>
        </p:nvSpPr>
        <p:spPr>
          <a:xfrm>
            <a:off x="7973961" y="4146678"/>
            <a:ext cx="41098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K. J. Piczak. </a:t>
            </a:r>
            <a:r>
              <a:rPr b="1" i="0" lang="en-US" sz="14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ESC: Dataset for Environmental Sound Classification</a:t>
            </a:r>
            <a:r>
              <a:rPr b="0" i="0" lang="en-US" sz="14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b="0" i="1" lang="en-US" sz="14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Proceedings of the 23rd Annual ACM Conference on Multimedia</a:t>
            </a:r>
            <a:r>
              <a:rPr b="0" i="0" lang="en-US" sz="14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, Brisbane, Australia, 2015.</a:t>
            </a:r>
            <a:endParaRPr b="0" i="0" sz="1400" u="none" cap="none" strike="noStrike">
              <a:solidFill>
                <a:srgbClr val="9748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48"/>
          <p:cNvGrpSpPr/>
          <p:nvPr/>
        </p:nvGrpSpPr>
        <p:grpSpPr>
          <a:xfrm>
            <a:off x="-3" y="-1"/>
            <a:ext cx="12192000" cy="1597433"/>
            <a:chOff x="-3" y="-1"/>
            <a:chExt cx="12192000" cy="1597433"/>
          </a:xfrm>
        </p:grpSpPr>
        <p:sp>
          <p:nvSpPr>
            <p:cNvPr id="191" name="Google Shape;191;p48"/>
            <p:cNvSpPr/>
            <p:nvPr/>
          </p:nvSpPr>
          <p:spPr>
            <a:xfrm flipH="1">
              <a:off x="-1" y="-1"/>
              <a:ext cx="12191998" cy="1590742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8"/>
            <p:cNvSpPr/>
            <p:nvPr/>
          </p:nvSpPr>
          <p:spPr>
            <a:xfrm flipH="1" rot="10800000">
              <a:off x="-3" y="0"/>
              <a:ext cx="8115306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20000">
                  <a:srgbClr val="4F81BD">
                    <a:alpha val="0"/>
                  </a:srgbClr>
                </a:gs>
                <a:gs pos="100000">
                  <a:srgbClr val="244061">
                    <a:alpha val="54509"/>
                  </a:srgbClr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8"/>
            <p:cNvSpPr/>
            <p:nvPr/>
          </p:nvSpPr>
          <p:spPr>
            <a:xfrm flipH="1">
              <a:off x="8115299" y="-1"/>
              <a:ext cx="4076698" cy="1590742"/>
            </a:xfrm>
            <a:prstGeom prst="rect">
              <a:avLst/>
            </a:prstGeom>
            <a:gradFill>
              <a:gsLst>
                <a:gs pos="0">
                  <a:srgbClr val="4F81BD">
                    <a:alpha val="65490"/>
                  </a:srgbClr>
                </a:gs>
                <a:gs pos="100000">
                  <a:srgbClr val="000000">
                    <a:alpha val="29411"/>
                  </a:srgbClr>
                </a:gs>
              </a:gsLst>
              <a:lin ang="13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8"/>
            <p:cNvSpPr/>
            <p:nvPr/>
          </p:nvSpPr>
          <p:spPr>
            <a:xfrm>
              <a:off x="459350" y="-1"/>
              <a:ext cx="11732646" cy="1597433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0"/>
                  </a:srgbClr>
                </a:gs>
                <a:gs pos="99000">
                  <a:srgbClr val="244061">
                    <a:alpha val="51372"/>
                  </a:srgbClr>
                </a:gs>
                <a:gs pos="100000">
                  <a:srgbClr val="244061">
                    <a:alpha val="51372"/>
                  </a:srgbClr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48"/>
          <p:cNvSpPr txBox="1"/>
          <p:nvPr/>
        </p:nvSpPr>
        <p:spPr>
          <a:xfrm>
            <a:off x="990480" y="51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and audio files</a:t>
            </a:r>
            <a:endParaRPr/>
          </a:p>
        </p:txBody>
      </p:sp>
      <p:pic>
        <p:nvPicPr>
          <p:cNvPr id="196" name="Google Shape;1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49" y="1923483"/>
            <a:ext cx="5329953" cy="387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8"/>
          <p:cNvSpPr txBox="1"/>
          <p:nvPr/>
        </p:nvSpPr>
        <p:spPr>
          <a:xfrm>
            <a:off x="2171700" y="6109855"/>
            <a:ext cx="7825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</a:t>
            </a:r>
            <a:endParaRPr/>
          </a:p>
        </p:txBody>
      </p:sp>
      <p:pic>
        <p:nvPicPr>
          <p:cNvPr id="198" name="Google Shape;19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1534" y="1842600"/>
            <a:ext cx="1539594" cy="387464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8"/>
          <p:cNvSpPr txBox="1"/>
          <p:nvPr/>
        </p:nvSpPr>
        <p:spPr>
          <a:xfrm>
            <a:off x="7768936" y="5948553"/>
            <a:ext cx="211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files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244061">
                  <a:alpha val="82352"/>
                </a:srgbClr>
              </a:gs>
              <a:gs pos="21000">
                <a:srgbClr val="244061">
                  <a:alpha val="82352"/>
                </a:srgbClr>
              </a:gs>
              <a:gs pos="100000">
                <a:srgbClr val="4F81BD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99000">
                <a:srgbClr val="000000">
                  <a:alpha val="40392"/>
                </a:srgbClr>
              </a:gs>
              <a:gs pos="100000">
                <a:srgbClr val="000000">
                  <a:alpha val="40392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72549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366092">
                  <a:alpha val="0"/>
                </a:srgbClr>
              </a:gs>
              <a:gs pos="3000">
                <a:srgbClr val="366092">
                  <a:alpha val="0"/>
                </a:srgbClr>
              </a:gs>
              <a:gs pos="100000">
                <a:srgbClr val="000000">
                  <a:alpha val="26274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F81BD">
                  <a:alpha val="25490"/>
                </a:srgbClr>
              </a:gs>
              <a:gs pos="85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366092">
                  <a:alpha val="49411"/>
                </a:srgbClr>
              </a:gs>
              <a:gs pos="99000">
                <a:srgbClr val="000000">
                  <a:alpha val="33333"/>
                </a:srgbClr>
              </a:gs>
              <a:gs pos="100000">
                <a:srgbClr val="000000">
                  <a:alpha val="3333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509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F81BD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372"/>
                </a:srgbClr>
              </a:gs>
              <a:gs pos="100000">
                <a:srgbClr val="244061">
                  <a:alpha val="51372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Methodologies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Adopted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"/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 Frequency Cepstral Coefficients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Term Fourier Transformation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Mel spectrogram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244061">
                  <a:alpha val="67450"/>
                </a:srgbClr>
              </a:gs>
              <a:gs pos="19000">
                <a:srgbClr val="244061">
                  <a:alpha val="67450"/>
                </a:srgbClr>
              </a:gs>
              <a:gs pos="100000">
                <a:srgbClr val="4F81BD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MFCC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Mel-Frequency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Cepstral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Coefficients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3"/>
          <p:cNvGrpSpPr/>
          <p:nvPr/>
        </p:nvGrpSpPr>
        <p:grpSpPr>
          <a:xfrm>
            <a:off x="644056" y="2793909"/>
            <a:ext cx="10927829" cy="2830143"/>
            <a:chOff x="0" y="681330"/>
            <a:chExt cx="10927829" cy="2830143"/>
          </a:xfrm>
        </p:grpSpPr>
        <p:sp>
          <p:nvSpPr>
            <p:cNvPr id="238" name="Google Shape;238;p3"/>
            <p:cNvSpPr/>
            <p:nvPr/>
          </p:nvSpPr>
          <p:spPr>
            <a:xfrm>
              <a:off x="0" y="681330"/>
              <a:ext cx="10927829" cy="125784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80497" y="964345"/>
              <a:ext cx="691812" cy="691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>
                  <a:alpha val="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452806" y="681330"/>
              <a:ext cx="9475022" cy="1257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 txBox="1"/>
            <p:nvPr/>
          </p:nvSpPr>
          <p:spPr>
            <a:xfrm>
              <a:off x="1452806" y="681330"/>
              <a:ext cx="9475022" cy="1257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100" lIns="133100" spcFirstLastPara="1" rIns="133100" wrap="square" tIns="1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feature is one of the most important method to extract a feature of an audio signal and is used majorly whenever working on audio signals.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0" y="2253632"/>
              <a:ext cx="10927829" cy="125784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80497" y="2536647"/>
              <a:ext cx="691812" cy="691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>
                  <a:alpha val="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452806" y="2253632"/>
              <a:ext cx="9475022" cy="1257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 txBox="1"/>
            <p:nvPr/>
          </p:nvSpPr>
          <p:spPr>
            <a:xfrm>
              <a:off x="1452806" y="2253632"/>
              <a:ext cx="9475022" cy="1257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100" lIns="133100" spcFirstLastPara="1" rIns="133100" wrap="square" tIns="1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Mel frequency cepstral coefficients (MFCCs) of a signal are a small set of features (usually about 10–20) which concisely describe the overall shape of a spectral envelope.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 features are extracted for the experiment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2022-05-15T02:19:14Z</dcterms:created>
  <dc:creator>rizwana rizwana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