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71" r:id="rId3"/>
    <p:sldId id="257" r:id="rId4"/>
    <p:sldId id="269" r:id="rId5"/>
    <p:sldId id="258" r:id="rId6"/>
    <p:sldId id="27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E67BC-EFD5-44DC-9E1C-3273F0A98F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DB3C40-BEBF-47D3-B86C-75D991268BA0}">
      <dgm:prSet/>
      <dgm:spPr/>
      <dgm:t>
        <a:bodyPr/>
        <a:lstStyle/>
        <a:p>
          <a:r>
            <a:rPr lang="en-US"/>
            <a:t>• Given k, the k-means algorithm works as follows:</a:t>
          </a:r>
        </a:p>
      </dgm:t>
    </dgm:pt>
    <dgm:pt modelId="{44358A65-3D2A-409F-BEEE-690EF969610E}" type="parTrans" cxnId="{FB2860B3-4E75-4F2B-A643-211BA75C8504}">
      <dgm:prSet/>
      <dgm:spPr/>
      <dgm:t>
        <a:bodyPr/>
        <a:lstStyle/>
        <a:p>
          <a:endParaRPr lang="en-US"/>
        </a:p>
      </dgm:t>
    </dgm:pt>
    <dgm:pt modelId="{A20FA055-A871-40F9-8CD4-A048EC05ADF0}" type="sibTrans" cxnId="{FB2860B3-4E75-4F2B-A643-211BA75C8504}">
      <dgm:prSet/>
      <dgm:spPr/>
      <dgm:t>
        <a:bodyPr/>
        <a:lstStyle/>
        <a:p>
          <a:endParaRPr lang="en-US"/>
        </a:p>
      </dgm:t>
    </dgm:pt>
    <dgm:pt modelId="{063334AD-D3ED-49A9-8376-B7E53D648936}">
      <dgm:prSet/>
      <dgm:spPr/>
      <dgm:t>
        <a:bodyPr/>
        <a:lstStyle/>
        <a:p>
          <a:r>
            <a:rPr lang="en-US"/>
            <a:t>1. Choose k (random) data points (seeds) to be the initial centroids, cluster centers</a:t>
          </a:r>
        </a:p>
      </dgm:t>
    </dgm:pt>
    <dgm:pt modelId="{B9DFD4C5-FB29-482A-8F14-1F8030541D3F}" type="parTrans" cxnId="{75BA8A2A-F31E-4D5C-AAF5-BD00188A9CD8}">
      <dgm:prSet/>
      <dgm:spPr/>
      <dgm:t>
        <a:bodyPr/>
        <a:lstStyle/>
        <a:p>
          <a:endParaRPr lang="en-US"/>
        </a:p>
      </dgm:t>
    </dgm:pt>
    <dgm:pt modelId="{457973EF-59D4-4694-A08A-4154F6DD3197}" type="sibTrans" cxnId="{75BA8A2A-F31E-4D5C-AAF5-BD00188A9CD8}">
      <dgm:prSet/>
      <dgm:spPr/>
      <dgm:t>
        <a:bodyPr/>
        <a:lstStyle/>
        <a:p>
          <a:endParaRPr lang="en-US"/>
        </a:p>
      </dgm:t>
    </dgm:pt>
    <dgm:pt modelId="{6F3703D5-A35C-4C60-95C7-9E538604A4ED}">
      <dgm:prSet/>
      <dgm:spPr/>
      <dgm:t>
        <a:bodyPr/>
        <a:lstStyle/>
        <a:p>
          <a:r>
            <a:rPr lang="en-US"/>
            <a:t>2. Assign each data point to the closest centroid </a:t>
          </a:r>
        </a:p>
      </dgm:t>
    </dgm:pt>
    <dgm:pt modelId="{3F83A03E-B44F-4B4C-9895-4BC0805B4A91}" type="parTrans" cxnId="{B52DB7F2-08C3-4749-B2E9-649172EBA335}">
      <dgm:prSet/>
      <dgm:spPr/>
      <dgm:t>
        <a:bodyPr/>
        <a:lstStyle/>
        <a:p>
          <a:endParaRPr lang="en-US"/>
        </a:p>
      </dgm:t>
    </dgm:pt>
    <dgm:pt modelId="{94114C1D-765F-42DA-9B69-A82B1E6424DF}" type="sibTrans" cxnId="{B52DB7F2-08C3-4749-B2E9-649172EBA335}">
      <dgm:prSet/>
      <dgm:spPr/>
      <dgm:t>
        <a:bodyPr/>
        <a:lstStyle/>
        <a:p>
          <a:endParaRPr lang="en-US"/>
        </a:p>
      </dgm:t>
    </dgm:pt>
    <dgm:pt modelId="{ECE1CC18-E778-4D94-96F9-CEC2E011CB3D}">
      <dgm:prSet/>
      <dgm:spPr/>
      <dgm:t>
        <a:bodyPr/>
        <a:lstStyle/>
        <a:p>
          <a:r>
            <a:rPr lang="en-US" dirty="0"/>
            <a:t>3. Re-compute the centroids using the current cluster memberships </a:t>
          </a:r>
        </a:p>
      </dgm:t>
    </dgm:pt>
    <dgm:pt modelId="{900BCEC8-017C-4296-B80D-EB84278D6C57}" type="parTrans" cxnId="{10974959-9F0F-4835-B59C-8734A33584FF}">
      <dgm:prSet/>
      <dgm:spPr/>
      <dgm:t>
        <a:bodyPr/>
        <a:lstStyle/>
        <a:p>
          <a:endParaRPr lang="en-US"/>
        </a:p>
      </dgm:t>
    </dgm:pt>
    <dgm:pt modelId="{99AD2DC3-F053-46E5-9763-6153A67739E5}" type="sibTrans" cxnId="{10974959-9F0F-4835-B59C-8734A33584FF}">
      <dgm:prSet/>
      <dgm:spPr/>
      <dgm:t>
        <a:bodyPr/>
        <a:lstStyle/>
        <a:p>
          <a:endParaRPr lang="en-US"/>
        </a:p>
      </dgm:t>
    </dgm:pt>
    <dgm:pt modelId="{B632392E-CD9A-4948-81F8-A0F221D69B09}">
      <dgm:prSet/>
      <dgm:spPr/>
      <dgm:t>
        <a:bodyPr/>
        <a:lstStyle/>
        <a:p>
          <a:r>
            <a:rPr lang="en-US"/>
            <a:t>4. If a convergence criterion is not met, repeat steps 2 and 3</a:t>
          </a:r>
        </a:p>
      </dgm:t>
    </dgm:pt>
    <dgm:pt modelId="{76C28A4C-352B-41DE-9691-0D05D454E64D}" type="parTrans" cxnId="{35A01CB0-8AE1-45C6-9E1D-0B3A9A10E5E5}">
      <dgm:prSet/>
      <dgm:spPr/>
      <dgm:t>
        <a:bodyPr/>
        <a:lstStyle/>
        <a:p>
          <a:endParaRPr lang="en-US"/>
        </a:p>
      </dgm:t>
    </dgm:pt>
    <dgm:pt modelId="{1E84BC26-E52D-407C-8CCC-E07DFC0C7292}" type="sibTrans" cxnId="{35A01CB0-8AE1-45C6-9E1D-0B3A9A10E5E5}">
      <dgm:prSet/>
      <dgm:spPr/>
      <dgm:t>
        <a:bodyPr/>
        <a:lstStyle/>
        <a:p>
          <a:endParaRPr lang="en-US"/>
        </a:p>
      </dgm:t>
    </dgm:pt>
    <dgm:pt modelId="{17A22CD6-5C03-40A3-834E-9DBB9E0D50F8}" type="pres">
      <dgm:prSet presAssocID="{2B4E67BC-EFD5-44DC-9E1C-3273F0A98F3D}" presName="linear" presStyleCnt="0">
        <dgm:presLayoutVars>
          <dgm:animLvl val="lvl"/>
          <dgm:resizeHandles val="exact"/>
        </dgm:presLayoutVars>
      </dgm:prSet>
      <dgm:spPr/>
    </dgm:pt>
    <dgm:pt modelId="{E308F324-5789-4EB8-A107-94A9458B7FC5}" type="pres">
      <dgm:prSet presAssocID="{19DB3C40-BEBF-47D3-B86C-75D991268BA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4D3C01F-3FBA-4211-914E-DA4F34396EE6}" type="pres">
      <dgm:prSet presAssocID="{A20FA055-A871-40F9-8CD4-A048EC05ADF0}" presName="spacer" presStyleCnt="0"/>
      <dgm:spPr/>
    </dgm:pt>
    <dgm:pt modelId="{EC4C8B86-EA5D-4AB2-A10B-1ABF7B10A024}" type="pres">
      <dgm:prSet presAssocID="{063334AD-D3ED-49A9-8376-B7E53D6489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2A16C09-C5B4-43AC-93EE-967CB353DF9B}" type="pres">
      <dgm:prSet presAssocID="{457973EF-59D4-4694-A08A-4154F6DD3197}" presName="spacer" presStyleCnt="0"/>
      <dgm:spPr/>
    </dgm:pt>
    <dgm:pt modelId="{945947BF-1FFC-4C35-92F2-CC91C4F346ED}" type="pres">
      <dgm:prSet presAssocID="{6F3703D5-A35C-4C60-95C7-9E538604A4E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FB85139-2A0D-4506-98ED-828A7EACE26F}" type="pres">
      <dgm:prSet presAssocID="{94114C1D-765F-42DA-9B69-A82B1E6424DF}" presName="spacer" presStyleCnt="0"/>
      <dgm:spPr/>
    </dgm:pt>
    <dgm:pt modelId="{C7C63898-E77F-41BF-93FF-1886DAB5FCEC}" type="pres">
      <dgm:prSet presAssocID="{ECE1CC18-E778-4D94-96F9-CEC2E011CB3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B87107B-60A3-42D5-86DB-93E541FB8267}" type="pres">
      <dgm:prSet presAssocID="{99AD2DC3-F053-46E5-9763-6153A67739E5}" presName="spacer" presStyleCnt="0"/>
      <dgm:spPr/>
    </dgm:pt>
    <dgm:pt modelId="{47A70ACD-DDA8-4B49-887D-B3CB85872674}" type="pres">
      <dgm:prSet presAssocID="{B632392E-CD9A-4948-81F8-A0F221D69B0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5BA8A2A-F31E-4D5C-AAF5-BD00188A9CD8}" srcId="{2B4E67BC-EFD5-44DC-9E1C-3273F0A98F3D}" destId="{063334AD-D3ED-49A9-8376-B7E53D648936}" srcOrd="1" destOrd="0" parTransId="{B9DFD4C5-FB29-482A-8F14-1F8030541D3F}" sibTransId="{457973EF-59D4-4694-A08A-4154F6DD3197}"/>
    <dgm:cxn modelId="{B96FC63B-AA00-4DB5-8D4F-143FF9129861}" type="presOf" srcId="{19DB3C40-BEBF-47D3-B86C-75D991268BA0}" destId="{E308F324-5789-4EB8-A107-94A9458B7FC5}" srcOrd="0" destOrd="0" presId="urn:microsoft.com/office/officeart/2005/8/layout/vList2"/>
    <dgm:cxn modelId="{42D7D751-60E0-45F9-8CD4-CF12CDC8441B}" type="presOf" srcId="{ECE1CC18-E778-4D94-96F9-CEC2E011CB3D}" destId="{C7C63898-E77F-41BF-93FF-1886DAB5FCEC}" srcOrd="0" destOrd="0" presId="urn:microsoft.com/office/officeart/2005/8/layout/vList2"/>
    <dgm:cxn modelId="{10974959-9F0F-4835-B59C-8734A33584FF}" srcId="{2B4E67BC-EFD5-44DC-9E1C-3273F0A98F3D}" destId="{ECE1CC18-E778-4D94-96F9-CEC2E011CB3D}" srcOrd="3" destOrd="0" parTransId="{900BCEC8-017C-4296-B80D-EB84278D6C57}" sibTransId="{99AD2DC3-F053-46E5-9763-6153A67739E5}"/>
    <dgm:cxn modelId="{E87132AE-0C09-43BC-BE5C-0443583FB5A0}" type="presOf" srcId="{B632392E-CD9A-4948-81F8-A0F221D69B09}" destId="{47A70ACD-DDA8-4B49-887D-B3CB85872674}" srcOrd="0" destOrd="0" presId="urn:microsoft.com/office/officeart/2005/8/layout/vList2"/>
    <dgm:cxn modelId="{35A01CB0-8AE1-45C6-9E1D-0B3A9A10E5E5}" srcId="{2B4E67BC-EFD5-44DC-9E1C-3273F0A98F3D}" destId="{B632392E-CD9A-4948-81F8-A0F221D69B09}" srcOrd="4" destOrd="0" parTransId="{76C28A4C-352B-41DE-9691-0D05D454E64D}" sibTransId="{1E84BC26-E52D-407C-8CCC-E07DFC0C7292}"/>
    <dgm:cxn modelId="{BCCD34B1-EDCC-4A60-A640-B69B3BFA18FD}" type="presOf" srcId="{6F3703D5-A35C-4C60-95C7-9E538604A4ED}" destId="{945947BF-1FFC-4C35-92F2-CC91C4F346ED}" srcOrd="0" destOrd="0" presId="urn:microsoft.com/office/officeart/2005/8/layout/vList2"/>
    <dgm:cxn modelId="{FB2860B3-4E75-4F2B-A643-211BA75C8504}" srcId="{2B4E67BC-EFD5-44DC-9E1C-3273F0A98F3D}" destId="{19DB3C40-BEBF-47D3-B86C-75D991268BA0}" srcOrd="0" destOrd="0" parTransId="{44358A65-3D2A-409F-BEEE-690EF969610E}" sibTransId="{A20FA055-A871-40F9-8CD4-A048EC05ADF0}"/>
    <dgm:cxn modelId="{FBA2D5BF-4B51-47AA-B640-E7BCCAC9D602}" type="presOf" srcId="{2B4E67BC-EFD5-44DC-9E1C-3273F0A98F3D}" destId="{17A22CD6-5C03-40A3-834E-9DBB9E0D50F8}" srcOrd="0" destOrd="0" presId="urn:microsoft.com/office/officeart/2005/8/layout/vList2"/>
    <dgm:cxn modelId="{F2D124DB-6753-4BE4-A9E8-69143E73883F}" type="presOf" srcId="{063334AD-D3ED-49A9-8376-B7E53D648936}" destId="{EC4C8B86-EA5D-4AB2-A10B-1ABF7B10A024}" srcOrd="0" destOrd="0" presId="urn:microsoft.com/office/officeart/2005/8/layout/vList2"/>
    <dgm:cxn modelId="{B52DB7F2-08C3-4749-B2E9-649172EBA335}" srcId="{2B4E67BC-EFD5-44DC-9E1C-3273F0A98F3D}" destId="{6F3703D5-A35C-4C60-95C7-9E538604A4ED}" srcOrd="2" destOrd="0" parTransId="{3F83A03E-B44F-4B4C-9895-4BC0805B4A91}" sibTransId="{94114C1D-765F-42DA-9B69-A82B1E6424DF}"/>
    <dgm:cxn modelId="{8E163B2C-3D2C-4F62-8E10-D5E267783AFA}" type="presParOf" srcId="{17A22CD6-5C03-40A3-834E-9DBB9E0D50F8}" destId="{E308F324-5789-4EB8-A107-94A9458B7FC5}" srcOrd="0" destOrd="0" presId="urn:microsoft.com/office/officeart/2005/8/layout/vList2"/>
    <dgm:cxn modelId="{BFA96B40-01D3-4A91-84D8-8ECCF2BD5AE2}" type="presParOf" srcId="{17A22CD6-5C03-40A3-834E-9DBB9E0D50F8}" destId="{E4D3C01F-3FBA-4211-914E-DA4F34396EE6}" srcOrd="1" destOrd="0" presId="urn:microsoft.com/office/officeart/2005/8/layout/vList2"/>
    <dgm:cxn modelId="{F78E668D-5E47-4388-8C92-03E6EC73930A}" type="presParOf" srcId="{17A22CD6-5C03-40A3-834E-9DBB9E0D50F8}" destId="{EC4C8B86-EA5D-4AB2-A10B-1ABF7B10A024}" srcOrd="2" destOrd="0" presId="urn:microsoft.com/office/officeart/2005/8/layout/vList2"/>
    <dgm:cxn modelId="{2258C48A-AD98-411A-A152-34B14BA808D7}" type="presParOf" srcId="{17A22CD6-5C03-40A3-834E-9DBB9E0D50F8}" destId="{D2A16C09-C5B4-43AC-93EE-967CB353DF9B}" srcOrd="3" destOrd="0" presId="urn:microsoft.com/office/officeart/2005/8/layout/vList2"/>
    <dgm:cxn modelId="{EE66F973-710A-49A0-AD47-895B584BBAD1}" type="presParOf" srcId="{17A22CD6-5C03-40A3-834E-9DBB9E0D50F8}" destId="{945947BF-1FFC-4C35-92F2-CC91C4F346ED}" srcOrd="4" destOrd="0" presId="urn:microsoft.com/office/officeart/2005/8/layout/vList2"/>
    <dgm:cxn modelId="{3E97D3ED-B36E-4F8E-847C-2A7DB857FE85}" type="presParOf" srcId="{17A22CD6-5C03-40A3-834E-9DBB9E0D50F8}" destId="{DFB85139-2A0D-4506-98ED-828A7EACE26F}" srcOrd="5" destOrd="0" presId="urn:microsoft.com/office/officeart/2005/8/layout/vList2"/>
    <dgm:cxn modelId="{2416C579-1FD2-4AEE-9202-DB50307F8A79}" type="presParOf" srcId="{17A22CD6-5C03-40A3-834E-9DBB9E0D50F8}" destId="{C7C63898-E77F-41BF-93FF-1886DAB5FCEC}" srcOrd="6" destOrd="0" presId="urn:microsoft.com/office/officeart/2005/8/layout/vList2"/>
    <dgm:cxn modelId="{1F7E2CEA-B177-4DF4-98B6-CB6F4FBA84B8}" type="presParOf" srcId="{17A22CD6-5C03-40A3-834E-9DBB9E0D50F8}" destId="{9B87107B-60A3-42D5-86DB-93E541FB8267}" srcOrd="7" destOrd="0" presId="urn:microsoft.com/office/officeart/2005/8/layout/vList2"/>
    <dgm:cxn modelId="{66E9D637-0C38-438A-B4B5-73DB618CC96E}" type="presParOf" srcId="{17A22CD6-5C03-40A3-834E-9DBB9E0D50F8}" destId="{47A70ACD-DDA8-4B49-887D-B3CB8587267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5C8F48-30A3-4587-9F6E-000782A3AFD6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2052835-9315-4846-B5FE-F0048EE29DEA}">
      <dgm:prSet/>
      <dgm:spPr/>
      <dgm:t>
        <a:bodyPr/>
        <a:lstStyle/>
        <a:p>
          <a:r>
            <a:rPr lang="en-US"/>
            <a:t>The k-means algorithm is an algorithm to cluster n objects based on attributes into k partitions, where k &lt; n. </a:t>
          </a:r>
        </a:p>
      </dgm:t>
    </dgm:pt>
    <dgm:pt modelId="{41120237-DF3B-4C8F-857B-553EA9DF9E9C}" type="parTrans" cxnId="{609DA9AD-8C5F-48BC-9566-BC9CB91480EE}">
      <dgm:prSet/>
      <dgm:spPr/>
      <dgm:t>
        <a:bodyPr/>
        <a:lstStyle/>
        <a:p>
          <a:endParaRPr lang="en-US"/>
        </a:p>
      </dgm:t>
    </dgm:pt>
    <dgm:pt modelId="{7033C301-44D0-4295-8D70-709A91A2B6AB}" type="sibTrans" cxnId="{609DA9AD-8C5F-48BC-9566-BC9CB91480EE}">
      <dgm:prSet/>
      <dgm:spPr/>
      <dgm:t>
        <a:bodyPr/>
        <a:lstStyle/>
        <a:p>
          <a:endParaRPr lang="en-US"/>
        </a:p>
      </dgm:t>
    </dgm:pt>
    <dgm:pt modelId="{3A5B4A08-ED43-45BC-9646-4D2AAB514BB8}">
      <dgm:prSet/>
      <dgm:spPr/>
      <dgm:t>
        <a:bodyPr/>
        <a:lstStyle/>
        <a:p>
          <a:r>
            <a:rPr lang="en-US" dirty="0"/>
            <a:t>K-means algorithm is the simplest partitioning method for clustering analysis and widely used in data mining applications.</a:t>
          </a:r>
        </a:p>
      </dgm:t>
    </dgm:pt>
    <dgm:pt modelId="{C0F702C9-68F6-4175-A078-4625E4AAC5C3}" type="parTrans" cxnId="{0A8595A7-A45C-4182-8DDB-D563797F5FEF}">
      <dgm:prSet/>
      <dgm:spPr/>
      <dgm:t>
        <a:bodyPr/>
        <a:lstStyle/>
        <a:p>
          <a:endParaRPr lang="en-US"/>
        </a:p>
      </dgm:t>
    </dgm:pt>
    <dgm:pt modelId="{A2A73E08-0003-4924-8AF8-1D9CE26686DD}" type="sibTrans" cxnId="{0A8595A7-A45C-4182-8DDB-D563797F5FEF}">
      <dgm:prSet/>
      <dgm:spPr/>
      <dgm:t>
        <a:bodyPr/>
        <a:lstStyle/>
        <a:p>
          <a:endParaRPr lang="en-US"/>
        </a:p>
      </dgm:t>
    </dgm:pt>
    <dgm:pt modelId="{D7D81D5B-FF0A-4095-8164-93D5942BF484}">
      <dgm:prSet/>
      <dgm:spPr/>
      <dgm:t>
        <a:bodyPr/>
        <a:lstStyle/>
        <a:p>
          <a:r>
            <a:rPr lang="en-US" dirty="0"/>
            <a:t> Each cluster is represented by the center of the cluster and the algorithm converges to stable centroids of clusters.</a:t>
          </a:r>
        </a:p>
      </dgm:t>
    </dgm:pt>
    <dgm:pt modelId="{3A10CFD0-088D-404C-9133-4500510F42C2}" type="parTrans" cxnId="{3EDCCFC5-4403-4D65-AB50-5073F423B9D9}">
      <dgm:prSet/>
      <dgm:spPr/>
      <dgm:t>
        <a:bodyPr/>
        <a:lstStyle/>
        <a:p>
          <a:endParaRPr lang="en-US"/>
        </a:p>
      </dgm:t>
    </dgm:pt>
    <dgm:pt modelId="{B3EE2353-42A7-463F-A7C4-D6886FB2993F}" type="sibTrans" cxnId="{3EDCCFC5-4403-4D65-AB50-5073F423B9D9}">
      <dgm:prSet/>
      <dgm:spPr/>
      <dgm:t>
        <a:bodyPr/>
        <a:lstStyle/>
        <a:p>
          <a:endParaRPr lang="en-US"/>
        </a:p>
      </dgm:t>
    </dgm:pt>
    <dgm:pt modelId="{79CA3448-4E05-403F-A38C-2E40E0F78E26}" type="pres">
      <dgm:prSet presAssocID="{115C8F48-30A3-4587-9F6E-000782A3AF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1F0AAE-D141-4672-9D99-AA36D82AF184}" type="pres">
      <dgm:prSet presAssocID="{72052835-9315-4846-B5FE-F0048EE29DEA}" presName="hierRoot1" presStyleCnt="0"/>
      <dgm:spPr/>
    </dgm:pt>
    <dgm:pt modelId="{0A714944-7E62-443E-BDC3-5F6F50BE3B17}" type="pres">
      <dgm:prSet presAssocID="{72052835-9315-4846-B5FE-F0048EE29DEA}" presName="composite" presStyleCnt="0"/>
      <dgm:spPr/>
    </dgm:pt>
    <dgm:pt modelId="{3A5DE3E3-50EA-487C-ABFD-51CFAA3CB64F}" type="pres">
      <dgm:prSet presAssocID="{72052835-9315-4846-B5FE-F0048EE29DEA}" presName="background" presStyleLbl="node0" presStyleIdx="0" presStyleCnt="3"/>
      <dgm:spPr/>
    </dgm:pt>
    <dgm:pt modelId="{4DD46749-A6BC-4635-8E38-D4457D9D97A9}" type="pres">
      <dgm:prSet presAssocID="{72052835-9315-4846-B5FE-F0048EE29DEA}" presName="text" presStyleLbl="fgAcc0" presStyleIdx="0" presStyleCnt="3">
        <dgm:presLayoutVars>
          <dgm:chPref val="3"/>
        </dgm:presLayoutVars>
      </dgm:prSet>
      <dgm:spPr/>
    </dgm:pt>
    <dgm:pt modelId="{3D9E8F8B-771F-4431-9001-BA007B691BDD}" type="pres">
      <dgm:prSet presAssocID="{72052835-9315-4846-B5FE-F0048EE29DEA}" presName="hierChild2" presStyleCnt="0"/>
      <dgm:spPr/>
    </dgm:pt>
    <dgm:pt modelId="{C99A302F-9F6A-4FA2-8128-26CD9BB0C83F}" type="pres">
      <dgm:prSet presAssocID="{3A5B4A08-ED43-45BC-9646-4D2AAB514BB8}" presName="hierRoot1" presStyleCnt="0"/>
      <dgm:spPr/>
    </dgm:pt>
    <dgm:pt modelId="{F7069DAA-B821-4F9D-8375-C44A66F4F80C}" type="pres">
      <dgm:prSet presAssocID="{3A5B4A08-ED43-45BC-9646-4D2AAB514BB8}" presName="composite" presStyleCnt="0"/>
      <dgm:spPr/>
    </dgm:pt>
    <dgm:pt modelId="{9528A5EA-508F-4E9B-A26E-DD3C24599EF6}" type="pres">
      <dgm:prSet presAssocID="{3A5B4A08-ED43-45BC-9646-4D2AAB514BB8}" presName="background" presStyleLbl="node0" presStyleIdx="1" presStyleCnt="3"/>
      <dgm:spPr/>
    </dgm:pt>
    <dgm:pt modelId="{E6BDFB9A-1785-4103-9FDB-D5DBFA61E3D9}" type="pres">
      <dgm:prSet presAssocID="{3A5B4A08-ED43-45BC-9646-4D2AAB514BB8}" presName="text" presStyleLbl="fgAcc0" presStyleIdx="1" presStyleCnt="3">
        <dgm:presLayoutVars>
          <dgm:chPref val="3"/>
        </dgm:presLayoutVars>
      </dgm:prSet>
      <dgm:spPr/>
    </dgm:pt>
    <dgm:pt modelId="{A0B6E3CD-3238-475D-8BBE-F8958D4407B2}" type="pres">
      <dgm:prSet presAssocID="{3A5B4A08-ED43-45BC-9646-4D2AAB514BB8}" presName="hierChild2" presStyleCnt="0"/>
      <dgm:spPr/>
    </dgm:pt>
    <dgm:pt modelId="{C8CB9E83-E977-4545-B59A-5EE78D0A2876}" type="pres">
      <dgm:prSet presAssocID="{D7D81D5B-FF0A-4095-8164-93D5942BF484}" presName="hierRoot1" presStyleCnt="0"/>
      <dgm:spPr/>
    </dgm:pt>
    <dgm:pt modelId="{8EDD794D-2469-4712-BEF2-2EF12F7973F3}" type="pres">
      <dgm:prSet presAssocID="{D7D81D5B-FF0A-4095-8164-93D5942BF484}" presName="composite" presStyleCnt="0"/>
      <dgm:spPr/>
    </dgm:pt>
    <dgm:pt modelId="{6C8356B8-DA34-4B00-B020-CD71C9EA9483}" type="pres">
      <dgm:prSet presAssocID="{D7D81D5B-FF0A-4095-8164-93D5942BF484}" presName="background" presStyleLbl="node0" presStyleIdx="2" presStyleCnt="3"/>
      <dgm:spPr/>
    </dgm:pt>
    <dgm:pt modelId="{EEB769B4-5A4B-4E25-9EB7-8A69A2E14447}" type="pres">
      <dgm:prSet presAssocID="{D7D81D5B-FF0A-4095-8164-93D5942BF484}" presName="text" presStyleLbl="fgAcc0" presStyleIdx="2" presStyleCnt="3">
        <dgm:presLayoutVars>
          <dgm:chPref val="3"/>
        </dgm:presLayoutVars>
      </dgm:prSet>
      <dgm:spPr/>
    </dgm:pt>
    <dgm:pt modelId="{DCC0DAD9-11A8-459B-A4B1-1476119CE6AD}" type="pres">
      <dgm:prSet presAssocID="{D7D81D5B-FF0A-4095-8164-93D5942BF484}" presName="hierChild2" presStyleCnt="0"/>
      <dgm:spPr/>
    </dgm:pt>
  </dgm:ptLst>
  <dgm:cxnLst>
    <dgm:cxn modelId="{8FB16C0A-1728-429B-9CF7-E4132402661B}" type="presOf" srcId="{3A5B4A08-ED43-45BC-9646-4D2AAB514BB8}" destId="{E6BDFB9A-1785-4103-9FDB-D5DBFA61E3D9}" srcOrd="0" destOrd="0" presId="urn:microsoft.com/office/officeart/2005/8/layout/hierarchy1"/>
    <dgm:cxn modelId="{931E1F66-49E6-470E-A831-97BDFBBC6FDB}" type="presOf" srcId="{D7D81D5B-FF0A-4095-8164-93D5942BF484}" destId="{EEB769B4-5A4B-4E25-9EB7-8A69A2E14447}" srcOrd="0" destOrd="0" presId="urn:microsoft.com/office/officeart/2005/8/layout/hierarchy1"/>
    <dgm:cxn modelId="{79EB0AA0-6B63-4B04-B71E-4CF6D740BD89}" type="presOf" srcId="{72052835-9315-4846-B5FE-F0048EE29DEA}" destId="{4DD46749-A6BC-4635-8E38-D4457D9D97A9}" srcOrd="0" destOrd="0" presId="urn:microsoft.com/office/officeart/2005/8/layout/hierarchy1"/>
    <dgm:cxn modelId="{0A8595A7-A45C-4182-8DDB-D563797F5FEF}" srcId="{115C8F48-30A3-4587-9F6E-000782A3AFD6}" destId="{3A5B4A08-ED43-45BC-9646-4D2AAB514BB8}" srcOrd="1" destOrd="0" parTransId="{C0F702C9-68F6-4175-A078-4625E4AAC5C3}" sibTransId="{A2A73E08-0003-4924-8AF8-1D9CE26686DD}"/>
    <dgm:cxn modelId="{609DA9AD-8C5F-48BC-9566-BC9CB91480EE}" srcId="{115C8F48-30A3-4587-9F6E-000782A3AFD6}" destId="{72052835-9315-4846-B5FE-F0048EE29DEA}" srcOrd="0" destOrd="0" parTransId="{41120237-DF3B-4C8F-857B-553EA9DF9E9C}" sibTransId="{7033C301-44D0-4295-8D70-709A91A2B6AB}"/>
    <dgm:cxn modelId="{3EDCCFC5-4403-4D65-AB50-5073F423B9D9}" srcId="{115C8F48-30A3-4587-9F6E-000782A3AFD6}" destId="{D7D81D5B-FF0A-4095-8164-93D5942BF484}" srcOrd="2" destOrd="0" parTransId="{3A10CFD0-088D-404C-9133-4500510F42C2}" sibTransId="{B3EE2353-42A7-463F-A7C4-D6886FB2993F}"/>
    <dgm:cxn modelId="{13436CE9-5D77-429E-BEA2-621556A699A3}" type="presOf" srcId="{115C8F48-30A3-4587-9F6E-000782A3AFD6}" destId="{79CA3448-4E05-403F-A38C-2E40E0F78E26}" srcOrd="0" destOrd="0" presId="urn:microsoft.com/office/officeart/2005/8/layout/hierarchy1"/>
    <dgm:cxn modelId="{80D7FAFF-5193-4ACC-B91A-7CC004ACF51F}" type="presParOf" srcId="{79CA3448-4E05-403F-A38C-2E40E0F78E26}" destId="{731F0AAE-D141-4672-9D99-AA36D82AF184}" srcOrd="0" destOrd="0" presId="urn:microsoft.com/office/officeart/2005/8/layout/hierarchy1"/>
    <dgm:cxn modelId="{475B11D2-9593-47EC-A150-470704E926F8}" type="presParOf" srcId="{731F0AAE-D141-4672-9D99-AA36D82AF184}" destId="{0A714944-7E62-443E-BDC3-5F6F50BE3B17}" srcOrd="0" destOrd="0" presId="urn:microsoft.com/office/officeart/2005/8/layout/hierarchy1"/>
    <dgm:cxn modelId="{07074FC1-A91E-492B-8E89-F0D65EB419E6}" type="presParOf" srcId="{0A714944-7E62-443E-BDC3-5F6F50BE3B17}" destId="{3A5DE3E3-50EA-487C-ABFD-51CFAA3CB64F}" srcOrd="0" destOrd="0" presId="urn:microsoft.com/office/officeart/2005/8/layout/hierarchy1"/>
    <dgm:cxn modelId="{5D1DA9B3-CB5A-42C0-B9B6-337DE7BC0EC3}" type="presParOf" srcId="{0A714944-7E62-443E-BDC3-5F6F50BE3B17}" destId="{4DD46749-A6BC-4635-8E38-D4457D9D97A9}" srcOrd="1" destOrd="0" presId="urn:microsoft.com/office/officeart/2005/8/layout/hierarchy1"/>
    <dgm:cxn modelId="{ED434B85-7ED4-4020-B996-19476666D582}" type="presParOf" srcId="{731F0AAE-D141-4672-9D99-AA36D82AF184}" destId="{3D9E8F8B-771F-4431-9001-BA007B691BDD}" srcOrd="1" destOrd="0" presId="urn:microsoft.com/office/officeart/2005/8/layout/hierarchy1"/>
    <dgm:cxn modelId="{44B1A8BF-3991-4609-96A1-88A8B922CD6F}" type="presParOf" srcId="{79CA3448-4E05-403F-A38C-2E40E0F78E26}" destId="{C99A302F-9F6A-4FA2-8128-26CD9BB0C83F}" srcOrd="1" destOrd="0" presId="urn:microsoft.com/office/officeart/2005/8/layout/hierarchy1"/>
    <dgm:cxn modelId="{D09CD6B8-CF0F-4583-A6C9-1919EA8DB19E}" type="presParOf" srcId="{C99A302F-9F6A-4FA2-8128-26CD9BB0C83F}" destId="{F7069DAA-B821-4F9D-8375-C44A66F4F80C}" srcOrd="0" destOrd="0" presId="urn:microsoft.com/office/officeart/2005/8/layout/hierarchy1"/>
    <dgm:cxn modelId="{5E0953E8-AFA9-4511-8A1C-51D90386568B}" type="presParOf" srcId="{F7069DAA-B821-4F9D-8375-C44A66F4F80C}" destId="{9528A5EA-508F-4E9B-A26E-DD3C24599EF6}" srcOrd="0" destOrd="0" presId="urn:microsoft.com/office/officeart/2005/8/layout/hierarchy1"/>
    <dgm:cxn modelId="{D9EFC4ED-1757-4FAE-82F7-E3C4BBE49C7F}" type="presParOf" srcId="{F7069DAA-B821-4F9D-8375-C44A66F4F80C}" destId="{E6BDFB9A-1785-4103-9FDB-D5DBFA61E3D9}" srcOrd="1" destOrd="0" presId="urn:microsoft.com/office/officeart/2005/8/layout/hierarchy1"/>
    <dgm:cxn modelId="{5F9AD045-68EC-4BB9-823C-B2052811DD2E}" type="presParOf" srcId="{C99A302F-9F6A-4FA2-8128-26CD9BB0C83F}" destId="{A0B6E3CD-3238-475D-8BBE-F8958D4407B2}" srcOrd="1" destOrd="0" presId="urn:microsoft.com/office/officeart/2005/8/layout/hierarchy1"/>
    <dgm:cxn modelId="{14270FF1-1145-4C85-B96B-84588ACD70F2}" type="presParOf" srcId="{79CA3448-4E05-403F-A38C-2E40E0F78E26}" destId="{C8CB9E83-E977-4545-B59A-5EE78D0A2876}" srcOrd="2" destOrd="0" presId="urn:microsoft.com/office/officeart/2005/8/layout/hierarchy1"/>
    <dgm:cxn modelId="{07B6A95D-A1AC-48A9-8B3E-F9A519F68BD0}" type="presParOf" srcId="{C8CB9E83-E977-4545-B59A-5EE78D0A2876}" destId="{8EDD794D-2469-4712-BEF2-2EF12F7973F3}" srcOrd="0" destOrd="0" presId="urn:microsoft.com/office/officeart/2005/8/layout/hierarchy1"/>
    <dgm:cxn modelId="{4B68D341-90A7-483C-AC2B-8088FF9FC2A7}" type="presParOf" srcId="{8EDD794D-2469-4712-BEF2-2EF12F7973F3}" destId="{6C8356B8-DA34-4B00-B020-CD71C9EA9483}" srcOrd="0" destOrd="0" presId="urn:microsoft.com/office/officeart/2005/8/layout/hierarchy1"/>
    <dgm:cxn modelId="{F5F30ECE-A2DA-4363-8710-806BE4547CD6}" type="presParOf" srcId="{8EDD794D-2469-4712-BEF2-2EF12F7973F3}" destId="{EEB769B4-5A4B-4E25-9EB7-8A69A2E14447}" srcOrd="1" destOrd="0" presId="urn:microsoft.com/office/officeart/2005/8/layout/hierarchy1"/>
    <dgm:cxn modelId="{E42554F1-5FB3-4C02-BF2A-FB1EE7CACE05}" type="presParOf" srcId="{C8CB9E83-E977-4545-B59A-5EE78D0A2876}" destId="{DCC0DAD9-11A8-459B-A4B1-1476119CE6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8F324-5789-4EB8-A107-94A9458B7FC5}">
      <dsp:nvSpPr>
        <dsp:cNvPr id="0" name=""/>
        <dsp:cNvSpPr/>
      </dsp:nvSpPr>
      <dsp:spPr>
        <a:xfrm>
          <a:off x="0" y="131359"/>
          <a:ext cx="5906181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Given k, the k-means algorithm works as follows:</a:t>
          </a:r>
        </a:p>
      </dsp:txBody>
      <dsp:txXfrm>
        <a:off x="45692" y="177051"/>
        <a:ext cx="5814797" cy="844616"/>
      </dsp:txXfrm>
    </dsp:sp>
    <dsp:sp modelId="{EC4C8B86-EA5D-4AB2-A10B-1ABF7B10A024}">
      <dsp:nvSpPr>
        <dsp:cNvPr id="0" name=""/>
        <dsp:cNvSpPr/>
      </dsp:nvSpPr>
      <dsp:spPr>
        <a:xfrm>
          <a:off x="0" y="1139359"/>
          <a:ext cx="5906181" cy="936000"/>
        </a:xfrm>
        <a:prstGeom prst="roundRect">
          <a:avLst/>
        </a:prstGeom>
        <a:solidFill>
          <a:schemeClr val="accent2">
            <a:hueOff val="374190"/>
            <a:satOff val="-169"/>
            <a:lumOff val="17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Choose k (random) data points (seeds) to be the initial centroids, cluster centers</a:t>
          </a:r>
        </a:p>
      </dsp:txBody>
      <dsp:txXfrm>
        <a:off x="45692" y="1185051"/>
        <a:ext cx="5814797" cy="844616"/>
      </dsp:txXfrm>
    </dsp:sp>
    <dsp:sp modelId="{945947BF-1FFC-4C35-92F2-CC91C4F346ED}">
      <dsp:nvSpPr>
        <dsp:cNvPr id="0" name=""/>
        <dsp:cNvSpPr/>
      </dsp:nvSpPr>
      <dsp:spPr>
        <a:xfrm>
          <a:off x="0" y="2147359"/>
          <a:ext cx="5906181" cy="936000"/>
        </a:xfrm>
        <a:prstGeom prst="roundRect">
          <a:avLst/>
        </a:prstGeom>
        <a:solidFill>
          <a:schemeClr val="accent2">
            <a:hueOff val="748380"/>
            <a:satOff val="-337"/>
            <a:lumOff val="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Assign each data point to the closest centroid </a:t>
          </a:r>
        </a:p>
      </dsp:txBody>
      <dsp:txXfrm>
        <a:off x="45692" y="2193051"/>
        <a:ext cx="5814797" cy="844616"/>
      </dsp:txXfrm>
    </dsp:sp>
    <dsp:sp modelId="{C7C63898-E77F-41BF-93FF-1886DAB5FCEC}">
      <dsp:nvSpPr>
        <dsp:cNvPr id="0" name=""/>
        <dsp:cNvSpPr/>
      </dsp:nvSpPr>
      <dsp:spPr>
        <a:xfrm>
          <a:off x="0" y="3155359"/>
          <a:ext cx="5906181" cy="936000"/>
        </a:xfrm>
        <a:prstGeom prst="roundRect">
          <a:avLst/>
        </a:prstGeom>
        <a:solidFill>
          <a:schemeClr val="accent2">
            <a:hueOff val="1122569"/>
            <a:satOff val="-506"/>
            <a:lumOff val="5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Re-compute the centroids using the current cluster memberships </a:t>
          </a:r>
        </a:p>
      </dsp:txBody>
      <dsp:txXfrm>
        <a:off x="45692" y="3201051"/>
        <a:ext cx="5814797" cy="844616"/>
      </dsp:txXfrm>
    </dsp:sp>
    <dsp:sp modelId="{47A70ACD-DDA8-4B49-887D-B3CB85872674}">
      <dsp:nvSpPr>
        <dsp:cNvPr id="0" name=""/>
        <dsp:cNvSpPr/>
      </dsp:nvSpPr>
      <dsp:spPr>
        <a:xfrm>
          <a:off x="0" y="4163359"/>
          <a:ext cx="5906181" cy="936000"/>
        </a:xfrm>
        <a:prstGeom prst="roundRect">
          <a:avLst/>
        </a:prstGeom>
        <a:solidFill>
          <a:schemeClr val="accent2">
            <a:hueOff val="1496759"/>
            <a:satOff val="-674"/>
            <a:lumOff val="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4. If a convergence criterion is not met, repeat steps 2 and 3</a:t>
          </a:r>
        </a:p>
      </dsp:txBody>
      <dsp:txXfrm>
        <a:off x="45692" y="4209051"/>
        <a:ext cx="5814797" cy="844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DE3E3-50EA-487C-ABFD-51CFAA3CB64F}">
      <dsp:nvSpPr>
        <dsp:cNvPr id="0" name=""/>
        <dsp:cNvSpPr/>
      </dsp:nvSpPr>
      <dsp:spPr>
        <a:xfrm>
          <a:off x="0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D46749-A6BC-4635-8E38-D4457D9D97A9}">
      <dsp:nvSpPr>
        <dsp:cNvPr id="0" name=""/>
        <dsp:cNvSpPr/>
      </dsp:nvSpPr>
      <dsp:spPr>
        <a:xfrm>
          <a:off x="31432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k-means algorithm is an algorithm to cluster n objects based on attributes into k partitions, where k &lt; n. </a:t>
          </a:r>
        </a:p>
      </dsp:txBody>
      <dsp:txXfrm>
        <a:off x="366939" y="1166540"/>
        <a:ext cx="2723696" cy="1691139"/>
      </dsp:txXfrm>
    </dsp:sp>
    <dsp:sp modelId="{9528A5EA-508F-4E9B-A26E-DD3C24599EF6}">
      <dsp:nvSpPr>
        <dsp:cNvPr id="0" name=""/>
        <dsp:cNvSpPr/>
      </dsp:nvSpPr>
      <dsp:spPr>
        <a:xfrm>
          <a:off x="3457574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BDFB9A-1785-4103-9FDB-D5DBFA61E3D9}">
      <dsp:nvSpPr>
        <dsp:cNvPr id="0" name=""/>
        <dsp:cNvSpPr/>
      </dsp:nvSpPr>
      <dsp:spPr>
        <a:xfrm>
          <a:off x="3771899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K-means algorithm is the simplest partitioning method for clustering analysis and widely used in data mining applications.</a:t>
          </a:r>
        </a:p>
      </dsp:txBody>
      <dsp:txXfrm>
        <a:off x="3824513" y="1166540"/>
        <a:ext cx="2723696" cy="1691139"/>
      </dsp:txXfrm>
    </dsp:sp>
    <dsp:sp modelId="{6C8356B8-DA34-4B00-B020-CD71C9EA9483}">
      <dsp:nvSpPr>
        <dsp:cNvPr id="0" name=""/>
        <dsp:cNvSpPr/>
      </dsp:nvSpPr>
      <dsp:spPr>
        <a:xfrm>
          <a:off x="6915149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B769B4-5A4B-4E25-9EB7-8A69A2E14447}">
      <dsp:nvSpPr>
        <dsp:cNvPr id="0" name=""/>
        <dsp:cNvSpPr/>
      </dsp:nvSpPr>
      <dsp:spPr>
        <a:xfrm>
          <a:off x="722947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Each cluster is represented by the center of the cluster and the algorithm converges to stable centroids of clusters.</a:t>
          </a:r>
        </a:p>
      </dsp:txBody>
      <dsp:txXfrm>
        <a:off x="7282089" y="1166540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8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9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9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33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9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1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6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7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168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84" r:id="rId5"/>
    <p:sldLayoutId id="2147483690" r:id="rId6"/>
    <p:sldLayoutId id="2147483691" r:id="rId7"/>
    <p:sldLayoutId id="2147483681" r:id="rId8"/>
    <p:sldLayoutId id="2147483682" r:id="rId9"/>
    <p:sldLayoutId id="2147483683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F25B83-EE54-427A-83D7-4364FAC5C3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5387" b="10026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28252-9304-48EB-BDF6-E2D756E10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K MEANS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DCB36-993D-4FC3-8399-3ACFE821E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05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C532B3-DE4E-4E97-8475-4804511D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K-means clustering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4282DA-D3CA-4F77-BDA5-CA6746ABE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4A030E57-1E7B-4747-A2CA-4F9AF7413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163273"/>
            <a:ext cx="7237877" cy="455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28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264E5-AB3D-4121-8CB8-07A32C46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K-means clustering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FC3539-E33A-4A39-B1FD-59D575924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A04BE7D-F89A-4CC1-BF26-10602AEB9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226604"/>
            <a:ext cx="7237877" cy="44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0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EDD80-FA26-4693-8C48-98273DA4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K-means clustering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3043AB-5E4D-4297-B4B5-2D1B14732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4CDA04-ABDF-4B60-8A87-C1A64F8D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891852"/>
            <a:ext cx="7237877" cy="51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7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9159E-F8B1-41F4-A399-D5DF5851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Why use K-means?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439F4-1307-4971-9096-D65DF3BA0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0" y="559477"/>
            <a:ext cx="6339840" cy="583217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Strengths: </a:t>
            </a:r>
          </a:p>
          <a:p>
            <a:pPr marL="0" indent="0">
              <a:buNone/>
            </a:pPr>
            <a:r>
              <a:rPr lang="en-US" sz="2000" dirty="0"/>
              <a:t>– Simple: easy to understand and to implement </a:t>
            </a:r>
          </a:p>
          <a:p>
            <a:pPr marL="0" indent="0">
              <a:buNone/>
            </a:pPr>
            <a:r>
              <a:rPr lang="en-US" sz="2000" dirty="0"/>
              <a:t>– Efficient: Time complexity: O(</a:t>
            </a:r>
            <a:r>
              <a:rPr lang="en-US" sz="2000" dirty="0" err="1"/>
              <a:t>tkn</a:t>
            </a:r>
            <a:r>
              <a:rPr lang="en-US" sz="2000" dirty="0"/>
              <a:t>), where n is the    number of data points, k is the number of clusters, and t is the number of iterations.</a:t>
            </a:r>
          </a:p>
          <a:p>
            <a:pPr marL="0" indent="0">
              <a:buNone/>
            </a:pPr>
            <a:r>
              <a:rPr lang="en-US" sz="2000" dirty="0"/>
              <a:t> – Since both k and t are small. k-means is considered a linear algorithm. </a:t>
            </a:r>
          </a:p>
          <a:p>
            <a:pPr marL="0" indent="0">
              <a:buNone/>
            </a:pPr>
            <a:r>
              <a:rPr lang="en-US" sz="2000" dirty="0"/>
              <a:t>• K-means is the most popular clustering algorithm. The global optimum is hard to find due to complexity.</a:t>
            </a:r>
          </a:p>
        </p:txBody>
      </p:sp>
    </p:spTree>
    <p:extLst>
      <p:ext uri="{BB962C8B-B14F-4D97-AF65-F5344CB8AC3E}">
        <p14:creationId xmlns:p14="http://schemas.microsoft.com/office/powerpoint/2010/main" val="256181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18D1B-6AFE-4CCF-81E2-BE56405D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Weaknesses of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4A63-CCAF-414C-8EE3-355686B68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algorithm is only applicable if the mean is defined. </a:t>
            </a:r>
          </a:p>
          <a:p>
            <a:r>
              <a:rPr lang="en-US" sz="2000" dirty="0"/>
              <a:t> For categorical data, k-mode ,the centroid is represented by most frequent values</a:t>
            </a:r>
          </a:p>
          <a:p>
            <a:r>
              <a:rPr lang="en-US" sz="2000" dirty="0"/>
              <a:t>The user needs to specify k. </a:t>
            </a:r>
          </a:p>
          <a:p>
            <a:r>
              <a:rPr lang="en-US" sz="2000" dirty="0"/>
              <a:t>The algorithm is sensitive to outliers </a:t>
            </a:r>
          </a:p>
          <a:p>
            <a:r>
              <a:rPr lang="en-US" sz="2000" dirty="0"/>
              <a:t> Outliers are data points that are very far away from other data points.</a:t>
            </a:r>
          </a:p>
          <a:p>
            <a:r>
              <a:rPr lang="en-US" sz="2000" dirty="0"/>
              <a:t> Outliers could be errors in the data recording or some special data points with very different values.</a:t>
            </a:r>
          </a:p>
        </p:txBody>
      </p:sp>
    </p:spTree>
    <p:extLst>
      <p:ext uri="{BB962C8B-B14F-4D97-AF65-F5344CB8AC3E}">
        <p14:creationId xmlns:p14="http://schemas.microsoft.com/office/powerpoint/2010/main" val="1683451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CBA2-182D-4B03-A058-0AD8C970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CF7E6A-8872-4306-8FCC-A3A00B83C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" y="5676"/>
            <a:ext cx="11663680" cy="6588164"/>
          </a:xfrm>
        </p:spPr>
      </p:pic>
    </p:spTree>
    <p:extLst>
      <p:ext uri="{BB962C8B-B14F-4D97-AF65-F5344CB8AC3E}">
        <p14:creationId xmlns:p14="http://schemas.microsoft.com/office/powerpoint/2010/main" val="69211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4766-2F85-442E-ACC3-521ABEE7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7521-B64F-4C77-AC28-AE9EDE28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6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Rectangle 136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33" name="Rectangle 138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1026" name="Picture 2" descr="Image result for supervised and unsupervised classification">
            <a:extLst>
              <a:ext uri="{FF2B5EF4-FFF2-40B4-BE49-F238E27FC236}">
                <a16:creationId xmlns:a16="http://schemas.microsoft.com/office/drawing/2014/main" id="{008BCCAA-A24B-46E8-A50D-A1146CB9F6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16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36109-2878-47B0-8B7F-2E4DA893A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K-means algorithm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7F84CE-C105-4700-9BE6-DB38DB11EC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273149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66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13C56-4E25-4339-8A60-76D3BFF4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B72593-3BDE-419B-9DF7-3DE626F94B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65535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484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4A68-17AC-4BAC-96A6-B5E0528C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convergence (stopping) criterion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9D96-C37D-4128-A29C-11A515B39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• no (or minimum) re-assignments of data points to different clusters, or </a:t>
            </a:r>
          </a:p>
          <a:p>
            <a:r>
              <a:rPr lang="en-US" sz="4400" dirty="0"/>
              <a:t>• no (or minimum) change of centroids, or </a:t>
            </a:r>
          </a:p>
        </p:txBody>
      </p:sp>
    </p:spTree>
    <p:extLst>
      <p:ext uri="{BB962C8B-B14F-4D97-AF65-F5344CB8AC3E}">
        <p14:creationId xmlns:p14="http://schemas.microsoft.com/office/powerpoint/2010/main" val="303342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 descr="Image result for k mean clustering calculation">
            <a:extLst>
              <a:ext uri="{FF2B5EF4-FFF2-40B4-BE49-F238E27FC236}">
                <a16:creationId xmlns:a16="http://schemas.microsoft.com/office/drawing/2014/main" id="{6C266AF7-CE31-4112-BDD2-BA163B85A4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2480" y="40690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AAAA6CA-A4EF-41C7-81B8-8E1EBF3F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AutoShape 14" descr="Image result for k mean clustering calculation">
            <a:extLst>
              <a:ext uri="{FF2B5EF4-FFF2-40B4-BE49-F238E27FC236}">
                <a16:creationId xmlns:a16="http://schemas.microsoft.com/office/drawing/2014/main" id="{78E08ED8-0C6C-44F5-AFA9-D667D2511100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3352800" y="3810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8" descr="Image result for k mean clustering calculation">
            <a:extLst>
              <a:ext uri="{FF2B5EF4-FFF2-40B4-BE49-F238E27FC236}">
                <a16:creationId xmlns:a16="http://schemas.microsoft.com/office/drawing/2014/main" id="{2A24ECF9-1C6D-4686-A8A4-37D29B5A83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3840" y="3429000"/>
            <a:ext cx="3616960" cy="361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0" descr="Image result for k mean clustering calculation">
            <a:extLst>
              <a:ext uri="{FF2B5EF4-FFF2-40B4-BE49-F238E27FC236}">
                <a16:creationId xmlns:a16="http://schemas.microsoft.com/office/drawing/2014/main" id="{7210AA60-3108-42B2-88D6-7EB0FF1C8D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4880" y="4221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8" descr="Image result for k mean clustering calculation">
            <a:extLst>
              <a:ext uri="{FF2B5EF4-FFF2-40B4-BE49-F238E27FC236}">
                <a16:creationId xmlns:a16="http://schemas.microsoft.com/office/drawing/2014/main" id="{5EAA28FD-C2B1-49E6-81C3-ECC858487C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24880" y="42214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20" descr="Image result for k mean clustering calculation">
            <a:extLst>
              <a:ext uri="{FF2B5EF4-FFF2-40B4-BE49-F238E27FC236}">
                <a16:creationId xmlns:a16="http://schemas.microsoft.com/office/drawing/2014/main" id="{E88A0E43-9549-4342-BFC7-9CA4AF844A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77280" y="43738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544A67-7EC0-4619-ABA0-0102B3444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" y="322801"/>
            <a:ext cx="11389360" cy="602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6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888BA-6085-49D8-A670-281051D8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400"/>
              <a:t>K-means clustering example: step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75CFC9-B104-4FD0-9C65-D1CCC125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picture containing white&#10;&#10;Description automatically generated">
            <a:extLst>
              <a:ext uri="{FF2B5EF4-FFF2-40B4-BE49-F238E27FC236}">
                <a16:creationId xmlns:a16="http://schemas.microsoft.com/office/drawing/2014/main" id="{B0313401-23AE-4FE0-990E-37CC08163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1326125"/>
            <a:ext cx="7237877" cy="42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7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0CA4E-51C3-4C64-B676-66295A3D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400"/>
              <a:t>K-means clustering example – step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0200D8-38C5-4B98-A657-372609B50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C9114F-39DA-486E-9B13-5057353C3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47" y="882398"/>
            <a:ext cx="7188227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7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D4F2E-9EE4-4C7F-95B7-EE43F847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400"/>
              <a:t>K-means clustering example – step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9509EC-344F-4B4E-8CA0-A283BB283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2149813"/>
            <a:ext cx="2312479" cy="3854197"/>
          </a:xfrm>
        </p:spPr>
        <p:txBody>
          <a:bodyPr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5" name="Content Placeholder 4" descr="A picture containing map&#10;&#10;Description automatically generated">
            <a:extLst>
              <a:ext uri="{FF2B5EF4-FFF2-40B4-BE49-F238E27FC236}">
                <a16:creationId xmlns:a16="http://schemas.microsoft.com/office/drawing/2014/main" id="{7129A5DB-5573-4D0A-83CD-855EA12D9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407" y="882398"/>
            <a:ext cx="7015907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59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RightStep">
      <a:dk1>
        <a:srgbClr val="000000"/>
      </a:dk1>
      <a:lt1>
        <a:srgbClr val="FFFFFF"/>
      </a:lt1>
      <a:dk2>
        <a:srgbClr val="242D41"/>
      </a:dk2>
      <a:lt2>
        <a:srgbClr val="E2E8E3"/>
      </a:lt2>
      <a:accent1>
        <a:srgbClr val="E729CB"/>
      </a:accent1>
      <a:accent2>
        <a:srgbClr val="D5176A"/>
      </a:accent2>
      <a:accent3>
        <a:srgbClr val="E7292D"/>
      </a:accent3>
      <a:accent4>
        <a:srgbClr val="D56217"/>
      </a:accent4>
      <a:accent5>
        <a:srgbClr val="BEA122"/>
      </a:accent5>
      <a:accent6>
        <a:srgbClr val="8DB113"/>
      </a:accent6>
      <a:hlink>
        <a:srgbClr val="4B76C3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356</Words>
  <Application>Microsoft Office PowerPoint</Application>
  <PresentationFormat>Widescreen</PresentationFormat>
  <Paragraphs>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Century Schoolbook</vt:lpstr>
      <vt:lpstr>Franklin Gothic Book</vt:lpstr>
      <vt:lpstr>Garamond</vt:lpstr>
      <vt:lpstr>SavonVTI</vt:lpstr>
      <vt:lpstr>K MEANS ALGORITHM</vt:lpstr>
      <vt:lpstr>PowerPoint Presentation</vt:lpstr>
      <vt:lpstr>K-means algorithm</vt:lpstr>
      <vt:lpstr>PowerPoint Presentation</vt:lpstr>
      <vt:lpstr>K-means convergence (stopping) criterion</vt:lpstr>
      <vt:lpstr>PowerPoint Presentation</vt:lpstr>
      <vt:lpstr>K-means clustering example: step 1</vt:lpstr>
      <vt:lpstr>K-means clustering example – step 2</vt:lpstr>
      <vt:lpstr>K-means clustering example – step 3</vt:lpstr>
      <vt:lpstr>K-means clustering example</vt:lpstr>
      <vt:lpstr>K-means clustering example</vt:lpstr>
      <vt:lpstr>K-means clustering example</vt:lpstr>
      <vt:lpstr>Why use K-means?</vt:lpstr>
      <vt:lpstr>Weaknesses of K-means</vt:lpstr>
      <vt:lpstr>PowerPoint Presentation</vt:lpstr>
      <vt:lpstr>THANK YOU: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 MEANS ALGORITHM</dc:title>
  <dc:creator>Windows User</dc:creator>
  <cp:lastModifiedBy>Windows User</cp:lastModifiedBy>
  <cp:revision>3</cp:revision>
  <dcterms:created xsi:type="dcterms:W3CDTF">2020-02-16T17:05:37Z</dcterms:created>
  <dcterms:modified xsi:type="dcterms:W3CDTF">2020-02-16T18:20:18Z</dcterms:modified>
</cp:coreProperties>
</file>