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57" r:id="rId4"/>
    <p:sldId id="258" r:id="rId5"/>
    <p:sldId id="270" r:id="rId6"/>
    <p:sldId id="26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E33D49A-769E-4A13-BB8A-3C9A6864234C}" type="datetimeFigureOut">
              <a:rPr lang="en-US" smtClean="0"/>
              <a:t>4/25/2020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9126887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33D49A-769E-4A13-BB8A-3C9A6864234C}"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148065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E33D49A-769E-4A13-BB8A-3C9A6864234C}" type="datetimeFigureOut">
              <a:rPr lang="en-US" smtClean="0"/>
              <a:t>4/25/2020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653272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E33D49A-769E-4A13-BB8A-3C9A6864234C}" type="datetimeFigureOut">
              <a:rPr lang="en-US" smtClean="0"/>
              <a:t>4/25/2020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63FAC5F-FB78-4231-8975-874DBEEA347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004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E33D49A-769E-4A13-BB8A-3C9A6864234C}" type="datetimeFigureOut">
              <a:rPr lang="en-US" smtClean="0"/>
              <a:t>4/25/2020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155559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33D49A-769E-4A13-BB8A-3C9A6864234C}"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3047794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33D49A-769E-4A13-BB8A-3C9A6864234C}"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2996962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33D49A-769E-4A13-BB8A-3C9A6864234C}"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1095241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E33D49A-769E-4A13-BB8A-3C9A6864234C}" type="datetimeFigureOut">
              <a:rPr lang="en-US" smtClean="0"/>
              <a:t>4/25/2020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369341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33D49A-769E-4A13-BB8A-3C9A6864234C}"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121567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E33D49A-769E-4A13-BB8A-3C9A6864234C}" type="datetimeFigureOut">
              <a:rPr lang="en-US" smtClean="0"/>
              <a:t>4/25/2020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31492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33D49A-769E-4A13-BB8A-3C9A6864234C}"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245979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33D49A-769E-4A13-BB8A-3C9A6864234C}"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140180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33D49A-769E-4A13-BB8A-3C9A6864234C}"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354625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3D49A-769E-4A13-BB8A-3C9A6864234C}"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41154371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33D49A-769E-4A13-BB8A-3C9A6864234C}"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29300017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33D49A-769E-4A13-BB8A-3C9A6864234C}"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FAC5F-FB78-4231-8975-874DBEEA3477}" type="slidenum">
              <a:rPr lang="en-US" smtClean="0"/>
              <a:t>‹#›</a:t>
            </a:fld>
            <a:endParaRPr lang="en-US"/>
          </a:p>
        </p:txBody>
      </p:sp>
    </p:spTree>
    <p:extLst>
      <p:ext uri="{BB962C8B-B14F-4D97-AF65-F5344CB8AC3E}">
        <p14:creationId xmlns:p14="http://schemas.microsoft.com/office/powerpoint/2010/main" val="36563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33D49A-769E-4A13-BB8A-3C9A6864234C}" type="datetimeFigureOut">
              <a:rPr lang="en-US" smtClean="0"/>
              <a:t>4/25/2020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3FAC5F-FB78-4231-8975-874DBEEA3477}" type="slidenum">
              <a:rPr lang="en-US" smtClean="0"/>
              <a:t>‹#›</a:t>
            </a:fld>
            <a:endParaRPr lang="en-US"/>
          </a:p>
        </p:txBody>
      </p:sp>
    </p:spTree>
    <p:extLst>
      <p:ext uri="{BB962C8B-B14F-4D97-AF65-F5344CB8AC3E}">
        <p14:creationId xmlns:p14="http://schemas.microsoft.com/office/powerpoint/2010/main" val="209803895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4B6B-D424-4834-AD12-BC18B6858CAB}"/>
              </a:ext>
            </a:extLst>
          </p:cNvPr>
          <p:cNvSpPr>
            <a:spLocks noGrp="1"/>
          </p:cNvSpPr>
          <p:nvPr>
            <p:ph type="ctrTitle"/>
          </p:nvPr>
        </p:nvSpPr>
        <p:spPr/>
        <p:txBody>
          <a:bodyPr>
            <a:normAutofit fontScale="90000"/>
          </a:bodyPr>
          <a:lstStyle/>
          <a:p>
            <a:r>
              <a:rPr lang="en-US" dirty="0">
                <a:latin typeface="Arial Narrow" panose="020B0606020202030204" pitchFamily="34" charset="0"/>
              </a:rPr>
              <a:t>PREDICTION OF RAINFALL USING MAMDANI INFERENCE SYSTEM</a:t>
            </a:r>
          </a:p>
        </p:txBody>
      </p:sp>
      <p:sp>
        <p:nvSpPr>
          <p:cNvPr id="3" name="Subtitle 2">
            <a:extLst>
              <a:ext uri="{FF2B5EF4-FFF2-40B4-BE49-F238E27FC236}">
                <a16:creationId xmlns:a16="http://schemas.microsoft.com/office/drawing/2014/main" id="{F0D0D050-9621-495C-B652-2E6FC60B1EF3}"/>
              </a:ext>
            </a:extLst>
          </p:cNvPr>
          <p:cNvSpPr>
            <a:spLocks noGrp="1"/>
          </p:cNvSpPr>
          <p:nvPr>
            <p:ph type="subTitle" idx="1"/>
          </p:nvPr>
        </p:nvSpPr>
        <p:spPr>
          <a:xfrm>
            <a:off x="781050" y="4013201"/>
            <a:ext cx="10239375" cy="685800"/>
          </a:xfrm>
        </p:spPr>
        <p:txBody>
          <a:bodyPr>
            <a:normAutofit/>
          </a:bodyPr>
          <a:lstStyle/>
          <a:p>
            <a:r>
              <a:rPr lang="en-US" sz="2400" b="1" dirty="0"/>
              <a:t>                      GUIDED BY : PROF. MONALISA MONDAL</a:t>
            </a:r>
          </a:p>
        </p:txBody>
      </p:sp>
    </p:spTree>
    <p:extLst>
      <p:ext uri="{BB962C8B-B14F-4D97-AF65-F5344CB8AC3E}">
        <p14:creationId xmlns:p14="http://schemas.microsoft.com/office/powerpoint/2010/main" val="126080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C6380D-BA9A-4F66-80B4-1469CB99FAAE}"/>
              </a:ext>
            </a:extLst>
          </p:cNvPr>
          <p:cNvSpPr>
            <a:spLocks noGrp="1"/>
          </p:cNvSpPr>
          <p:nvPr>
            <p:ph type="title"/>
          </p:nvPr>
        </p:nvSpPr>
        <p:spPr/>
        <p:txBody>
          <a:bodyPr>
            <a:noAutofit/>
          </a:bodyPr>
          <a:lstStyle/>
          <a:p>
            <a:r>
              <a:rPr lang="en-US" sz="2800" b="1" dirty="0"/>
              <a:t>The view method is used which helps in understanding what the membership looks like.</a:t>
            </a:r>
            <a:br>
              <a:rPr lang="en-US" sz="2800" dirty="0"/>
            </a:br>
            <a:endParaRPr lang="en-US" sz="2800" dirty="0"/>
          </a:p>
        </p:txBody>
      </p:sp>
      <p:sp>
        <p:nvSpPr>
          <p:cNvPr id="8" name="Text Placeholder 7">
            <a:extLst>
              <a:ext uri="{FF2B5EF4-FFF2-40B4-BE49-F238E27FC236}">
                <a16:creationId xmlns:a16="http://schemas.microsoft.com/office/drawing/2014/main" id="{34432F40-28B7-4B59-8C33-C09C44BAF4DA}"/>
              </a:ext>
            </a:extLst>
          </p:cNvPr>
          <p:cNvSpPr>
            <a:spLocks noGrp="1"/>
          </p:cNvSpPr>
          <p:nvPr>
            <p:ph type="body" idx="1"/>
          </p:nvPr>
        </p:nvSpPr>
        <p:spPr>
          <a:xfrm>
            <a:off x="612775" y="1924050"/>
            <a:ext cx="3529457" cy="937669"/>
          </a:xfrm>
        </p:spPr>
        <p:txBody>
          <a:bodyPr>
            <a:normAutofit/>
          </a:bodyPr>
          <a:lstStyle/>
          <a:p>
            <a:pPr marL="457200" lvl="0" indent="-457200">
              <a:buFont typeface="Wingdings" panose="05000000000000000000" pitchFamily="2" charset="2"/>
              <a:buChar char="Ø"/>
            </a:pPr>
            <a:r>
              <a:rPr lang="en-US" sz="1800" dirty="0"/>
              <a:t>temp['average'].view() </a:t>
            </a:r>
          </a:p>
          <a:p>
            <a:endParaRPr lang="en-US" dirty="0"/>
          </a:p>
        </p:txBody>
      </p:sp>
      <p:sp>
        <p:nvSpPr>
          <p:cNvPr id="27" name="Text Placeholder 26">
            <a:extLst>
              <a:ext uri="{FF2B5EF4-FFF2-40B4-BE49-F238E27FC236}">
                <a16:creationId xmlns:a16="http://schemas.microsoft.com/office/drawing/2014/main" id="{C98EDF54-D920-49E3-824A-45EF655FF3E6}"/>
              </a:ext>
            </a:extLst>
          </p:cNvPr>
          <p:cNvSpPr>
            <a:spLocks noGrp="1"/>
          </p:cNvSpPr>
          <p:nvPr>
            <p:ph type="body" sz="half" idx="15"/>
          </p:nvPr>
        </p:nvSpPr>
        <p:spPr/>
        <p:txBody>
          <a:bodyPr/>
          <a:lstStyle/>
          <a:p>
            <a:endParaRPr lang="en-US"/>
          </a:p>
        </p:txBody>
      </p:sp>
      <p:sp>
        <p:nvSpPr>
          <p:cNvPr id="9" name="Text Placeholder 8">
            <a:extLst>
              <a:ext uri="{FF2B5EF4-FFF2-40B4-BE49-F238E27FC236}">
                <a16:creationId xmlns:a16="http://schemas.microsoft.com/office/drawing/2014/main" id="{9946A556-0310-4A81-B816-00BEE5B46C37}"/>
              </a:ext>
            </a:extLst>
          </p:cNvPr>
          <p:cNvSpPr>
            <a:spLocks noGrp="1"/>
          </p:cNvSpPr>
          <p:nvPr>
            <p:ph type="body" sz="quarter" idx="3"/>
          </p:nvPr>
        </p:nvSpPr>
        <p:spPr>
          <a:xfrm>
            <a:off x="4486275" y="1847850"/>
            <a:ext cx="3338957" cy="638175"/>
          </a:xfrm>
        </p:spPr>
        <p:txBody>
          <a:bodyPr>
            <a:normAutofit/>
          </a:bodyPr>
          <a:lstStyle/>
          <a:p>
            <a:pPr marL="457200" indent="-457200">
              <a:buFont typeface="Wingdings" panose="05000000000000000000" pitchFamily="2" charset="2"/>
              <a:buChar char="Ø"/>
            </a:pPr>
            <a:r>
              <a:rPr lang="en-US" dirty="0" err="1"/>
              <a:t>windspeed.view</a:t>
            </a:r>
            <a:r>
              <a:rPr lang="en-US" dirty="0"/>
              <a:t>()</a:t>
            </a:r>
          </a:p>
        </p:txBody>
      </p:sp>
      <p:sp>
        <p:nvSpPr>
          <p:cNvPr id="28" name="Text Placeholder 27">
            <a:extLst>
              <a:ext uri="{FF2B5EF4-FFF2-40B4-BE49-F238E27FC236}">
                <a16:creationId xmlns:a16="http://schemas.microsoft.com/office/drawing/2014/main" id="{A6C45347-8E92-4D4A-9CF7-D99783F0F594}"/>
              </a:ext>
            </a:extLst>
          </p:cNvPr>
          <p:cNvSpPr>
            <a:spLocks noGrp="1"/>
          </p:cNvSpPr>
          <p:nvPr>
            <p:ph type="body" sz="half" idx="16"/>
          </p:nvPr>
        </p:nvSpPr>
        <p:spPr/>
        <p:txBody>
          <a:bodyPr/>
          <a:lstStyle/>
          <a:p>
            <a:endParaRPr lang="en-US"/>
          </a:p>
        </p:txBody>
      </p:sp>
      <p:sp>
        <p:nvSpPr>
          <p:cNvPr id="26" name="Text Placeholder 25">
            <a:extLst>
              <a:ext uri="{FF2B5EF4-FFF2-40B4-BE49-F238E27FC236}">
                <a16:creationId xmlns:a16="http://schemas.microsoft.com/office/drawing/2014/main" id="{9DAB7651-3522-4CB7-A278-DB110EA2B46F}"/>
              </a:ext>
            </a:extLst>
          </p:cNvPr>
          <p:cNvSpPr>
            <a:spLocks noGrp="1"/>
          </p:cNvSpPr>
          <p:nvPr>
            <p:ph type="body" sz="quarter" idx="13"/>
          </p:nvPr>
        </p:nvSpPr>
        <p:spPr>
          <a:xfrm>
            <a:off x="8439150" y="2638424"/>
            <a:ext cx="3069082" cy="180975"/>
          </a:xfrm>
        </p:spPr>
        <p:txBody>
          <a:bodyPr/>
          <a:lstStyle/>
          <a:p>
            <a:pPr marL="342900" indent="-342900">
              <a:buFont typeface="Wingdings" panose="05000000000000000000" pitchFamily="2" charset="2"/>
              <a:buChar char="Ø"/>
            </a:pPr>
            <a:r>
              <a:rPr lang="en-US" dirty="0" err="1"/>
              <a:t>rainfall.view</a:t>
            </a:r>
            <a:r>
              <a:rPr lang="en-US" dirty="0"/>
              <a:t>()</a:t>
            </a:r>
          </a:p>
          <a:p>
            <a:endParaRPr lang="en-US" dirty="0"/>
          </a:p>
        </p:txBody>
      </p:sp>
      <p:sp>
        <p:nvSpPr>
          <p:cNvPr id="29" name="Text Placeholder 28">
            <a:extLst>
              <a:ext uri="{FF2B5EF4-FFF2-40B4-BE49-F238E27FC236}">
                <a16:creationId xmlns:a16="http://schemas.microsoft.com/office/drawing/2014/main" id="{783774F2-C673-47E6-80CC-C3077D82E77D}"/>
              </a:ext>
            </a:extLst>
          </p:cNvPr>
          <p:cNvSpPr>
            <a:spLocks noGrp="1"/>
          </p:cNvSpPr>
          <p:nvPr>
            <p:ph type="body" sz="half" idx="17"/>
          </p:nvPr>
        </p:nvSpPr>
        <p:spPr/>
        <p:txBody>
          <a:bodyPr/>
          <a:lstStyle/>
          <a:p>
            <a:endParaRPr lang="en-US" dirty="0"/>
          </a:p>
        </p:txBody>
      </p:sp>
      <p:pic>
        <p:nvPicPr>
          <p:cNvPr id="18" name="Content Placeholder 17" descr="A close up of a map&#10;&#10;Description automatically generated">
            <a:extLst>
              <a:ext uri="{FF2B5EF4-FFF2-40B4-BE49-F238E27FC236}">
                <a16:creationId xmlns:a16="http://schemas.microsoft.com/office/drawing/2014/main" id="{D64D66F2-DCF5-409D-A802-CC8831DC8161}"/>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3921827" y="2861732"/>
            <a:ext cx="4277352" cy="3429000"/>
          </a:xfrm>
        </p:spPr>
      </p:pic>
      <p:pic>
        <p:nvPicPr>
          <p:cNvPr id="25" name="Content Placeholder 24" descr="A close up of a map&#10;&#10;Description automatically generated">
            <a:extLst>
              <a:ext uri="{FF2B5EF4-FFF2-40B4-BE49-F238E27FC236}">
                <a16:creationId xmlns:a16="http://schemas.microsoft.com/office/drawing/2014/main" id="{484081F3-4A2D-48B5-81B8-5FFAD814A196}"/>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153415" y="2861719"/>
            <a:ext cx="3962400" cy="3429013"/>
          </a:xfrm>
        </p:spPr>
      </p:pic>
      <p:pic>
        <p:nvPicPr>
          <p:cNvPr id="31" name="Content Placeholder 7" descr="A screenshot of a map&#10;&#10;Description automatically generated">
            <a:extLst>
              <a:ext uri="{FF2B5EF4-FFF2-40B4-BE49-F238E27FC236}">
                <a16:creationId xmlns:a16="http://schemas.microsoft.com/office/drawing/2014/main" id="{799BB292-8544-479D-9A9C-A91421AA9DC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185613" y="2819400"/>
            <a:ext cx="3990245" cy="3471332"/>
          </a:xfrm>
        </p:spPr>
      </p:pic>
      <p:pic>
        <p:nvPicPr>
          <p:cNvPr id="3072" name="Picture 3071" descr="A screenshot of a map&#10;&#10;Description automatically generated">
            <a:extLst>
              <a:ext uri="{FF2B5EF4-FFF2-40B4-BE49-F238E27FC236}">
                <a16:creationId xmlns:a16="http://schemas.microsoft.com/office/drawing/2014/main" id="{D8EDA0A1-2AB8-4B1C-A0AB-FEC8D1BA80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0239" y="2861719"/>
            <a:ext cx="4206935" cy="3429013"/>
          </a:xfrm>
          <a:prstGeom prst="rect">
            <a:avLst/>
          </a:prstGeom>
        </p:spPr>
      </p:pic>
    </p:spTree>
    <p:extLst>
      <p:ext uri="{BB962C8B-B14F-4D97-AF65-F5344CB8AC3E}">
        <p14:creationId xmlns:p14="http://schemas.microsoft.com/office/powerpoint/2010/main" val="30054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F560A090-663D-4D7A-B8E5-5762CFD8A692}"/>
              </a:ext>
            </a:extLst>
          </p:cNvPr>
          <p:cNvSpPr>
            <a:spLocks noGrp="1"/>
          </p:cNvSpPr>
          <p:nvPr>
            <p:ph idx="1"/>
          </p:nvPr>
        </p:nvSpPr>
        <p:spPr>
          <a:xfrm>
            <a:off x="361950" y="1247776"/>
            <a:ext cx="11144250" cy="5438774"/>
          </a:xfrm>
        </p:spPr>
        <p:txBody>
          <a:bodyPr/>
          <a:lstStyle/>
          <a:p>
            <a:pPr marL="0" indent="0">
              <a:buNone/>
            </a:pPr>
            <a:r>
              <a:rPr lang="en-US" b="1" dirty="0" err="1">
                <a:latin typeface="Candara" panose="020E0502030303020204" pitchFamily="34" charset="0"/>
              </a:rPr>
              <a:t>Now,to</a:t>
            </a:r>
            <a:r>
              <a:rPr lang="en-US" b="1" dirty="0">
                <a:latin typeface="Candara" panose="020E0502030303020204" pitchFamily="34" charset="0"/>
              </a:rPr>
              <a:t> make these triangles useful, we define the fuzzy relationship between input and output variables and thus the rules can be formed as below.</a:t>
            </a:r>
            <a:endParaRPr lang="en-US" dirty="0">
              <a:latin typeface="Candara" panose="020E0502030303020204" pitchFamily="34" charset="0"/>
            </a:endParaRPr>
          </a:p>
          <a:p>
            <a:pPr lvl="0">
              <a:buFont typeface="Wingdings" panose="05000000000000000000" pitchFamily="2" charset="2"/>
              <a:buChar char="Ø"/>
            </a:pPr>
            <a:r>
              <a:rPr lang="en-US" dirty="0">
                <a:latin typeface="Candara" panose="020E0502030303020204" pitchFamily="34" charset="0"/>
              </a:rPr>
              <a:t>rule1 = </a:t>
            </a:r>
            <a:r>
              <a:rPr lang="en-US" dirty="0" err="1">
                <a:latin typeface="Candara" panose="020E0502030303020204" pitchFamily="34" charset="0"/>
              </a:rPr>
              <a:t>ctrl.Rule</a:t>
            </a:r>
            <a:r>
              <a:rPr lang="en-US" dirty="0">
                <a:latin typeface="Candara" panose="020E0502030303020204" pitchFamily="34" charset="0"/>
              </a:rPr>
              <a:t>(temp['poor'] | windspeed['poor'], rainfall['low’])</a:t>
            </a:r>
          </a:p>
          <a:p>
            <a:pPr lvl="0">
              <a:buFont typeface="Wingdings" panose="05000000000000000000" pitchFamily="2" charset="2"/>
              <a:buChar char="Ø"/>
            </a:pPr>
            <a:r>
              <a:rPr lang="en-US" dirty="0">
                <a:latin typeface="Candara" panose="020E0502030303020204" pitchFamily="34" charset="0"/>
              </a:rPr>
              <a:t>rule2 = </a:t>
            </a:r>
            <a:r>
              <a:rPr lang="en-US" dirty="0" err="1">
                <a:latin typeface="Candara" panose="020E0502030303020204" pitchFamily="34" charset="0"/>
              </a:rPr>
              <a:t>ctrl.Rule</a:t>
            </a:r>
            <a:r>
              <a:rPr lang="en-US" dirty="0">
                <a:latin typeface="Candara" panose="020E0502030303020204" pitchFamily="34" charset="0"/>
              </a:rPr>
              <a:t>(temp['average'] | windspeed['average'], rainfall['medium'])</a:t>
            </a:r>
          </a:p>
          <a:p>
            <a:pPr lvl="0">
              <a:buFont typeface="Wingdings" panose="05000000000000000000" pitchFamily="2" charset="2"/>
              <a:buChar char="Ø"/>
            </a:pPr>
            <a:r>
              <a:rPr lang="en-US" dirty="0">
                <a:latin typeface="Candara" panose="020E0502030303020204" pitchFamily="34" charset="0"/>
              </a:rPr>
              <a:t>rule3 = </a:t>
            </a:r>
            <a:r>
              <a:rPr lang="en-US" dirty="0" err="1">
                <a:latin typeface="Candara" panose="020E0502030303020204" pitchFamily="34" charset="0"/>
              </a:rPr>
              <a:t>ctrl.Rule</a:t>
            </a:r>
            <a:r>
              <a:rPr lang="en-US" dirty="0">
                <a:latin typeface="Candara" panose="020E0502030303020204" pitchFamily="34" charset="0"/>
              </a:rPr>
              <a:t>(temp['good'] | windspeed['good'], rainfall['high'])</a:t>
            </a:r>
          </a:p>
          <a:p>
            <a:pPr marL="0" indent="0">
              <a:buNone/>
            </a:pPr>
            <a:endParaRPr lang="en-US" dirty="0">
              <a:latin typeface="Candara" panose="020E0502030303020204" pitchFamily="34" charset="0"/>
            </a:endParaRPr>
          </a:p>
          <a:p>
            <a:pPr lvl="0"/>
            <a:r>
              <a:rPr lang="en-US" dirty="0">
                <a:latin typeface="Candara" panose="020E0502030303020204" pitchFamily="34" charset="0"/>
              </a:rPr>
              <a:t>rule1.view()</a:t>
            </a:r>
          </a:p>
          <a:p>
            <a:endParaRPr lang="en-US" dirty="0">
              <a:latin typeface="Candara" panose="020E0502030303020204" pitchFamily="34" charset="0"/>
            </a:endParaRPr>
          </a:p>
        </p:txBody>
      </p:sp>
      <p:pic>
        <p:nvPicPr>
          <p:cNvPr id="2050" name="Picture 2">
            <a:extLst>
              <a:ext uri="{FF2B5EF4-FFF2-40B4-BE49-F238E27FC236}">
                <a16:creationId xmlns:a16="http://schemas.microsoft.com/office/drawing/2014/main" id="{EBB39AF9-F72E-474D-AA9E-E35E14B77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483" y="3531476"/>
            <a:ext cx="5025423" cy="272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82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B846E-C097-4AC6-8A80-96C6A2F2B25D}"/>
              </a:ext>
            </a:extLst>
          </p:cNvPr>
          <p:cNvSpPr>
            <a:spLocks noGrp="1"/>
          </p:cNvSpPr>
          <p:nvPr>
            <p:ph idx="4294967295"/>
          </p:nvPr>
        </p:nvSpPr>
        <p:spPr>
          <a:xfrm>
            <a:off x="466725" y="1447800"/>
            <a:ext cx="11725275" cy="5000625"/>
          </a:xfrm>
        </p:spPr>
        <p:txBody>
          <a:bodyPr>
            <a:normAutofit/>
          </a:bodyPr>
          <a:lstStyle/>
          <a:p>
            <a:pPr lvl="0">
              <a:buFont typeface="Wingdings" panose="05000000000000000000" pitchFamily="2" charset="2"/>
              <a:buChar char="Ø"/>
            </a:pPr>
            <a:r>
              <a:rPr lang="en-US" dirty="0" err="1">
                <a:latin typeface="Candara" panose="020E0502030303020204" pitchFamily="34" charset="0"/>
              </a:rPr>
              <a:t>rain_ctrl</a:t>
            </a:r>
            <a:r>
              <a:rPr lang="en-US" dirty="0">
                <a:latin typeface="Candara" panose="020E0502030303020204" pitchFamily="34" charset="0"/>
              </a:rPr>
              <a:t> = </a:t>
            </a:r>
            <a:r>
              <a:rPr lang="en-US" dirty="0" err="1">
                <a:latin typeface="Candara" panose="020E0502030303020204" pitchFamily="34" charset="0"/>
              </a:rPr>
              <a:t>ctrl.ControlSystem</a:t>
            </a:r>
            <a:r>
              <a:rPr lang="en-US" dirty="0">
                <a:latin typeface="Candara" panose="020E0502030303020204" pitchFamily="34" charset="0"/>
              </a:rPr>
              <a:t>([rule1, rule2, rule3])</a:t>
            </a:r>
          </a:p>
          <a:p>
            <a:pPr marL="0" indent="0">
              <a:buNone/>
            </a:pPr>
            <a:r>
              <a:rPr lang="en-US" b="1" dirty="0">
                <a:latin typeface="Candara" panose="020E0502030303020204" pitchFamily="34" charset="0"/>
              </a:rPr>
              <a:t>we have our rules defined, we can simply create a control system.</a:t>
            </a:r>
            <a:r>
              <a:rPr lang="en-US" dirty="0">
                <a:latin typeface="Candara" panose="020E0502030303020204" pitchFamily="34" charset="0"/>
              </a:rPr>
              <a:t> </a:t>
            </a:r>
          </a:p>
          <a:p>
            <a:pPr marL="0" indent="0">
              <a:buNone/>
            </a:pPr>
            <a:r>
              <a:rPr lang="en-US" b="1" dirty="0">
                <a:latin typeface="Candara" panose="020E0502030303020204" pitchFamily="34" charset="0"/>
              </a:rPr>
              <a:t>In order to simulate this control system, we will create a </a:t>
            </a:r>
            <a:r>
              <a:rPr lang="en-US" b="1" dirty="0" err="1">
                <a:latin typeface="Candara" panose="020E0502030303020204" pitchFamily="34" charset="0"/>
              </a:rPr>
              <a:t>ControlSystemSimulation</a:t>
            </a:r>
            <a:r>
              <a:rPr lang="en-US" b="1" dirty="0">
                <a:latin typeface="Candara" panose="020E0502030303020204" pitchFamily="34" charset="0"/>
              </a:rPr>
              <a:t>.</a:t>
            </a:r>
          </a:p>
          <a:p>
            <a:pPr marL="0" indent="0">
              <a:buNone/>
            </a:pPr>
            <a:endParaRPr lang="en-US" dirty="0">
              <a:latin typeface="Candara" panose="020E0502030303020204" pitchFamily="34" charset="0"/>
            </a:endParaRPr>
          </a:p>
          <a:p>
            <a:pPr lvl="0">
              <a:buFont typeface="Wingdings" panose="05000000000000000000" pitchFamily="2" charset="2"/>
              <a:buChar char="Ø"/>
            </a:pPr>
            <a:r>
              <a:rPr lang="en-US" dirty="0">
                <a:latin typeface="Candara" panose="020E0502030303020204" pitchFamily="34" charset="0"/>
              </a:rPr>
              <a:t> rain = </a:t>
            </a:r>
            <a:r>
              <a:rPr lang="en-US" dirty="0" err="1">
                <a:latin typeface="Candara" panose="020E0502030303020204" pitchFamily="34" charset="0"/>
              </a:rPr>
              <a:t>ctrl.ControlSystemSimulation</a:t>
            </a:r>
            <a:r>
              <a:rPr lang="en-US" dirty="0">
                <a:latin typeface="Candara" panose="020E0502030303020204" pitchFamily="34" charset="0"/>
              </a:rPr>
              <a:t>(</a:t>
            </a:r>
            <a:r>
              <a:rPr lang="en-US" dirty="0" err="1">
                <a:latin typeface="Candara" panose="020E0502030303020204" pitchFamily="34" charset="0"/>
              </a:rPr>
              <a:t>rain_ctrl</a:t>
            </a:r>
            <a:r>
              <a:rPr lang="en-US" dirty="0">
                <a:latin typeface="Candara" panose="020E0502030303020204" pitchFamily="34" charset="0"/>
              </a:rPr>
              <a:t>)</a:t>
            </a:r>
          </a:p>
          <a:p>
            <a:pPr>
              <a:buFont typeface="Wingdings" panose="05000000000000000000" pitchFamily="2" charset="2"/>
              <a:buChar char="Ø"/>
            </a:pPr>
            <a:endParaRPr lang="en-US" dirty="0">
              <a:latin typeface="Candara" panose="020E0502030303020204" pitchFamily="34" charset="0"/>
            </a:endParaRPr>
          </a:p>
          <a:p>
            <a:pPr marL="0" indent="0">
              <a:buNone/>
            </a:pPr>
            <a:r>
              <a:rPr lang="en-US" b="1" dirty="0">
                <a:latin typeface="Candara" panose="020E0502030303020204" pitchFamily="34" charset="0"/>
              </a:rPr>
              <a:t>Simulate our control system by simply specifying the </a:t>
            </a:r>
            <a:r>
              <a:rPr lang="en-US" b="1" dirty="0" err="1">
                <a:latin typeface="Candara" panose="020E0502030303020204" pitchFamily="34" charset="0"/>
              </a:rPr>
              <a:t>input,temp</a:t>
            </a:r>
            <a:r>
              <a:rPr lang="en-US" b="1" dirty="0">
                <a:latin typeface="Candara" panose="020E0502030303020204" pitchFamily="34" charset="0"/>
              </a:rPr>
              <a:t> as 9 and windspeed  9 ,and then calling the compute.</a:t>
            </a:r>
            <a:endParaRPr lang="en-US" dirty="0">
              <a:latin typeface="Candara" panose="020E0502030303020204" pitchFamily="34" charset="0"/>
            </a:endParaRPr>
          </a:p>
          <a:p>
            <a:pPr lvl="0">
              <a:buFont typeface="Wingdings" panose="05000000000000000000" pitchFamily="2" charset="2"/>
              <a:buChar char="Ø"/>
            </a:pPr>
            <a:r>
              <a:rPr lang="en-US" dirty="0" err="1">
                <a:latin typeface="Candara" panose="020E0502030303020204" pitchFamily="34" charset="0"/>
              </a:rPr>
              <a:t>rain.input</a:t>
            </a:r>
            <a:r>
              <a:rPr lang="en-US" dirty="0">
                <a:latin typeface="Candara" panose="020E0502030303020204" pitchFamily="34" charset="0"/>
              </a:rPr>
              <a:t>['temp'] = 9</a:t>
            </a:r>
          </a:p>
          <a:p>
            <a:pPr lvl="0">
              <a:buFont typeface="Wingdings" panose="05000000000000000000" pitchFamily="2" charset="2"/>
              <a:buChar char="Ø"/>
            </a:pPr>
            <a:r>
              <a:rPr lang="en-US" dirty="0" err="1">
                <a:latin typeface="Candara" panose="020E0502030303020204" pitchFamily="34" charset="0"/>
              </a:rPr>
              <a:t>rain.input</a:t>
            </a:r>
            <a:r>
              <a:rPr lang="en-US" dirty="0">
                <a:latin typeface="Candara" panose="020E0502030303020204" pitchFamily="34" charset="0"/>
              </a:rPr>
              <a:t>['windspeed'] = 9</a:t>
            </a:r>
          </a:p>
          <a:p>
            <a:pPr lvl="0">
              <a:buFont typeface="Wingdings" panose="05000000000000000000" pitchFamily="2" charset="2"/>
              <a:buChar char="Ø"/>
            </a:pPr>
            <a:r>
              <a:rPr lang="en-US" dirty="0" err="1">
                <a:latin typeface="Candara" panose="020E0502030303020204" pitchFamily="34" charset="0"/>
              </a:rPr>
              <a:t>rain.compute</a:t>
            </a:r>
            <a:r>
              <a:rPr lang="en-US" dirty="0">
                <a:latin typeface="Candara" panose="020E0502030303020204" pitchFamily="34" charset="0"/>
              </a:rPr>
              <a:t>()</a:t>
            </a:r>
          </a:p>
          <a:p>
            <a:pPr marL="0" indent="0">
              <a:buNone/>
            </a:pPr>
            <a:endParaRPr lang="en-US" dirty="0">
              <a:latin typeface="Candara" panose="020E0502030303020204" pitchFamily="34" charset="0"/>
            </a:endParaRPr>
          </a:p>
          <a:p>
            <a:endParaRPr lang="en-US" dirty="0">
              <a:latin typeface="Candara" panose="020E0502030303020204" pitchFamily="34" charset="0"/>
            </a:endParaRPr>
          </a:p>
        </p:txBody>
      </p:sp>
    </p:spTree>
    <p:extLst>
      <p:ext uri="{BB962C8B-B14F-4D97-AF65-F5344CB8AC3E}">
        <p14:creationId xmlns:p14="http://schemas.microsoft.com/office/powerpoint/2010/main" val="347615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6" name="Rectangle 25">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8" name="Picture 27">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5" name="Title 4">
            <a:extLst>
              <a:ext uri="{FF2B5EF4-FFF2-40B4-BE49-F238E27FC236}">
                <a16:creationId xmlns:a16="http://schemas.microsoft.com/office/drawing/2014/main" id="{10BCC4A7-38A8-4238-A745-D538FB105AE8}"/>
              </a:ext>
            </a:extLst>
          </p:cNvPr>
          <p:cNvSpPr>
            <a:spLocks noGrp="1"/>
          </p:cNvSpPr>
          <p:nvPr>
            <p:ph type="title"/>
          </p:nvPr>
        </p:nvSpPr>
        <p:spPr>
          <a:xfrm>
            <a:off x="685800" y="764373"/>
            <a:ext cx="3687417" cy="1920372"/>
          </a:xfrm>
        </p:spPr>
        <p:txBody>
          <a:bodyPr>
            <a:normAutofit/>
          </a:bodyPr>
          <a:lstStyle/>
          <a:p>
            <a:pPr algn="l"/>
            <a:r>
              <a:rPr lang="en-US" sz="3300" b="1">
                <a:solidFill>
                  <a:schemeClr val="bg1"/>
                </a:solidFill>
              </a:rPr>
              <a:t>after computation the result is viewed as such.</a:t>
            </a:r>
            <a:endParaRPr lang="en-US" sz="3300">
              <a:solidFill>
                <a:schemeClr val="bg1"/>
              </a:solidFill>
            </a:endParaRPr>
          </a:p>
        </p:txBody>
      </p:sp>
      <p:pic>
        <p:nvPicPr>
          <p:cNvPr id="33" name="Picture 29">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6" name="Content Placeholder 5">
            <a:extLst>
              <a:ext uri="{FF2B5EF4-FFF2-40B4-BE49-F238E27FC236}">
                <a16:creationId xmlns:a16="http://schemas.microsoft.com/office/drawing/2014/main" id="{3A05F691-F836-4E0B-9802-BEC2A71B85A1}"/>
              </a:ext>
            </a:extLst>
          </p:cNvPr>
          <p:cNvSpPr>
            <a:spLocks noGrp="1"/>
          </p:cNvSpPr>
          <p:nvPr>
            <p:ph idx="1"/>
          </p:nvPr>
        </p:nvSpPr>
        <p:spPr>
          <a:xfrm>
            <a:off x="685800" y="2821774"/>
            <a:ext cx="3687417" cy="3148329"/>
          </a:xfrm>
        </p:spPr>
        <p:txBody>
          <a:bodyPr>
            <a:normAutofit/>
          </a:bodyPr>
          <a:lstStyle/>
          <a:p>
            <a:pPr>
              <a:buFont typeface="Wingdings" panose="05000000000000000000" pitchFamily="2" charset="2"/>
              <a:buChar char="q"/>
            </a:pPr>
            <a:r>
              <a:rPr lang="en-US" sz="1600">
                <a:solidFill>
                  <a:schemeClr val="bg1"/>
                </a:solidFill>
              </a:rPr>
              <a:t>print (rain.output['rainfall'])</a:t>
            </a:r>
          </a:p>
          <a:p>
            <a:pPr>
              <a:buFont typeface="Wingdings" panose="05000000000000000000" pitchFamily="2" charset="2"/>
              <a:buChar char="q"/>
            </a:pPr>
            <a:r>
              <a:rPr lang="en-US" sz="1600">
                <a:solidFill>
                  <a:schemeClr val="bg1"/>
                </a:solidFill>
              </a:rPr>
              <a:t>(rainfall.view(sim=rain))</a:t>
            </a:r>
          </a:p>
        </p:txBody>
      </p:sp>
      <p:pic>
        <p:nvPicPr>
          <p:cNvPr id="3" name="Picture 2" descr="A screenshot of a map&#10;&#10;Description automatically generated">
            <a:extLst>
              <a:ext uri="{FF2B5EF4-FFF2-40B4-BE49-F238E27FC236}">
                <a16:creationId xmlns:a16="http://schemas.microsoft.com/office/drawing/2014/main" id="{D8556236-2398-4D65-BC1E-EB5CC0270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475" y="336332"/>
            <a:ext cx="6269058" cy="6521668"/>
          </a:xfrm>
          <a:prstGeom prst="rect">
            <a:avLst/>
          </a:prstGeom>
        </p:spPr>
      </p:pic>
    </p:spTree>
    <p:extLst>
      <p:ext uri="{BB962C8B-B14F-4D97-AF65-F5344CB8AC3E}">
        <p14:creationId xmlns:p14="http://schemas.microsoft.com/office/powerpoint/2010/main" val="381877699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D664-8285-43B4-9237-C71B16DEB872}"/>
              </a:ext>
            </a:extLst>
          </p:cNvPr>
          <p:cNvSpPr>
            <a:spLocks noGrp="1"/>
          </p:cNvSpPr>
          <p:nvPr>
            <p:ph type="title"/>
          </p:nvPr>
        </p:nvSpPr>
        <p:spPr/>
        <p:txBody>
          <a:bodyPr>
            <a:normAutofit fontScale="90000"/>
          </a:bodyPr>
          <a:lstStyle/>
          <a:p>
            <a:r>
              <a:rPr lang="en-US" sz="4900" dirty="0">
                <a:latin typeface="Aharoni" panose="02010803020104030203" pitchFamily="2" charset="-79"/>
                <a:cs typeface="Aharoni" panose="02010803020104030203" pitchFamily="2" charset="-79"/>
              </a:rPr>
              <a:t>Conclusion</a:t>
            </a:r>
            <a:r>
              <a:rPr lang="en-US" dirty="0"/>
              <a:t>:</a:t>
            </a:r>
            <a:br>
              <a:rPr lang="en-US" dirty="0"/>
            </a:br>
            <a:endParaRPr lang="en-US" dirty="0"/>
          </a:p>
        </p:txBody>
      </p:sp>
      <p:sp>
        <p:nvSpPr>
          <p:cNvPr id="3" name="Content Placeholder 2">
            <a:extLst>
              <a:ext uri="{FF2B5EF4-FFF2-40B4-BE49-F238E27FC236}">
                <a16:creationId xmlns:a16="http://schemas.microsoft.com/office/drawing/2014/main" id="{1F3A852E-3E21-4EB2-878D-8DBBB272540A}"/>
              </a:ext>
            </a:extLst>
          </p:cNvPr>
          <p:cNvSpPr>
            <a:spLocks noGrp="1"/>
          </p:cNvSpPr>
          <p:nvPr>
            <p:ph idx="1"/>
          </p:nvPr>
        </p:nvSpPr>
        <p:spPr/>
        <p:txBody>
          <a:bodyPr>
            <a:normAutofit/>
          </a:bodyPr>
          <a:lstStyle/>
          <a:p>
            <a:pPr>
              <a:buFont typeface="Wingdings" panose="05000000000000000000" pitchFamily="2" charset="2"/>
              <a:buChar char="q"/>
            </a:pPr>
            <a:r>
              <a:rPr lang="en-US" sz="3200" dirty="0">
                <a:latin typeface="Candara" panose="020E0502030303020204" pitchFamily="34" charset="0"/>
              </a:rPr>
              <a:t>Fuzzy inference system is the most important modeling tool based on fuzzy set theory. The FIS are built by domain experts and are used in automatic control, decision analysis, and various other expert systems. Fuzzy logic modeling for this modest application brings the advantage of controlling at any moment the situation as for x temperature and y wind speed predicts z amount of rainfalls.</a:t>
            </a:r>
          </a:p>
        </p:txBody>
      </p:sp>
    </p:spTree>
    <p:extLst>
      <p:ext uri="{BB962C8B-B14F-4D97-AF65-F5344CB8AC3E}">
        <p14:creationId xmlns:p14="http://schemas.microsoft.com/office/powerpoint/2010/main" val="3167847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AD304-D7CC-4167-BDDC-2C7998C8CDE5}"/>
              </a:ext>
            </a:extLst>
          </p:cNvPr>
          <p:cNvSpPr>
            <a:spLocks noGrp="1"/>
          </p:cNvSpPr>
          <p:nvPr>
            <p:ph type="title"/>
          </p:nvPr>
        </p:nvSpPr>
        <p:spPr/>
        <p:txBody>
          <a:bodyPr>
            <a:normAutofit/>
          </a:bodyPr>
          <a:lstStyle/>
          <a:p>
            <a:r>
              <a:rPr lang="en-US" sz="8000" dirty="0">
                <a:latin typeface="Arial Black" panose="020B0A04020102020204" pitchFamily="34" charset="0"/>
              </a:rPr>
              <a:t>THANK YOU</a:t>
            </a:r>
          </a:p>
        </p:txBody>
      </p:sp>
      <p:sp>
        <p:nvSpPr>
          <p:cNvPr id="5" name="Text Placeholder 4">
            <a:extLst>
              <a:ext uri="{FF2B5EF4-FFF2-40B4-BE49-F238E27FC236}">
                <a16:creationId xmlns:a16="http://schemas.microsoft.com/office/drawing/2014/main" id="{4B5D856A-CF6E-4165-89A6-FC3D89D3A18E}"/>
              </a:ext>
            </a:extLst>
          </p:cNvPr>
          <p:cNvSpPr>
            <a:spLocks noGrp="1"/>
          </p:cNvSpPr>
          <p:nvPr>
            <p:ph type="body" idx="1"/>
          </p:nvPr>
        </p:nvSpPr>
        <p:spPr>
          <a:xfrm>
            <a:off x="3596639" y="3641725"/>
            <a:ext cx="7918027" cy="1834515"/>
          </a:xfrm>
        </p:spPr>
        <p:txBody>
          <a:bodyPr>
            <a:normAutofit/>
          </a:bodyPr>
          <a:lstStyle/>
          <a:p>
            <a:r>
              <a:rPr lang="en-US" sz="2400" dirty="0">
                <a:latin typeface="Candara" panose="020E0502030303020204" pitchFamily="34" charset="0"/>
              </a:rPr>
              <a:t>PRESENTED BY : SONALIKA SAHU(UCSE18008)</a:t>
            </a:r>
          </a:p>
          <a:p>
            <a:r>
              <a:rPr lang="en-US" sz="2400" dirty="0">
                <a:latin typeface="Candara" panose="020E0502030303020204" pitchFamily="34" charset="0"/>
              </a:rPr>
              <a:t>JAYASHREE BISWAL (UCSE17004)</a:t>
            </a:r>
          </a:p>
          <a:p>
            <a:endParaRPr lang="en-US" sz="2400" dirty="0">
              <a:latin typeface="Candara" panose="020E0502030303020204" pitchFamily="34" charset="0"/>
            </a:endParaRPr>
          </a:p>
        </p:txBody>
      </p:sp>
    </p:spTree>
    <p:extLst>
      <p:ext uri="{BB962C8B-B14F-4D97-AF65-F5344CB8AC3E}">
        <p14:creationId xmlns:p14="http://schemas.microsoft.com/office/powerpoint/2010/main" val="405724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557D33-F590-40B4-85AD-BE903DC2560F}"/>
              </a:ext>
            </a:extLst>
          </p:cNvPr>
          <p:cNvSpPr>
            <a:spLocks noGrp="1"/>
          </p:cNvSpPr>
          <p:nvPr>
            <p:ph type="title"/>
          </p:nvPr>
        </p:nvSpPr>
        <p:spPr/>
        <p:txBody>
          <a:bodyPr>
            <a:normAutofit/>
          </a:bodyPr>
          <a:lstStyle/>
          <a:p>
            <a:r>
              <a:rPr lang="en-US" sz="4800" dirty="0">
                <a:latin typeface="Aharoni" panose="02010803020104030203" pitchFamily="2" charset="-79"/>
                <a:cs typeface="Aharoni" panose="02010803020104030203" pitchFamily="2" charset="-79"/>
              </a:rPr>
              <a:t>Aim of the project</a:t>
            </a:r>
          </a:p>
        </p:txBody>
      </p:sp>
      <p:sp>
        <p:nvSpPr>
          <p:cNvPr id="6" name="Content Placeholder 5">
            <a:extLst>
              <a:ext uri="{FF2B5EF4-FFF2-40B4-BE49-F238E27FC236}">
                <a16:creationId xmlns:a16="http://schemas.microsoft.com/office/drawing/2014/main" id="{20A7B1E0-5D81-4EAA-BE4B-BC6071A07B3C}"/>
              </a:ext>
            </a:extLst>
          </p:cNvPr>
          <p:cNvSpPr>
            <a:spLocks noGrp="1"/>
          </p:cNvSpPr>
          <p:nvPr>
            <p:ph idx="1"/>
          </p:nvPr>
        </p:nvSpPr>
        <p:spPr/>
        <p:txBody>
          <a:bodyPr>
            <a:normAutofit/>
          </a:bodyPr>
          <a:lstStyle/>
          <a:p>
            <a:r>
              <a:rPr lang="en-US" sz="2800" dirty="0">
                <a:latin typeface="Candara" panose="020E0502030303020204" pitchFamily="34" charset="0"/>
              </a:rPr>
              <a:t>We have to determine the rainfall of a particular area by assuming the input to be temperature and wind speed with 3 input descriptors for input variables and rainfall is the output variable for which it has 3 descriptors. We have to derive the set of rules for controller action and defuzzification with a detailed figure by using fuzzy inference Rules. </a:t>
            </a:r>
            <a:r>
              <a:rPr lang="en-US" dirty="0"/>
              <a:t>We had used Mamdani approach for the above description.</a:t>
            </a:r>
          </a:p>
          <a:p>
            <a:pPr marL="0" indent="0">
              <a:buNone/>
            </a:pPr>
            <a:endParaRPr lang="en-US" sz="2800" dirty="0">
              <a:latin typeface="Candara" panose="020E0502030303020204" pitchFamily="34" charset="0"/>
            </a:endParaRPr>
          </a:p>
        </p:txBody>
      </p:sp>
    </p:spTree>
    <p:extLst>
      <p:ext uri="{BB962C8B-B14F-4D97-AF65-F5344CB8AC3E}">
        <p14:creationId xmlns:p14="http://schemas.microsoft.com/office/powerpoint/2010/main" val="343372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E3F9-83C9-4803-9797-915CE26BA41C}"/>
              </a:ext>
            </a:extLst>
          </p:cNvPr>
          <p:cNvSpPr>
            <a:spLocks noGrp="1"/>
          </p:cNvSpPr>
          <p:nvPr>
            <p:ph type="title"/>
          </p:nvPr>
        </p:nvSpPr>
        <p:spPr/>
        <p:txBody>
          <a:bodyPr>
            <a:normAutofit fontScale="90000"/>
          </a:bodyPr>
          <a:lstStyle/>
          <a:p>
            <a:r>
              <a:rPr lang="en-US" sz="4400" dirty="0">
                <a:latin typeface="Aharoni" panose="02010803020104030203" pitchFamily="2" charset="-79"/>
                <a:cs typeface="Aharoni" panose="02010803020104030203" pitchFamily="2" charset="-79"/>
              </a:rPr>
              <a:t>FUZZY INFERENCE SYSTEM</a:t>
            </a:r>
            <a:br>
              <a:rPr lang="en-US" sz="4400" dirty="0">
                <a:latin typeface="Aharoni" panose="02010803020104030203" pitchFamily="2" charset="-79"/>
                <a:cs typeface="Aharoni" panose="02010803020104030203" pitchFamily="2" charset="-79"/>
              </a:rPr>
            </a:br>
            <a:endParaRPr lang="en-US" sz="44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CF7C958E-1731-4D2E-AFDF-2A924FEBC473}"/>
              </a:ext>
            </a:extLst>
          </p:cNvPr>
          <p:cNvSpPr>
            <a:spLocks noGrp="1"/>
          </p:cNvSpPr>
          <p:nvPr>
            <p:ph idx="1"/>
          </p:nvPr>
        </p:nvSpPr>
        <p:spPr>
          <a:xfrm>
            <a:off x="762000" y="1628776"/>
            <a:ext cx="10744200" cy="4589910"/>
          </a:xfrm>
        </p:spPr>
        <p:txBody>
          <a:bodyPr>
            <a:normAutofit/>
          </a:bodyPr>
          <a:lstStyle/>
          <a:p>
            <a:pPr>
              <a:buFont typeface="Wingdings" panose="05000000000000000000" pitchFamily="2" charset="2"/>
              <a:buChar char="q"/>
            </a:pPr>
            <a:r>
              <a:rPr lang="en-US" sz="2800" dirty="0">
                <a:latin typeface="Candara" panose="020E0502030303020204" pitchFamily="34" charset="0"/>
              </a:rPr>
              <a:t>Fuzzy inference is the process of mapping with a given set of input and output through a set of fuzzy rules.</a:t>
            </a:r>
          </a:p>
          <a:p>
            <a:pPr>
              <a:buFont typeface="Wingdings" panose="05000000000000000000" pitchFamily="2" charset="2"/>
              <a:buChar char="q"/>
            </a:pPr>
            <a:r>
              <a:rPr lang="en-US" sz="2800" dirty="0">
                <a:latin typeface="Candara" panose="020E0502030303020204" pitchFamily="34" charset="0"/>
              </a:rPr>
              <a:t>Two type of inference system</a:t>
            </a:r>
          </a:p>
          <a:p>
            <a:pPr>
              <a:buFont typeface="Wingdings" panose="05000000000000000000" pitchFamily="2" charset="2"/>
              <a:buChar char="q"/>
            </a:pPr>
            <a:r>
              <a:rPr lang="en-US" sz="2800" dirty="0">
                <a:latin typeface="Candara" panose="020E0502030303020204" pitchFamily="34" charset="0"/>
              </a:rPr>
              <a:t> Mamdani inference method</a:t>
            </a:r>
          </a:p>
          <a:p>
            <a:pPr>
              <a:buFont typeface="Wingdings" panose="05000000000000000000" pitchFamily="2" charset="2"/>
              <a:buChar char="q"/>
            </a:pPr>
            <a:r>
              <a:rPr lang="en-US" sz="2800" dirty="0">
                <a:latin typeface="Candara" panose="020E0502030303020204" pitchFamily="34" charset="0"/>
              </a:rPr>
              <a:t>  </a:t>
            </a:r>
            <a:r>
              <a:rPr lang="en-US" sz="2800" dirty="0" err="1">
                <a:latin typeface="Candara" panose="020E0502030303020204" pitchFamily="34" charset="0"/>
              </a:rPr>
              <a:t>Sugeno</a:t>
            </a:r>
            <a:r>
              <a:rPr lang="en-US" sz="2800" dirty="0">
                <a:latin typeface="Candara" panose="020E0502030303020204" pitchFamily="34" charset="0"/>
              </a:rPr>
              <a:t> inference method </a:t>
            </a:r>
          </a:p>
        </p:txBody>
      </p:sp>
      <p:pic>
        <p:nvPicPr>
          <p:cNvPr id="5" name="Picture 4" descr="A screenshot of a cell phone&#10;&#10;Description automatically generated">
            <a:extLst>
              <a:ext uri="{FF2B5EF4-FFF2-40B4-BE49-F238E27FC236}">
                <a16:creationId xmlns:a16="http://schemas.microsoft.com/office/drawing/2014/main" id="{4F0B9B72-56D4-49A4-86F8-273ADAD4E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348" y="2360434"/>
            <a:ext cx="3729651" cy="4010652"/>
          </a:xfrm>
          <a:prstGeom prst="rect">
            <a:avLst/>
          </a:prstGeom>
        </p:spPr>
      </p:pic>
    </p:spTree>
    <p:extLst>
      <p:ext uri="{BB962C8B-B14F-4D97-AF65-F5344CB8AC3E}">
        <p14:creationId xmlns:p14="http://schemas.microsoft.com/office/powerpoint/2010/main" val="353841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6BB9-8894-4AE3-B057-CCF786C04D69}"/>
              </a:ext>
            </a:extLst>
          </p:cNvPr>
          <p:cNvSpPr>
            <a:spLocks noGrp="1"/>
          </p:cNvSpPr>
          <p:nvPr>
            <p:ph type="title"/>
          </p:nvPr>
        </p:nvSpPr>
        <p:spPr>
          <a:xfrm>
            <a:off x="285750" y="746759"/>
            <a:ext cx="4514850" cy="1767841"/>
          </a:xfrm>
        </p:spPr>
        <p:txBody>
          <a:bodyPr>
            <a:normAutofit fontScale="90000"/>
          </a:bodyPr>
          <a:lstStyle/>
          <a:p>
            <a:r>
              <a:rPr lang="en-US" sz="4400" dirty="0">
                <a:latin typeface="Aharoni" panose="02010803020104030203" pitchFamily="2" charset="-79"/>
                <a:cs typeface="Aharoni" panose="02010803020104030203" pitchFamily="2" charset="-79"/>
              </a:rPr>
              <a:t>Mamdani inference method </a:t>
            </a:r>
          </a:p>
        </p:txBody>
      </p:sp>
      <p:sp>
        <p:nvSpPr>
          <p:cNvPr id="3" name="Content Placeholder 2">
            <a:extLst>
              <a:ext uri="{FF2B5EF4-FFF2-40B4-BE49-F238E27FC236}">
                <a16:creationId xmlns:a16="http://schemas.microsoft.com/office/drawing/2014/main" id="{7871202B-073E-4DC0-85D5-838856D90533}"/>
              </a:ext>
            </a:extLst>
          </p:cNvPr>
          <p:cNvSpPr>
            <a:spLocks noGrp="1"/>
          </p:cNvSpPr>
          <p:nvPr>
            <p:ph idx="1"/>
          </p:nvPr>
        </p:nvSpPr>
        <p:spPr>
          <a:xfrm>
            <a:off x="5090160" y="843281"/>
            <a:ext cx="6537960" cy="5812284"/>
          </a:xfrm>
        </p:spPr>
        <p:txBody>
          <a:bodyPr>
            <a:normAutofit fontScale="92500" lnSpcReduction="20000"/>
          </a:bodyPr>
          <a:lstStyle/>
          <a:p>
            <a:r>
              <a:rPr lang="en-US" sz="2400" dirty="0">
                <a:latin typeface="Bahnschrift SemiBold" panose="020B0502040204020203" pitchFamily="34" charset="0"/>
              </a:rPr>
              <a:t>This system was proposed in 1975 by </a:t>
            </a:r>
            <a:r>
              <a:rPr lang="en-US" sz="2400" dirty="0" err="1">
                <a:latin typeface="Bahnschrift SemiBold" panose="020B0502040204020203" pitchFamily="34" charset="0"/>
              </a:rPr>
              <a:t>Ebhasim</a:t>
            </a:r>
            <a:r>
              <a:rPr lang="en-US" sz="2400" dirty="0">
                <a:latin typeface="Bahnschrift SemiBold" panose="020B0502040204020203" pitchFamily="34" charset="0"/>
              </a:rPr>
              <a:t> Mamdani. Basically, it was anticipated to control a steam engine and boiler combination by synthesizing a set of fuzzy rules obtained from people working on the system.</a:t>
            </a:r>
          </a:p>
          <a:p>
            <a:pPr marL="0" indent="0">
              <a:buNone/>
            </a:pPr>
            <a:endParaRPr lang="en-US" sz="2400" dirty="0">
              <a:latin typeface="Bahnschrift SemiBold" panose="020B0502040204020203" pitchFamily="34" charset="0"/>
            </a:endParaRPr>
          </a:p>
          <a:p>
            <a:r>
              <a:rPr lang="en-US" sz="2400" b="1" dirty="0">
                <a:latin typeface="Candara" panose="020E0502030303020204" pitchFamily="34" charset="0"/>
              </a:rPr>
              <a:t>Step 1</a:t>
            </a:r>
            <a:r>
              <a:rPr lang="en-US" sz="2400" dirty="0">
                <a:latin typeface="Candara" panose="020E0502030303020204" pitchFamily="34" charset="0"/>
              </a:rPr>
              <a:t> − Set of fuzzy rules need to be determined in this step.</a:t>
            </a:r>
          </a:p>
          <a:p>
            <a:r>
              <a:rPr lang="en-US" sz="2400" b="1" dirty="0">
                <a:latin typeface="Candara" panose="020E0502030303020204" pitchFamily="34" charset="0"/>
              </a:rPr>
              <a:t>Step 2</a:t>
            </a:r>
            <a:r>
              <a:rPr lang="en-US" sz="2400" dirty="0">
                <a:latin typeface="Candara" panose="020E0502030303020204" pitchFamily="34" charset="0"/>
              </a:rPr>
              <a:t> − In this step, by using input membership function, the input would be made fuzzy.</a:t>
            </a:r>
          </a:p>
          <a:p>
            <a:r>
              <a:rPr lang="en-US" sz="2400" b="1" dirty="0">
                <a:latin typeface="Candara" panose="020E0502030303020204" pitchFamily="34" charset="0"/>
              </a:rPr>
              <a:t>Step 3</a:t>
            </a:r>
            <a:r>
              <a:rPr lang="en-US" sz="2400" dirty="0">
                <a:latin typeface="Candara" panose="020E0502030303020204" pitchFamily="34" charset="0"/>
              </a:rPr>
              <a:t> − Now establish the rule strength by combining the fuzzified inputs according to fuzzy rules.</a:t>
            </a:r>
          </a:p>
          <a:p>
            <a:r>
              <a:rPr lang="en-US" sz="2400" b="1" dirty="0">
                <a:latin typeface="Candara" panose="020E0502030303020204" pitchFamily="34" charset="0"/>
              </a:rPr>
              <a:t>Step 4</a:t>
            </a:r>
            <a:r>
              <a:rPr lang="en-US" sz="2400" dirty="0">
                <a:latin typeface="Candara" panose="020E0502030303020204" pitchFamily="34" charset="0"/>
              </a:rPr>
              <a:t> − In this step, determine the consequent of rule by combining the rule strength and the output membership function.</a:t>
            </a:r>
          </a:p>
          <a:p>
            <a:r>
              <a:rPr lang="en-US" sz="2400" b="1" dirty="0">
                <a:latin typeface="Candara" panose="020E0502030303020204" pitchFamily="34" charset="0"/>
              </a:rPr>
              <a:t>Step 5</a:t>
            </a:r>
            <a:r>
              <a:rPr lang="en-US" sz="2400" dirty="0">
                <a:latin typeface="Candara" panose="020E0502030303020204" pitchFamily="34" charset="0"/>
              </a:rPr>
              <a:t> − For getting output distribution combine all the consequents.</a:t>
            </a:r>
          </a:p>
          <a:p>
            <a:r>
              <a:rPr lang="en-US" sz="2400" b="1" dirty="0">
                <a:latin typeface="Candara" panose="020E0502030303020204" pitchFamily="34" charset="0"/>
              </a:rPr>
              <a:t>Step 6</a:t>
            </a:r>
            <a:r>
              <a:rPr lang="en-US" sz="2400" dirty="0">
                <a:latin typeface="Candara" panose="020E0502030303020204" pitchFamily="34" charset="0"/>
              </a:rPr>
              <a:t> − Finally, a </a:t>
            </a:r>
            <a:r>
              <a:rPr lang="en-US" sz="2400" dirty="0" err="1">
                <a:latin typeface="Candara" panose="020E0502030303020204" pitchFamily="34" charset="0"/>
              </a:rPr>
              <a:t>defuzzified</a:t>
            </a:r>
            <a:r>
              <a:rPr lang="en-US" sz="2400" dirty="0">
                <a:latin typeface="Candara" panose="020E0502030303020204" pitchFamily="34" charset="0"/>
              </a:rPr>
              <a:t> output distribution is obtained.</a:t>
            </a:r>
          </a:p>
          <a:p>
            <a:endParaRPr lang="en-US" sz="2400" dirty="0">
              <a:latin typeface="Candara" panose="020E0502030303020204" pitchFamily="34" charset="0"/>
            </a:endParaRPr>
          </a:p>
        </p:txBody>
      </p:sp>
      <p:sp>
        <p:nvSpPr>
          <p:cNvPr id="4" name="Text Placeholder 3">
            <a:extLst>
              <a:ext uri="{FF2B5EF4-FFF2-40B4-BE49-F238E27FC236}">
                <a16:creationId xmlns:a16="http://schemas.microsoft.com/office/drawing/2014/main" id="{085E4A73-0C77-4C54-91B4-ECF211BFC90B}"/>
              </a:ext>
            </a:extLst>
          </p:cNvPr>
          <p:cNvSpPr>
            <a:spLocks noGrp="1"/>
          </p:cNvSpPr>
          <p:nvPr>
            <p:ph type="body" sz="half" idx="2"/>
          </p:nvPr>
        </p:nvSpPr>
        <p:spPr>
          <a:xfrm flipV="1">
            <a:off x="-2352691" y="6758116"/>
            <a:ext cx="3084224" cy="290384"/>
          </a:xfrm>
        </p:spPr>
        <p:txBody>
          <a:bodyPr>
            <a:normAutofit lnSpcReduction="10000"/>
          </a:bodyPr>
          <a:lstStyle/>
          <a:p>
            <a:endParaRPr lang="en-US" dirty="0"/>
          </a:p>
        </p:txBody>
      </p:sp>
      <p:pic>
        <p:nvPicPr>
          <p:cNvPr id="1026" name="Picture 2" descr="Causes and Effects of Climate Change via a Fuzzy Inference System ...">
            <a:extLst>
              <a:ext uri="{FF2B5EF4-FFF2-40B4-BE49-F238E27FC236}">
                <a16:creationId xmlns:a16="http://schemas.microsoft.com/office/drawing/2014/main" id="{987DE847-A9B7-4E3F-9AC8-56A0465A8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514600"/>
            <a:ext cx="4376457" cy="384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97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C413590B-CB36-47BC-B705-69813F7B5F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0" name="Title 9">
            <a:extLst>
              <a:ext uri="{FF2B5EF4-FFF2-40B4-BE49-F238E27FC236}">
                <a16:creationId xmlns:a16="http://schemas.microsoft.com/office/drawing/2014/main" id="{346D4654-93F1-463D-A72D-E0EFEA10007A}"/>
              </a:ext>
            </a:extLst>
          </p:cNvPr>
          <p:cNvSpPr>
            <a:spLocks noGrp="1"/>
          </p:cNvSpPr>
          <p:nvPr>
            <p:ph type="title" idx="4294967295"/>
          </p:nvPr>
        </p:nvSpPr>
        <p:spPr>
          <a:xfrm>
            <a:off x="4673600" y="764373"/>
            <a:ext cx="6832600" cy="1293028"/>
          </a:xfrm>
        </p:spPr>
        <p:txBody>
          <a:bodyPr vert="horz" lIns="91440" tIns="45720" rIns="91440" bIns="45720" rtlCol="0" anchor="ctr">
            <a:normAutofit fontScale="90000"/>
          </a:bodyPr>
          <a:lstStyle/>
          <a:p>
            <a:r>
              <a:rPr lang="en-US" dirty="0">
                <a:latin typeface="Arial Black" panose="020B0A04020102020204" pitchFamily="34" charset="0"/>
              </a:rPr>
              <a:t>TRIANGULAR MEMBERSHIP FUNCTION</a:t>
            </a:r>
          </a:p>
        </p:txBody>
      </p:sp>
      <p:sp>
        <p:nvSpPr>
          <p:cNvPr id="86" name="Rectangle 85">
            <a:extLst>
              <a:ext uri="{FF2B5EF4-FFF2-40B4-BE49-F238E27FC236}">
                <a16:creationId xmlns:a16="http://schemas.microsoft.com/office/drawing/2014/main" id="{39A1E4BA-7C9E-4CDE-8BA8-AD6D6C78A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966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5" name="Picture 13" descr="eMathTeacher: Mamdani's fuzzy inference method - Membership functions">
            <a:extLst>
              <a:ext uri="{FF2B5EF4-FFF2-40B4-BE49-F238E27FC236}">
                <a16:creationId xmlns:a16="http://schemas.microsoft.com/office/drawing/2014/main" id="{399EA24E-8B37-43A5-B270-F5A19D2C54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079" y="938591"/>
            <a:ext cx="2909033" cy="2329544"/>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triangular function graph">
            <a:extLst>
              <a:ext uri="{FF2B5EF4-FFF2-40B4-BE49-F238E27FC236}">
                <a16:creationId xmlns:a16="http://schemas.microsoft.com/office/drawing/2014/main" id="{3CF9CAE4-0254-4114-9210-71BDD177B19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079" y="3589867"/>
            <a:ext cx="2909033" cy="232722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F7F9B7D-CB47-4012-AD76-755534059731}"/>
              </a:ext>
            </a:extLst>
          </p:cNvPr>
          <p:cNvSpPr>
            <a:spLocks noGrp="1"/>
          </p:cNvSpPr>
          <p:nvPr>
            <p:ph idx="4294967295"/>
          </p:nvPr>
        </p:nvSpPr>
        <p:spPr>
          <a:xfrm>
            <a:off x="4673600" y="2194560"/>
            <a:ext cx="6832600" cy="4024125"/>
          </a:xfrm>
        </p:spPr>
        <p:txBody>
          <a:bodyPr vert="horz" lIns="91440" tIns="45720" rIns="91440" bIns="45720" rtlCol="0">
            <a:normAutofit fontScale="92500" lnSpcReduction="20000"/>
          </a:bodyPr>
          <a:lstStyle/>
          <a:p>
            <a:r>
              <a:rPr lang="en-US" sz="2400" dirty="0">
                <a:latin typeface="Candara" panose="020E0502030303020204" pitchFamily="34" charset="0"/>
              </a:rPr>
              <a:t>A membership function for a fuzzy set A on the universe of discourse X is defined as µ</a:t>
            </a:r>
            <a:r>
              <a:rPr lang="en-US" sz="2400" baseline="-25000" dirty="0">
                <a:latin typeface="Candara" panose="020E0502030303020204" pitchFamily="34" charset="0"/>
              </a:rPr>
              <a:t>A</a:t>
            </a:r>
            <a:r>
              <a:rPr lang="en-US" sz="2400" dirty="0">
                <a:latin typeface="Candara" panose="020E0502030303020204" pitchFamily="34" charset="0"/>
              </a:rPr>
              <a:t>:X → [0,1], where each element of X is mapped to a value between 0 and 1. This value, called membership value or degree of membership, quantifies the grade of membership of the element in X to the fuzzy set A. Membership functions allow us to graphically represent a fuzzy set. The </a:t>
            </a:r>
            <a:r>
              <a:rPr lang="en-US" sz="2400" i="1" dirty="0">
                <a:latin typeface="Candara" panose="020E0502030303020204" pitchFamily="34" charset="0"/>
              </a:rPr>
              <a:t>x</a:t>
            </a:r>
            <a:r>
              <a:rPr lang="en-US" sz="2400" dirty="0">
                <a:latin typeface="Candara" panose="020E0502030303020204" pitchFamily="34" charset="0"/>
              </a:rPr>
              <a:t> axis represents the universe of discourse, whereas the </a:t>
            </a:r>
            <a:r>
              <a:rPr lang="en-US" sz="2400" i="1" dirty="0">
                <a:latin typeface="Candara" panose="020E0502030303020204" pitchFamily="34" charset="0"/>
              </a:rPr>
              <a:t>y</a:t>
            </a:r>
            <a:r>
              <a:rPr lang="en-US" sz="2400" dirty="0">
                <a:latin typeface="Candara" panose="020E0502030303020204" pitchFamily="34" charset="0"/>
              </a:rPr>
              <a:t> axis represents the degrees of membership in the [0,1] interval. Simple functions are used to build membership functions. Because we are defining fuzzy concepts, using more complex functions does not add more precision.</a:t>
            </a:r>
          </a:p>
          <a:p>
            <a:r>
              <a:rPr lang="en-US" sz="2400" b="1" dirty="0">
                <a:latin typeface="Candara" panose="020E0502030303020204" pitchFamily="34" charset="0"/>
              </a:rPr>
              <a:t>Triangular function is </a:t>
            </a:r>
            <a:r>
              <a:rPr lang="en-US" sz="2400" dirty="0">
                <a:latin typeface="Candara" panose="020E0502030303020204" pitchFamily="34" charset="0"/>
              </a:rPr>
              <a:t>defined by a lower limit </a:t>
            </a:r>
            <a:r>
              <a:rPr lang="en-US" sz="2400" b="1" dirty="0">
                <a:latin typeface="Candara" panose="020E0502030303020204" pitchFamily="34" charset="0"/>
              </a:rPr>
              <a:t>a</a:t>
            </a:r>
            <a:r>
              <a:rPr lang="en-US" sz="2400" dirty="0">
                <a:latin typeface="Candara" panose="020E0502030303020204" pitchFamily="34" charset="0"/>
              </a:rPr>
              <a:t>, an upper limit </a:t>
            </a:r>
            <a:r>
              <a:rPr lang="en-US" sz="2400" b="1" dirty="0">
                <a:latin typeface="Candara" panose="020E0502030303020204" pitchFamily="34" charset="0"/>
              </a:rPr>
              <a:t>b</a:t>
            </a:r>
            <a:r>
              <a:rPr lang="en-US" sz="2400" dirty="0">
                <a:latin typeface="Candara" panose="020E0502030303020204" pitchFamily="34" charset="0"/>
              </a:rPr>
              <a:t>, and a value </a:t>
            </a:r>
            <a:r>
              <a:rPr lang="en-US" sz="2400" b="1" dirty="0">
                <a:latin typeface="Candara" panose="020E0502030303020204" pitchFamily="34" charset="0"/>
              </a:rPr>
              <a:t>m</a:t>
            </a:r>
            <a:r>
              <a:rPr lang="en-US" sz="2400" dirty="0">
                <a:latin typeface="Candara" panose="020E0502030303020204" pitchFamily="34" charset="0"/>
              </a:rPr>
              <a:t>, where </a:t>
            </a:r>
            <a:r>
              <a:rPr lang="en-US" sz="2400" b="1" dirty="0">
                <a:latin typeface="Candara" panose="020E0502030303020204" pitchFamily="34" charset="0"/>
              </a:rPr>
              <a:t>a &lt; m &lt; b</a:t>
            </a:r>
            <a:r>
              <a:rPr lang="en-US" sz="2400" dirty="0">
                <a:latin typeface="Candara" panose="020E0502030303020204" pitchFamily="34" charset="0"/>
              </a:rPr>
              <a:t>.</a:t>
            </a:r>
          </a:p>
          <a:p>
            <a:pPr marL="0"/>
            <a:endParaRPr lang="en-US" sz="2400" b="1" dirty="0">
              <a:latin typeface="Candara" panose="020E0502030303020204" pitchFamily="34" charset="0"/>
            </a:endParaRPr>
          </a:p>
          <a:p>
            <a:pPr marL="0"/>
            <a:endParaRPr lang="en-US" sz="2400" b="1" dirty="0">
              <a:latin typeface="Candara" panose="020E0502030303020204" pitchFamily="34" charset="0"/>
            </a:endParaRPr>
          </a:p>
        </p:txBody>
      </p:sp>
    </p:spTree>
    <p:extLst>
      <p:ext uri="{BB962C8B-B14F-4D97-AF65-F5344CB8AC3E}">
        <p14:creationId xmlns:p14="http://schemas.microsoft.com/office/powerpoint/2010/main" val="155608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6AC8-5516-4053-85C2-CE0FF8A7F3BC}"/>
              </a:ext>
            </a:extLst>
          </p:cNvPr>
          <p:cNvSpPr>
            <a:spLocks noGrp="1"/>
          </p:cNvSpPr>
          <p:nvPr>
            <p:ph type="title"/>
          </p:nvPr>
        </p:nvSpPr>
        <p:spPr/>
        <p:txBody>
          <a:bodyPr/>
          <a:lstStyle/>
          <a:p>
            <a:r>
              <a:rPr lang="en-US" dirty="0" err="1">
                <a:latin typeface="Arial Black" panose="020B0A04020102020204" pitchFamily="34" charset="0"/>
              </a:rPr>
              <a:t>Skfuzzy</a:t>
            </a:r>
            <a:r>
              <a:rPr lang="en-US" dirty="0">
                <a:latin typeface="Arial Black" panose="020B0A04020102020204" pitchFamily="34" charset="0"/>
              </a:rPr>
              <a:t> </a:t>
            </a:r>
            <a:r>
              <a:rPr lang="en-US" dirty="0" err="1">
                <a:latin typeface="Arial Black" panose="020B0A04020102020204" pitchFamily="34" charset="0"/>
              </a:rPr>
              <a:t>subpackages</a:t>
            </a:r>
            <a:endParaRPr lang="en-US" dirty="0">
              <a:latin typeface="Arial Black" panose="020B0A04020102020204" pitchFamily="34" charset="0"/>
            </a:endParaRPr>
          </a:p>
        </p:txBody>
      </p:sp>
      <p:pic>
        <p:nvPicPr>
          <p:cNvPr id="7" name="Content Placeholder 6" descr="A screenshot of a cell phone&#10;&#10;Description automatically generated">
            <a:extLst>
              <a:ext uri="{FF2B5EF4-FFF2-40B4-BE49-F238E27FC236}">
                <a16:creationId xmlns:a16="http://schemas.microsoft.com/office/drawing/2014/main" id="{4F20950E-E5C1-435B-B6B8-482AD975F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729" y="2800948"/>
            <a:ext cx="10688542" cy="2810267"/>
          </a:xfrm>
        </p:spPr>
      </p:pic>
    </p:spTree>
    <p:extLst>
      <p:ext uri="{BB962C8B-B14F-4D97-AF65-F5344CB8AC3E}">
        <p14:creationId xmlns:p14="http://schemas.microsoft.com/office/powerpoint/2010/main" val="119663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4B4F-C8EF-4DBD-B66D-D0B8B2BD741A}"/>
              </a:ext>
            </a:extLst>
          </p:cNvPr>
          <p:cNvSpPr>
            <a:spLocks noGrp="1"/>
          </p:cNvSpPr>
          <p:nvPr>
            <p:ph type="title"/>
          </p:nvPr>
        </p:nvSpPr>
        <p:spPr/>
        <p:txBody>
          <a:bodyPr>
            <a:normAutofit/>
          </a:bodyPr>
          <a:lstStyle/>
          <a:p>
            <a:r>
              <a:rPr lang="en-US" sz="5400" dirty="0">
                <a:latin typeface="Aharoni" panose="02010803020104030203" pitchFamily="2" charset="-79"/>
                <a:cs typeface="Aharoni" panose="02010803020104030203" pitchFamily="2" charset="-79"/>
              </a:rPr>
              <a:t>Code description:</a:t>
            </a:r>
          </a:p>
        </p:txBody>
      </p:sp>
      <p:sp>
        <p:nvSpPr>
          <p:cNvPr id="3" name="Content Placeholder 2">
            <a:extLst>
              <a:ext uri="{FF2B5EF4-FFF2-40B4-BE49-F238E27FC236}">
                <a16:creationId xmlns:a16="http://schemas.microsoft.com/office/drawing/2014/main" id="{235A13BA-2089-40A6-B306-670E0247EBDA}"/>
              </a:ext>
            </a:extLst>
          </p:cNvPr>
          <p:cNvSpPr>
            <a:spLocks noGrp="1"/>
          </p:cNvSpPr>
          <p:nvPr>
            <p:ph idx="1"/>
          </p:nvPr>
        </p:nvSpPr>
        <p:spPr>
          <a:xfrm>
            <a:off x="685799" y="1638300"/>
            <a:ext cx="10820401" cy="4953000"/>
          </a:xfrm>
        </p:spPr>
        <p:txBody>
          <a:bodyPr>
            <a:normAutofit fontScale="85000" lnSpcReduction="20000"/>
          </a:bodyPr>
          <a:lstStyle/>
          <a:p>
            <a:pPr marL="0" indent="0">
              <a:buNone/>
            </a:pPr>
            <a:r>
              <a:rPr lang="en-US" b="1" dirty="0"/>
              <a:t>Language used: python</a:t>
            </a:r>
          </a:p>
          <a:p>
            <a:pPr marL="0" indent="0">
              <a:buNone/>
            </a:pPr>
            <a:endParaRPr lang="en-US" b="1" dirty="0"/>
          </a:p>
          <a:p>
            <a:pPr marL="0" indent="0">
              <a:buNone/>
            </a:pPr>
            <a:r>
              <a:rPr lang="en-US" sz="2800" b="1" dirty="0">
                <a:latin typeface="Candara" panose="020E0502030303020204" pitchFamily="34" charset="0"/>
              </a:rPr>
              <a:t>Import packages:</a:t>
            </a:r>
            <a:endParaRPr lang="en-US" sz="2800" dirty="0">
              <a:latin typeface="Candara" panose="020E0502030303020204" pitchFamily="34" charset="0"/>
            </a:endParaRPr>
          </a:p>
          <a:p>
            <a:pPr lvl="0"/>
            <a:r>
              <a:rPr lang="en-US" sz="2800" dirty="0">
                <a:latin typeface="Candara" panose="020E0502030303020204" pitchFamily="34" charset="0"/>
              </a:rPr>
              <a:t>import </a:t>
            </a:r>
            <a:r>
              <a:rPr lang="en-US" sz="2800" dirty="0" err="1">
                <a:latin typeface="Candara" panose="020E0502030303020204" pitchFamily="34" charset="0"/>
              </a:rPr>
              <a:t>numpy</a:t>
            </a:r>
            <a:r>
              <a:rPr lang="en-US" sz="2800" dirty="0">
                <a:latin typeface="Candara" panose="020E0502030303020204" pitchFamily="34" charset="0"/>
              </a:rPr>
              <a:t> as np</a:t>
            </a:r>
          </a:p>
          <a:p>
            <a:pPr lvl="0"/>
            <a:r>
              <a:rPr lang="en-US" sz="2800" dirty="0">
                <a:latin typeface="Candara" panose="020E0502030303020204" pitchFamily="34" charset="0"/>
              </a:rPr>
              <a:t>import </a:t>
            </a:r>
            <a:r>
              <a:rPr lang="en-US" sz="2800" dirty="0" err="1">
                <a:latin typeface="Candara" panose="020E0502030303020204" pitchFamily="34" charset="0"/>
              </a:rPr>
              <a:t>skfuzzy</a:t>
            </a:r>
            <a:r>
              <a:rPr lang="en-US" sz="2800" dirty="0">
                <a:latin typeface="Candara" panose="020E0502030303020204" pitchFamily="34" charset="0"/>
              </a:rPr>
              <a:t> as fuzz</a:t>
            </a:r>
          </a:p>
          <a:p>
            <a:pPr lvl="0"/>
            <a:r>
              <a:rPr lang="en-US" sz="2800" dirty="0">
                <a:latin typeface="Candara" panose="020E0502030303020204" pitchFamily="34" charset="0"/>
              </a:rPr>
              <a:t>from </a:t>
            </a:r>
            <a:r>
              <a:rPr lang="en-US" sz="2800" dirty="0" err="1">
                <a:latin typeface="Candara" panose="020E0502030303020204" pitchFamily="34" charset="0"/>
              </a:rPr>
              <a:t>skfuzzy</a:t>
            </a:r>
            <a:r>
              <a:rPr lang="en-US" sz="2800" dirty="0">
                <a:latin typeface="Candara" panose="020E0502030303020204" pitchFamily="34" charset="0"/>
              </a:rPr>
              <a:t> import control as ctrl</a:t>
            </a:r>
          </a:p>
          <a:p>
            <a:pPr marL="0" lvl="0" indent="0">
              <a:buNone/>
            </a:pPr>
            <a:endParaRPr lang="en-US" sz="2800" dirty="0">
              <a:latin typeface="Candara" panose="020E0502030303020204" pitchFamily="34" charset="0"/>
            </a:endParaRPr>
          </a:p>
          <a:p>
            <a:pPr marL="0" indent="0">
              <a:buNone/>
            </a:pPr>
            <a:r>
              <a:rPr lang="en-US" sz="2800" b="1" dirty="0">
                <a:latin typeface="Candara" panose="020E0502030303020204" pitchFamily="34" charset="0"/>
              </a:rPr>
              <a:t>Input descriptors given</a:t>
            </a:r>
          </a:p>
          <a:p>
            <a:pPr>
              <a:buFont typeface="Wingdings" panose="05000000000000000000" pitchFamily="2" charset="2"/>
              <a:buChar char="q"/>
            </a:pPr>
            <a:r>
              <a:rPr lang="en-US" sz="2800" dirty="0">
                <a:latin typeface="Candara" panose="020E0502030303020204" pitchFamily="34" charset="0"/>
              </a:rPr>
              <a:t>Temperature: poor , average , good</a:t>
            </a:r>
          </a:p>
          <a:p>
            <a:pPr>
              <a:buFont typeface="Wingdings" panose="05000000000000000000" pitchFamily="2" charset="2"/>
              <a:buChar char="q"/>
            </a:pPr>
            <a:r>
              <a:rPr lang="en-US" sz="2800" dirty="0">
                <a:latin typeface="Candara" panose="020E0502030303020204" pitchFamily="34" charset="0"/>
              </a:rPr>
              <a:t>Wind speed: poor, average, good</a:t>
            </a:r>
          </a:p>
          <a:p>
            <a:pPr marL="0" indent="0">
              <a:buNone/>
            </a:pPr>
            <a:endParaRPr lang="en-US" sz="2800" dirty="0">
              <a:latin typeface="Candara" panose="020E0502030303020204" pitchFamily="34" charset="0"/>
            </a:endParaRPr>
          </a:p>
          <a:p>
            <a:pPr marL="0" indent="0">
              <a:buNone/>
            </a:pPr>
            <a:r>
              <a:rPr lang="en-US" sz="2800" b="1" dirty="0">
                <a:latin typeface="Candara" panose="020E0502030303020204" pitchFamily="34" charset="0"/>
              </a:rPr>
              <a:t>Output descriptor</a:t>
            </a:r>
          </a:p>
          <a:p>
            <a:pPr>
              <a:buFont typeface="Wingdings" panose="05000000000000000000" pitchFamily="2" charset="2"/>
              <a:buChar char="q"/>
            </a:pPr>
            <a:r>
              <a:rPr lang="en-US" sz="2800" dirty="0">
                <a:latin typeface="Candara" panose="020E0502030303020204" pitchFamily="34" charset="0"/>
              </a:rPr>
              <a:t>Rainfall- low, medium, high</a:t>
            </a:r>
          </a:p>
          <a:p>
            <a:pPr marL="0" lvl="0" indent="0">
              <a:buNone/>
            </a:pPr>
            <a:endParaRPr lang="en-US" sz="2800" dirty="0">
              <a:latin typeface="Candara" panose="020E0502030303020204" pitchFamily="34" charset="0"/>
            </a:endParaRPr>
          </a:p>
          <a:p>
            <a:pPr marL="0" lvl="0" indent="0">
              <a:buNone/>
            </a:pPr>
            <a:endParaRPr lang="en-US" sz="2800" dirty="0">
              <a:latin typeface="Candara" panose="020E0502030303020204" pitchFamily="34" charset="0"/>
            </a:endParaRPr>
          </a:p>
          <a:p>
            <a:pPr marL="0" indent="0">
              <a:buNone/>
            </a:pPr>
            <a:endParaRPr lang="en-US" dirty="0"/>
          </a:p>
        </p:txBody>
      </p:sp>
      <p:pic>
        <p:nvPicPr>
          <p:cNvPr id="2050" name="Picture 2" descr="An example of a triangular type-1 membership function produced ...">
            <a:extLst>
              <a:ext uri="{FF2B5EF4-FFF2-40B4-BE49-F238E27FC236}">
                <a16:creationId xmlns:a16="http://schemas.microsoft.com/office/drawing/2014/main" id="{458BD7E1-CE74-452E-89C3-75C2EBA81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831" y="2291715"/>
            <a:ext cx="4973887" cy="321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33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63D45DA-D9EA-4B55-B187-504A06B50199}"/>
              </a:ext>
            </a:extLst>
          </p:cNvPr>
          <p:cNvSpPr>
            <a:spLocks noGrp="1"/>
          </p:cNvSpPr>
          <p:nvPr>
            <p:ph idx="4294967295"/>
          </p:nvPr>
        </p:nvSpPr>
        <p:spPr>
          <a:xfrm>
            <a:off x="200026" y="396240"/>
            <a:ext cx="11991976" cy="6337935"/>
          </a:xfrm>
        </p:spPr>
        <p:txBody>
          <a:bodyPr>
            <a:normAutofit fontScale="85000" lnSpcReduction="20000"/>
          </a:bodyPr>
          <a:lstStyle/>
          <a:p>
            <a:pPr marL="0" indent="0">
              <a:buNone/>
            </a:pPr>
            <a:endParaRPr lang="en-US" sz="3200" b="1" dirty="0">
              <a:latin typeface="Candara" panose="020E0502030303020204" pitchFamily="34" charset="0"/>
            </a:endParaRPr>
          </a:p>
          <a:p>
            <a:pPr marL="0" indent="0">
              <a:buNone/>
            </a:pPr>
            <a:r>
              <a:rPr lang="en-US" sz="3600" b="1" dirty="0">
                <a:latin typeface="Candara" panose="020E0502030303020204" pitchFamily="34" charset="0"/>
              </a:rPr>
              <a:t>Temperature and speed are input variables with 3 input descriptors and rainfall is output variable with 3 descriptors</a:t>
            </a:r>
            <a:endParaRPr lang="en-US" sz="3600" dirty="0">
              <a:latin typeface="Candara" panose="020E0502030303020204" pitchFamily="34" charset="0"/>
            </a:endParaRPr>
          </a:p>
          <a:p>
            <a:pPr marL="0" indent="0">
              <a:buNone/>
            </a:pPr>
            <a:endParaRPr lang="en-US" sz="3200" dirty="0">
              <a:latin typeface="Candara" panose="020E0502030303020204" pitchFamily="34" charset="0"/>
            </a:endParaRPr>
          </a:p>
          <a:p>
            <a:pPr lvl="0">
              <a:buFont typeface="Wingdings" panose="05000000000000000000" pitchFamily="2" charset="2"/>
              <a:buChar char="Ø"/>
            </a:pPr>
            <a:r>
              <a:rPr lang="en-US" sz="3200" dirty="0">
                <a:latin typeface="Candara" panose="020E0502030303020204" pitchFamily="34" charset="0"/>
              </a:rPr>
              <a:t>temp = </a:t>
            </a:r>
            <a:r>
              <a:rPr lang="en-US" sz="3200" dirty="0" err="1">
                <a:latin typeface="Candara" panose="020E0502030303020204" pitchFamily="34" charset="0"/>
              </a:rPr>
              <a:t>ctrl.Antecedent</a:t>
            </a:r>
            <a:r>
              <a:rPr lang="en-US" sz="3200" dirty="0">
                <a:latin typeface="Candara" panose="020E0502030303020204" pitchFamily="34" charset="0"/>
              </a:rPr>
              <a:t>(</a:t>
            </a:r>
            <a:r>
              <a:rPr lang="en-US" sz="3200" dirty="0" err="1">
                <a:latin typeface="Candara" panose="020E0502030303020204" pitchFamily="34" charset="0"/>
              </a:rPr>
              <a:t>np.arange</a:t>
            </a:r>
            <a:r>
              <a:rPr lang="en-US" sz="3200" dirty="0">
                <a:latin typeface="Candara" panose="020E0502030303020204" pitchFamily="34" charset="0"/>
              </a:rPr>
              <a:t>(0, 11, 1), 'temp’) </a:t>
            </a:r>
          </a:p>
          <a:p>
            <a:pPr marL="0" indent="0">
              <a:buNone/>
            </a:pPr>
            <a:r>
              <a:rPr lang="en-US" sz="3200" b="1" dirty="0">
                <a:latin typeface="Candara" panose="020E0502030303020204" pitchFamily="34" charset="0"/>
              </a:rPr>
              <a:t>Creates the antecedent(input) fuzzy variable that is temperature within a range from 0 to 10.</a:t>
            </a:r>
          </a:p>
          <a:p>
            <a:pPr marL="0" indent="0">
              <a:buNone/>
            </a:pPr>
            <a:endParaRPr lang="en-US" sz="3200" dirty="0">
              <a:latin typeface="Candara" panose="020E0502030303020204" pitchFamily="34" charset="0"/>
            </a:endParaRPr>
          </a:p>
          <a:p>
            <a:pPr marL="0" indent="0">
              <a:buNone/>
            </a:pPr>
            <a:endParaRPr lang="en-US" sz="3200" dirty="0">
              <a:latin typeface="Candara" panose="020E0502030303020204" pitchFamily="34" charset="0"/>
            </a:endParaRPr>
          </a:p>
          <a:p>
            <a:pPr>
              <a:buFont typeface="Wingdings" panose="05000000000000000000" pitchFamily="2" charset="2"/>
              <a:buChar char="Ø"/>
            </a:pPr>
            <a:r>
              <a:rPr lang="en-US" sz="3200" dirty="0">
                <a:latin typeface="Candara" panose="020E0502030303020204" pitchFamily="34" charset="0"/>
              </a:rPr>
              <a:t>windspeed = </a:t>
            </a:r>
            <a:r>
              <a:rPr lang="en-US" sz="3200" dirty="0" err="1">
                <a:latin typeface="Candara" panose="020E0502030303020204" pitchFamily="34" charset="0"/>
              </a:rPr>
              <a:t>ctrl.Antecedent</a:t>
            </a:r>
            <a:r>
              <a:rPr lang="en-US" sz="3200" dirty="0">
                <a:latin typeface="Candara" panose="020E0502030303020204" pitchFamily="34" charset="0"/>
              </a:rPr>
              <a:t>(</a:t>
            </a:r>
            <a:r>
              <a:rPr lang="en-US" sz="3200" dirty="0" err="1">
                <a:latin typeface="Candara" panose="020E0502030303020204" pitchFamily="34" charset="0"/>
              </a:rPr>
              <a:t>np.arange</a:t>
            </a:r>
            <a:r>
              <a:rPr lang="en-US" sz="3200" dirty="0">
                <a:latin typeface="Candara" panose="020E0502030303020204" pitchFamily="34" charset="0"/>
              </a:rPr>
              <a:t>(0, 11, 1), 'windspeed’) </a:t>
            </a:r>
            <a:endParaRPr lang="en-US" sz="3200" b="1" dirty="0">
              <a:latin typeface="Candara" panose="020E0502030303020204" pitchFamily="34" charset="0"/>
            </a:endParaRPr>
          </a:p>
          <a:p>
            <a:pPr marL="0" indent="0">
              <a:buNone/>
            </a:pPr>
            <a:r>
              <a:rPr lang="en-US" sz="3200" b="1" dirty="0">
                <a:latin typeface="Candara" panose="020E0502030303020204" pitchFamily="34" charset="0"/>
              </a:rPr>
              <a:t>Creates the antecedent(input) fuzzy variable that is windspeed within a range from 0 to 10.</a:t>
            </a:r>
          </a:p>
          <a:p>
            <a:pPr marL="0" indent="0">
              <a:buNone/>
            </a:pPr>
            <a:endParaRPr lang="en-US" sz="3200" dirty="0">
              <a:latin typeface="Candara" panose="020E0502030303020204" pitchFamily="34" charset="0"/>
            </a:endParaRPr>
          </a:p>
          <a:p>
            <a:pPr lvl="0">
              <a:buFont typeface="Wingdings" panose="05000000000000000000" pitchFamily="2" charset="2"/>
              <a:buChar char="Ø"/>
            </a:pPr>
            <a:r>
              <a:rPr lang="en-US" sz="3200" dirty="0">
                <a:latin typeface="Candara" panose="020E0502030303020204" pitchFamily="34" charset="0"/>
              </a:rPr>
              <a:t>rainfall = </a:t>
            </a:r>
            <a:r>
              <a:rPr lang="en-US" sz="3200" dirty="0" err="1">
                <a:latin typeface="Candara" panose="020E0502030303020204" pitchFamily="34" charset="0"/>
              </a:rPr>
              <a:t>ctrl.Consequent</a:t>
            </a:r>
            <a:r>
              <a:rPr lang="en-US" sz="3200" dirty="0">
                <a:latin typeface="Candara" panose="020E0502030303020204" pitchFamily="34" charset="0"/>
              </a:rPr>
              <a:t>(</a:t>
            </a:r>
            <a:r>
              <a:rPr lang="en-US" sz="3200" dirty="0" err="1">
                <a:latin typeface="Candara" panose="020E0502030303020204" pitchFamily="34" charset="0"/>
              </a:rPr>
              <a:t>np.arange</a:t>
            </a:r>
            <a:r>
              <a:rPr lang="en-US" sz="3200" dirty="0">
                <a:latin typeface="Candara" panose="020E0502030303020204" pitchFamily="34" charset="0"/>
              </a:rPr>
              <a:t>(0, 26, 1), 'rainfall’) </a:t>
            </a:r>
          </a:p>
          <a:p>
            <a:pPr marL="0" indent="0">
              <a:buNone/>
            </a:pPr>
            <a:r>
              <a:rPr lang="en-US" sz="3100" b="1" dirty="0">
                <a:latin typeface="Candara" panose="020E0502030303020204" pitchFamily="34" charset="0"/>
              </a:rPr>
              <a:t>creates the desired consequent(output) fuzzy variable that is rainfall  within a range from 0 to 25</a:t>
            </a:r>
            <a:r>
              <a:rPr lang="en-US" dirty="0"/>
              <a:t>.</a:t>
            </a:r>
          </a:p>
          <a:p>
            <a:pPr marL="0" indent="0">
              <a:buNone/>
            </a:pPr>
            <a:endParaRPr lang="en-US" dirty="0"/>
          </a:p>
          <a:p>
            <a:pPr marL="0" lvl="0" indent="0">
              <a:buNone/>
            </a:pPr>
            <a:endParaRPr lang="en-US" sz="3200" dirty="0">
              <a:latin typeface="Candara" panose="020E0502030303020204" pitchFamily="34" charset="0"/>
            </a:endParaRPr>
          </a:p>
          <a:p>
            <a:pPr marL="0" indent="0">
              <a:buNone/>
            </a:pPr>
            <a:endParaRPr lang="en-US" sz="4000" dirty="0">
              <a:latin typeface="Candara" panose="020E0502030303020204" pitchFamily="34" charset="0"/>
            </a:endParaRPr>
          </a:p>
        </p:txBody>
      </p:sp>
    </p:spTree>
    <p:extLst>
      <p:ext uri="{BB962C8B-B14F-4D97-AF65-F5344CB8AC3E}">
        <p14:creationId xmlns:p14="http://schemas.microsoft.com/office/powerpoint/2010/main" val="21196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E8EC6A-0472-4F66-9A5D-D11B438281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4C54B9-6E2F-4D59-A10A-8D7E0735F60A}"/>
              </a:ext>
            </a:extLst>
          </p:cNvPr>
          <p:cNvSpPr>
            <a:spLocks noGrp="1"/>
          </p:cNvSpPr>
          <p:nvPr>
            <p:ph idx="1"/>
          </p:nvPr>
        </p:nvSpPr>
        <p:spPr>
          <a:xfrm>
            <a:off x="5245912" y="436880"/>
            <a:ext cx="6854648" cy="6095999"/>
          </a:xfrm>
        </p:spPr>
        <p:txBody>
          <a:bodyPr>
            <a:normAutofit/>
          </a:bodyPr>
          <a:lstStyle/>
          <a:p>
            <a:pPr marL="0" indent="0">
              <a:buNone/>
            </a:pPr>
            <a:endParaRPr lang="en-US" sz="2400" b="1" dirty="0">
              <a:latin typeface="Arial Black" panose="020B0A04020102020204" pitchFamily="34" charset="0"/>
            </a:endParaRPr>
          </a:p>
          <a:p>
            <a:pPr marL="0" indent="0">
              <a:buNone/>
            </a:pPr>
            <a:r>
              <a:rPr lang="en-US" sz="2400" b="1" dirty="0">
                <a:latin typeface="Arial Black" panose="020B0A04020102020204" pitchFamily="34" charset="0"/>
              </a:rPr>
              <a:t>Auto-membership function population is possible with .</a:t>
            </a:r>
            <a:r>
              <a:rPr lang="en-US" sz="2400" b="1" dirty="0" err="1">
                <a:latin typeface="Arial Black" panose="020B0A04020102020204" pitchFamily="34" charset="0"/>
              </a:rPr>
              <a:t>automf</a:t>
            </a:r>
            <a:r>
              <a:rPr lang="en-US" sz="2400" b="1" dirty="0">
                <a:latin typeface="Arial Black" panose="020B0A04020102020204" pitchFamily="34" charset="0"/>
              </a:rPr>
              <a:t>(3, 5, or 7) and 3 is being chosen</a:t>
            </a:r>
            <a:endParaRPr lang="en-US" sz="2400" dirty="0">
              <a:latin typeface="Arial Black" panose="020B0A04020102020204" pitchFamily="34" charset="0"/>
            </a:endParaRPr>
          </a:p>
          <a:p>
            <a:pPr lvl="0"/>
            <a:r>
              <a:rPr lang="en-US" sz="2400" dirty="0" err="1">
                <a:latin typeface="Candara" panose="020E0502030303020204" pitchFamily="34" charset="0"/>
              </a:rPr>
              <a:t>temp.automf</a:t>
            </a:r>
            <a:r>
              <a:rPr lang="en-US" sz="2400" dirty="0">
                <a:latin typeface="Candara" panose="020E0502030303020204" pitchFamily="34" charset="0"/>
              </a:rPr>
              <a:t>(3) </a:t>
            </a:r>
          </a:p>
          <a:p>
            <a:pPr lvl="0"/>
            <a:r>
              <a:rPr lang="en-US" sz="2400" dirty="0" err="1">
                <a:latin typeface="Candara" panose="020E0502030303020204" pitchFamily="34" charset="0"/>
              </a:rPr>
              <a:t>windspeed.automf</a:t>
            </a:r>
            <a:r>
              <a:rPr lang="en-US" sz="2400" dirty="0">
                <a:latin typeface="Candara" panose="020E0502030303020204" pitchFamily="34" charset="0"/>
              </a:rPr>
              <a:t>(3)</a:t>
            </a:r>
          </a:p>
          <a:p>
            <a:pPr marL="0" lvl="0" indent="0">
              <a:buNone/>
            </a:pPr>
            <a:endParaRPr lang="en-US" sz="2400" b="1" dirty="0">
              <a:latin typeface="Candara" panose="020E0502030303020204" pitchFamily="34" charset="0"/>
            </a:endParaRPr>
          </a:p>
          <a:p>
            <a:pPr marL="0" lvl="0" indent="0">
              <a:buNone/>
            </a:pPr>
            <a:r>
              <a:rPr lang="en-US" sz="2400" b="1" dirty="0">
                <a:latin typeface="Arial Black" panose="020B0A04020102020204" pitchFamily="34" charset="0"/>
              </a:rPr>
              <a:t>Customs triangular membership functions(</a:t>
            </a:r>
            <a:r>
              <a:rPr lang="en-US" sz="2400" b="1" dirty="0" err="1">
                <a:latin typeface="Arial Black" panose="020B0A04020102020204" pitchFamily="34" charset="0"/>
              </a:rPr>
              <a:t>trimf</a:t>
            </a:r>
            <a:r>
              <a:rPr lang="en-US" sz="2400" b="1" dirty="0">
                <a:latin typeface="Arial Black" panose="020B0A04020102020204" pitchFamily="34" charset="0"/>
              </a:rPr>
              <a:t>) is built interactively with a familiar, Pythonic API.</a:t>
            </a:r>
          </a:p>
          <a:p>
            <a:pPr marL="0" lvl="0" indent="0">
              <a:buNone/>
            </a:pPr>
            <a:endParaRPr lang="en-US" sz="2400" dirty="0">
              <a:latin typeface="Arial Black" panose="020B0A04020102020204" pitchFamily="34" charset="0"/>
            </a:endParaRPr>
          </a:p>
          <a:p>
            <a:pPr lvl="0"/>
            <a:r>
              <a:rPr lang="en-US" sz="2000" dirty="0">
                <a:latin typeface="Candara" panose="020E0502030303020204" pitchFamily="34" charset="0"/>
              </a:rPr>
              <a:t>rainfall['low'] = </a:t>
            </a:r>
            <a:r>
              <a:rPr lang="en-US" sz="2000" dirty="0" err="1">
                <a:latin typeface="Candara" panose="020E0502030303020204" pitchFamily="34" charset="0"/>
              </a:rPr>
              <a:t>fuzz.trimf</a:t>
            </a:r>
            <a:r>
              <a:rPr lang="en-US" sz="2000" dirty="0">
                <a:latin typeface="Candara" panose="020E0502030303020204" pitchFamily="34" charset="0"/>
              </a:rPr>
              <a:t>(</a:t>
            </a:r>
            <a:r>
              <a:rPr lang="en-US" sz="2000" dirty="0" err="1">
                <a:latin typeface="Candara" panose="020E0502030303020204" pitchFamily="34" charset="0"/>
              </a:rPr>
              <a:t>rainfall.universe</a:t>
            </a:r>
            <a:r>
              <a:rPr lang="en-US" sz="2000" dirty="0">
                <a:latin typeface="Candara" panose="020E0502030303020204" pitchFamily="34" charset="0"/>
              </a:rPr>
              <a:t>, [0, 0, 13]) </a:t>
            </a:r>
          </a:p>
          <a:p>
            <a:pPr lvl="0"/>
            <a:r>
              <a:rPr lang="en-US" sz="2000" dirty="0">
                <a:latin typeface="Candara" panose="020E0502030303020204" pitchFamily="34" charset="0"/>
              </a:rPr>
              <a:t>rainfall['medium'] = </a:t>
            </a:r>
            <a:r>
              <a:rPr lang="en-US" sz="2000" dirty="0" err="1">
                <a:latin typeface="Candara" panose="020E0502030303020204" pitchFamily="34" charset="0"/>
              </a:rPr>
              <a:t>fuzz.trimf</a:t>
            </a:r>
            <a:r>
              <a:rPr lang="en-US" sz="2000" dirty="0">
                <a:latin typeface="Candara" panose="020E0502030303020204" pitchFamily="34" charset="0"/>
              </a:rPr>
              <a:t>(</a:t>
            </a:r>
            <a:r>
              <a:rPr lang="en-US" sz="2000" dirty="0" err="1">
                <a:latin typeface="Candara" panose="020E0502030303020204" pitchFamily="34" charset="0"/>
              </a:rPr>
              <a:t>rainfall.universe</a:t>
            </a:r>
            <a:r>
              <a:rPr lang="en-US" sz="2000" dirty="0">
                <a:latin typeface="Candara" panose="020E0502030303020204" pitchFamily="34" charset="0"/>
              </a:rPr>
              <a:t>, [0, 13, 25])</a:t>
            </a:r>
          </a:p>
          <a:p>
            <a:pPr lvl="0"/>
            <a:r>
              <a:rPr lang="en-US" sz="2000" dirty="0">
                <a:latin typeface="Candara" panose="020E0502030303020204" pitchFamily="34" charset="0"/>
              </a:rPr>
              <a:t>rainfall['high'] = </a:t>
            </a:r>
            <a:r>
              <a:rPr lang="en-US" sz="2000" dirty="0" err="1">
                <a:latin typeface="Candara" panose="020E0502030303020204" pitchFamily="34" charset="0"/>
              </a:rPr>
              <a:t>fuzz.trimf</a:t>
            </a:r>
            <a:r>
              <a:rPr lang="en-US" sz="2000" dirty="0">
                <a:latin typeface="Candara" panose="020E0502030303020204" pitchFamily="34" charset="0"/>
              </a:rPr>
              <a:t>(</a:t>
            </a:r>
            <a:r>
              <a:rPr lang="en-US" sz="2000" dirty="0" err="1">
                <a:latin typeface="Candara" panose="020E0502030303020204" pitchFamily="34" charset="0"/>
              </a:rPr>
              <a:t>rainfall.universe</a:t>
            </a:r>
            <a:r>
              <a:rPr lang="en-US" sz="2000" dirty="0">
                <a:latin typeface="Candara" panose="020E0502030303020204" pitchFamily="34" charset="0"/>
              </a:rPr>
              <a:t>, [13, 25, 25])</a:t>
            </a:r>
          </a:p>
          <a:p>
            <a:endParaRPr lang="en-US" sz="2400" dirty="0">
              <a:latin typeface="Candara" panose="020E0502030303020204" pitchFamily="34" charset="0"/>
            </a:endParaRPr>
          </a:p>
          <a:p>
            <a:endParaRPr lang="en-US" sz="2400" dirty="0">
              <a:latin typeface="Candara" panose="020E0502030303020204" pitchFamily="34" charset="0"/>
            </a:endParaRPr>
          </a:p>
        </p:txBody>
      </p:sp>
      <p:sp>
        <p:nvSpPr>
          <p:cNvPr id="7" name="Text Placeholder 6">
            <a:extLst>
              <a:ext uri="{FF2B5EF4-FFF2-40B4-BE49-F238E27FC236}">
                <a16:creationId xmlns:a16="http://schemas.microsoft.com/office/drawing/2014/main" id="{BDDD26C2-A3A7-439F-8B03-DDBB7E76FE4E}"/>
              </a:ext>
            </a:extLst>
          </p:cNvPr>
          <p:cNvSpPr>
            <a:spLocks noGrp="1"/>
          </p:cNvSpPr>
          <p:nvPr>
            <p:ph type="body" sz="half" idx="2"/>
          </p:nvPr>
        </p:nvSpPr>
        <p:spPr/>
        <p:txBody>
          <a:bodyPr/>
          <a:lstStyle/>
          <a:p>
            <a:endParaRPr lang="en-US"/>
          </a:p>
        </p:txBody>
      </p:sp>
      <p:pic>
        <p:nvPicPr>
          <p:cNvPr id="5" name="Picture 4" descr="A screenshot of a social media post&#10;&#10;Description automatically generated">
            <a:extLst>
              <a:ext uri="{FF2B5EF4-FFF2-40B4-BE49-F238E27FC236}">
                <a16:creationId xmlns:a16="http://schemas.microsoft.com/office/drawing/2014/main" id="{AB8E6C94-767D-4E3A-A067-EB9AD1E18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436880"/>
            <a:ext cx="4904142" cy="5781803"/>
          </a:xfrm>
          <a:prstGeom prst="rect">
            <a:avLst/>
          </a:prstGeom>
        </p:spPr>
      </p:pic>
    </p:spTree>
    <p:extLst>
      <p:ext uri="{BB962C8B-B14F-4D97-AF65-F5344CB8AC3E}">
        <p14:creationId xmlns:p14="http://schemas.microsoft.com/office/powerpoint/2010/main" val="5481916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124</TotalTime>
  <Words>1050</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Aharoni</vt:lpstr>
      <vt:lpstr>Arial</vt:lpstr>
      <vt:lpstr>Arial Black</vt:lpstr>
      <vt:lpstr>Arial Narrow</vt:lpstr>
      <vt:lpstr>Bahnschrift SemiBold</vt:lpstr>
      <vt:lpstr>Candara</vt:lpstr>
      <vt:lpstr>Century Gothic</vt:lpstr>
      <vt:lpstr>Wingdings</vt:lpstr>
      <vt:lpstr>Vapor Trail</vt:lpstr>
      <vt:lpstr>PREDICTION OF RAINFALL USING MAMDANI INFERENCE SYSTEM</vt:lpstr>
      <vt:lpstr>Aim of the project</vt:lpstr>
      <vt:lpstr>FUZZY INFERENCE SYSTEM </vt:lpstr>
      <vt:lpstr>Mamdani inference method </vt:lpstr>
      <vt:lpstr>TRIANGULAR MEMBERSHIP FUNCTION</vt:lpstr>
      <vt:lpstr>Skfuzzy subpackages</vt:lpstr>
      <vt:lpstr>Code description:</vt:lpstr>
      <vt:lpstr>PowerPoint Presentation</vt:lpstr>
      <vt:lpstr>PowerPoint Presentation</vt:lpstr>
      <vt:lpstr>The view method is used which helps in understanding what the membership looks like. </vt:lpstr>
      <vt:lpstr>PowerPoint Presentation</vt:lpstr>
      <vt:lpstr>PowerPoint Presentation</vt:lpstr>
      <vt:lpstr>after computation the result is viewed as such.</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RAINFALL USING MAMDANI INFERENCE SYSTEM</dc:title>
  <dc:creator>Windows User</dc:creator>
  <cp:lastModifiedBy>Windows User</cp:lastModifiedBy>
  <cp:revision>6</cp:revision>
  <dcterms:created xsi:type="dcterms:W3CDTF">2020-04-24T15:36:59Z</dcterms:created>
  <dcterms:modified xsi:type="dcterms:W3CDTF">2020-04-25T05:55:14Z</dcterms:modified>
</cp:coreProperties>
</file>