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ABE02B2-D9E6-433B-B749-A17744B507A2}" type="datetimeFigureOut">
              <a:rPr lang="en-US" smtClean="0"/>
              <a:t>12/28/2019</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C653A54-D1C7-450D-98AF-CB1F06C6825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87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E02B2-D9E6-433B-B749-A17744B507A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53A54-D1C7-450D-98AF-CB1F06C6825A}" type="slidenum">
              <a:rPr lang="en-US" smtClean="0"/>
              <a:t>‹#›</a:t>
            </a:fld>
            <a:endParaRPr lang="en-US"/>
          </a:p>
        </p:txBody>
      </p:sp>
    </p:spTree>
    <p:extLst>
      <p:ext uri="{BB962C8B-B14F-4D97-AF65-F5344CB8AC3E}">
        <p14:creationId xmlns:p14="http://schemas.microsoft.com/office/powerpoint/2010/main" val="6895658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E02B2-D9E6-433B-B749-A17744B507A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53A54-D1C7-450D-98AF-CB1F06C6825A}" type="slidenum">
              <a:rPr lang="en-US" smtClean="0"/>
              <a:t>‹#›</a:t>
            </a:fld>
            <a:endParaRPr lang="en-US"/>
          </a:p>
        </p:txBody>
      </p:sp>
    </p:spTree>
    <p:extLst>
      <p:ext uri="{BB962C8B-B14F-4D97-AF65-F5344CB8AC3E}">
        <p14:creationId xmlns:p14="http://schemas.microsoft.com/office/powerpoint/2010/main" val="29407659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E02B2-D9E6-433B-B749-A17744B507A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53A54-D1C7-450D-98AF-CB1F06C6825A}" type="slidenum">
              <a:rPr lang="en-US" smtClean="0"/>
              <a:t>‹#›</a:t>
            </a:fld>
            <a:endParaRPr lang="en-US"/>
          </a:p>
        </p:txBody>
      </p:sp>
    </p:spTree>
    <p:extLst>
      <p:ext uri="{BB962C8B-B14F-4D97-AF65-F5344CB8AC3E}">
        <p14:creationId xmlns:p14="http://schemas.microsoft.com/office/powerpoint/2010/main" val="6999308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E02B2-D9E6-433B-B749-A17744B507A2}" type="datetimeFigureOut">
              <a:rPr lang="en-US" smtClean="0"/>
              <a:t>12/28/2019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53A54-D1C7-450D-98AF-CB1F06C6825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3137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E02B2-D9E6-433B-B749-A17744B507A2}"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53A54-D1C7-450D-98AF-CB1F06C6825A}" type="slidenum">
              <a:rPr lang="en-US" smtClean="0"/>
              <a:t>‹#›</a:t>
            </a:fld>
            <a:endParaRPr lang="en-US"/>
          </a:p>
        </p:txBody>
      </p:sp>
    </p:spTree>
    <p:extLst>
      <p:ext uri="{BB962C8B-B14F-4D97-AF65-F5344CB8AC3E}">
        <p14:creationId xmlns:p14="http://schemas.microsoft.com/office/powerpoint/2010/main" val="37400593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E02B2-D9E6-433B-B749-A17744B507A2}" type="datetimeFigureOut">
              <a:rPr lang="en-US" smtClean="0"/>
              <a:t>12/28/2019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53A54-D1C7-450D-98AF-CB1F06C6825A}" type="slidenum">
              <a:rPr lang="en-US" smtClean="0"/>
              <a:t>‹#›</a:t>
            </a:fld>
            <a:endParaRPr lang="en-US"/>
          </a:p>
        </p:txBody>
      </p:sp>
    </p:spTree>
    <p:extLst>
      <p:ext uri="{BB962C8B-B14F-4D97-AF65-F5344CB8AC3E}">
        <p14:creationId xmlns:p14="http://schemas.microsoft.com/office/powerpoint/2010/main" val="1295131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E02B2-D9E6-433B-B749-A17744B507A2}" type="datetimeFigureOut">
              <a:rPr lang="en-US" smtClean="0"/>
              <a:t>12/28/2019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53A54-D1C7-450D-98AF-CB1F06C6825A}" type="slidenum">
              <a:rPr lang="en-US" smtClean="0"/>
              <a:t>‹#›</a:t>
            </a:fld>
            <a:endParaRPr lang="en-US"/>
          </a:p>
        </p:txBody>
      </p:sp>
    </p:spTree>
    <p:extLst>
      <p:ext uri="{BB962C8B-B14F-4D97-AF65-F5344CB8AC3E}">
        <p14:creationId xmlns:p14="http://schemas.microsoft.com/office/powerpoint/2010/main" val="8801253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E02B2-D9E6-433B-B749-A17744B507A2}" type="datetimeFigureOut">
              <a:rPr lang="en-US" smtClean="0"/>
              <a:t>12/28/2019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53A54-D1C7-450D-98AF-CB1F06C6825A}" type="slidenum">
              <a:rPr lang="en-US" smtClean="0"/>
              <a:t>‹#›</a:t>
            </a:fld>
            <a:endParaRPr lang="en-US"/>
          </a:p>
        </p:txBody>
      </p:sp>
    </p:spTree>
    <p:extLst>
      <p:ext uri="{BB962C8B-B14F-4D97-AF65-F5344CB8AC3E}">
        <p14:creationId xmlns:p14="http://schemas.microsoft.com/office/powerpoint/2010/main" val="22560251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E02B2-D9E6-433B-B749-A17744B507A2}"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53A54-D1C7-450D-98AF-CB1F06C6825A}" type="slidenum">
              <a:rPr lang="en-US" smtClean="0"/>
              <a:t>‹#›</a:t>
            </a:fld>
            <a:endParaRPr lang="en-US"/>
          </a:p>
        </p:txBody>
      </p:sp>
    </p:spTree>
    <p:extLst>
      <p:ext uri="{BB962C8B-B14F-4D97-AF65-F5344CB8AC3E}">
        <p14:creationId xmlns:p14="http://schemas.microsoft.com/office/powerpoint/2010/main" val="29193407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E02B2-D9E6-433B-B749-A17744B507A2}" type="datetimeFigureOut">
              <a:rPr lang="en-US" smtClean="0"/>
              <a:t>12/28/2019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53A54-D1C7-450D-98AF-CB1F06C6825A}" type="slidenum">
              <a:rPr lang="en-US" smtClean="0"/>
              <a:t>‹#›</a:t>
            </a:fld>
            <a:endParaRPr lang="en-US"/>
          </a:p>
        </p:txBody>
      </p:sp>
    </p:spTree>
    <p:extLst>
      <p:ext uri="{BB962C8B-B14F-4D97-AF65-F5344CB8AC3E}">
        <p14:creationId xmlns:p14="http://schemas.microsoft.com/office/powerpoint/2010/main" val="2582314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ABE02B2-D9E6-433B-B749-A17744B507A2}" type="datetimeFigureOut">
              <a:rPr lang="en-US" smtClean="0"/>
              <a:t>12/28/2019</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C653A54-D1C7-450D-98AF-CB1F06C6825A}" type="slidenum">
              <a:rPr lang="en-US" smtClean="0"/>
              <a:t>‹#›</a:t>
            </a:fld>
            <a:endParaRPr lang="en-US"/>
          </a:p>
        </p:txBody>
      </p:sp>
    </p:spTree>
    <p:extLst>
      <p:ext uri="{BB962C8B-B14F-4D97-AF65-F5344CB8AC3E}">
        <p14:creationId xmlns:p14="http://schemas.microsoft.com/office/powerpoint/2010/main" val="303267577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61BF403-C858-4A9F-81D1-22D551BE0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DD3A5B67-3501-4951-8D6C-C3805F6576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6EAFEE7-207F-404D-843D-1D8D30D14EDE}"/>
              </a:ext>
            </a:extLst>
          </p:cNvPr>
          <p:cNvSpPr>
            <a:spLocks noGrp="1"/>
          </p:cNvSpPr>
          <p:nvPr>
            <p:ph type="ctrTitle"/>
          </p:nvPr>
        </p:nvSpPr>
        <p:spPr>
          <a:xfrm>
            <a:off x="1109980" y="3895344"/>
            <a:ext cx="9966960" cy="1490472"/>
          </a:xfrm>
        </p:spPr>
        <p:txBody>
          <a:bodyPr>
            <a:normAutofit/>
          </a:bodyPr>
          <a:lstStyle/>
          <a:p>
            <a:r>
              <a:rPr lang="en-US" sz="5100">
                <a:latin typeface="Algerian" panose="04020705040A02060702" pitchFamily="82" charset="0"/>
              </a:rPr>
              <a:t>RESOURCE DEPENDENCY THEORY</a:t>
            </a:r>
          </a:p>
        </p:txBody>
      </p:sp>
      <p:sp>
        <p:nvSpPr>
          <p:cNvPr id="3" name="Subtitle 2">
            <a:extLst>
              <a:ext uri="{FF2B5EF4-FFF2-40B4-BE49-F238E27FC236}">
                <a16:creationId xmlns:a16="http://schemas.microsoft.com/office/drawing/2014/main" id="{A8F8F5AF-A15D-41BB-8E83-51A27F394444}"/>
              </a:ext>
            </a:extLst>
          </p:cNvPr>
          <p:cNvSpPr>
            <a:spLocks noGrp="1"/>
          </p:cNvSpPr>
          <p:nvPr>
            <p:ph type="subTitle" idx="1"/>
          </p:nvPr>
        </p:nvSpPr>
        <p:spPr>
          <a:xfrm>
            <a:off x="1709530" y="5458949"/>
            <a:ext cx="8767860" cy="721416"/>
          </a:xfrm>
        </p:spPr>
        <p:txBody>
          <a:bodyPr>
            <a:normAutofit/>
          </a:bodyPr>
          <a:lstStyle/>
          <a:p>
            <a:endParaRPr lang="en-US" sz="2000"/>
          </a:p>
        </p:txBody>
      </p:sp>
      <p:pic>
        <p:nvPicPr>
          <p:cNvPr id="5122" name="Picture 2" descr="Image result for BUSINESS COMPETITORS">
            <a:extLst>
              <a:ext uri="{FF2B5EF4-FFF2-40B4-BE49-F238E27FC236}">
                <a16:creationId xmlns:a16="http://schemas.microsoft.com/office/drawing/2014/main" id="{F2D86264-2EF1-4F73-8F62-18BE712A8A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91" r="3942" b="1"/>
          <a:stretch/>
        </p:blipFill>
        <p:spPr bwMode="auto">
          <a:xfrm>
            <a:off x="1584960" y="838090"/>
            <a:ext cx="8757920" cy="279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5045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anim calcmode="lin" valueType="num">
                                      <p:cBhvr>
                                        <p:cTn id="8" dur="2000" fill="hold"/>
                                        <p:tgtEl>
                                          <p:spTgt spid="5122"/>
                                        </p:tgtEl>
                                        <p:attrNameLst>
                                          <p:attrName>ppt_w</p:attrName>
                                        </p:attrNameLst>
                                      </p:cBhvr>
                                      <p:tavLst>
                                        <p:tav tm="0" fmla="#ppt_w*sin(2.5*pi*$)">
                                          <p:val>
                                            <p:fltVal val="0"/>
                                          </p:val>
                                        </p:tav>
                                        <p:tav tm="100000">
                                          <p:val>
                                            <p:fltVal val="1"/>
                                          </p:val>
                                        </p:tav>
                                      </p:tavLst>
                                    </p:anim>
                                    <p:anim calcmode="lin" valueType="num">
                                      <p:cBhvr>
                                        <p:cTn id="9" dur="2000" fill="hold"/>
                                        <p:tgtEl>
                                          <p:spTgt spid="51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60B7A2-845D-4B52-9438-355A2119F067}"/>
              </a:ext>
            </a:extLst>
          </p:cNvPr>
          <p:cNvSpPr>
            <a:spLocks noGrp="1"/>
          </p:cNvSpPr>
          <p:nvPr>
            <p:ph type="title"/>
          </p:nvPr>
        </p:nvSpPr>
        <p:spPr>
          <a:xfrm>
            <a:off x="643467" y="643466"/>
            <a:ext cx="3602736" cy="5269651"/>
          </a:xfrm>
        </p:spPr>
        <p:txBody>
          <a:bodyPr>
            <a:normAutofit/>
          </a:bodyPr>
          <a:lstStyle/>
          <a:p>
            <a:pPr algn="ctr"/>
            <a:r>
              <a:rPr lang="en-US" sz="3200" b="1">
                <a:solidFill>
                  <a:schemeClr val="tx2"/>
                </a:solidFill>
                <a:latin typeface="Algerian" panose="04020705040A02060702" pitchFamily="82" charset="0"/>
              </a:rPr>
              <a:t>CONCEPT:</a:t>
            </a:r>
          </a:p>
        </p:txBody>
      </p:sp>
      <p:cxnSp>
        <p:nvCxnSpPr>
          <p:cNvPr id="12" name="Straight Connector 11">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732321-3D49-491B-81DF-EB7B09B86F41}"/>
              </a:ext>
            </a:extLst>
          </p:cNvPr>
          <p:cNvSpPr>
            <a:spLocks noGrp="1"/>
          </p:cNvSpPr>
          <p:nvPr>
            <p:ph idx="1"/>
          </p:nvPr>
        </p:nvSpPr>
        <p:spPr>
          <a:xfrm>
            <a:off x="5065182" y="643466"/>
            <a:ext cx="6173333" cy="5269650"/>
          </a:xfrm>
        </p:spPr>
        <p:txBody>
          <a:bodyPr anchor="ctr">
            <a:normAutofit/>
          </a:bodyPr>
          <a:lstStyle/>
          <a:p>
            <a:pPr>
              <a:buFont typeface="Wingdings" panose="05000000000000000000" pitchFamily="2" charset="2"/>
              <a:buChar char="q"/>
            </a:pPr>
            <a:r>
              <a:rPr lang="en-US" sz="2000" b="1" dirty="0">
                <a:solidFill>
                  <a:schemeClr val="tx2"/>
                </a:solidFill>
              </a:rPr>
              <a:t>Organizational success in resource dependency theory (RDT) is defined as organizations maximizing their power.</a:t>
            </a:r>
          </a:p>
          <a:p>
            <a:pPr>
              <a:buFont typeface="Wingdings" panose="05000000000000000000" pitchFamily="2" charset="2"/>
              <a:buChar char="q"/>
            </a:pPr>
            <a:r>
              <a:rPr lang="en-US" sz="2000" b="1" dirty="0">
                <a:solidFill>
                  <a:schemeClr val="tx2"/>
                </a:solidFill>
              </a:rPr>
              <a:t>RDT proposes that actors lacking in essential resources will seek to establish relationships with (i.e., be dependent upon) others in order to obtain needed resources.</a:t>
            </a:r>
          </a:p>
          <a:p>
            <a:pPr>
              <a:buFont typeface="Wingdings" panose="05000000000000000000" pitchFamily="2" charset="2"/>
              <a:buChar char="q"/>
            </a:pPr>
            <a:r>
              <a:rPr lang="en-US" sz="2000" b="1" dirty="0">
                <a:solidFill>
                  <a:schemeClr val="tx2"/>
                </a:solidFill>
              </a:rPr>
              <a:t>Organizations attempt to alter their dependence relationships by minimizing their own dependence or by increasing the dependence of other organizations on them.</a:t>
            </a:r>
          </a:p>
        </p:txBody>
      </p:sp>
    </p:spTree>
    <p:extLst>
      <p:ext uri="{BB962C8B-B14F-4D97-AF65-F5344CB8AC3E}">
        <p14:creationId xmlns:p14="http://schemas.microsoft.com/office/powerpoint/2010/main" val="25617164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7" name="Title 6">
            <a:extLst>
              <a:ext uri="{FF2B5EF4-FFF2-40B4-BE49-F238E27FC236}">
                <a16:creationId xmlns:a16="http://schemas.microsoft.com/office/drawing/2014/main" id="{B68A41C0-E48C-4AB6-B11C-EADFD3A5BCE2}"/>
              </a:ext>
            </a:extLst>
          </p:cNvPr>
          <p:cNvSpPr>
            <a:spLocks noGrp="1"/>
          </p:cNvSpPr>
          <p:nvPr>
            <p:ph type="title"/>
          </p:nvPr>
        </p:nvSpPr>
        <p:spPr>
          <a:xfrm>
            <a:off x="686881" y="504124"/>
            <a:ext cx="5199926" cy="777716"/>
          </a:xfrm>
        </p:spPr>
        <p:txBody>
          <a:bodyPr vert="horz" lIns="91440" tIns="45720" rIns="91440" bIns="45720" rtlCol="0" anchor="ctr">
            <a:normAutofit/>
          </a:bodyPr>
          <a:lstStyle/>
          <a:p>
            <a:endParaRPr lang="en-US" sz="4000" b="1" dirty="0"/>
          </a:p>
        </p:txBody>
      </p:sp>
      <p:sp>
        <p:nvSpPr>
          <p:cNvPr id="4" name="Rectangle 3">
            <a:extLst>
              <a:ext uri="{FF2B5EF4-FFF2-40B4-BE49-F238E27FC236}">
                <a16:creationId xmlns:a16="http://schemas.microsoft.com/office/drawing/2014/main" id="{710E77FC-6D58-4BBF-B2AB-990893B7BAD8}"/>
              </a:ext>
            </a:extLst>
          </p:cNvPr>
          <p:cNvSpPr/>
          <p:nvPr/>
        </p:nvSpPr>
        <p:spPr>
          <a:xfrm>
            <a:off x="308008" y="1029903"/>
            <a:ext cx="5919172" cy="5066097"/>
          </a:xfrm>
          <a:prstGeom prst="rect">
            <a:avLst/>
          </a:prstGeom>
        </p:spPr>
        <p:txBody>
          <a:bodyPr vert="horz" lIns="91440" tIns="45720" rIns="91440" bIns="45720" rtlCol="0">
            <a:noAutofit/>
          </a:bodyPr>
          <a:lstStyle/>
          <a:p>
            <a:pPr marL="457200" indent="-182880" defTabSz="914400">
              <a:lnSpc>
                <a:spcPct val="90000"/>
              </a:lnSpc>
              <a:spcBef>
                <a:spcPct val="20000"/>
              </a:spcBef>
              <a:spcAft>
                <a:spcPts val="600"/>
              </a:spcAft>
              <a:buClr>
                <a:schemeClr val="accent1"/>
              </a:buClr>
              <a:buSzPct val="80000"/>
              <a:buFont typeface="Corbel" pitchFamily="34" charset="0"/>
              <a:buChar char="•"/>
            </a:pPr>
            <a:r>
              <a:rPr lang="en-US" sz="2400" b="1" dirty="0">
                <a:ln>
                  <a:solidFill>
                    <a:schemeClr val="bg1">
                      <a:lumMod val="75000"/>
                      <a:lumOff val="25000"/>
                      <a:alpha val="10000"/>
                    </a:schemeClr>
                  </a:solidFill>
                </a:ln>
                <a:solidFill>
                  <a:schemeClr val="bg2">
                    <a:lumMod val="10000"/>
                  </a:schemeClr>
                </a:solidFill>
                <a:effectLst>
                  <a:outerShdw blurRad="9525" dist="25400" dir="14640000" algn="tl" rotWithShape="0">
                    <a:schemeClr val="bg1">
                      <a:alpha val="30000"/>
                    </a:schemeClr>
                  </a:outerShdw>
                </a:effectLst>
              </a:rPr>
              <a:t>O</a:t>
            </a:r>
            <a:r>
              <a:rPr lang="en-US" sz="2400" b="1" i="0" dirty="0">
                <a:ln>
                  <a:solidFill>
                    <a:schemeClr val="bg1">
                      <a:lumMod val="75000"/>
                      <a:lumOff val="25000"/>
                      <a:alpha val="10000"/>
                    </a:schemeClr>
                  </a:solidFill>
                </a:ln>
                <a:solidFill>
                  <a:schemeClr val="bg2">
                    <a:lumMod val="10000"/>
                  </a:schemeClr>
                </a:solidFill>
                <a:effectLst>
                  <a:outerShdw blurRad="9525" dist="25400" dir="14640000" algn="tl" rotWithShape="0">
                    <a:schemeClr val="bg1">
                      <a:alpha val="30000"/>
                    </a:schemeClr>
                  </a:outerShdw>
                </a:effectLst>
              </a:rPr>
              <a:t>rganizations are viewed as coalitions alerting their structure and patterns of </a:t>
            </a:r>
            <a:r>
              <a:rPr lang="en-US" sz="2400" b="1" i="0" dirty="0" err="1">
                <a:ln>
                  <a:solidFill>
                    <a:schemeClr val="bg1">
                      <a:lumMod val="75000"/>
                      <a:lumOff val="25000"/>
                      <a:alpha val="10000"/>
                    </a:schemeClr>
                  </a:solidFill>
                </a:ln>
                <a:solidFill>
                  <a:schemeClr val="bg2">
                    <a:lumMod val="10000"/>
                  </a:schemeClr>
                </a:solidFill>
                <a:effectLst>
                  <a:outerShdw blurRad="9525" dist="25400" dir="14640000" algn="tl" rotWithShape="0">
                    <a:schemeClr val="bg1">
                      <a:alpha val="30000"/>
                    </a:schemeClr>
                  </a:outerShdw>
                </a:effectLst>
              </a:rPr>
              <a:t>behaviour</a:t>
            </a:r>
            <a:r>
              <a:rPr lang="en-US" sz="2400" b="1" i="0" dirty="0">
                <a:ln>
                  <a:solidFill>
                    <a:schemeClr val="bg1">
                      <a:lumMod val="75000"/>
                      <a:lumOff val="25000"/>
                      <a:alpha val="10000"/>
                    </a:schemeClr>
                  </a:solidFill>
                </a:ln>
                <a:solidFill>
                  <a:schemeClr val="bg2">
                    <a:lumMod val="10000"/>
                  </a:schemeClr>
                </a:solidFill>
                <a:effectLst>
                  <a:outerShdw blurRad="9525" dist="25400" dir="14640000" algn="tl" rotWithShape="0">
                    <a:schemeClr val="bg1">
                      <a:alpha val="30000"/>
                    </a:schemeClr>
                  </a:outerShdw>
                </a:effectLst>
              </a:rPr>
              <a:t> to acquire and maintain needed external resources. </a:t>
            </a:r>
          </a:p>
          <a:p>
            <a:pPr marL="457200" indent="-182880" defTabSz="914400">
              <a:lnSpc>
                <a:spcPct val="90000"/>
              </a:lnSpc>
              <a:spcBef>
                <a:spcPct val="20000"/>
              </a:spcBef>
              <a:spcAft>
                <a:spcPts val="600"/>
              </a:spcAft>
              <a:buClr>
                <a:schemeClr val="accent1"/>
              </a:buClr>
              <a:buSzPct val="80000"/>
              <a:buFont typeface="Corbel" pitchFamily="34" charset="0"/>
              <a:buChar char="•"/>
            </a:pPr>
            <a:r>
              <a:rPr lang="en-US" sz="2400" b="1" i="0" dirty="0">
                <a:ln>
                  <a:solidFill>
                    <a:schemeClr val="bg1">
                      <a:lumMod val="75000"/>
                      <a:lumOff val="25000"/>
                      <a:alpha val="10000"/>
                    </a:schemeClr>
                  </a:solidFill>
                </a:ln>
                <a:solidFill>
                  <a:schemeClr val="bg2">
                    <a:lumMod val="10000"/>
                  </a:schemeClr>
                </a:solidFill>
                <a:effectLst>
                  <a:outerShdw blurRad="9525" dist="25400" dir="14640000" algn="tl" rotWithShape="0">
                    <a:schemeClr val="bg1">
                      <a:alpha val="30000"/>
                    </a:schemeClr>
                  </a:outerShdw>
                </a:effectLst>
              </a:rPr>
              <a:t>Acquiring the external resources needed by an organization comes by decreasing the organization’s dependence on others and/or by increasing other’s dependency on it, that is, modifying an organization’s power with other organizations.</a:t>
            </a:r>
          </a:p>
          <a:p>
            <a:pPr marL="457200" indent="-182880" defTabSz="914400">
              <a:lnSpc>
                <a:spcPct val="90000"/>
              </a:lnSpc>
              <a:spcBef>
                <a:spcPct val="20000"/>
              </a:spcBef>
              <a:spcAft>
                <a:spcPts val="600"/>
              </a:spcAft>
              <a:buClr>
                <a:schemeClr val="accent1"/>
              </a:buClr>
              <a:buSzPct val="80000"/>
              <a:buFont typeface="Corbel" pitchFamily="34" charset="0"/>
              <a:buChar char="•"/>
            </a:pPr>
            <a:r>
              <a:rPr lang="en-US" sz="2400" b="1" dirty="0">
                <a:ln>
                  <a:solidFill>
                    <a:schemeClr val="bg1">
                      <a:lumMod val="75000"/>
                      <a:lumOff val="25000"/>
                      <a:alpha val="10000"/>
                    </a:schemeClr>
                  </a:solidFill>
                </a:ln>
                <a:solidFill>
                  <a:schemeClr val="bg2">
                    <a:lumMod val="10000"/>
                  </a:schemeClr>
                </a:solidFill>
                <a:effectLst>
                  <a:outerShdw blurRad="9525" dist="25400" dir="14640000" algn="tl" rotWithShape="0">
                    <a:schemeClr val="bg1">
                      <a:alpha val="30000"/>
                    </a:schemeClr>
                  </a:outerShdw>
                </a:effectLst>
              </a:rPr>
              <a:t>RDT characterizes the links among organizations as a set of power relations based on exchange resources.</a:t>
            </a:r>
          </a:p>
        </p:txBody>
      </p:sp>
      <p:pic>
        <p:nvPicPr>
          <p:cNvPr id="4100" name="Picture 4" descr="Image result for BUSINESS COMPETITORS">
            <a:extLst>
              <a:ext uri="{FF2B5EF4-FFF2-40B4-BE49-F238E27FC236}">
                <a16:creationId xmlns:a16="http://schemas.microsoft.com/office/drawing/2014/main" id="{BC8395D8-3AAA-41E1-8988-4B115DD020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13" r="24160" b="1"/>
          <a:stretch/>
        </p:blipFill>
        <p:spPr bwMode="auto">
          <a:xfrm>
            <a:off x="6636743" y="1238487"/>
            <a:ext cx="4741120" cy="449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49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F84250E-ED98-471C-B851-37094A178C19}"/>
              </a:ext>
            </a:extLst>
          </p:cNvPr>
          <p:cNvSpPr>
            <a:spLocks noGrp="1"/>
          </p:cNvSpPr>
          <p:nvPr>
            <p:ph type="title"/>
          </p:nvPr>
        </p:nvSpPr>
        <p:spPr>
          <a:xfrm>
            <a:off x="643467" y="643466"/>
            <a:ext cx="3602736" cy="5269651"/>
          </a:xfrm>
        </p:spPr>
        <p:txBody>
          <a:bodyPr vert="horz" lIns="91440" tIns="45720" rIns="91440" bIns="45720" rtlCol="0" anchor="ctr">
            <a:normAutofit/>
          </a:bodyPr>
          <a:lstStyle/>
          <a:p>
            <a:pPr algn="ctr"/>
            <a:r>
              <a:rPr lang="en-US" sz="3200" b="1" dirty="0">
                <a:solidFill>
                  <a:schemeClr val="tx1">
                    <a:lumMod val="95000"/>
                  </a:schemeClr>
                </a:solidFill>
                <a:latin typeface="Algerian" panose="04020705040A02060702" pitchFamily="82" charset="0"/>
              </a:rPr>
              <a:t>RDT rest on some assumptions:</a:t>
            </a:r>
            <a:br>
              <a:rPr lang="en-US" sz="3200" b="1" dirty="0">
                <a:solidFill>
                  <a:schemeClr val="tx1">
                    <a:lumMod val="95000"/>
                  </a:schemeClr>
                </a:solidFill>
                <a:latin typeface="Algerian" panose="04020705040A02060702" pitchFamily="82" charset="0"/>
              </a:rPr>
            </a:br>
            <a:endParaRPr lang="en-US" sz="3200" dirty="0">
              <a:solidFill>
                <a:schemeClr val="tx2"/>
              </a:solidFill>
              <a:latin typeface="Algerian" panose="04020705040A02060702" pitchFamily="82" charset="0"/>
            </a:endParaRPr>
          </a:p>
        </p:txBody>
      </p:sp>
      <p:cxnSp>
        <p:nvCxnSpPr>
          <p:cNvPr id="20" name="Straight Connector 15">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265557"/>
            <a:ext cx="7031" cy="39319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E7662C9-43F5-4E77-8DF2-EC58BAC80B93}"/>
              </a:ext>
            </a:extLst>
          </p:cNvPr>
          <p:cNvSpPr/>
          <p:nvPr/>
        </p:nvSpPr>
        <p:spPr>
          <a:xfrm>
            <a:off x="5065182" y="643466"/>
            <a:ext cx="6173333" cy="5269650"/>
          </a:xfrm>
          <a:prstGeom prst="rect">
            <a:avLst/>
          </a:prstGeom>
        </p:spPr>
        <p:txBody>
          <a:bodyPr vert="horz" lIns="91440" tIns="45720" rIns="91440" bIns="45720" rtlCol="0" anchor="ctr">
            <a:normAutofit/>
          </a:bodyPr>
          <a:lstStyle/>
          <a:p>
            <a:pPr marL="800100" lvl="1" indent="-182880" defTabSz="914400">
              <a:lnSpc>
                <a:spcPct val="90000"/>
              </a:lnSpc>
              <a:spcAft>
                <a:spcPts val="600"/>
              </a:spcAft>
              <a:buClr>
                <a:schemeClr val="accent1"/>
              </a:buClr>
              <a:buSzPct val="80000"/>
              <a:buFont typeface="Corbel" pitchFamily="34" charset="0"/>
              <a:buChar char="•"/>
            </a:pPr>
            <a:r>
              <a:rPr lang="en-US" sz="1900" b="1" i="0" dirty="0">
                <a:solidFill>
                  <a:schemeClr val="tx2"/>
                </a:solidFill>
                <a:effectLst/>
              </a:rPr>
              <a:t>Organizations are assumed to be comprised of internal and external coalitions which emerge from social exchanges that are formed to influence and control behavior</a:t>
            </a:r>
            <a:endParaRPr lang="en-US" sz="1900" b="1" dirty="0">
              <a:solidFill>
                <a:schemeClr val="tx2"/>
              </a:solidFill>
            </a:endParaRPr>
          </a:p>
          <a:p>
            <a:pPr marL="800100" lvl="1" indent="-182880" defTabSz="914400">
              <a:lnSpc>
                <a:spcPct val="90000"/>
              </a:lnSpc>
              <a:spcAft>
                <a:spcPts val="600"/>
              </a:spcAft>
              <a:buClr>
                <a:schemeClr val="accent1"/>
              </a:buClr>
              <a:buSzPct val="80000"/>
              <a:buFont typeface="Corbel" pitchFamily="34" charset="0"/>
              <a:buChar char="•"/>
            </a:pPr>
            <a:r>
              <a:rPr lang="en-US" sz="1900" b="1" i="0" dirty="0">
                <a:solidFill>
                  <a:schemeClr val="tx2"/>
                </a:solidFill>
                <a:effectLst/>
              </a:rPr>
              <a:t>The environment is assumed to contain scarce and valued resources essential to organizational survival. As such, the environment poses the problem of organizations facing uncertainty in resource acquisition.</a:t>
            </a:r>
          </a:p>
          <a:p>
            <a:pPr marL="800100" lvl="1" indent="-182880" defTabSz="914400">
              <a:lnSpc>
                <a:spcPct val="90000"/>
              </a:lnSpc>
              <a:spcAft>
                <a:spcPts val="600"/>
              </a:spcAft>
              <a:buClr>
                <a:schemeClr val="accent1"/>
              </a:buClr>
              <a:buSzPct val="80000"/>
              <a:buFont typeface="Corbel" pitchFamily="34" charset="0"/>
              <a:buChar char="•"/>
            </a:pPr>
            <a:r>
              <a:rPr lang="en-US" sz="1900" b="1" i="0" dirty="0">
                <a:solidFill>
                  <a:schemeClr val="tx2"/>
                </a:solidFill>
                <a:effectLst/>
              </a:rPr>
              <a:t>Organizations are assumed to work toward two related objectives: acquiring control over resources that minimize their dependence on other organizations and control over resources that maximize the dependence of other organizations on themselves. Attaining either objective is thought to affect the exchange between organizations, thereby affecting an organization’s power.</a:t>
            </a:r>
          </a:p>
        </p:txBody>
      </p:sp>
    </p:spTree>
    <p:extLst>
      <p:ext uri="{BB962C8B-B14F-4D97-AF65-F5344CB8AC3E}">
        <p14:creationId xmlns:p14="http://schemas.microsoft.com/office/powerpoint/2010/main" val="27683792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5374A0-1FC0-49E9-ADF8-069B3EEFF685}"/>
              </a:ext>
            </a:extLst>
          </p:cNvPr>
          <p:cNvSpPr/>
          <p:nvPr/>
        </p:nvSpPr>
        <p:spPr>
          <a:xfrm>
            <a:off x="385011" y="539016"/>
            <a:ext cx="11377061" cy="5632311"/>
          </a:xfrm>
          <a:prstGeom prst="rect">
            <a:avLst/>
          </a:prstGeom>
        </p:spPr>
        <p:txBody>
          <a:bodyPr wrap="square">
            <a:spAutoFit/>
          </a:bodyPr>
          <a:lstStyle/>
          <a:p>
            <a:pPr marL="571500" indent="-571500">
              <a:buFont typeface="Wingdings" panose="05000000000000000000" pitchFamily="2" charset="2"/>
              <a:buChar char="q"/>
            </a:pPr>
            <a:r>
              <a:rPr lang="en-US" sz="3600" b="1" i="0" dirty="0">
                <a:solidFill>
                  <a:schemeClr val="tx1">
                    <a:lumMod val="95000"/>
                    <a:lumOff val="5000"/>
                  </a:schemeClr>
                </a:solidFill>
                <a:effectLst/>
              </a:rPr>
              <a:t>RDT was originally formulated to discuss relationships between organizations, the theory is applicable to relationships among units within organizations. </a:t>
            </a:r>
          </a:p>
          <a:p>
            <a:pPr marL="571500" indent="-571500">
              <a:buFont typeface="Wingdings" panose="05000000000000000000" pitchFamily="2" charset="2"/>
              <a:buChar char="q"/>
            </a:pPr>
            <a:r>
              <a:rPr lang="en-US" sz="3600" b="1" i="0" dirty="0">
                <a:solidFill>
                  <a:schemeClr val="tx1">
                    <a:lumMod val="95000"/>
                    <a:lumOff val="5000"/>
                  </a:schemeClr>
                </a:solidFill>
                <a:effectLst/>
              </a:rPr>
              <a:t>RDT is consistent with ecological and institutional theories of organizations where organizations are seen as persistent structures of order under constant reinterpretation and negotiation, interacting with an indeterminate environment of turbulence and a multitude of competing interests.</a:t>
            </a:r>
            <a:endParaRPr lang="en-US" sz="3600" b="1" dirty="0">
              <a:solidFill>
                <a:schemeClr val="tx1">
                  <a:lumMod val="95000"/>
                  <a:lumOff val="5000"/>
                </a:schemeClr>
              </a:solidFill>
            </a:endParaRPr>
          </a:p>
        </p:txBody>
      </p:sp>
    </p:spTree>
    <p:extLst>
      <p:ext uri="{BB962C8B-B14F-4D97-AF65-F5344CB8AC3E}">
        <p14:creationId xmlns:p14="http://schemas.microsoft.com/office/powerpoint/2010/main" val="4387742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EF7C252-67AA-4C4E-B73A-6C367865C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Image result for resource dependence theory ppt">
            <a:extLst>
              <a:ext uri="{FF2B5EF4-FFF2-40B4-BE49-F238E27FC236}">
                <a16:creationId xmlns:a16="http://schemas.microsoft.com/office/drawing/2014/main" id="{762EBD31-F449-45D2-BB3E-ADB1BBC7C42D}"/>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r="1" b="3288"/>
          <a:stretch/>
        </p:blipFill>
        <p:spPr bwMode="auto">
          <a:xfrm>
            <a:off x="231140" y="246888"/>
            <a:ext cx="11732261" cy="638251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981EA0F4-205F-4011-BE2B-BF617E6ECCE0}"/>
              </a:ext>
            </a:extLst>
          </p:cNvPr>
          <p:cNvSpPr>
            <a:spLocks noGrp="1"/>
          </p:cNvSpPr>
          <p:nvPr>
            <p:ph type="title"/>
          </p:nvPr>
        </p:nvSpPr>
        <p:spPr>
          <a:xfrm>
            <a:off x="1143000" y="609600"/>
            <a:ext cx="9875520" cy="1356360"/>
          </a:xfrm>
        </p:spPr>
        <p:txBody>
          <a:bodyPr vert="horz" lIns="91440" tIns="45720" rIns="91440" bIns="45720" rtlCol="0">
            <a:normAutofit/>
          </a:bodyPr>
          <a:lstStyle/>
          <a:p>
            <a:r>
              <a:rPr lang="en-US">
                <a:solidFill>
                  <a:schemeClr val="bg1"/>
                </a:solidFill>
              </a:rPr>
              <a:t>EXAMPLE:</a:t>
            </a:r>
          </a:p>
        </p:txBody>
      </p:sp>
      <p:sp>
        <p:nvSpPr>
          <p:cNvPr id="4" name="Content Placeholder 3">
            <a:extLst>
              <a:ext uri="{FF2B5EF4-FFF2-40B4-BE49-F238E27FC236}">
                <a16:creationId xmlns:a16="http://schemas.microsoft.com/office/drawing/2014/main" id="{CA254E04-1394-41B6-ACBF-3287080E1101}"/>
              </a:ext>
            </a:extLst>
          </p:cNvPr>
          <p:cNvSpPr>
            <a:spLocks noGrp="1"/>
          </p:cNvSpPr>
          <p:nvPr>
            <p:ph idx="1"/>
          </p:nvPr>
        </p:nvSpPr>
        <p:spPr>
          <a:xfrm>
            <a:off x="1143000" y="2057400"/>
            <a:ext cx="9872871" cy="4038600"/>
          </a:xfrm>
        </p:spPr>
        <p:txBody>
          <a:bodyPr vert="horz" lIns="91440" tIns="45720" rIns="91440" bIns="45720" rtlCol="0">
            <a:normAutofit/>
          </a:bodyPr>
          <a:lstStyle/>
          <a:p>
            <a:r>
              <a:rPr lang="en-US" b="1">
                <a:solidFill>
                  <a:schemeClr val="bg1"/>
                </a:solidFill>
              </a:rPr>
              <a:t>For example, let's say that ACME Security Systems is the technology security firm for a large media company, XYZ Multimedia. XYZ Multimedia is also the security firm's only client. In this scenario, the security firm is completely dependent on the media company as its sole source of revenue, and there are many risks associated with this type of business model. This relationship gives XYZ Multimedia complete leverage during service and fee negotiation. In order to lower this risk, the security firm will have to explore other clients to lower the level of dependence on one client.</a:t>
            </a:r>
          </a:p>
        </p:txBody>
      </p:sp>
    </p:spTree>
    <p:extLst>
      <p:ext uri="{BB962C8B-B14F-4D97-AF65-F5344CB8AC3E}">
        <p14:creationId xmlns:p14="http://schemas.microsoft.com/office/powerpoint/2010/main" val="16934419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A86A-82F4-4552-BF0A-B99A66C6AF9C}"/>
              </a:ext>
            </a:extLst>
          </p:cNvPr>
          <p:cNvSpPr>
            <a:spLocks noGrp="1"/>
          </p:cNvSpPr>
          <p:nvPr>
            <p:ph type="title"/>
          </p:nvPr>
        </p:nvSpPr>
        <p:spPr>
          <a:xfrm>
            <a:off x="1143000" y="609600"/>
            <a:ext cx="9875520" cy="1356360"/>
          </a:xfrm>
        </p:spPr>
        <p:txBody>
          <a:bodyPr>
            <a:normAutofit/>
          </a:bodyPr>
          <a:lstStyle/>
          <a:p>
            <a:r>
              <a:rPr lang="en-US" b="1" dirty="0"/>
              <a:t>HISTORY</a:t>
            </a:r>
          </a:p>
        </p:txBody>
      </p:sp>
      <p:pic>
        <p:nvPicPr>
          <p:cNvPr id="6146" name="Picture 2" descr="Image result for BUSINESS COMPETITORS">
            <a:extLst>
              <a:ext uri="{FF2B5EF4-FFF2-40B4-BE49-F238E27FC236}">
                <a16:creationId xmlns:a16="http://schemas.microsoft.com/office/drawing/2014/main" id="{BCCCEBE8-BE99-44A9-A939-E081399355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714" b="2"/>
          <a:stretch/>
        </p:blipFill>
        <p:spPr bwMode="auto">
          <a:xfrm>
            <a:off x="1316621" y="2093789"/>
            <a:ext cx="2896569" cy="351993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C5ECAF2-DC16-4FA9-87CA-466C9DCF4F5E}"/>
              </a:ext>
            </a:extLst>
          </p:cNvPr>
          <p:cNvSpPr>
            <a:spLocks noGrp="1"/>
          </p:cNvSpPr>
          <p:nvPr>
            <p:ph idx="1"/>
          </p:nvPr>
        </p:nvSpPr>
        <p:spPr>
          <a:xfrm>
            <a:off x="4561839" y="924560"/>
            <a:ext cx="7305041" cy="5171440"/>
          </a:xfrm>
        </p:spPr>
        <p:txBody>
          <a:bodyPr>
            <a:noAutofit/>
          </a:bodyPr>
          <a:lstStyle/>
          <a:p>
            <a:r>
              <a:rPr lang="en-US" sz="2800" dirty="0">
                <a:solidFill>
                  <a:schemeClr val="tx1">
                    <a:lumMod val="95000"/>
                    <a:lumOff val="5000"/>
                  </a:schemeClr>
                </a:solidFill>
              </a:rPr>
              <a:t>In 1624, English poet John Donne wrote, 'No man is an island.' In that poem, he describes how everyone is a part of something bigger, and that we all rely on each other. The same can be </a:t>
            </a:r>
            <a:r>
              <a:rPr lang="en-US" sz="3200" dirty="0">
                <a:solidFill>
                  <a:schemeClr val="tx1">
                    <a:lumMod val="95000"/>
                    <a:lumOff val="5000"/>
                  </a:schemeClr>
                </a:solidFill>
              </a:rPr>
              <a:t>said</a:t>
            </a:r>
            <a:r>
              <a:rPr lang="en-US" sz="2800" dirty="0">
                <a:solidFill>
                  <a:schemeClr val="tx1">
                    <a:lumMod val="95000"/>
                    <a:lumOff val="5000"/>
                  </a:schemeClr>
                </a:solidFill>
              </a:rPr>
              <a:t> for any organization, firm, or company that exists and operates today. One way this is demonstrated is through a company's reliance on another organization for the resources it needs to operate. The idea is referred to as resource dependency theory.</a:t>
            </a:r>
          </a:p>
        </p:txBody>
      </p:sp>
    </p:spTree>
    <p:extLst>
      <p:ext uri="{BB962C8B-B14F-4D97-AF65-F5344CB8AC3E}">
        <p14:creationId xmlns:p14="http://schemas.microsoft.com/office/powerpoint/2010/main" val="18474795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3FDBB0-BD31-4C4B-B31A-125E36AA5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9" cy="685799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B8EC0C-B168-4024-A373-1A59BE5A3A7C}"/>
              </a:ext>
            </a:extLst>
          </p:cNvPr>
          <p:cNvSpPr>
            <a:spLocks noGrp="1"/>
          </p:cNvSpPr>
          <p:nvPr>
            <p:ph type="title"/>
          </p:nvPr>
        </p:nvSpPr>
        <p:spPr>
          <a:xfrm>
            <a:off x="182880" y="485030"/>
            <a:ext cx="10835640" cy="1605500"/>
          </a:xfrm>
        </p:spPr>
        <p:txBody>
          <a:bodyPr>
            <a:normAutofit/>
          </a:bodyPr>
          <a:lstStyle/>
          <a:p>
            <a:r>
              <a:rPr lang="en-US" b="1" dirty="0"/>
              <a:t>CONCLUSION </a:t>
            </a:r>
            <a:r>
              <a:rPr lang="en-US" dirty="0"/>
              <a:t>    </a:t>
            </a:r>
          </a:p>
        </p:txBody>
      </p:sp>
      <p:sp useBgFill="1">
        <p:nvSpPr>
          <p:cNvPr id="10" name="Rectangle 9">
            <a:extLst>
              <a:ext uri="{FF2B5EF4-FFF2-40B4-BE49-F238E27FC236}">
                <a16:creationId xmlns:a16="http://schemas.microsoft.com/office/drawing/2014/main" id="{A4B381B0-BCD6-4989-9444-BCDAC3E1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0"/>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E578C5-18B3-4D0B-8592-CEE7E8532F66}"/>
              </a:ext>
            </a:extLst>
          </p:cNvPr>
          <p:cNvSpPr>
            <a:spLocks noGrp="1"/>
          </p:cNvSpPr>
          <p:nvPr>
            <p:ph idx="1"/>
          </p:nvPr>
        </p:nvSpPr>
        <p:spPr>
          <a:xfrm>
            <a:off x="1143000" y="2852530"/>
            <a:ext cx="9872871" cy="3243469"/>
          </a:xfrm>
        </p:spPr>
        <p:txBody>
          <a:bodyPr>
            <a:normAutofit/>
          </a:bodyPr>
          <a:lstStyle/>
          <a:p>
            <a:r>
              <a:rPr lang="en-US" dirty="0">
                <a:solidFill>
                  <a:schemeClr val="tx1"/>
                </a:solidFill>
              </a:rPr>
              <a:t>Resource dependency theory examines the relationship between organizations and the resources they need to operate. Resources can take many shapes or forms, including raw materials, workers, and even funding. If one company maintains the majority of a resource, then another company will become dependent on it in order to operate, creating a symbiotic relationship. Too much dependency creates uncertainty, which leaves organizations subject to risk of external control. External control may be imposed by the government or other organizations, and can have a significant effect on operations, such as funding or personnel policies. Managers strategize alternative business plans in order to lower this risk.</a:t>
            </a:r>
          </a:p>
        </p:txBody>
      </p:sp>
      <p:pic>
        <p:nvPicPr>
          <p:cNvPr id="2056" name="Picture 8" descr="Image result for BUSINESS COMPETITORS">
            <a:extLst>
              <a:ext uri="{FF2B5EF4-FFF2-40B4-BE49-F238E27FC236}">
                <a16:creationId xmlns:a16="http://schemas.microsoft.com/office/drawing/2014/main" id="{01D5A062-48F5-4FD8-8A3D-567D8D49E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160" y="103532"/>
            <a:ext cx="7172960" cy="236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5701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56"/>
                                        </p:tgtEl>
                                        <p:attrNameLst>
                                          <p:attrName>style.visibility</p:attrName>
                                        </p:attrNameLst>
                                      </p:cBhvr>
                                      <p:to>
                                        <p:strVal val="visible"/>
                                      </p:to>
                                    </p:set>
                                    <p:anim calcmode="lin" valueType="num">
                                      <p:cBhvr additive="base">
                                        <p:cTn id="15" dur="500" fill="hold"/>
                                        <p:tgtEl>
                                          <p:spTgt spid="2056"/>
                                        </p:tgtEl>
                                        <p:attrNameLst>
                                          <p:attrName>ppt_x</p:attrName>
                                        </p:attrNameLst>
                                      </p:cBhvr>
                                      <p:tavLst>
                                        <p:tav tm="0">
                                          <p:val>
                                            <p:strVal val="#ppt_x"/>
                                          </p:val>
                                        </p:tav>
                                        <p:tav tm="100000">
                                          <p:val>
                                            <p:strVal val="#ppt_x"/>
                                          </p:val>
                                        </p:tav>
                                      </p:tavLst>
                                    </p:anim>
                                    <p:anim calcmode="lin" valueType="num">
                                      <p:cBhvr additive="base">
                                        <p:cTn id="16"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7818327-9D44-4214-BEC7-F7463A8BD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tx1">
              <a:lumMod val="85000"/>
              <a:lumOff val="1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picture containing object, man, indoor, mirror&#10;&#10;Description automatically generated">
            <a:extLst>
              <a:ext uri="{FF2B5EF4-FFF2-40B4-BE49-F238E27FC236}">
                <a16:creationId xmlns:a16="http://schemas.microsoft.com/office/drawing/2014/main" id="{A6EE8071-4E39-4E03-803D-8128B6AAC38E}"/>
              </a:ext>
            </a:extLst>
          </p:cNvPr>
          <p:cNvPicPr>
            <a:picLocks noChangeAspect="1"/>
          </p:cNvPicPr>
          <p:nvPr/>
        </p:nvPicPr>
        <p:blipFill rotWithShape="1">
          <a:blip r:embed="rId2">
            <a:alphaModFix amt="25000"/>
          </a:blip>
          <a:srcRect t="15413"/>
          <a:stretch/>
        </p:blipFill>
        <p:spPr>
          <a:xfrm>
            <a:off x="20" y="3809"/>
            <a:ext cx="12191980" cy="6858000"/>
          </a:xfrm>
          <a:prstGeom prst="rect">
            <a:avLst/>
          </a:prstGeom>
        </p:spPr>
      </p:pic>
      <p:cxnSp>
        <p:nvCxnSpPr>
          <p:cNvPr id="19" name="Straight Connector 18">
            <a:extLst>
              <a:ext uri="{FF2B5EF4-FFF2-40B4-BE49-F238E27FC236}">
                <a16:creationId xmlns:a16="http://schemas.microsoft.com/office/drawing/2014/main" id="{F896B7D9-8894-4E5C-8DCF-35BECF8D36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ED4D86-278D-48CC-8434-10DB233B5B1C}"/>
              </a:ext>
            </a:extLst>
          </p:cNvPr>
          <p:cNvSpPr>
            <a:spLocks noGrp="1"/>
          </p:cNvSpPr>
          <p:nvPr>
            <p:ph type="title"/>
          </p:nvPr>
        </p:nvSpPr>
        <p:spPr>
          <a:xfrm>
            <a:off x="1109980" y="882376"/>
            <a:ext cx="9966960" cy="2926080"/>
          </a:xfrm>
        </p:spPr>
        <p:txBody>
          <a:bodyPr vert="horz" lIns="91440" tIns="45720" rIns="91440" bIns="45720" rtlCol="0" anchor="b">
            <a:normAutofit/>
          </a:bodyPr>
          <a:lstStyle/>
          <a:p>
            <a:r>
              <a:rPr lang="en-US" b="1">
                <a:solidFill>
                  <a:srgbClr val="FFFFFF"/>
                </a:solidFill>
              </a:rPr>
              <a:t>END:	</a:t>
            </a:r>
          </a:p>
        </p:txBody>
      </p:sp>
      <p:sp>
        <p:nvSpPr>
          <p:cNvPr id="5" name="Text Placeholder 4">
            <a:extLst>
              <a:ext uri="{FF2B5EF4-FFF2-40B4-BE49-F238E27FC236}">
                <a16:creationId xmlns:a16="http://schemas.microsoft.com/office/drawing/2014/main" id="{1999F893-A6C9-440B-9DFE-36550BB1E341}"/>
              </a:ext>
            </a:extLst>
          </p:cNvPr>
          <p:cNvSpPr>
            <a:spLocks noGrp="1"/>
          </p:cNvSpPr>
          <p:nvPr>
            <p:ph type="body" idx="1"/>
          </p:nvPr>
        </p:nvSpPr>
        <p:spPr>
          <a:xfrm>
            <a:off x="1709530" y="3869634"/>
            <a:ext cx="8767860" cy="1388165"/>
          </a:xfrm>
        </p:spPr>
        <p:txBody>
          <a:bodyPr vert="horz" lIns="91440" tIns="45720" rIns="91440" bIns="45720" rtlCol="0">
            <a:normAutofit/>
          </a:bodyPr>
          <a:lstStyle/>
          <a:p>
            <a:r>
              <a:rPr lang="en-US" dirty="0">
                <a:solidFill>
                  <a:srgbClr val="FFFFFF"/>
                </a:solidFill>
              </a:rPr>
              <a:t>MADE BY-JAYASHREE BISWAL</a:t>
            </a:r>
          </a:p>
        </p:txBody>
      </p:sp>
    </p:spTree>
    <p:extLst>
      <p:ext uri="{BB962C8B-B14F-4D97-AF65-F5344CB8AC3E}">
        <p14:creationId xmlns:p14="http://schemas.microsoft.com/office/powerpoint/2010/main" val="20113902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761</TotalTime>
  <Words>648</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Algerian</vt:lpstr>
      <vt:lpstr>Corbel</vt:lpstr>
      <vt:lpstr>Wingdings</vt:lpstr>
      <vt:lpstr>Basis</vt:lpstr>
      <vt:lpstr>RESOURCE DEPENDENCY THEORY</vt:lpstr>
      <vt:lpstr>CONCEPT:</vt:lpstr>
      <vt:lpstr>PowerPoint Presentation</vt:lpstr>
      <vt:lpstr>RDT rest on some assumptions: </vt:lpstr>
      <vt:lpstr>PowerPoint Presentation</vt:lpstr>
      <vt:lpstr>EXAMPLE:</vt:lpstr>
      <vt:lpstr>HISTORY</vt:lpstr>
      <vt:lpstr>CONCLUSION     </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DEPENDENCY THEORY</dc:title>
  <dc:creator>Windows User</dc:creator>
  <cp:lastModifiedBy>Windows User</cp:lastModifiedBy>
  <cp:revision>3</cp:revision>
  <dcterms:created xsi:type="dcterms:W3CDTF">2019-12-27T18:51:50Z</dcterms:created>
  <dcterms:modified xsi:type="dcterms:W3CDTF">2019-12-28T17:57:17Z</dcterms:modified>
</cp:coreProperties>
</file>