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58"/>
  </p:normalViewPr>
  <p:slideViewPr>
    <p:cSldViewPr snapToGrid="0">
      <p:cViewPr varScale="1">
        <p:scale>
          <a:sx n="105" d="100"/>
          <a:sy n="105" d="100"/>
        </p:scale>
        <p:origin x="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02868-6F96-A04D-9876-A0F659CDC28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F5198-2724-EA4A-9DCB-D53574450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F5198-2724-EA4A-9DCB-D535744500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71E8-3C45-32BB-B97D-021DA2F59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CART Algorithm Analysis: Classification and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06579-3529-E669-11CB-B2B42EFA9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Comprehensive Study using Python’s Scikit-learn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02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414248-9426-642B-6CDC-113D2B0C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EE97B-CC73-7DE8-B98B-B5A916CC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Using Default Parameters</a:t>
            </a:r>
          </a:p>
        </p:txBody>
      </p:sp>
      <p:pic>
        <p:nvPicPr>
          <p:cNvPr id="7" name="Picture 6" descr="A number grid with numbers and words&#10;&#10;Description automatically generated with medium confidence">
            <a:extLst>
              <a:ext uri="{FF2B5EF4-FFF2-40B4-BE49-F238E27FC236}">
                <a16:creationId xmlns:a16="http://schemas.microsoft.com/office/drawing/2014/main" id="{9B3F6438-6A65-DA30-D946-9C90AD8E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68" y="3312297"/>
            <a:ext cx="3730079" cy="255510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 descr="A number grid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9DA8B3D-FAAD-162F-B4E2-EC4DCEFE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26" y="340766"/>
            <a:ext cx="3730079" cy="253645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5FB3-8CF3-711D-81BA-4569CB3D4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189285"/>
            <a:ext cx="7010447" cy="44225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Simpler model, prone to overfitting on the training data.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Shows more errors in the confusion matrix, particularly for digits with similar shapes (e.g., 3 and 5).</a:t>
            </a:r>
          </a:p>
          <a:p>
            <a:pPr marL="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Combines multiple decision trees, reducing variance and improving accuracy.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Confusion matrix shows minimal misclassifications, indicating robustness.</a:t>
            </a:r>
          </a:p>
          <a:p>
            <a:pPr marL="0" indent="0">
              <a:buNone/>
            </a:pPr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9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07191-3D35-1D66-134A-3CE08388C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9E81-875B-804C-755F-21C5F010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Using Default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311B-CB87-D59C-8E32-4BE745D6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91407"/>
            <a:ext cx="9601200" cy="45807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Additional Insights: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Error Analysis: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 struggles with complex cases due to its limited depth and lack of ensemble averaging.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mitigates this by aggregating predictions across trees.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Characteristics: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Misclassifications often involve digits with overlapping features (e.g., 1 and 7, or 8 and 3).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More data preprocessing or feature engineering (e.g., normalization or PCA) might further improve results.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1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69217-9D09-F87E-5B72-73B478CD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71C5-5056-4529-5EF8-4A65C10C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09932"/>
            <a:ext cx="9601200" cy="92245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with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008B-CAC6-DA15-F9F5-40E21D46B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5339"/>
            <a:ext cx="10565911" cy="4689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Improve model performance by hyperparameter tuning for both: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•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DecisionTreeClassifier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•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RandomForestClassifier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•Compare tuned model results to default parameters.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Tuning Approach: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•Used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GridSearchCV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exhaustive search over parameter grids.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•Parameters tuned: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        •	Decision Tree: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        •	Random Forest: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EDE15-53FD-62CB-A04B-F7E1D975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0" y="1152379"/>
            <a:ext cx="890819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1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B77BD-4873-4D08-AFBB-54BB4D79C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C3B5-06CE-4C5A-C01A-FFA3DEDC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7393"/>
            <a:ext cx="9601200" cy="9495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with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1EED-5BFA-36E3-BAB2-250DA678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028700"/>
            <a:ext cx="10656277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Best Parameters: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Tree: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15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2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Forest: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20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50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Performance: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Confusion matrices and accuracy scores will improve compared to default parameters due to optimized depth and tree ensemble size.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4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73F4-596E-42C7-0065-31E51A02F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A118-7C72-000D-7D3D-CBDB2DEE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7393"/>
            <a:ext cx="9601200" cy="9495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Classification with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C531-AC62-6CDE-3091-8C6A6D196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86962"/>
            <a:ext cx="96012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Observations: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 Improvements: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Optimal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prevents overfitting by limiting tree size.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Smaller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allows finer splits, improving classification for complex digits.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Improvements: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captures more data patterns without significant overfitting.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Adjusted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ensures sufficient diversity among trees for better predictions.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05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5237-010A-7572-DABE-A9647DA2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34159"/>
            <a:ext cx="8361229" cy="2098226"/>
          </a:xfrm>
        </p:spPr>
        <p:txBody>
          <a:bodyPr/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 and Future Steps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7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A0997-3013-61A5-5CD9-A613F6C29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C6E3-026B-6039-9682-B152E528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7393"/>
            <a:ext cx="9601200" cy="9495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9CBA-4CC1-980F-CE1C-F8E36920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86962"/>
            <a:ext cx="10292861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Hand-written Digits dataset provided a balanced and interpretable basis for classification tasks.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California Housing dataset demonstrated key correlations, with Median Income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MedInc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being a strong predictor for Median House Value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MedHouseVal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Classification Task (Default Parameters):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Tree: Performed reasonably well but showed higher misclassification rates.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Overfitting and lack of ensemble averaging limited accuracy.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Forest: Outperformed Decision Tree due to ensemble learning, reducing misclassifications significantly.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6747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13250-E27D-D382-BC48-03F2AF45A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4D28-A7FA-2B90-099F-A76244957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7393"/>
            <a:ext cx="9601200" cy="9495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8AF1-70C4-B3AB-2699-EED5C07D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86962"/>
            <a:ext cx="10292861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Classification Task (Tuned Parameters):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Tuning improved the performance of both classifiers: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Tree: Controlled depth and fine splits enhanced accuracy.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Forest: Adjusting tree depth and ensemble size further improved predictions, confirming its robustness for complex datasets.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Future Steps: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Enhanced Preprocessing: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Apply feature scaling or dimensionality reduction techniques like PCA to improve classification for the digits dataset.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Investigate outlier removal or transformation for skewed features in the housing dataset.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1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47CE-33FD-4A5E-84F2-558C17A8B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18DA-E6EA-376B-180B-94CFC80E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37393"/>
            <a:ext cx="9601200" cy="9495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4DD8-2FD8-95DC-3C4C-D620D9E5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86962"/>
            <a:ext cx="10292861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Advanced Model Tuning: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Experiment with additional hyperparameters like criterion for both classifiers to further improve decision boundaries.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Bayesian optimization 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RandomizedSearchCV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efficient parameter search.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Explore Other Algorithms: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Compare CART algorithms with more advanced models like Gradient Boosting 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evaluate their performance.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Dataset Expansion: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Introduce more diverse or larger datasets to test model scalability and generalization.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8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CCBEC-F8AD-653A-CB6B-DDEED4DA0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E314D45-D6DF-E7BF-4A0E-2E1A8784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Jayashree Johnson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984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8C39-6218-AE43-26FA-F1823F7A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Digits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6157-4F28-5CA1-3D42-7F3A51E4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Loaded using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load_digits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() from 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sklearn.datasets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Contains images of digits (8x8 pixel grids) and corresponding target labels (0-9).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Dataset Structure: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Keys: ['data', 'target', 'frame', '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feature_names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3400" dirty="0" err="1">
                <a:latin typeface="Calibri" panose="020F0502020204030204" pitchFamily="34" charset="0"/>
                <a:cs typeface="Calibri" panose="020F0502020204030204" pitchFamily="34" charset="0"/>
              </a:rPr>
              <a:t>target_names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', 'images', 'DESCR'].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Shape: (1797,64)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Data: (1797, 64) (1797 samples, 64 features for pixel intensity).</a:t>
            </a:r>
          </a:p>
          <a:p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Target: (1797,).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43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DAFEF-1C58-832A-436F-A3CFC3954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39B80153-DB4F-84A3-E089-586483852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170" y="1311955"/>
            <a:ext cx="5291667" cy="1785937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" name="Content Placeholder 11" descr="A group of black squares with white text&#10;&#10;Description automatically generated">
            <a:extLst>
              <a:ext uri="{FF2B5EF4-FFF2-40B4-BE49-F238E27FC236}">
                <a16:creationId xmlns:a16="http://schemas.microsoft.com/office/drawing/2014/main" id="{15E8CDB1-AC4B-A6F3-5CBF-A7011C5E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4936" y="3469186"/>
            <a:ext cx="10308879" cy="3017520"/>
          </a:xfrm>
        </p:spPr>
      </p:pic>
      <p:sp>
        <p:nvSpPr>
          <p:cNvPr id="23" name="Freeform: Shape 20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FB671AD-9B2F-125C-EFE7-224FC10C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37" y="300037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Digits Dataset</a:t>
            </a:r>
          </a:p>
        </p:txBody>
      </p:sp>
    </p:spTree>
    <p:extLst>
      <p:ext uri="{BB962C8B-B14F-4D97-AF65-F5344CB8AC3E}">
        <p14:creationId xmlns:p14="http://schemas.microsoft.com/office/powerpoint/2010/main" val="220105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1F54C-AC65-054F-C461-4E0C44BB4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696FE-6B00-EE02-8933-AC4C6194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0" y="4351443"/>
            <a:ext cx="4913384" cy="1683474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Digits Dataset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030294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BB8C0D-F7CE-6D28-E10F-AACAEC2C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2" y="354336"/>
            <a:ext cx="8523062" cy="2194560"/>
          </a:xfrm>
          <a:prstGeom prst="rect">
            <a:avLst/>
          </a:prstGeom>
        </p:spPr>
      </p:pic>
      <p:pic>
        <p:nvPicPr>
          <p:cNvPr id="15" name="Picture 14" descr="A group of numbers on a white background&#10;&#10;Description automatically generated">
            <a:extLst>
              <a:ext uri="{FF2B5EF4-FFF2-40B4-BE49-F238E27FC236}">
                <a16:creationId xmlns:a16="http://schemas.microsoft.com/office/drawing/2014/main" id="{E77F4B4A-53D6-E290-046F-FEBC4EEB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512" y="2586203"/>
            <a:ext cx="7220233" cy="39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E6DA6-74B6-05A0-AF11-15B583F89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DE0E-BC67-4BEF-6B72-80DBA9AE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Digits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4A71-8A75-DF68-123A-133566E0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Observations: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 Distribution: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Digit classes are uniformly distributed, ensuring balanced classification.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Feature Representation: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sample is represented by 64 pixel intensity values.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Pixel intensities range from 0 (white) to 16 (black).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Visual Insights: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Digit patterns align well with their labels, confirming reliable data quality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9038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A0CCF-714F-A151-2020-F97FB74A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4D0C-E72D-22F8-9AC7-1E4DB41B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u="none" strike="noStrike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 Dataset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9BC8-B9FB-A72E-97E7-EA7F4F1A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755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Loaded using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fetch_california_housing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 from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sklearn.datasets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Target feature: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MedHouseVal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(Median House Value).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Dataset Structure: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Total entries: 20,640.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Features: ['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MedInc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HouseAge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AveRooms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AveBedrms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', 'Population', '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AveOccup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', 'Latitude', 'Longitude'].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Visualization: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Histograms generated for each feature to understand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46380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BA811-8F27-28AF-83CF-53E783FF3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AAB4E-6DE1-8D95-424A-D1888E99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121348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cap="all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br>
              <a:rPr lang="en-US" sz="4000" b="1" cap="all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u="none" strike="noStrike" cap="all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 Dataset</a:t>
            </a:r>
            <a:endParaRPr lang="en-US" sz="40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A0ADDDC-6696-1F88-3FD3-BA2C9E3C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9439"/>
            <a:ext cx="5130799" cy="3702946"/>
          </a:xfrm>
          <a:prstGeom prst="rect">
            <a:avLst/>
          </a:prstGeom>
        </p:spPr>
      </p:pic>
      <p:pic>
        <p:nvPicPr>
          <p:cNvPr id="5" name="Picture 4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76626B39-93DA-BA6A-9896-039F4626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1" y="422904"/>
            <a:ext cx="5130799" cy="3129787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6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D469C3-51FC-D6D4-1DED-D23EA4E5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6B3CD-4670-DB25-2D5E-1136D6CA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170354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cap="all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br>
              <a:rPr lang="en-US" sz="4000" b="1" cap="all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u="none" strike="noStrike" cap="all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 Dataset</a:t>
            </a:r>
            <a:endParaRPr lang="en-US" sz="4000" b="1" cap="al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12920683-0805-C642-FC61-74209ABF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220" y="1339283"/>
            <a:ext cx="6587148" cy="3474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94066-1CB8-8487-D56F-1EA6A895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" y="333443"/>
            <a:ext cx="5541819" cy="2743200"/>
          </a:xfrm>
          <a:prstGeom prst="rect">
            <a:avLst/>
          </a:prstGeom>
        </p:spPr>
      </p:pic>
      <p:sp>
        <p:nvSpPr>
          <p:cNvPr id="55" name="Freeform: Shape 46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: Shape 48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1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C9686-3209-8AA6-A4DF-5B78399D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9F96-32B5-72D8-5DFF-3D3720ED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Analysis:</a:t>
            </a:r>
            <a:b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u="none" strike="noStrike" dirty="0">
                <a:solidFill>
                  <a:srgbClr val="1F1F1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Regression Dataset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DAF3-26D1-9D12-2379-5278E6F0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75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Correlation Analysis: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Strongest Positive Correlation: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MedInc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(Median Income) has the highest positive correlation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MedHouseVal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(0.69), indicating that house prices rise with income levels.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Weak Correlations: Features like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AveBedrms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AveRooms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show weaker correlations with the target.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Negative Correlation: Latitude and Longitude have slight negative correlations, suggesting location impacts housing value.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813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227</TotalTime>
  <Words>924</Words>
  <Application>Microsoft Macintosh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Franklin Gothic Book</vt:lpstr>
      <vt:lpstr>Crop</vt:lpstr>
      <vt:lpstr>CART Algorithm Analysis: Classification and Regression</vt:lpstr>
      <vt:lpstr>Exploratory Data Analysis: Digits Dataset</vt:lpstr>
      <vt:lpstr>Exploratory Data Analysis: Digits Dataset</vt:lpstr>
      <vt:lpstr>Exploratory Data Analysis: Digits Dataset</vt:lpstr>
      <vt:lpstr>Exploratory Data Analysis: Digits Dataset</vt:lpstr>
      <vt:lpstr>Exploratory Data Analysis: Regression Dataset</vt:lpstr>
      <vt:lpstr>Exploratory Data Analysis: Regression Dataset</vt:lpstr>
      <vt:lpstr>Exploratory Data Analysis: Regression Dataset</vt:lpstr>
      <vt:lpstr>Exploratory Data Analysis: Regression Dataset</vt:lpstr>
      <vt:lpstr>Classification Using Default Parameters</vt:lpstr>
      <vt:lpstr>Classification Using Default Parameters</vt:lpstr>
      <vt:lpstr>Classification with Tuning</vt:lpstr>
      <vt:lpstr>Classification with Tuning</vt:lpstr>
      <vt:lpstr>Classification with Tuning</vt:lpstr>
      <vt:lpstr>Conclusion and Future Steps </vt:lpstr>
      <vt:lpstr>Conclusion</vt:lpstr>
      <vt:lpstr>Future Steps</vt:lpstr>
      <vt:lpstr>Future Steps</vt:lpstr>
      <vt:lpstr>Jayashree Johnson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Jayashree</dc:creator>
  <cp:lastModifiedBy>Johnson, Jayashree</cp:lastModifiedBy>
  <cp:revision>5</cp:revision>
  <dcterms:created xsi:type="dcterms:W3CDTF">2024-11-30T17:52:09Z</dcterms:created>
  <dcterms:modified xsi:type="dcterms:W3CDTF">2025-02-13T17:26:18Z</dcterms:modified>
</cp:coreProperties>
</file>