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67" r:id="rId5"/>
    <p:sldId id="285" r:id="rId6"/>
    <p:sldId id="269" r:id="rId7"/>
    <p:sldId id="276" r:id="rId8"/>
    <p:sldId id="278" r:id="rId9"/>
    <p:sldId id="279" r:id="rId10"/>
    <p:sldId id="280" r:id="rId11"/>
    <p:sldId id="283" r:id="rId12"/>
    <p:sldId id="284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>
      <p:cViewPr varScale="1">
        <p:scale>
          <a:sx n="105" d="100"/>
          <a:sy n="105" d="100"/>
        </p:scale>
        <p:origin x="224" y="6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2/13/25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2/13/25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5911"/>
            <a:ext cx="10058400" cy="171103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Eigenvalues, Principal Components, and Singular Values of a Matrix</a:t>
            </a: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Project#02 – Mathematical Foundations of Analytics (CS660)- Group #06</a:t>
            </a:r>
          </a:p>
          <a:p>
            <a:pPr algn="ctr"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41C0-1281-FAB5-6463-E496AFAA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1104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Contd.,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5EB89-C785-AA57-01E1-B1ACA1B1E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00784"/>
                <a:ext cx="7162800" cy="515721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Matrix Decomposition:</a:t>
                </a:r>
              </a:p>
              <a:p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SVD task successfully decomposed the original matrix into three matrices: ￼U, 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Σ</m:t>
                    </m:r>
                  </m:oMath>
                </a14:m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(Sigma),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matrices represent the data in a decomposed form, where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Σ</m:t>
                    </m:r>
                    <m:r>
                      <a:rPr lang="en-US" sz="8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contains the singular values that indicate the data’s variability across the principal directions.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Runtime Comparison:</a:t>
                </a:r>
              </a:p>
              <a:p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custom SVD function’s computation time was approximately 0.0013 seconds.</a:t>
                </a:r>
              </a:p>
              <a:p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NumPy </a:t>
                </a:r>
                <a:r>
                  <a:rPr lang="en-US" sz="8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svd</a:t>
                </a:r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function computed the same decomposition in about 0.00029 seconds, indicating that the built-in NumPy SVD is significantly faster than the custom implementation.</a:t>
                </a:r>
              </a:p>
              <a:p>
                <a:pPr marL="0" indent="0">
                  <a:buNone/>
                </a:pPr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Accuracy:</a:t>
                </a:r>
              </a:p>
              <a:p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Both the custom SVD and NumPy’s SVD produced identical U￼,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Σ</m:t>
                    </m:r>
                  </m:oMath>
                </a14:m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￼,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8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matrices, demonstrating that the custom implementation is accurate but less efficient.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5EB89-C785-AA57-01E1-B1ACA1B1E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00784"/>
                <a:ext cx="7162800" cy="5157216"/>
              </a:xfrm>
              <a:blipFill>
                <a:blip r:embed="rId2"/>
                <a:stretch>
                  <a:fillRect l="-887" t="-1966" r="-1064" b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C891D11-B4CB-3B77-70B5-DB1D2C71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94104"/>
            <a:ext cx="4038600" cy="50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4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50E-9503-7AA6-E4F1-1FF1CE0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Measuring Execution Time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BC240-E9C0-255F-76B5-D880B3183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286000"/>
            <a:ext cx="4876800" cy="34925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697B-A22A-6BED-5437-D0EFB604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1" y="1752600"/>
            <a:ext cx="5486399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Objective: To evaluate the efficiency of custom code implementations, we measure execution time to compare with optimized library functions.”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the %% time command, we can measure the total time taken by a specific function or block of code. This allows us to track performance in milliseconds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 for accurate comparison.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Fibonacci function took approximately 873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of CPU time and 875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wall time, providing a benchmark for computational efficiency.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timing method allows us to evaluate the performance of custom code versus library functions like NumPy and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ensuring optimized computation.</a:t>
            </a:r>
          </a:p>
        </p:txBody>
      </p:sp>
    </p:spTree>
    <p:extLst>
      <p:ext uri="{BB962C8B-B14F-4D97-AF65-F5344CB8AC3E}">
        <p14:creationId xmlns:p14="http://schemas.microsoft.com/office/powerpoint/2010/main" val="376109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27F0-EF97-261B-BA1C-EE793245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Timing Code Execution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49BA-461D-3CE0-98BC-C57A0A10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791200" cy="42703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measure the runtime of code segments for performance analysis, we use Python’s time module.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time module allows us to capture the start and end times of code execution, calculating the elapsed time for performance measurement.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Calculating the 32nd Fibonacci number took approximately 0.89 seconds, demonstrating the function’s computational load.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B6404EF-9322-EEBB-FC4D-B2CE669D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163731"/>
            <a:ext cx="4343400" cy="359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239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1502-5E6E-5A96-0E53-5B85F250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0C93-C797-941C-97AC-BE5A8C71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11049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Key Findings: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project, our team has successfully implemented and analyzed various matrix operations, including Eigenvalue/Eigenvector computation, Principal Component Analysis (PCA), and Singular Value Decomposition (SVD).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 implementations provided accurate results, aligning closely with the outputs of optimized libraries like NumPy and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runtime analysis revealed that while custom code provides insights into the underlying algorithms, optimized libraries offer significantly better performance, making them more practical for larger datasets.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Next Steps: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 custom code further to close the performance gap with library functions.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Explore additional matrix decomposition techniques and their applications in data science.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Apply these techniques to larger datasets and real-world problems to evaluate scalability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95768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Project#02 Presented By Group#06 Members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517904" y="2130425"/>
            <a:ext cx="4343400" cy="4270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Jayashree Johnson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Placeholder 5" descr="A close-up of a thank you sign&#10;&#10;Description automatically generated">
            <a:extLst>
              <a:ext uri="{FF2B5EF4-FFF2-40B4-BE49-F238E27FC236}">
                <a16:creationId xmlns:a16="http://schemas.microsoft.com/office/drawing/2014/main" id="{C3477C4D-493B-1D59-8638-2D6BFB279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133600"/>
            <a:ext cx="4343400" cy="2443162"/>
          </a:xfrm>
          <a:noFill/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0952" y="190500"/>
            <a:ext cx="9144000" cy="11049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Objectives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952" y="16764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Goal: Develop Python code to compute and analyze: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Eigenvalues and Eigenvectors of a Matrix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Principal Components of a Matrix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Singular Values of a Matrix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Comparison: 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Measure and compare our code's runtime with standard Python libraries (NumPy and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Tasks and Requirements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F8F8ED-6E0D-810B-5189-D505F6F5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1. Eigenvalue and Eigenvector Calculation: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function to compute eigenvalues and eigenvectors.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 runtime with NumPy’s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eig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function.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2. Principal Component Analysis (PCA):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Standardize data, compute covariance, and extract principal components.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 runtime with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sklearn’s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PCA module.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Singular Value Decomposition (SVD):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 singular values and construct U, </a:t>
            </a:r>
            <a:r>
              <a:rPr lang="el-G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Σ,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V matrices.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 runtime with NumPy’s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svd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Eigenvalues and Eigenvectors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768133"/>
          </a:xfrm>
        </p:spPr>
        <p:txBody>
          <a:bodyPr>
            <a:normAutofit/>
          </a:bodyPr>
          <a:lstStyle/>
          <a:p>
            <a:r>
              <a:rPr lang="en-US" sz="2400" dirty="0"/>
              <a:t>Input matrix is provided.</a:t>
            </a:r>
          </a:p>
          <a:p>
            <a:r>
              <a:rPr lang="en-US" sz="2400" dirty="0"/>
              <a:t>Calculate eigenvalues.</a:t>
            </a:r>
          </a:p>
          <a:p>
            <a:r>
              <a:rPr lang="en-US" sz="2400" dirty="0"/>
              <a:t>Find corresponding eigenvectors.</a:t>
            </a:r>
          </a:p>
          <a:p>
            <a:r>
              <a:rPr lang="en-US" sz="2400" dirty="0"/>
              <a:t>Display calculated eigenvalues and their corresponding eigenvectors.</a:t>
            </a:r>
          </a:p>
          <a:p>
            <a:r>
              <a:rPr lang="en-US" sz="2400" dirty="0"/>
              <a:t>Comparison: Measure runtime against NumPy’s </a:t>
            </a:r>
            <a:r>
              <a:rPr lang="en-US" sz="2400" dirty="0" err="1"/>
              <a:t>eig</a:t>
            </a:r>
            <a:r>
              <a:rPr lang="en-US" sz="2400" dirty="0"/>
              <a:t> function.</a:t>
            </a:r>
          </a:p>
        </p:txBody>
      </p:sp>
      <p:pic>
        <p:nvPicPr>
          <p:cNvPr id="6" name="Picture 5" descr="Eigenvalues and Eigenvectors&#10;">
            <a:extLst>
              <a:ext uri="{FF2B5EF4-FFF2-40B4-BE49-F238E27FC236}">
                <a16:creationId xmlns:a16="http://schemas.microsoft.com/office/drawing/2014/main" id="{6DA164D9-FF32-9998-AED1-913BC83E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9" y="1600200"/>
            <a:ext cx="5338311" cy="4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813F-A682-1476-792B-89520553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Contd.,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4E8CF-2262-21D8-1CC6-2A09E08B4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Eigenvalues and Variance:</a:t>
                </a:r>
              </a:p>
              <a:p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calculated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￼ represent the magnitude of variance captured in each principal direction. The eigenvalues provided—￼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1.5, 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1.5,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0￼—suggest that the first two directions capture equal variance, while the third direction has no variance.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Eigenvectors and Direction:</a:t>
                </a:r>
              </a:p>
              <a:p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corresponding eigenvectors indicate the principal directions of the data in the transformed space. Each eigenvector provides a direction along which the variance (as represented by the eigenvalues) is maximized. This helps in understanding the orientation and spread of the data in the matrix.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Interpretation:</a:t>
                </a:r>
              </a:p>
              <a:p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results indicate that there are two dominant directions in the data, as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￼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are non-zero, capturing equal variance. The third direction,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does not contribute to the data’s variability.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94E8CF-2262-21D8-1CC6-2A09E08B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3" t="-2671" r="-832" b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b="1" dirty="0"/>
              <a:t>Principal Component Analysis (PCA)</a:t>
            </a:r>
          </a:p>
        </p:txBody>
      </p:sp>
      <p:pic>
        <p:nvPicPr>
          <p:cNvPr id="6" name="Picture 5" descr="PCA">
            <a:extLst>
              <a:ext uri="{FF2B5EF4-FFF2-40B4-BE49-F238E27FC236}">
                <a16:creationId xmlns:a16="http://schemas.microsoft.com/office/drawing/2014/main" id="{C662C19F-2214-6408-4947-9F3D68DA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5626"/>
            <a:ext cx="4876800" cy="4270374"/>
          </a:xfrm>
          <a:prstGeom prst="rect">
            <a:avLst/>
          </a:prstGeom>
          <a:noFill/>
        </p:spPr>
      </p:pic>
      <p:sp>
        <p:nvSpPr>
          <p:cNvPr id="4" name="Content Placeholder 3" descr="PCA">
            <a:extLst>
              <a:ext uri="{FF2B5EF4-FFF2-40B4-BE49-F238E27FC236}">
                <a16:creationId xmlns:a16="http://schemas.microsoft.com/office/drawing/2014/main" id="{1C8CFE38-2E05-F669-16C0-9D07702D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Standardization: Normalize data to mean-center it.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Covariance Matrix: Calculate the covariance matrix to identify relationships.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Eigen Decomposition: Use eigenvalues to determine component importance.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Explained Variance: Select the top N principal components based on variance.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Visualize feature vectors sorted by importance.</a:t>
            </a:r>
          </a:p>
          <a:p>
            <a:pPr marL="0" indent="0">
              <a:buNone/>
            </a:pPr>
            <a:r>
              <a:rPr lang="en-US" sz="17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E327-3491-D0B4-FC8D-DF98147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112649"/>
            <a:ext cx="928116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Contd.,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BE7712-F2B3-52D9-EAA8-9526BD38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231136"/>
            <a:ext cx="11811000" cy="459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1. Data Matrix Definition: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initial data matrix A represents a set of observations with various features. This matrix serves as the input for the PCA analysis.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2. Standardized Data (Mean Centered):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 is mean-centered to ensure each feature has a mean of zero. This step is essential for PCA to accurately reflect the variation across features.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3. Covariance Matrix: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covariance matrix reveals the relationships between different features in the standardized data. High values in this matrix indicate a strong correlation between certain features, which will influence the principal components.</a:t>
            </a:r>
          </a:p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pic>
        <p:nvPicPr>
          <p:cNvPr id="18" name="Picture 17" descr="A close-up of a number&#10;&#10;Description automatically generated">
            <a:extLst>
              <a:ext uri="{FF2B5EF4-FFF2-40B4-BE49-F238E27FC236}">
                <a16:creationId xmlns:a16="http://schemas.microsoft.com/office/drawing/2014/main" id="{1F50056E-AB80-28C7-37BF-A620A975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7772400" cy="10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8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A54A-18B8-369D-82FE-B5396CB2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67818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4. Eigenvalues and Eigenvectors: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Eigenvalues represent the variance explained by each principal component, with higher values indicating more significant components.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Eigenvectors provide the directions of these principal components. In this example, two principal components are derived, capturing the most variance in the data.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5. Explained Variance Ratio: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explained variance ratio shows the proportion of total variance captured by each principal component. In this example, the first component explains approximately 96.3% of the variance, while the second component explains about 3.6%, indicating that most of the variation in the data is captured by the first component.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6. Feature Vector (Principal Components):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feature vector shows the data projected onto the principal components. This transformation reduces the data to its most informative dimensions, making it useful for further analysis with reduced complexity.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B46319-3CAC-F035-AB3A-4464999BB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19100"/>
            <a:ext cx="434767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FCEA-B532-5CA1-029B-AD2640B5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Singular Value Decomposition (SVD)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4B6CF9-93C8-B895-9194-1FE4BB11E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626"/>
            <a:ext cx="5410200" cy="457517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EFCCB-8E0C-EA8D-A22F-0988C8FF97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825625"/>
                <a:ext cx="5943600" cy="4575175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Transpose and Multiply: Compute 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matrices.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 Decomposition: Calculate the eigenvalues and eigenvectors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￼ to determine U and V matrices.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Singular Values: Take the square roots of the eigenvalues to obtain the singular values.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Construct Sigma (</a:t>
                </a:r>
                <a:r>
                  <a:rPr lang="el-GR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Σ):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Place the singular values in a diagonal matrix, ordered from largest to smallest.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matrices U, </a:t>
                </a:r>
                <a:r>
                  <a:rPr lang="el-GR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Σ,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V, which represent the data in a decomposed 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EFCCB-8E0C-EA8D-A22F-0988C8FF9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825625"/>
                <a:ext cx="5943600" cy="4575175"/>
              </a:xfrm>
              <a:blipFill>
                <a:blip r:embed="rId3"/>
                <a:stretch>
                  <a:fillRect l="-853"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0957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Computer 16x9</Template>
  <TotalTime>195</TotalTime>
  <Words>1202</Words>
  <Application>Microsoft Macintosh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Candara</vt:lpstr>
      <vt:lpstr>Consolas</vt:lpstr>
      <vt:lpstr>Tech Computer 16x9</vt:lpstr>
      <vt:lpstr>Eigenvalues, Principal Components, and Singular Values of a Matrix Layout</vt:lpstr>
      <vt:lpstr>Project Objectives</vt:lpstr>
      <vt:lpstr>Key Tasks and Requirements</vt:lpstr>
      <vt:lpstr>Eigenvalues and Eigenvectors</vt:lpstr>
      <vt:lpstr>Contd.,</vt:lpstr>
      <vt:lpstr>Principal Component Analysis (PCA)</vt:lpstr>
      <vt:lpstr>Contd.,</vt:lpstr>
      <vt:lpstr>PowerPoint Presentation</vt:lpstr>
      <vt:lpstr>Singular Value Decomposition (SVD)</vt:lpstr>
      <vt:lpstr>Contd.,</vt:lpstr>
      <vt:lpstr>Measuring Execution Time</vt:lpstr>
      <vt:lpstr>Timing Code Execution in Python</vt:lpstr>
      <vt:lpstr>Conclusion and Next Steps</vt:lpstr>
      <vt:lpstr>Project#02 Presented By Group#06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Jayashree</dc:creator>
  <cp:lastModifiedBy>Johnson, Jayashree</cp:lastModifiedBy>
  <cp:revision>4</cp:revision>
  <dcterms:created xsi:type="dcterms:W3CDTF">2024-11-04T10:55:26Z</dcterms:created>
  <dcterms:modified xsi:type="dcterms:W3CDTF">2025-02-13T17:26:51Z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