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22"/>
  </p:notesMasterIdLst>
  <p:sldIdLst>
    <p:sldId id="264" r:id="rId2"/>
    <p:sldId id="256" r:id="rId3"/>
    <p:sldId id="265" r:id="rId4"/>
    <p:sldId id="257" r:id="rId5"/>
    <p:sldId id="260" r:id="rId6"/>
    <p:sldId id="266" r:id="rId7"/>
    <p:sldId id="258" r:id="rId8"/>
    <p:sldId id="267" r:id="rId9"/>
    <p:sldId id="268" r:id="rId10"/>
    <p:sldId id="259" r:id="rId11"/>
    <p:sldId id="270" r:id="rId12"/>
    <p:sldId id="271" r:id="rId13"/>
    <p:sldId id="272" r:id="rId14"/>
    <p:sldId id="273" r:id="rId15"/>
    <p:sldId id="274" r:id="rId16"/>
    <p:sldId id="275" r:id="rId17"/>
    <p:sldId id="261" r:id="rId18"/>
    <p:sldId id="262" r:id="rId19"/>
    <p:sldId id="269" r:id="rId20"/>
    <p:sldId id="26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B0DF6A-7F80-4A24-ADCF-D7A1CFDF936F}">
          <p14:sldIdLst>
            <p14:sldId id="264"/>
            <p14:sldId id="256"/>
          </p14:sldIdLst>
        </p14:section>
        <p14:section name="Untitled Section" id="{DCA23AD7-5845-438F-842F-6EBEBCB568A5}">
          <p14:sldIdLst>
            <p14:sldId id="265"/>
            <p14:sldId id="257"/>
            <p14:sldId id="260"/>
            <p14:sldId id="266"/>
            <p14:sldId id="258"/>
            <p14:sldId id="267"/>
            <p14:sldId id="268"/>
            <p14:sldId id="259"/>
            <p14:sldId id="270"/>
            <p14:sldId id="271"/>
            <p14:sldId id="272"/>
            <p14:sldId id="273"/>
            <p14:sldId id="274"/>
            <p14:sldId id="275"/>
            <p14:sldId id="261"/>
            <p14:sldId id="262"/>
            <p14:sldId id="269"/>
            <p14:sldId id="26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82" autoAdjust="0"/>
    <p:restoredTop sz="94660"/>
  </p:normalViewPr>
  <p:slideViewPr>
    <p:cSldViewPr>
      <p:cViewPr varScale="1">
        <p:scale>
          <a:sx n="91" d="100"/>
          <a:sy n="91" d="100"/>
        </p:scale>
        <p:origin x="1229"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BDB3D3-F1BB-4143-A609-DFE88B6B7524}" type="datetimeFigureOut">
              <a:rPr lang="en-US" smtClean="0"/>
              <a:pPr/>
              <a:t>10/26/2023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C7E83B-DD90-40D9-822F-C65FC8E5B9FA}"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A5D5182-52B6-40FB-9380-BFF8780DCEF6}" type="datetimeFigureOut">
              <a:rPr lang="en-US" smtClean="0"/>
              <a:pPr/>
              <a:t>10/26/2023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0E9E2015-FA4C-4004-BF1F-FD660A4BC6A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5D5182-52B6-40FB-9380-BFF8780DCEF6}"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9E2015-FA4C-4004-BF1F-FD660A4BC6A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5D5182-52B6-40FB-9380-BFF8780DCEF6}"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9E2015-FA4C-4004-BF1F-FD660A4BC6A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5D5182-52B6-40FB-9380-BFF8780DCEF6}"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9E2015-FA4C-4004-BF1F-FD660A4BC6A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A5D5182-52B6-40FB-9380-BFF8780DCEF6}" type="datetimeFigureOut">
              <a:rPr lang="en-US" smtClean="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E9E2015-FA4C-4004-BF1F-FD660A4BC6A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5D5182-52B6-40FB-9380-BFF8780DCEF6}" type="datetimeFigureOut">
              <a:rPr lang="en-US" smtClean="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9E2015-FA4C-4004-BF1F-FD660A4BC6A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A5D5182-52B6-40FB-9380-BFF8780DCEF6}" type="datetimeFigureOut">
              <a:rPr lang="en-US" smtClean="0"/>
              <a:pPr/>
              <a:t>10/26/2023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E9E2015-FA4C-4004-BF1F-FD660A4BC6A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A5D5182-52B6-40FB-9380-BFF8780DCEF6}" type="datetimeFigureOut">
              <a:rPr lang="en-US" smtClean="0"/>
              <a:pPr/>
              <a:t>10/26/2023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E9E2015-FA4C-4004-BF1F-FD660A4BC6A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D5182-52B6-40FB-9380-BFF8780DCEF6}" type="datetimeFigureOut">
              <a:rPr lang="en-US" smtClean="0"/>
              <a:pPr/>
              <a:t>10/26/2023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E9E2015-FA4C-4004-BF1F-FD660A4BC6A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5D5182-52B6-40FB-9380-BFF8780DCEF6}" type="datetimeFigureOut">
              <a:rPr lang="en-US" smtClean="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E9E2015-FA4C-4004-BF1F-FD660A4BC6A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A5D5182-52B6-40FB-9380-BFF8780DCEF6}" type="datetimeFigureOut">
              <a:rPr lang="en-US" smtClean="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0E9E2015-FA4C-4004-BF1F-FD660A4BC6A5}"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A5D5182-52B6-40FB-9380-BFF8780DCEF6}" type="datetimeFigureOut">
              <a:rPr lang="en-US" smtClean="0"/>
              <a:pPr/>
              <a:t>10/26/2023</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E9E2015-FA4C-4004-BF1F-FD660A4BC6A5}"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descr="logo.png"/>
          <p:cNvPicPr>
            <a:picLocks noChangeAspect="1"/>
          </p:cNvPicPr>
          <p:nvPr/>
        </p:nvPicPr>
        <p:blipFill>
          <a:blip r:embed="rId2" cstate="print"/>
          <a:stretch>
            <a:fillRect/>
          </a:stretch>
        </p:blipFill>
        <p:spPr>
          <a:xfrm>
            <a:off x="899592" y="288439"/>
            <a:ext cx="7488832" cy="1098185"/>
          </a:xfrm>
          <a:prstGeom prst="rect">
            <a:avLst/>
          </a:prstGeom>
        </p:spPr>
      </p:pic>
      <p:sp>
        <p:nvSpPr>
          <p:cNvPr id="4" name="TextBox 3"/>
          <p:cNvSpPr txBox="1"/>
          <p:nvPr/>
        </p:nvSpPr>
        <p:spPr>
          <a:xfrm>
            <a:off x="1187624" y="1628800"/>
            <a:ext cx="7740352" cy="1077218"/>
          </a:xfrm>
          <a:prstGeom prst="rect">
            <a:avLst/>
          </a:prstGeom>
          <a:noFill/>
        </p:spPr>
        <p:txBody>
          <a:bodyPr wrap="square" rtlCol="0">
            <a:spAutoFit/>
          </a:bodyPr>
          <a:lstStyle/>
          <a:p>
            <a:r>
              <a:rPr lang="en-US" sz="3200" dirty="0"/>
              <a:t>DEPARTMENT OF ELECTRONICS AND COMMUNICATION ENGINEERING</a:t>
            </a:r>
          </a:p>
        </p:txBody>
      </p:sp>
      <p:sp>
        <p:nvSpPr>
          <p:cNvPr id="6" name="TextBox 5"/>
          <p:cNvSpPr txBox="1"/>
          <p:nvPr/>
        </p:nvSpPr>
        <p:spPr>
          <a:xfrm>
            <a:off x="539552" y="3717032"/>
            <a:ext cx="6480720" cy="2585323"/>
          </a:xfrm>
          <a:prstGeom prst="rect">
            <a:avLst/>
          </a:prstGeom>
          <a:noFill/>
        </p:spPr>
        <p:txBody>
          <a:bodyPr wrap="square" rtlCol="0">
            <a:spAutoFit/>
          </a:bodyPr>
          <a:lstStyle/>
          <a:p>
            <a:r>
              <a:rPr lang="en-US" dirty="0"/>
              <a:t>TEAM MEMBERS: </a:t>
            </a:r>
          </a:p>
          <a:p>
            <a:endParaRPr lang="en-US" dirty="0"/>
          </a:p>
          <a:p>
            <a:r>
              <a:rPr lang="en-US" dirty="0"/>
              <a:t>               </a:t>
            </a:r>
            <a:r>
              <a:rPr lang="en-US" dirty="0">
                <a:latin typeface="+mj-lt"/>
              </a:rPr>
              <a:t>ARUNDHATHI.M      113321106006</a:t>
            </a:r>
          </a:p>
          <a:p>
            <a:r>
              <a:rPr lang="en-US" dirty="0">
                <a:latin typeface="+mj-lt"/>
              </a:rPr>
              <a:t>                KANMANI.S              113321106040</a:t>
            </a:r>
          </a:p>
          <a:p>
            <a:r>
              <a:rPr lang="en-US" dirty="0">
                <a:latin typeface="+mj-lt"/>
              </a:rPr>
              <a:t>                NARMATHA.S           113321106059</a:t>
            </a:r>
          </a:p>
          <a:p>
            <a:r>
              <a:rPr lang="en-US" dirty="0">
                <a:latin typeface="+mj-lt"/>
              </a:rPr>
              <a:t>                DINOSIYA MARY.A   113321106023</a:t>
            </a:r>
          </a:p>
          <a:p>
            <a:r>
              <a:rPr lang="en-US" dirty="0">
                <a:latin typeface="+mj-lt"/>
              </a:rPr>
              <a:t>                JAYASHREE.E             113321106037</a:t>
            </a:r>
          </a:p>
          <a:p>
            <a:r>
              <a:rPr lang="en-US" dirty="0">
                <a:latin typeface="+mj-lt"/>
              </a:rPr>
              <a:t>                   </a:t>
            </a:r>
          </a:p>
          <a:p>
            <a:r>
              <a:rPr lang="en-US" dirty="0"/>
              <a:t>   </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285728"/>
            <a:ext cx="8572560" cy="461665"/>
          </a:xfrm>
          <a:prstGeom prst="rect">
            <a:avLst/>
          </a:prstGeom>
          <a:noFill/>
        </p:spPr>
        <p:txBody>
          <a:bodyPr wrap="square" rtlCol="0">
            <a:spAutoFit/>
          </a:bodyPr>
          <a:lstStyle/>
          <a:p>
            <a:r>
              <a:rPr lang="en-US" sz="2400" b="1" dirty="0">
                <a:solidFill>
                  <a:schemeClr val="tx2"/>
                </a:solidFill>
              </a:rPr>
              <a:t>DESIGN THINKING</a:t>
            </a:r>
          </a:p>
        </p:txBody>
      </p:sp>
      <p:pic>
        <p:nvPicPr>
          <p:cNvPr id="8" name="Picture 7" descr="DESIGN.png"/>
          <p:cNvPicPr>
            <a:picLocks noChangeAspect="1"/>
          </p:cNvPicPr>
          <p:nvPr/>
        </p:nvPicPr>
        <p:blipFill>
          <a:blip r:embed="rId2" cstate="print"/>
          <a:stretch>
            <a:fillRect/>
          </a:stretch>
        </p:blipFill>
        <p:spPr>
          <a:xfrm>
            <a:off x="1142976" y="2000240"/>
            <a:ext cx="6360174" cy="2571768"/>
          </a:xfrm>
          <a:prstGeom prst="rect">
            <a:avLst/>
          </a:prstGeom>
        </p:spPr>
      </p:pic>
      <p:sp>
        <p:nvSpPr>
          <p:cNvPr id="9" name="TextBox 8"/>
          <p:cNvSpPr txBox="1"/>
          <p:nvPr/>
        </p:nvSpPr>
        <p:spPr>
          <a:xfrm>
            <a:off x="500034" y="857232"/>
            <a:ext cx="8358246" cy="923330"/>
          </a:xfrm>
          <a:prstGeom prst="rect">
            <a:avLst/>
          </a:prstGeom>
          <a:noFill/>
        </p:spPr>
        <p:txBody>
          <a:bodyPr wrap="square" rtlCol="0">
            <a:spAutoFit/>
          </a:bodyPr>
          <a:lstStyle/>
          <a:p>
            <a:r>
              <a:rPr lang="en-US" dirty="0"/>
              <a:t>The main aim of the study was to identify safe and reliable energy solutions for people living in rural communities . The scope of the research is to promote energy solutions .</a:t>
            </a:r>
          </a:p>
        </p:txBody>
      </p:sp>
      <p:sp>
        <p:nvSpPr>
          <p:cNvPr id="10" name="TextBox 9"/>
          <p:cNvSpPr txBox="1"/>
          <p:nvPr/>
        </p:nvSpPr>
        <p:spPr>
          <a:xfrm>
            <a:off x="285720" y="4572008"/>
            <a:ext cx="8429684" cy="923330"/>
          </a:xfrm>
          <a:prstGeom prst="rect">
            <a:avLst/>
          </a:prstGeom>
          <a:noFill/>
        </p:spPr>
        <p:txBody>
          <a:bodyPr wrap="square" rtlCol="0">
            <a:spAutoFit/>
          </a:bodyPr>
          <a:lstStyle/>
          <a:p>
            <a:pPr marL="342900" indent="-342900"/>
            <a:r>
              <a:rPr lang="en-US" dirty="0"/>
              <a:t>This phase is to analyze the data and store in a certain  cloud and use for analyzing</a:t>
            </a:r>
          </a:p>
          <a:p>
            <a:pPr marL="342900" indent="-342900"/>
            <a:r>
              <a:rPr lang="en-US" dirty="0"/>
              <a:t>the energy in future purpose when the user is not around. This undergoes several</a:t>
            </a:r>
          </a:p>
          <a:p>
            <a:pPr marL="342900" indent="-342900"/>
            <a:r>
              <a:rPr lang="en-US" dirty="0"/>
              <a:t>testing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F7498-4046-D6D0-B0A9-FC258B0BC71E}"/>
              </a:ext>
            </a:extLst>
          </p:cNvPr>
          <p:cNvSpPr>
            <a:spLocks noGrp="1"/>
          </p:cNvSpPr>
          <p:nvPr>
            <p:ph type="title"/>
          </p:nvPr>
        </p:nvSpPr>
        <p:spPr>
          <a:xfrm>
            <a:off x="457200" y="980728"/>
            <a:ext cx="2674640" cy="348648"/>
          </a:xfrm>
        </p:spPr>
        <p:txBody>
          <a:bodyPr>
            <a:normAutofit fontScale="90000"/>
          </a:bodyPr>
          <a:lstStyle/>
          <a:p>
            <a:r>
              <a:rPr lang="en-US" sz="4000" b="1" dirty="0"/>
              <a:t>ALGORITHM:</a:t>
            </a:r>
            <a:br>
              <a:rPr lang="en-US" sz="2400" b="1" dirty="0"/>
            </a:br>
            <a:r>
              <a:rPr lang="en-US" sz="2400" b="1" dirty="0"/>
              <a:t>Steps:-</a:t>
            </a:r>
            <a:endParaRPr lang="en-IN" sz="2400" b="1" dirty="0"/>
          </a:p>
        </p:txBody>
      </p:sp>
      <p:sp>
        <p:nvSpPr>
          <p:cNvPr id="3" name="TextBox 2">
            <a:extLst>
              <a:ext uri="{FF2B5EF4-FFF2-40B4-BE49-F238E27FC236}">
                <a16:creationId xmlns:a16="http://schemas.microsoft.com/office/drawing/2014/main" id="{F8820B8C-74AD-D78F-1A40-8C95C674DF12}"/>
              </a:ext>
            </a:extLst>
          </p:cNvPr>
          <p:cNvSpPr txBox="1"/>
          <p:nvPr/>
        </p:nvSpPr>
        <p:spPr>
          <a:xfrm>
            <a:off x="1794520" y="1556792"/>
            <a:ext cx="8208912" cy="5262979"/>
          </a:xfrm>
          <a:prstGeom prst="rect">
            <a:avLst/>
          </a:prstGeom>
          <a:noFill/>
        </p:spPr>
        <p:txBody>
          <a:bodyPr wrap="square" rtlCol="0">
            <a:spAutoFit/>
          </a:bodyPr>
          <a:lstStyle/>
          <a:p>
            <a:pPr algn="l"/>
            <a:r>
              <a:rPr lang="en-US" b="0" i="0" dirty="0">
                <a:solidFill>
                  <a:srgbClr val="000000"/>
                </a:solidFill>
                <a:effectLst/>
                <a:latin typeface="ffa"/>
              </a:rPr>
              <a:t>1.</a:t>
            </a:r>
            <a:r>
              <a:rPr lang="en-US" sz="2000" b="0" i="0" dirty="0">
                <a:solidFill>
                  <a:srgbClr val="000000"/>
                </a:solidFill>
                <a:effectLst/>
                <a:latin typeface="ffa"/>
              </a:rPr>
              <a:t>if</a:t>
            </a:r>
            <a:r>
              <a:rPr lang="en-US" sz="2000" b="0" i="0" dirty="0">
                <a:solidFill>
                  <a:srgbClr val="000000"/>
                </a:solidFill>
                <a:effectLst/>
                <a:latin typeface="ffb"/>
              </a:rPr>
              <a:t> motion sensed by the PIR sensor </a:t>
            </a:r>
            <a:endParaRPr lang="en-US" sz="2000" b="0" i="0" dirty="0">
              <a:solidFill>
                <a:srgbClr val="000000"/>
              </a:solidFill>
              <a:effectLst/>
              <a:latin typeface="ffa"/>
            </a:endParaRPr>
          </a:p>
          <a:p>
            <a:pPr algn="l"/>
            <a:r>
              <a:rPr lang="en-US" sz="2000" b="0" i="0" dirty="0">
                <a:solidFill>
                  <a:srgbClr val="000000"/>
                </a:solidFill>
                <a:effectLst/>
                <a:latin typeface="ffa"/>
              </a:rPr>
              <a:t>then</a:t>
            </a:r>
            <a:r>
              <a:rPr lang="en-US" sz="2000" b="0" i="0" dirty="0">
                <a:solidFill>
                  <a:srgbClr val="000000"/>
                </a:solidFill>
                <a:effectLst/>
                <a:latin typeface="ffb"/>
              </a:rPr>
              <a:t> </a:t>
            </a:r>
            <a:endParaRPr lang="en-US" sz="2000" b="0" i="0" dirty="0">
              <a:solidFill>
                <a:srgbClr val="000000"/>
              </a:solidFill>
              <a:effectLst/>
              <a:latin typeface="ffa"/>
            </a:endParaRPr>
          </a:p>
          <a:p>
            <a:pPr algn="l"/>
            <a:r>
              <a:rPr lang="en-US" sz="2000" b="0" i="0" dirty="0">
                <a:solidFill>
                  <a:srgbClr val="000000"/>
                </a:solidFill>
                <a:effectLst/>
                <a:latin typeface="ffa"/>
              </a:rPr>
              <a:t>2. </a:t>
            </a:r>
            <a:r>
              <a:rPr lang="en-US" sz="2000" b="0" i="0" dirty="0">
                <a:solidFill>
                  <a:srgbClr val="000000"/>
                </a:solidFill>
                <a:effectLst/>
                <a:latin typeface="ffb"/>
              </a:rPr>
              <a:t>Turned ON Light </a:t>
            </a:r>
            <a:endParaRPr lang="en-US" sz="2000" b="0" i="0" dirty="0">
              <a:solidFill>
                <a:srgbClr val="000000"/>
              </a:solidFill>
              <a:effectLst/>
              <a:latin typeface="ffa"/>
            </a:endParaRPr>
          </a:p>
          <a:p>
            <a:pPr algn="l"/>
            <a:r>
              <a:rPr lang="en-US" sz="2000" b="0" i="0" dirty="0">
                <a:solidFill>
                  <a:srgbClr val="000000"/>
                </a:solidFill>
                <a:effectLst/>
                <a:latin typeface="ffa"/>
              </a:rPr>
              <a:t>3. Else </a:t>
            </a:r>
          </a:p>
          <a:p>
            <a:pPr algn="l"/>
            <a:r>
              <a:rPr lang="en-US" sz="2000" b="0" i="0" dirty="0">
                <a:solidFill>
                  <a:srgbClr val="000000"/>
                </a:solidFill>
                <a:effectLst/>
                <a:latin typeface="ffa"/>
              </a:rPr>
              <a:t>4. </a:t>
            </a:r>
            <a:r>
              <a:rPr lang="en-US" sz="2000" b="0" i="0" dirty="0">
                <a:solidFill>
                  <a:srgbClr val="000000"/>
                </a:solidFill>
                <a:effectLst/>
                <a:latin typeface="ffb"/>
              </a:rPr>
              <a:t>Keep sensing </a:t>
            </a:r>
            <a:endParaRPr lang="en-US" sz="2000" b="0" i="0" dirty="0">
              <a:solidFill>
                <a:srgbClr val="000000"/>
              </a:solidFill>
              <a:effectLst/>
              <a:latin typeface="ffa"/>
            </a:endParaRPr>
          </a:p>
          <a:p>
            <a:pPr algn="l"/>
            <a:r>
              <a:rPr lang="en-US" sz="2000" b="0" i="0" dirty="0">
                <a:solidFill>
                  <a:srgbClr val="000000"/>
                </a:solidFill>
                <a:effectLst/>
                <a:latin typeface="ffa"/>
              </a:rPr>
              <a:t>5. end if </a:t>
            </a:r>
          </a:p>
          <a:p>
            <a:pPr algn="l"/>
            <a:r>
              <a:rPr lang="en-US" sz="2000" b="0" i="0" dirty="0">
                <a:solidFill>
                  <a:srgbClr val="000000"/>
                </a:solidFill>
                <a:effectLst/>
                <a:latin typeface="ffa"/>
              </a:rPr>
              <a:t>6. if</a:t>
            </a:r>
            <a:r>
              <a:rPr lang="en-US" sz="2000" b="0" i="0" dirty="0">
                <a:solidFill>
                  <a:srgbClr val="000000"/>
                </a:solidFill>
                <a:effectLst/>
                <a:latin typeface="ffb"/>
              </a:rPr>
              <a:t> MQ5 gas value greater than or </a:t>
            </a:r>
            <a:endParaRPr lang="en-US" sz="2000" b="0" i="0" dirty="0">
              <a:solidFill>
                <a:srgbClr val="000000"/>
              </a:solidFill>
              <a:effectLst/>
              <a:latin typeface="ffa"/>
            </a:endParaRPr>
          </a:p>
          <a:p>
            <a:pPr algn="l"/>
            <a:r>
              <a:rPr lang="en-US" sz="2000" b="0" i="0" dirty="0">
                <a:solidFill>
                  <a:srgbClr val="000000"/>
                </a:solidFill>
                <a:effectLst/>
                <a:latin typeface="ffb"/>
              </a:rPr>
              <a:t>equals to 1050 </a:t>
            </a:r>
            <a:r>
              <a:rPr lang="en-US" sz="2000" b="0" i="0" dirty="0">
                <a:solidFill>
                  <a:srgbClr val="000000"/>
                </a:solidFill>
                <a:effectLst/>
                <a:latin typeface="ffa"/>
              </a:rPr>
              <a:t>then </a:t>
            </a:r>
            <a:endParaRPr lang="en-US" sz="2000" b="0" i="0" dirty="0">
              <a:solidFill>
                <a:srgbClr val="000000"/>
              </a:solidFill>
              <a:effectLst/>
              <a:latin typeface="ffb"/>
            </a:endParaRPr>
          </a:p>
          <a:p>
            <a:pPr algn="l"/>
            <a:r>
              <a:rPr lang="en-US" sz="2000" b="0" i="0" dirty="0">
                <a:solidFill>
                  <a:srgbClr val="000000"/>
                </a:solidFill>
                <a:effectLst/>
                <a:latin typeface="ffa"/>
              </a:rPr>
              <a:t>7. </a:t>
            </a:r>
            <a:r>
              <a:rPr lang="en-US" sz="2000" b="0" i="0" dirty="0">
                <a:solidFill>
                  <a:srgbClr val="000000"/>
                </a:solidFill>
                <a:effectLst/>
                <a:latin typeface="ffb"/>
              </a:rPr>
              <a:t>Start Alarm</a:t>
            </a:r>
            <a:r>
              <a:rPr lang="en-US" sz="2000" b="0" i="0" dirty="0">
                <a:solidFill>
                  <a:srgbClr val="000000"/>
                </a:solidFill>
                <a:effectLst/>
                <a:latin typeface="ffa"/>
              </a:rPr>
              <a:t> </a:t>
            </a:r>
          </a:p>
          <a:p>
            <a:pPr algn="l"/>
            <a:r>
              <a:rPr lang="en-US" sz="2000" b="0" i="0" dirty="0">
                <a:solidFill>
                  <a:srgbClr val="000000"/>
                </a:solidFill>
                <a:effectLst/>
                <a:latin typeface="ffa"/>
              </a:rPr>
              <a:t>8. else</a:t>
            </a:r>
            <a:r>
              <a:rPr lang="en-US" sz="2000" b="0" i="0" dirty="0">
                <a:solidFill>
                  <a:srgbClr val="000000"/>
                </a:solidFill>
                <a:effectLst/>
                <a:latin typeface="ffb"/>
              </a:rPr>
              <a:t> </a:t>
            </a:r>
            <a:endParaRPr lang="en-US" sz="2000" b="0" i="0" dirty="0">
              <a:solidFill>
                <a:srgbClr val="000000"/>
              </a:solidFill>
              <a:effectLst/>
              <a:latin typeface="ffa"/>
            </a:endParaRPr>
          </a:p>
          <a:p>
            <a:pPr algn="l"/>
            <a:r>
              <a:rPr lang="en-US" sz="2000" b="0" i="0" dirty="0">
                <a:solidFill>
                  <a:srgbClr val="000000"/>
                </a:solidFill>
                <a:effectLst/>
                <a:latin typeface="ffa"/>
              </a:rPr>
              <a:t>9. </a:t>
            </a:r>
            <a:r>
              <a:rPr lang="en-US" sz="2000" b="0" i="0" dirty="0">
                <a:solidFill>
                  <a:srgbClr val="000000"/>
                </a:solidFill>
                <a:effectLst/>
                <a:latin typeface="ffb"/>
              </a:rPr>
              <a:t>Keep sensing</a:t>
            </a:r>
            <a:r>
              <a:rPr lang="en-US" sz="2000" b="0" i="0" dirty="0">
                <a:solidFill>
                  <a:srgbClr val="000000"/>
                </a:solidFill>
                <a:effectLst/>
                <a:latin typeface="ffa"/>
              </a:rPr>
              <a:t> </a:t>
            </a:r>
          </a:p>
          <a:p>
            <a:pPr algn="l"/>
            <a:r>
              <a:rPr lang="en-US" sz="2000" b="0" i="0" dirty="0">
                <a:solidFill>
                  <a:srgbClr val="000000"/>
                </a:solidFill>
                <a:effectLst/>
                <a:latin typeface="ffa"/>
              </a:rPr>
              <a:t>10. end if</a:t>
            </a:r>
            <a:r>
              <a:rPr lang="en-US" sz="2000" b="0" i="0" dirty="0">
                <a:solidFill>
                  <a:srgbClr val="000000"/>
                </a:solidFill>
                <a:effectLst/>
                <a:latin typeface="ffb"/>
              </a:rPr>
              <a:t> </a:t>
            </a:r>
            <a:endParaRPr lang="en-US" sz="2000" b="0" i="0" dirty="0">
              <a:solidFill>
                <a:srgbClr val="000000"/>
              </a:solidFill>
              <a:effectLst/>
              <a:latin typeface="ffa"/>
            </a:endParaRPr>
          </a:p>
          <a:p>
            <a:pPr algn="l"/>
            <a:r>
              <a:rPr lang="en-US" sz="2000" b="0" i="0" dirty="0">
                <a:solidFill>
                  <a:srgbClr val="000000"/>
                </a:solidFill>
                <a:effectLst/>
                <a:latin typeface="ffa"/>
              </a:rPr>
              <a:t>11. if</a:t>
            </a:r>
            <a:r>
              <a:rPr lang="en-US" sz="2000" b="0" i="0" dirty="0">
                <a:solidFill>
                  <a:srgbClr val="000000"/>
                </a:solidFill>
                <a:effectLst/>
                <a:latin typeface="ffb"/>
              </a:rPr>
              <a:t> electromagnetic door sensor </a:t>
            </a:r>
            <a:endParaRPr lang="en-US" sz="2000" b="0" i="0" dirty="0">
              <a:solidFill>
                <a:srgbClr val="000000"/>
              </a:solidFill>
              <a:effectLst/>
              <a:latin typeface="ffa"/>
            </a:endParaRPr>
          </a:p>
          <a:p>
            <a:pPr algn="l"/>
            <a:r>
              <a:rPr lang="en-US" sz="2000" b="0" i="0" dirty="0">
                <a:solidFill>
                  <a:srgbClr val="000000"/>
                </a:solidFill>
                <a:effectLst/>
                <a:latin typeface="ffb"/>
              </a:rPr>
              <a:t>lost the line of sight connection for </a:t>
            </a:r>
          </a:p>
          <a:p>
            <a:pPr algn="l"/>
            <a:r>
              <a:rPr lang="en-US" sz="2000" b="0" i="0" dirty="0">
                <a:solidFill>
                  <a:srgbClr val="000000"/>
                </a:solidFill>
                <a:effectLst/>
                <a:latin typeface="ffb"/>
              </a:rPr>
              <a:t>30 sec </a:t>
            </a:r>
            <a:r>
              <a:rPr lang="en-US" sz="2000" b="0" i="0" dirty="0">
                <a:solidFill>
                  <a:srgbClr val="000000"/>
                </a:solidFill>
                <a:effectLst/>
                <a:latin typeface="ffa"/>
              </a:rPr>
              <a:t>then </a:t>
            </a:r>
            <a:endParaRPr lang="en-US" sz="2000" b="0" i="0" dirty="0">
              <a:solidFill>
                <a:srgbClr val="000000"/>
              </a:solidFill>
              <a:effectLst/>
              <a:latin typeface="ffb"/>
            </a:endParaRPr>
          </a:p>
          <a:p>
            <a:br>
              <a:rPr lang="en-US" dirty="0"/>
            </a:br>
            <a:endParaRPr lang="en-IN" dirty="0"/>
          </a:p>
        </p:txBody>
      </p:sp>
    </p:spTree>
    <p:extLst>
      <p:ext uri="{BB962C8B-B14F-4D97-AF65-F5344CB8AC3E}">
        <p14:creationId xmlns:p14="http://schemas.microsoft.com/office/powerpoint/2010/main" val="562613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854369-DF2C-9094-0FED-1447355A8A08}"/>
              </a:ext>
            </a:extLst>
          </p:cNvPr>
          <p:cNvSpPr txBox="1"/>
          <p:nvPr/>
        </p:nvSpPr>
        <p:spPr>
          <a:xfrm>
            <a:off x="2051720" y="908720"/>
            <a:ext cx="8280920" cy="4985980"/>
          </a:xfrm>
          <a:prstGeom prst="rect">
            <a:avLst/>
          </a:prstGeom>
          <a:noFill/>
        </p:spPr>
        <p:txBody>
          <a:bodyPr wrap="square" rtlCol="0">
            <a:spAutoFit/>
          </a:bodyPr>
          <a:lstStyle/>
          <a:p>
            <a:pPr algn="l"/>
            <a:r>
              <a:rPr lang="en-US" b="0" i="0" dirty="0">
                <a:solidFill>
                  <a:srgbClr val="000000"/>
                </a:solidFill>
                <a:effectLst/>
                <a:latin typeface="ffa"/>
              </a:rPr>
              <a:t>12</a:t>
            </a:r>
            <a:r>
              <a:rPr lang="en-US" sz="2000" b="0" i="0" dirty="0">
                <a:solidFill>
                  <a:srgbClr val="000000"/>
                </a:solidFill>
                <a:effectLst/>
                <a:latin typeface="ffa"/>
              </a:rPr>
              <a:t>. </a:t>
            </a:r>
            <a:r>
              <a:rPr lang="en-US" sz="2000" b="0" i="0" dirty="0">
                <a:solidFill>
                  <a:srgbClr val="000000"/>
                </a:solidFill>
                <a:effectLst/>
                <a:latin typeface="ffb"/>
              </a:rPr>
              <a:t>Start Alarm</a:t>
            </a:r>
            <a:r>
              <a:rPr lang="en-US" sz="2000" b="0" i="0" dirty="0">
                <a:solidFill>
                  <a:srgbClr val="000000"/>
                </a:solidFill>
                <a:effectLst/>
                <a:latin typeface="ffa"/>
              </a:rPr>
              <a:t> </a:t>
            </a:r>
          </a:p>
          <a:p>
            <a:pPr algn="l"/>
            <a:r>
              <a:rPr lang="en-US" sz="2000" b="0" i="0" dirty="0">
                <a:solidFill>
                  <a:srgbClr val="000000"/>
                </a:solidFill>
                <a:effectLst/>
                <a:latin typeface="ffa"/>
              </a:rPr>
              <a:t>13. else</a:t>
            </a:r>
            <a:r>
              <a:rPr lang="en-US" sz="2000" b="0" i="0" dirty="0">
                <a:solidFill>
                  <a:srgbClr val="000000"/>
                </a:solidFill>
                <a:effectLst/>
                <a:latin typeface="ffb"/>
              </a:rPr>
              <a:t> </a:t>
            </a:r>
            <a:endParaRPr lang="en-US" sz="2000" b="0" i="0" dirty="0">
              <a:solidFill>
                <a:srgbClr val="000000"/>
              </a:solidFill>
              <a:effectLst/>
              <a:latin typeface="ffa"/>
            </a:endParaRPr>
          </a:p>
          <a:p>
            <a:pPr algn="l"/>
            <a:r>
              <a:rPr lang="en-US" sz="2000" b="0" i="0" dirty="0">
                <a:solidFill>
                  <a:srgbClr val="000000"/>
                </a:solidFill>
                <a:effectLst/>
                <a:latin typeface="ffa"/>
              </a:rPr>
              <a:t>14. </a:t>
            </a:r>
            <a:r>
              <a:rPr lang="en-US" sz="2000" b="0" i="0" dirty="0">
                <a:solidFill>
                  <a:srgbClr val="000000"/>
                </a:solidFill>
                <a:effectLst/>
                <a:latin typeface="ffb"/>
              </a:rPr>
              <a:t>Keep checking</a:t>
            </a:r>
            <a:r>
              <a:rPr lang="en-US" sz="2000" b="0" i="0" dirty="0">
                <a:solidFill>
                  <a:srgbClr val="000000"/>
                </a:solidFill>
                <a:effectLst/>
                <a:latin typeface="ffa"/>
              </a:rPr>
              <a:t> </a:t>
            </a:r>
          </a:p>
          <a:p>
            <a:pPr algn="l"/>
            <a:r>
              <a:rPr lang="en-US" sz="2000" b="0" i="0" dirty="0">
                <a:solidFill>
                  <a:srgbClr val="000000"/>
                </a:solidFill>
                <a:effectLst/>
                <a:latin typeface="ffa"/>
              </a:rPr>
              <a:t>15. end if</a:t>
            </a:r>
            <a:r>
              <a:rPr lang="en-US" sz="2000" b="0" i="0" dirty="0">
                <a:solidFill>
                  <a:srgbClr val="000000"/>
                </a:solidFill>
                <a:effectLst/>
                <a:latin typeface="ffb"/>
              </a:rPr>
              <a:t> </a:t>
            </a:r>
            <a:endParaRPr lang="en-US" sz="2000" b="0" i="0" dirty="0">
              <a:solidFill>
                <a:srgbClr val="000000"/>
              </a:solidFill>
              <a:effectLst/>
              <a:latin typeface="ffa"/>
            </a:endParaRPr>
          </a:p>
          <a:p>
            <a:pPr algn="l"/>
            <a:r>
              <a:rPr lang="en-US" sz="2000" b="0" i="0" dirty="0">
                <a:solidFill>
                  <a:srgbClr val="000000"/>
                </a:solidFill>
                <a:effectLst/>
                <a:latin typeface="ffa"/>
              </a:rPr>
              <a:t>16. if</a:t>
            </a:r>
            <a:r>
              <a:rPr lang="en-US" sz="2000" b="0" i="0" dirty="0">
                <a:solidFill>
                  <a:srgbClr val="000000"/>
                </a:solidFill>
                <a:effectLst/>
                <a:latin typeface="ffb"/>
              </a:rPr>
              <a:t> temperature less than or </a:t>
            </a:r>
            <a:endParaRPr lang="en-US" sz="2000" b="0" i="0" dirty="0">
              <a:solidFill>
                <a:srgbClr val="000000"/>
              </a:solidFill>
              <a:effectLst/>
              <a:latin typeface="ffa"/>
            </a:endParaRPr>
          </a:p>
          <a:p>
            <a:pPr algn="l"/>
            <a:r>
              <a:rPr lang="en-US" sz="2000" b="0" i="0" dirty="0">
                <a:solidFill>
                  <a:srgbClr val="000000"/>
                </a:solidFill>
                <a:effectLst/>
                <a:latin typeface="ffb"/>
              </a:rPr>
              <a:t>equals to 24°C </a:t>
            </a:r>
            <a:r>
              <a:rPr lang="en-US" sz="2000" b="0" i="0" dirty="0">
                <a:solidFill>
                  <a:srgbClr val="000000"/>
                </a:solidFill>
                <a:effectLst/>
                <a:latin typeface="ffa"/>
              </a:rPr>
              <a:t>then </a:t>
            </a:r>
            <a:endParaRPr lang="en-US" sz="2000" b="0" i="0" dirty="0">
              <a:solidFill>
                <a:srgbClr val="000000"/>
              </a:solidFill>
              <a:effectLst/>
              <a:latin typeface="ffb"/>
            </a:endParaRPr>
          </a:p>
          <a:p>
            <a:pPr algn="l"/>
            <a:r>
              <a:rPr lang="en-US" sz="2000" b="0" i="0" dirty="0">
                <a:solidFill>
                  <a:srgbClr val="000000"/>
                </a:solidFill>
                <a:effectLst/>
                <a:latin typeface="ffa"/>
              </a:rPr>
              <a:t>17. </a:t>
            </a:r>
            <a:r>
              <a:rPr lang="en-US" sz="2000" b="0" i="0" dirty="0">
                <a:solidFill>
                  <a:srgbClr val="000000"/>
                </a:solidFill>
                <a:effectLst/>
                <a:latin typeface="ffb"/>
              </a:rPr>
              <a:t>Turned OFF Fan</a:t>
            </a:r>
            <a:r>
              <a:rPr lang="en-US" sz="2000" b="0" i="0" dirty="0">
                <a:solidFill>
                  <a:srgbClr val="000000"/>
                </a:solidFill>
                <a:effectLst/>
                <a:latin typeface="ffa"/>
              </a:rPr>
              <a:t> </a:t>
            </a:r>
          </a:p>
          <a:p>
            <a:pPr algn="l"/>
            <a:r>
              <a:rPr lang="en-US" sz="2000" b="0" i="0" dirty="0">
                <a:solidFill>
                  <a:srgbClr val="000000"/>
                </a:solidFill>
                <a:effectLst/>
                <a:latin typeface="ffa"/>
              </a:rPr>
              <a:t>18. else</a:t>
            </a:r>
            <a:r>
              <a:rPr lang="en-US" sz="2000" b="0" i="0" dirty="0">
                <a:solidFill>
                  <a:srgbClr val="000000"/>
                </a:solidFill>
                <a:effectLst/>
                <a:latin typeface="ffb"/>
              </a:rPr>
              <a:t> </a:t>
            </a:r>
            <a:endParaRPr lang="en-US" sz="2000" b="0" i="0" dirty="0">
              <a:solidFill>
                <a:srgbClr val="000000"/>
              </a:solidFill>
              <a:effectLst/>
              <a:latin typeface="ffa"/>
            </a:endParaRPr>
          </a:p>
          <a:p>
            <a:pPr algn="l"/>
            <a:r>
              <a:rPr lang="en-US" sz="2000" b="0" i="0" dirty="0">
                <a:solidFill>
                  <a:srgbClr val="000000"/>
                </a:solidFill>
                <a:effectLst/>
                <a:latin typeface="ffa"/>
              </a:rPr>
              <a:t>19. if</a:t>
            </a:r>
            <a:r>
              <a:rPr lang="en-US" sz="2000" b="0" i="0" dirty="0">
                <a:solidFill>
                  <a:srgbClr val="000000"/>
                </a:solidFill>
                <a:effectLst/>
                <a:latin typeface="ffb"/>
              </a:rPr>
              <a:t> temperature greater </a:t>
            </a:r>
            <a:endParaRPr lang="en-US" sz="2000" b="0" i="0" dirty="0">
              <a:solidFill>
                <a:srgbClr val="000000"/>
              </a:solidFill>
              <a:effectLst/>
              <a:latin typeface="ffa"/>
            </a:endParaRPr>
          </a:p>
          <a:p>
            <a:pPr algn="l"/>
            <a:r>
              <a:rPr lang="en-US" sz="2000" b="0" i="0" dirty="0">
                <a:solidFill>
                  <a:srgbClr val="000000"/>
                </a:solidFill>
                <a:effectLst/>
                <a:latin typeface="ffb"/>
              </a:rPr>
              <a:t>than 24°C </a:t>
            </a:r>
            <a:r>
              <a:rPr lang="en-US" sz="2000" b="0" i="0" dirty="0">
                <a:solidFill>
                  <a:srgbClr val="000000"/>
                </a:solidFill>
                <a:effectLst/>
                <a:latin typeface="ffa"/>
              </a:rPr>
              <a:t>then</a:t>
            </a:r>
            <a:r>
              <a:rPr lang="en-US" sz="2000" b="0" i="0" dirty="0">
                <a:solidFill>
                  <a:srgbClr val="000000"/>
                </a:solidFill>
                <a:effectLst/>
                <a:latin typeface="ffb"/>
              </a:rPr>
              <a:t> </a:t>
            </a:r>
          </a:p>
          <a:p>
            <a:pPr algn="l"/>
            <a:r>
              <a:rPr lang="en-US" sz="2000" b="0" i="0" dirty="0">
                <a:solidFill>
                  <a:srgbClr val="000000"/>
                </a:solidFill>
                <a:effectLst/>
                <a:latin typeface="ffb"/>
              </a:rPr>
              <a:t>Turned ON Fan </a:t>
            </a:r>
          </a:p>
          <a:p>
            <a:pPr algn="l"/>
            <a:r>
              <a:rPr lang="en-US" sz="2000" b="0" i="0" dirty="0">
                <a:solidFill>
                  <a:srgbClr val="000000"/>
                </a:solidFill>
                <a:effectLst/>
                <a:latin typeface="ffb"/>
              </a:rPr>
              <a:t>(Speed of Fan increased with the </a:t>
            </a:r>
          </a:p>
          <a:p>
            <a:pPr algn="l"/>
            <a:r>
              <a:rPr lang="en-US" sz="2000" b="0" i="0" dirty="0">
                <a:solidFill>
                  <a:srgbClr val="000000"/>
                </a:solidFill>
                <a:effectLst/>
                <a:latin typeface="ffb"/>
              </a:rPr>
              <a:t>increase in temperature) </a:t>
            </a:r>
          </a:p>
          <a:p>
            <a:pPr algn="l"/>
            <a:r>
              <a:rPr lang="en-US" sz="2000" b="0" i="0" dirty="0">
                <a:solidFill>
                  <a:srgbClr val="000000"/>
                </a:solidFill>
                <a:effectLst/>
                <a:latin typeface="ffa"/>
              </a:rPr>
              <a:t>20. end if</a:t>
            </a:r>
            <a:r>
              <a:rPr lang="en-US" sz="2000" b="0" i="0" dirty="0">
                <a:solidFill>
                  <a:srgbClr val="000000"/>
                </a:solidFill>
                <a:effectLst/>
                <a:latin typeface="ffb"/>
              </a:rPr>
              <a:t> </a:t>
            </a:r>
            <a:endParaRPr lang="en-US" sz="2000" b="0" i="0" dirty="0">
              <a:solidFill>
                <a:srgbClr val="000000"/>
              </a:solidFill>
              <a:effectLst/>
              <a:latin typeface="ffa"/>
            </a:endParaRPr>
          </a:p>
          <a:p>
            <a:pPr algn="l"/>
            <a:r>
              <a:rPr lang="en-US" sz="2000" b="0" i="0" dirty="0">
                <a:solidFill>
                  <a:srgbClr val="000000"/>
                </a:solidFill>
                <a:effectLst/>
                <a:latin typeface="ffa"/>
              </a:rPr>
              <a:t>21. end if </a:t>
            </a:r>
          </a:p>
          <a:p>
            <a:endParaRPr lang="en-IN" dirty="0"/>
          </a:p>
        </p:txBody>
      </p:sp>
    </p:spTree>
    <p:extLst>
      <p:ext uri="{BB962C8B-B14F-4D97-AF65-F5344CB8AC3E}">
        <p14:creationId xmlns:p14="http://schemas.microsoft.com/office/powerpoint/2010/main" val="440604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D97505-D3B9-5DE8-758B-4337AB498CAE}"/>
              </a:ext>
            </a:extLst>
          </p:cNvPr>
          <p:cNvSpPr txBox="1"/>
          <p:nvPr/>
        </p:nvSpPr>
        <p:spPr>
          <a:xfrm>
            <a:off x="611560" y="704885"/>
            <a:ext cx="8136904" cy="6463308"/>
          </a:xfrm>
          <a:prstGeom prst="rect">
            <a:avLst/>
          </a:prstGeom>
          <a:noFill/>
        </p:spPr>
        <p:txBody>
          <a:bodyPr wrap="square" rtlCol="0">
            <a:spAutoFit/>
          </a:bodyPr>
          <a:lstStyle/>
          <a:p>
            <a:pPr marL="342900" indent="-342900" algn="l">
              <a:buFont typeface="Wingdings" panose="05000000000000000000" pitchFamily="2" charset="2"/>
              <a:buChar char="Ø"/>
            </a:pPr>
            <a:r>
              <a:rPr lang="en-US" sz="2000" b="0" i="0" dirty="0">
                <a:solidFill>
                  <a:srgbClr val="000000"/>
                </a:solidFill>
                <a:effectLst/>
                <a:latin typeface="ff4"/>
              </a:rPr>
              <a:t>This algorithm is written on Arduino  for the smart home system. In smart home system, the Passive Infrared Sensor motion sensor is installed on the top of door to monitor the motion when a person enter into the room. When a person enters into the room the sensor detects motion </a:t>
            </a:r>
          </a:p>
          <a:p>
            <a:pPr algn="l"/>
            <a:r>
              <a:rPr lang="en-US" sz="2000" b="0" i="0" dirty="0">
                <a:solidFill>
                  <a:srgbClr val="000000"/>
                </a:solidFill>
                <a:effectLst/>
                <a:latin typeface="ff4"/>
              </a:rPr>
              <a:t>      as a result the lights turned ON. </a:t>
            </a:r>
          </a:p>
          <a:p>
            <a:pPr marL="342900" indent="-342900" algn="l">
              <a:buFont typeface="Wingdings" panose="05000000000000000000" pitchFamily="2" charset="2"/>
              <a:buChar char="Ø"/>
            </a:pPr>
            <a:r>
              <a:rPr lang="en-US" sz="2000" b="0" i="0" dirty="0">
                <a:solidFill>
                  <a:srgbClr val="000000"/>
                </a:solidFill>
                <a:effectLst/>
                <a:latin typeface="ff4"/>
              </a:rPr>
              <a:t> A gas sensor is installed in a kitchen for the safety purpose to handle the critical situation. </a:t>
            </a:r>
          </a:p>
          <a:p>
            <a:pPr marL="342900" indent="-342900" algn="l">
              <a:buFont typeface="Wingdings" panose="05000000000000000000" pitchFamily="2" charset="2"/>
              <a:buChar char="Ø"/>
            </a:pPr>
            <a:r>
              <a:rPr lang="en-US" sz="2000" b="0" i="0" dirty="0">
                <a:solidFill>
                  <a:srgbClr val="000000"/>
                </a:solidFill>
                <a:effectLst/>
                <a:latin typeface="ff4"/>
              </a:rPr>
              <a:t>The MQ5 sensor sense the data, if its values is greater than a </a:t>
            </a:r>
          </a:p>
          <a:p>
            <a:pPr algn="l"/>
            <a:r>
              <a:rPr lang="en-US" sz="2000" b="0" i="0" dirty="0">
                <a:solidFill>
                  <a:srgbClr val="000000"/>
                </a:solidFill>
                <a:effectLst/>
                <a:latin typeface="ff4"/>
              </a:rPr>
              <a:t>       predefined threshold  as a result alarm is turned ON to </a:t>
            </a:r>
          </a:p>
          <a:p>
            <a:pPr algn="l"/>
            <a:r>
              <a:rPr lang="en-US" sz="2000" b="0" i="0" dirty="0">
                <a:solidFill>
                  <a:srgbClr val="000000"/>
                </a:solidFill>
                <a:effectLst/>
                <a:latin typeface="ff4"/>
              </a:rPr>
              <a:t>       notify the user that there is leakage or high amount of gas is detected in </a:t>
            </a:r>
          </a:p>
          <a:p>
            <a:pPr algn="l"/>
            <a:r>
              <a:rPr lang="en-US" sz="2000" dirty="0">
                <a:solidFill>
                  <a:srgbClr val="000000"/>
                </a:solidFill>
                <a:latin typeface="ff4"/>
              </a:rPr>
              <a:t>       the kitchen.</a:t>
            </a:r>
            <a:r>
              <a:rPr lang="en-US" sz="2000" b="0" i="0" dirty="0">
                <a:solidFill>
                  <a:srgbClr val="000000"/>
                </a:solidFill>
                <a:effectLst/>
                <a:latin typeface="ff4"/>
              </a:rPr>
              <a:t>        </a:t>
            </a:r>
          </a:p>
          <a:p>
            <a:pPr marL="342900" indent="-342900" algn="l">
              <a:buFont typeface="Wingdings" panose="05000000000000000000" pitchFamily="2" charset="2"/>
              <a:buChar char="Ø"/>
            </a:pPr>
            <a:r>
              <a:rPr lang="en-US" sz="2000" b="0" i="0" dirty="0">
                <a:solidFill>
                  <a:srgbClr val="000000"/>
                </a:solidFill>
                <a:effectLst/>
                <a:latin typeface="ff4"/>
              </a:rPr>
              <a:t>The working of </a:t>
            </a:r>
            <a:r>
              <a:rPr lang="en-US" sz="2000" dirty="0">
                <a:solidFill>
                  <a:srgbClr val="000000"/>
                </a:solidFill>
                <a:latin typeface="ff4"/>
              </a:rPr>
              <a:t>f</a:t>
            </a:r>
            <a:r>
              <a:rPr lang="en-US" sz="2000" b="0" i="0" dirty="0">
                <a:solidFill>
                  <a:srgbClr val="000000"/>
                </a:solidFill>
                <a:effectLst/>
                <a:latin typeface="ff4"/>
              </a:rPr>
              <a:t>an which is based on room temperature. If the temperature detected less or equal to 24</a:t>
            </a:r>
            <a:r>
              <a:rPr lang="en-US" sz="2000" b="0" i="0" dirty="0">
                <a:solidFill>
                  <a:srgbClr val="000000"/>
                </a:solidFill>
                <a:effectLst/>
                <a:latin typeface="ff9"/>
              </a:rPr>
              <a:t>°</a:t>
            </a:r>
            <a:r>
              <a:rPr lang="en-US" sz="2000" b="0" i="0" dirty="0">
                <a:solidFill>
                  <a:srgbClr val="000000"/>
                </a:solidFill>
                <a:effectLst/>
                <a:latin typeface="ff4"/>
              </a:rPr>
              <a:t>C then the Fan is kept OFF, on the other hand, if the temperature exceeds from 24 </a:t>
            </a:r>
            <a:r>
              <a:rPr lang="en-US" sz="2000" b="0" i="0" dirty="0">
                <a:solidFill>
                  <a:srgbClr val="000000"/>
                </a:solidFill>
                <a:effectLst/>
                <a:latin typeface="ff9"/>
              </a:rPr>
              <a:t>°</a:t>
            </a:r>
            <a:r>
              <a:rPr lang="en-US" sz="2000" b="0" i="0" dirty="0">
                <a:solidFill>
                  <a:srgbClr val="000000"/>
                </a:solidFill>
                <a:effectLst/>
                <a:latin typeface="ff4"/>
              </a:rPr>
              <a:t>C the Fan is turned ON . Therefore, with the increase of temperature the speed of Fan also increased.</a:t>
            </a:r>
          </a:p>
          <a:p>
            <a:pPr marL="342900" indent="-342900" algn="l">
              <a:buFont typeface="Wingdings" panose="05000000000000000000" pitchFamily="2" charset="2"/>
              <a:buChar char="Ø"/>
            </a:pPr>
            <a:r>
              <a:rPr lang="en-US" sz="2000" b="0" i="0" dirty="0">
                <a:solidFill>
                  <a:srgbClr val="000000"/>
                </a:solidFill>
                <a:effectLst/>
                <a:latin typeface="ff4"/>
              </a:rPr>
              <a:t> In  similar way all  home appliances can be controlled by placing appropriate sensors.</a:t>
            </a:r>
          </a:p>
          <a:p>
            <a:pPr marL="285750" indent="-285750" algn="l">
              <a:buFont typeface="Wingdings" panose="05000000000000000000" pitchFamily="2" charset="2"/>
              <a:buChar char="Ø"/>
            </a:pPr>
            <a:endParaRPr lang="en-US" b="0" i="0" dirty="0">
              <a:solidFill>
                <a:srgbClr val="000000"/>
              </a:solidFill>
              <a:effectLst/>
              <a:latin typeface="ff4"/>
            </a:endParaRPr>
          </a:p>
          <a:p>
            <a:br>
              <a:rPr lang="en-US" dirty="0"/>
            </a:br>
            <a:endParaRPr lang="en-IN" dirty="0"/>
          </a:p>
        </p:txBody>
      </p:sp>
    </p:spTree>
    <p:extLst>
      <p:ext uri="{BB962C8B-B14F-4D97-AF65-F5344CB8AC3E}">
        <p14:creationId xmlns:p14="http://schemas.microsoft.com/office/powerpoint/2010/main" val="326485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14C0F-5D71-BAAD-E992-4C614DDC47C8}"/>
              </a:ext>
            </a:extLst>
          </p:cNvPr>
          <p:cNvSpPr>
            <a:spLocks noGrp="1"/>
          </p:cNvSpPr>
          <p:nvPr>
            <p:ph type="title"/>
          </p:nvPr>
        </p:nvSpPr>
        <p:spPr>
          <a:xfrm>
            <a:off x="179512" y="260648"/>
            <a:ext cx="8305800" cy="1143000"/>
          </a:xfrm>
        </p:spPr>
        <p:txBody>
          <a:bodyPr>
            <a:normAutofit/>
          </a:bodyPr>
          <a:lstStyle/>
          <a:p>
            <a:r>
              <a:rPr lang="en-IN" sz="2800" b="1" dirty="0"/>
              <a:t>Hardware setup:</a:t>
            </a:r>
          </a:p>
        </p:txBody>
      </p:sp>
      <p:sp>
        <p:nvSpPr>
          <p:cNvPr id="3" name="TextBox 2">
            <a:extLst>
              <a:ext uri="{FF2B5EF4-FFF2-40B4-BE49-F238E27FC236}">
                <a16:creationId xmlns:a16="http://schemas.microsoft.com/office/drawing/2014/main" id="{DF57DE79-DAAF-F76F-47A6-2FA5098682A6}"/>
              </a:ext>
            </a:extLst>
          </p:cNvPr>
          <p:cNvSpPr txBox="1"/>
          <p:nvPr/>
        </p:nvSpPr>
        <p:spPr>
          <a:xfrm>
            <a:off x="1475656" y="1556792"/>
            <a:ext cx="4752528" cy="171136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Raspberry Pi (with Raspbian OS)</a:t>
            </a:r>
          </a:p>
          <a:p>
            <a:pPr marL="285750" indent="-285750">
              <a:lnSpc>
                <a:spcPct val="150000"/>
              </a:lnSpc>
              <a:buFont typeface="Wingdings" panose="05000000000000000000" pitchFamily="2" charset="2"/>
              <a:buChar char="Ø"/>
            </a:pPr>
            <a:r>
              <a:rPr lang="en-US" dirty="0"/>
              <a:t>Relay module Light or </a:t>
            </a:r>
          </a:p>
          <a:p>
            <a:pPr marL="285750" indent="-285750">
              <a:lnSpc>
                <a:spcPct val="150000"/>
              </a:lnSpc>
              <a:buFont typeface="Wingdings" panose="05000000000000000000" pitchFamily="2" charset="2"/>
              <a:buChar char="Ø"/>
            </a:pPr>
            <a:r>
              <a:rPr lang="en-US" dirty="0"/>
              <a:t>any electrical appliance</a:t>
            </a:r>
          </a:p>
          <a:p>
            <a:pPr marL="285750" indent="-285750">
              <a:lnSpc>
                <a:spcPct val="150000"/>
              </a:lnSpc>
              <a:buFont typeface="Wingdings" panose="05000000000000000000" pitchFamily="2" charset="2"/>
              <a:buChar char="Ø"/>
            </a:pPr>
            <a:r>
              <a:rPr lang="en-US" dirty="0"/>
              <a:t>Jumper wires</a:t>
            </a:r>
            <a:endParaRPr lang="en-IN" dirty="0"/>
          </a:p>
        </p:txBody>
      </p:sp>
      <p:sp>
        <p:nvSpPr>
          <p:cNvPr id="4" name="TextBox 3">
            <a:extLst>
              <a:ext uri="{FF2B5EF4-FFF2-40B4-BE49-F238E27FC236}">
                <a16:creationId xmlns:a16="http://schemas.microsoft.com/office/drawing/2014/main" id="{4AFC551D-FBF9-B66F-C8A9-6A936A483D20}"/>
              </a:ext>
            </a:extLst>
          </p:cNvPr>
          <p:cNvSpPr txBox="1"/>
          <p:nvPr/>
        </p:nvSpPr>
        <p:spPr>
          <a:xfrm>
            <a:off x="251520" y="3240894"/>
            <a:ext cx="2592288" cy="461665"/>
          </a:xfrm>
          <a:prstGeom prst="rect">
            <a:avLst/>
          </a:prstGeom>
          <a:noFill/>
        </p:spPr>
        <p:txBody>
          <a:bodyPr wrap="square" rtlCol="0">
            <a:spAutoFit/>
          </a:bodyPr>
          <a:lstStyle/>
          <a:p>
            <a:r>
              <a:rPr lang="en-IN" sz="2400" b="1" dirty="0">
                <a:solidFill>
                  <a:schemeClr val="tx2"/>
                </a:solidFill>
              </a:rPr>
              <a:t>Wiring:</a:t>
            </a:r>
          </a:p>
        </p:txBody>
      </p:sp>
      <p:sp>
        <p:nvSpPr>
          <p:cNvPr id="5" name="TextBox 4">
            <a:extLst>
              <a:ext uri="{FF2B5EF4-FFF2-40B4-BE49-F238E27FC236}">
                <a16:creationId xmlns:a16="http://schemas.microsoft.com/office/drawing/2014/main" id="{CBCFD6B3-3206-4D27-98BB-0642C0803FA4}"/>
              </a:ext>
            </a:extLst>
          </p:cNvPr>
          <p:cNvSpPr txBox="1"/>
          <p:nvPr/>
        </p:nvSpPr>
        <p:spPr>
          <a:xfrm>
            <a:off x="1547664" y="3755021"/>
            <a:ext cx="4752528" cy="254236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Connect one side of the relay to a GPIO pin (e.g., GPIO17) on the Raspberry Pi.</a:t>
            </a:r>
          </a:p>
          <a:p>
            <a:pPr marL="285750" indent="-285750">
              <a:lnSpc>
                <a:spcPct val="150000"/>
              </a:lnSpc>
              <a:buFont typeface="Wingdings" panose="05000000000000000000" pitchFamily="2" charset="2"/>
              <a:buChar char="Ø"/>
            </a:pPr>
            <a:r>
              <a:rPr lang="en-US" dirty="0"/>
              <a:t>Connect the other side of the relay to the electrical appliance.</a:t>
            </a:r>
          </a:p>
          <a:p>
            <a:pPr marL="285750" indent="-285750">
              <a:lnSpc>
                <a:spcPct val="150000"/>
              </a:lnSpc>
              <a:buFont typeface="Wingdings" panose="05000000000000000000" pitchFamily="2" charset="2"/>
              <a:buChar char="Ø"/>
            </a:pPr>
            <a:r>
              <a:rPr lang="en-US" dirty="0"/>
              <a:t>Ensure proper grounding and power connections</a:t>
            </a:r>
            <a:endParaRPr lang="en-IN" dirty="0"/>
          </a:p>
        </p:txBody>
      </p:sp>
    </p:spTree>
    <p:extLst>
      <p:ext uri="{BB962C8B-B14F-4D97-AF65-F5344CB8AC3E}">
        <p14:creationId xmlns:p14="http://schemas.microsoft.com/office/powerpoint/2010/main" val="77803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52CCC-8B94-F216-C0B4-860C3F89EACE}"/>
              </a:ext>
            </a:extLst>
          </p:cNvPr>
          <p:cNvSpPr>
            <a:spLocks noGrp="1"/>
          </p:cNvSpPr>
          <p:nvPr>
            <p:ph type="title"/>
          </p:nvPr>
        </p:nvSpPr>
        <p:spPr>
          <a:xfrm>
            <a:off x="539552" y="-350662"/>
            <a:ext cx="8305800" cy="1143000"/>
          </a:xfrm>
        </p:spPr>
        <p:txBody>
          <a:bodyPr>
            <a:normAutofit/>
          </a:bodyPr>
          <a:lstStyle/>
          <a:p>
            <a:r>
              <a:rPr lang="en-IN" sz="2400" b="1" dirty="0"/>
              <a:t>PROGRAM:</a:t>
            </a:r>
          </a:p>
        </p:txBody>
      </p:sp>
      <p:sp>
        <p:nvSpPr>
          <p:cNvPr id="3" name="TextBox 2">
            <a:extLst>
              <a:ext uri="{FF2B5EF4-FFF2-40B4-BE49-F238E27FC236}">
                <a16:creationId xmlns:a16="http://schemas.microsoft.com/office/drawing/2014/main" id="{491CFFA9-0448-EEEA-672A-E3857D5778D5}"/>
              </a:ext>
            </a:extLst>
          </p:cNvPr>
          <p:cNvSpPr txBox="1"/>
          <p:nvPr/>
        </p:nvSpPr>
        <p:spPr>
          <a:xfrm>
            <a:off x="2051720" y="772134"/>
            <a:ext cx="5472608" cy="6063198"/>
          </a:xfrm>
          <a:prstGeom prst="rect">
            <a:avLst/>
          </a:prstGeom>
          <a:noFill/>
        </p:spPr>
        <p:txBody>
          <a:bodyPr wrap="square" rtlCol="0">
            <a:spAutoFit/>
          </a:bodyPr>
          <a:lstStyle/>
          <a:p>
            <a:r>
              <a:rPr lang="en-IN" sz="1600" dirty="0"/>
              <a:t>import </a:t>
            </a:r>
            <a:r>
              <a:rPr lang="en-IN" sz="1600" dirty="0" err="1"/>
              <a:t>RPi.GPIO</a:t>
            </a:r>
            <a:r>
              <a:rPr lang="en-IN" sz="1600" dirty="0"/>
              <a:t> as GPIO</a:t>
            </a:r>
          </a:p>
          <a:p>
            <a:r>
              <a:rPr lang="en-IN" sz="1600" dirty="0"/>
              <a:t>import time</a:t>
            </a:r>
          </a:p>
          <a:p>
            <a:r>
              <a:rPr lang="en-IN" sz="1600" dirty="0">
                <a:solidFill>
                  <a:schemeClr val="accent1"/>
                </a:solidFill>
              </a:rPr>
              <a:t># Set the GPIO mode to BCM</a:t>
            </a:r>
          </a:p>
          <a:p>
            <a:r>
              <a:rPr lang="en-IN" sz="1600" dirty="0" err="1"/>
              <a:t>GPIO.setmode</a:t>
            </a:r>
            <a:r>
              <a:rPr lang="en-IN" sz="1600" dirty="0"/>
              <a:t>(GPIO.BCM)</a:t>
            </a:r>
          </a:p>
          <a:p>
            <a:r>
              <a:rPr lang="en-IN" sz="1600" dirty="0">
                <a:solidFill>
                  <a:schemeClr val="accent1"/>
                </a:solidFill>
              </a:rPr>
              <a:t># Define the GPIO pin connected to the relay</a:t>
            </a:r>
          </a:p>
          <a:p>
            <a:r>
              <a:rPr lang="en-IN" sz="1600" dirty="0" err="1"/>
              <a:t>relay_pin</a:t>
            </a:r>
            <a:r>
              <a:rPr lang="en-IN" sz="1600" dirty="0"/>
              <a:t> = 17</a:t>
            </a:r>
          </a:p>
          <a:p>
            <a:r>
              <a:rPr lang="en-IN" sz="1600" dirty="0">
                <a:solidFill>
                  <a:schemeClr val="accent1"/>
                </a:solidFill>
              </a:rPr>
              <a:t># Initialize the GPIO pin as an output</a:t>
            </a:r>
          </a:p>
          <a:p>
            <a:r>
              <a:rPr lang="en-IN" sz="1600" dirty="0" err="1"/>
              <a:t>GPIO.setup</a:t>
            </a:r>
            <a:r>
              <a:rPr lang="en-IN" sz="1600" dirty="0"/>
              <a:t>(</a:t>
            </a:r>
            <a:r>
              <a:rPr lang="en-IN" sz="1600" dirty="0" err="1"/>
              <a:t>relay_pin</a:t>
            </a:r>
            <a:r>
              <a:rPr lang="en-IN" sz="1600" dirty="0"/>
              <a:t>, GPIO.OUT)</a:t>
            </a:r>
          </a:p>
          <a:p>
            <a:r>
              <a:rPr lang="en-IN" sz="1600" dirty="0"/>
              <a:t>try:    </a:t>
            </a:r>
          </a:p>
          <a:p>
            <a:r>
              <a:rPr lang="en-IN" sz="1600" dirty="0"/>
              <a:t>while True:      </a:t>
            </a:r>
          </a:p>
          <a:p>
            <a:r>
              <a:rPr lang="en-IN" sz="1600" dirty="0">
                <a:solidFill>
                  <a:schemeClr val="accent1"/>
                </a:solidFill>
              </a:rPr>
              <a:t># Turn the relay ON (appliance OFF)        </a:t>
            </a:r>
            <a:r>
              <a:rPr lang="en-IN" sz="1600" dirty="0" err="1"/>
              <a:t>GPIO.output</a:t>
            </a:r>
            <a:r>
              <a:rPr lang="en-IN" sz="1600" dirty="0"/>
              <a:t>(</a:t>
            </a:r>
            <a:r>
              <a:rPr lang="en-IN" sz="1600" dirty="0" err="1"/>
              <a:t>relay_pin</a:t>
            </a:r>
            <a:r>
              <a:rPr lang="en-IN" sz="1600" dirty="0"/>
              <a:t>, GPIO.HIGH)       </a:t>
            </a:r>
          </a:p>
          <a:p>
            <a:r>
              <a:rPr lang="en-IN" sz="1600" dirty="0"/>
              <a:t>print("Light OFF")        </a:t>
            </a:r>
          </a:p>
          <a:p>
            <a:r>
              <a:rPr lang="en-IN" dirty="0" err="1"/>
              <a:t>time.sleep</a:t>
            </a:r>
            <a:r>
              <a:rPr lang="en-IN" dirty="0"/>
              <a:t>(5)  </a:t>
            </a:r>
          </a:p>
          <a:p>
            <a:r>
              <a:rPr lang="en-IN" dirty="0">
                <a:solidFill>
                  <a:schemeClr val="accent1"/>
                </a:solidFill>
              </a:rPr>
              <a:t># You can adjust the delay        </a:t>
            </a:r>
          </a:p>
          <a:p>
            <a:r>
              <a:rPr lang="en-IN" dirty="0">
                <a:solidFill>
                  <a:schemeClr val="accent1"/>
                </a:solidFill>
              </a:rPr>
              <a:t># Turn the relay OFF (appliance ON)           </a:t>
            </a:r>
            <a:r>
              <a:rPr lang="en-IN" dirty="0" err="1"/>
              <a:t>GPIO.output</a:t>
            </a:r>
            <a:r>
              <a:rPr lang="en-IN" dirty="0"/>
              <a:t>(</a:t>
            </a:r>
            <a:r>
              <a:rPr lang="en-IN" dirty="0" err="1"/>
              <a:t>relay_pin</a:t>
            </a:r>
            <a:r>
              <a:rPr lang="en-IN" dirty="0"/>
              <a:t>, GPIO.LOW)       </a:t>
            </a:r>
          </a:p>
          <a:p>
            <a:r>
              <a:rPr lang="en-IN" dirty="0"/>
              <a:t> print("Light ON")        </a:t>
            </a:r>
          </a:p>
          <a:p>
            <a:r>
              <a:rPr lang="en-IN" dirty="0" err="1"/>
              <a:t>time.sleep</a:t>
            </a:r>
            <a:r>
              <a:rPr lang="en-IN" dirty="0"/>
              <a:t>(5)</a:t>
            </a:r>
            <a:r>
              <a:rPr lang="en-US" dirty="0"/>
              <a:t> </a:t>
            </a:r>
          </a:p>
          <a:p>
            <a:r>
              <a:rPr lang="en-US" dirty="0"/>
              <a:t>except </a:t>
            </a:r>
            <a:r>
              <a:rPr lang="en-US" dirty="0" err="1"/>
              <a:t>KeyboardInterrupt</a:t>
            </a:r>
            <a:r>
              <a:rPr lang="en-US" dirty="0"/>
              <a:t>:    </a:t>
            </a:r>
          </a:p>
          <a:p>
            <a:r>
              <a:rPr lang="en-US" dirty="0"/>
              <a:t>    print("</a:t>
            </a:r>
            <a:r>
              <a:rPr lang="en-US" dirty="0" err="1"/>
              <a:t>Ctrl+C</a:t>
            </a:r>
            <a:r>
              <a:rPr lang="en-US" dirty="0"/>
              <a:t> pressed. Exiting...")</a:t>
            </a:r>
          </a:p>
          <a:p>
            <a:r>
              <a:rPr lang="en-US" dirty="0"/>
              <a:t>finally:    </a:t>
            </a:r>
          </a:p>
          <a:p>
            <a:r>
              <a:rPr lang="en-US" dirty="0"/>
              <a:t>    </a:t>
            </a:r>
            <a:r>
              <a:rPr lang="en-US" dirty="0" err="1"/>
              <a:t>GPIO.cleanup</a:t>
            </a:r>
            <a:r>
              <a:rPr lang="en-US" dirty="0"/>
              <a:t>()</a:t>
            </a:r>
            <a:endParaRPr lang="en-IN" dirty="0"/>
          </a:p>
        </p:txBody>
      </p:sp>
    </p:spTree>
    <p:extLst>
      <p:ext uri="{BB962C8B-B14F-4D97-AF65-F5344CB8AC3E}">
        <p14:creationId xmlns:p14="http://schemas.microsoft.com/office/powerpoint/2010/main" val="2698351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D01F-71D7-2807-ED98-2C7CC92A965D}"/>
              </a:ext>
            </a:extLst>
          </p:cNvPr>
          <p:cNvSpPr>
            <a:spLocks noGrp="1"/>
          </p:cNvSpPr>
          <p:nvPr>
            <p:ph type="title"/>
          </p:nvPr>
        </p:nvSpPr>
        <p:spPr>
          <a:xfrm>
            <a:off x="179512" y="404664"/>
            <a:ext cx="8305800" cy="1143000"/>
          </a:xfrm>
        </p:spPr>
        <p:txBody>
          <a:bodyPr>
            <a:normAutofit/>
          </a:bodyPr>
          <a:lstStyle/>
          <a:p>
            <a:r>
              <a:rPr lang="en-IN" sz="3600" b="1" dirty="0"/>
              <a:t>Explanation</a:t>
            </a:r>
            <a:r>
              <a:rPr lang="en-IN" sz="3200" dirty="0"/>
              <a:t>:</a:t>
            </a:r>
          </a:p>
        </p:txBody>
      </p:sp>
      <p:sp>
        <p:nvSpPr>
          <p:cNvPr id="4" name="TextBox 3">
            <a:extLst>
              <a:ext uri="{FF2B5EF4-FFF2-40B4-BE49-F238E27FC236}">
                <a16:creationId xmlns:a16="http://schemas.microsoft.com/office/drawing/2014/main" id="{B24F24E3-2F94-96DD-E1FC-EB32C6D3089E}"/>
              </a:ext>
            </a:extLst>
          </p:cNvPr>
          <p:cNvSpPr txBox="1"/>
          <p:nvPr/>
        </p:nvSpPr>
        <p:spPr>
          <a:xfrm>
            <a:off x="395536" y="1710353"/>
            <a:ext cx="8640960" cy="3373359"/>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IN" dirty="0"/>
              <a:t>We import the necessary libraries, </a:t>
            </a:r>
            <a:r>
              <a:rPr lang="en-IN" dirty="0" err="1"/>
              <a:t>RPi.GPIO</a:t>
            </a:r>
            <a:r>
              <a:rPr lang="en-IN" dirty="0"/>
              <a:t> for controlling GPIO pins and time for adding delays .</a:t>
            </a:r>
          </a:p>
          <a:p>
            <a:pPr marL="285750" indent="-285750">
              <a:lnSpc>
                <a:spcPct val="150000"/>
              </a:lnSpc>
              <a:buFont typeface="Wingdings" panose="05000000000000000000" pitchFamily="2" charset="2"/>
              <a:buChar char="Ø"/>
            </a:pPr>
            <a:r>
              <a:rPr lang="en-IN" dirty="0"/>
              <a:t>We set the GPIO mode to BCM, which is a common pin numbering scheme . Define the GPIO pin (relay pin) to which the relay is connected . </a:t>
            </a:r>
          </a:p>
          <a:p>
            <a:pPr marL="285750" indent="-285750">
              <a:lnSpc>
                <a:spcPct val="150000"/>
              </a:lnSpc>
              <a:buFont typeface="Wingdings" panose="05000000000000000000" pitchFamily="2" charset="2"/>
              <a:buChar char="Ø"/>
            </a:pPr>
            <a:r>
              <a:rPr lang="en-IN" dirty="0"/>
              <a:t>Initialize the GPIO pin as an output . In a loop, the code alternately turns the relay ON and OFF with a delay, simulating turning the light ON and OFF .</a:t>
            </a:r>
          </a:p>
          <a:p>
            <a:pPr marL="285750" indent="-285750">
              <a:lnSpc>
                <a:spcPct val="150000"/>
              </a:lnSpc>
              <a:buFont typeface="Wingdings" panose="05000000000000000000" pitchFamily="2" charset="2"/>
              <a:buChar char="Ø"/>
            </a:pPr>
            <a:r>
              <a:rPr lang="en-IN" dirty="0"/>
              <a:t>The try-except block handles Keyboard Interrupt (</a:t>
            </a:r>
            <a:r>
              <a:rPr lang="en-IN" dirty="0" err="1"/>
              <a:t>Ctrl+C</a:t>
            </a:r>
            <a:r>
              <a:rPr lang="en-IN" dirty="0"/>
              <a:t>) to gracefully exit the program and clean up GPIO resources.</a:t>
            </a:r>
          </a:p>
        </p:txBody>
      </p:sp>
    </p:spTree>
    <p:extLst>
      <p:ext uri="{BB962C8B-B14F-4D97-AF65-F5344CB8AC3E}">
        <p14:creationId xmlns:p14="http://schemas.microsoft.com/office/powerpoint/2010/main" val="2224964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85728"/>
            <a:ext cx="8786842" cy="584775"/>
          </a:xfrm>
          <a:prstGeom prst="rect">
            <a:avLst/>
          </a:prstGeom>
          <a:noFill/>
        </p:spPr>
        <p:txBody>
          <a:bodyPr wrap="square" rtlCol="0">
            <a:spAutoFit/>
          </a:bodyPr>
          <a:lstStyle/>
          <a:p>
            <a:r>
              <a:rPr lang="en-US" sz="3200" b="1" dirty="0">
                <a:solidFill>
                  <a:schemeClr val="tx2"/>
                </a:solidFill>
              </a:rPr>
              <a:t>VISUALIZATION:</a:t>
            </a:r>
          </a:p>
        </p:txBody>
      </p:sp>
      <p:pic>
        <p:nvPicPr>
          <p:cNvPr id="6" name="Picture 5" descr="WhatsApp Image 2023-09-30 at 12.37.04 PM.jpeg"/>
          <p:cNvPicPr>
            <a:picLocks noChangeAspect="1"/>
          </p:cNvPicPr>
          <p:nvPr/>
        </p:nvPicPr>
        <p:blipFill>
          <a:blip r:embed="rId2" cstate="print"/>
          <a:stretch>
            <a:fillRect/>
          </a:stretch>
        </p:blipFill>
        <p:spPr>
          <a:xfrm>
            <a:off x="714348" y="3571876"/>
            <a:ext cx="8072494" cy="3143272"/>
          </a:xfrm>
          <a:prstGeom prst="rect">
            <a:avLst/>
          </a:prstGeom>
        </p:spPr>
      </p:pic>
      <p:sp>
        <p:nvSpPr>
          <p:cNvPr id="8" name="TextBox 7"/>
          <p:cNvSpPr txBox="1"/>
          <p:nvPr/>
        </p:nvSpPr>
        <p:spPr>
          <a:xfrm>
            <a:off x="357158" y="1142984"/>
            <a:ext cx="7786742" cy="1938992"/>
          </a:xfrm>
          <a:prstGeom prst="rect">
            <a:avLst/>
          </a:prstGeom>
          <a:noFill/>
        </p:spPr>
        <p:txBody>
          <a:bodyPr wrap="square" rtlCol="0">
            <a:spAutoFit/>
          </a:bodyPr>
          <a:lstStyle/>
          <a:p>
            <a:pPr>
              <a:buFont typeface="Wingdings" pitchFamily="2" charset="2"/>
              <a:buChar char="Ø"/>
            </a:pPr>
            <a:r>
              <a:rPr lang="en-US" sz="2000" dirty="0"/>
              <a:t>Pie charts will be useful in comparing the energy consumption of different locations, where the sum of each part will equal to a whole.</a:t>
            </a:r>
          </a:p>
          <a:p>
            <a:pPr>
              <a:buFont typeface="Wingdings" pitchFamily="2" charset="2"/>
              <a:buChar char="Ø"/>
            </a:pPr>
            <a:r>
              <a:rPr lang="en-US" sz="2000" dirty="0"/>
              <a:t> They are easy to read and with a quick scan of the chart, you can understand which site energy is consumed more and can reduce for future use. It is also good practice to include percentage labels  which can be implement by using pie chart.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1000108"/>
            <a:ext cx="8501122" cy="2554545"/>
          </a:xfrm>
          <a:prstGeom prst="rect">
            <a:avLst/>
          </a:prstGeom>
          <a:noFill/>
        </p:spPr>
        <p:txBody>
          <a:bodyPr wrap="square" rtlCol="0">
            <a:spAutoFit/>
          </a:bodyPr>
          <a:lstStyle/>
          <a:p>
            <a:pPr>
              <a:buFont typeface="Wingdings" pitchFamily="2" charset="2"/>
              <a:buChar char="Ø"/>
            </a:pPr>
            <a:r>
              <a:rPr lang="en-US" sz="2000" dirty="0"/>
              <a:t>Energy Automation is the convergence of home automation by using the internet connected appliances for energy storage, breakers and solar technologies all working seamlessly together. Managing energy use and production along with lighting, climate, shades and other home systems is the ultimate smart home!</a:t>
            </a:r>
          </a:p>
          <a:p>
            <a:endParaRPr lang="en-US" sz="2000" dirty="0"/>
          </a:p>
          <a:p>
            <a:pPr>
              <a:buFont typeface="Wingdings" pitchFamily="2" charset="2"/>
              <a:buChar char="Ø"/>
            </a:pPr>
            <a:r>
              <a:rPr lang="en-US" sz="2000" dirty="0"/>
              <a:t>The benefits of this innovation includes improved accuracy, reliability, and productivity, as well as improved employee morals.</a:t>
            </a:r>
          </a:p>
        </p:txBody>
      </p:sp>
      <p:pic>
        <p:nvPicPr>
          <p:cNvPr id="4" name="Picture 3" descr="20230509_Impact_10_benefits_of_process_automation_blog_Data_1_1_3b7e213357.jpg"/>
          <p:cNvPicPr>
            <a:picLocks noChangeAspect="1"/>
          </p:cNvPicPr>
          <p:nvPr/>
        </p:nvPicPr>
        <p:blipFill>
          <a:blip r:embed="rId2" cstate="print"/>
          <a:stretch>
            <a:fillRect/>
          </a:stretch>
        </p:blipFill>
        <p:spPr>
          <a:xfrm>
            <a:off x="1403648" y="3643314"/>
            <a:ext cx="6072230" cy="3214686"/>
          </a:xfrm>
          <a:prstGeom prst="rect">
            <a:avLst/>
          </a:prstGeom>
        </p:spPr>
      </p:pic>
      <p:sp>
        <p:nvSpPr>
          <p:cNvPr id="5" name="TextBox 4"/>
          <p:cNvSpPr txBox="1"/>
          <p:nvPr/>
        </p:nvSpPr>
        <p:spPr>
          <a:xfrm>
            <a:off x="357158" y="428604"/>
            <a:ext cx="6000792" cy="584775"/>
          </a:xfrm>
          <a:prstGeom prst="rect">
            <a:avLst/>
          </a:prstGeom>
          <a:noFill/>
        </p:spPr>
        <p:txBody>
          <a:bodyPr wrap="square" rtlCol="0">
            <a:spAutoFit/>
          </a:bodyPr>
          <a:lstStyle/>
          <a:p>
            <a:r>
              <a:rPr lang="en-US" sz="3200" b="1" dirty="0">
                <a:solidFill>
                  <a:schemeClr val="tx2"/>
                </a:solidFill>
              </a:rPr>
              <a:t>ENERGY AUTOMATION</a:t>
            </a:r>
            <a:r>
              <a:rPr lang="en-US" sz="3200" b="1"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20688"/>
            <a:ext cx="5760640" cy="646331"/>
          </a:xfrm>
          <a:prstGeom prst="rect">
            <a:avLst/>
          </a:prstGeom>
          <a:noFill/>
        </p:spPr>
        <p:txBody>
          <a:bodyPr wrap="square" rtlCol="0">
            <a:spAutoFit/>
          </a:bodyPr>
          <a:lstStyle/>
          <a:p>
            <a:r>
              <a:rPr lang="en-US" sz="3200" b="1" dirty="0">
                <a:solidFill>
                  <a:schemeClr val="tx2"/>
                </a:solidFill>
              </a:rPr>
              <a:t>CHALLENGES</a:t>
            </a:r>
            <a:r>
              <a:rPr lang="en-US" sz="3600" b="1" dirty="0">
                <a:solidFill>
                  <a:schemeClr val="tx2"/>
                </a:solidFill>
              </a:rPr>
              <a:t>:-</a:t>
            </a:r>
          </a:p>
        </p:txBody>
      </p:sp>
      <p:sp>
        <p:nvSpPr>
          <p:cNvPr id="4" name="TextBox 3"/>
          <p:cNvSpPr txBox="1"/>
          <p:nvPr/>
        </p:nvSpPr>
        <p:spPr>
          <a:xfrm>
            <a:off x="539552" y="1412776"/>
            <a:ext cx="7848872" cy="1938992"/>
          </a:xfrm>
          <a:prstGeom prst="rect">
            <a:avLst/>
          </a:prstGeom>
          <a:noFill/>
        </p:spPr>
        <p:txBody>
          <a:bodyPr wrap="square" rtlCol="0">
            <a:spAutoFit/>
          </a:bodyPr>
          <a:lstStyle/>
          <a:p>
            <a:pPr>
              <a:buFont typeface="Wingdings" pitchFamily="2" charset="2"/>
              <a:buChar char="Ø"/>
            </a:pPr>
            <a:r>
              <a:rPr lang="en-US" sz="2000" dirty="0"/>
              <a:t>The measurement of energy consumption is critical in understanding and optimizing energy usage in various sectors, including manufacturing sites, homes, commercial buildings, and transportation. </a:t>
            </a:r>
          </a:p>
          <a:p>
            <a:pPr>
              <a:buFont typeface="Wingdings" pitchFamily="2" charset="2"/>
              <a:buChar char="Ø"/>
            </a:pPr>
            <a:r>
              <a:rPr lang="en-US" sz="2000" dirty="0"/>
              <a:t>However, the manual collection and analysis of energy consumption data can be time-consuming and error.</a:t>
            </a:r>
          </a:p>
        </p:txBody>
      </p:sp>
      <p:sp>
        <p:nvSpPr>
          <p:cNvPr id="5" name="TextBox 4"/>
          <p:cNvSpPr txBox="1"/>
          <p:nvPr/>
        </p:nvSpPr>
        <p:spPr>
          <a:xfrm>
            <a:off x="611560" y="3573016"/>
            <a:ext cx="2736304" cy="584775"/>
          </a:xfrm>
          <a:prstGeom prst="rect">
            <a:avLst/>
          </a:prstGeom>
          <a:noFill/>
        </p:spPr>
        <p:txBody>
          <a:bodyPr wrap="square" rtlCol="0">
            <a:spAutoFit/>
          </a:bodyPr>
          <a:lstStyle/>
          <a:p>
            <a:r>
              <a:rPr lang="en-US" sz="3200" b="1" dirty="0">
                <a:solidFill>
                  <a:schemeClr val="tx2"/>
                </a:solidFill>
              </a:rPr>
              <a:t>SOLUTION:-</a:t>
            </a:r>
          </a:p>
        </p:txBody>
      </p:sp>
      <p:sp>
        <p:nvSpPr>
          <p:cNvPr id="7" name="TextBox 6"/>
          <p:cNvSpPr txBox="1"/>
          <p:nvPr/>
        </p:nvSpPr>
        <p:spPr>
          <a:xfrm>
            <a:off x="827584" y="4221088"/>
            <a:ext cx="6696744" cy="1938992"/>
          </a:xfrm>
          <a:prstGeom prst="rect">
            <a:avLst/>
          </a:prstGeom>
          <a:noFill/>
        </p:spPr>
        <p:txBody>
          <a:bodyPr wrap="square" rtlCol="0">
            <a:spAutoFit/>
          </a:bodyPr>
          <a:lstStyle/>
          <a:p>
            <a:pPr>
              <a:buFont typeface="Wingdings" pitchFamily="2" charset="2"/>
              <a:buChar char="Ø"/>
            </a:pPr>
            <a:r>
              <a:rPr lang="en-US" sz="2000" dirty="0"/>
              <a:t>There is a need for an automated approach to collect, analyze and visualize energy consumption data for better decision-making. </a:t>
            </a:r>
          </a:p>
          <a:p>
            <a:pPr>
              <a:buFont typeface="Wingdings" pitchFamily="2" charset="2"/>
              <a:buChar char="Ø"/>
            </a:pPr>
            <a:r>
              <a:rPr lang="en-US" sz="2000" dirty="0"/>
              <a:t>So internet-connected appliances is based on less errors and to reduce time consumption which  handles through mobile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I-energy-consumption-forecast.png"/>
          <p:cNvPicPr>
            <a:picLocks noChangeAspect="1"/>
          </p:cNvPicPr>
          <p:nvPr/>
        </p:nvPicPr>
        <p:blipFill>
          <a:blip r:embed="rId2" cstate="print"/>
          <a:stretch>
            <a:fillRect/>
          </a:stretch>
        </p:blipFill>
        <p:spPr>
          <a:xfrm>
            <a:off x="0" y="0"/>
            <a:ext cx="9144000" cy="6858000"/>
          </a:xfrm>
          <a:prstGeom prst="rect">
            <a:avLst/>
          </a:prstGeom>
        </p:spPr>
      </p:pic>
      <p:sp>
        <p:nvSpPr>
          <p:cNvPr id="4" name="TextBox 3"/>
          <p:cNvSpPr txBox="1"/>
          <p:nvPr/>
        </p:nvSpPr>
        <p:spPr>
          <a:xfrm>
            <a:off x="3635896" y="548680"/>
            <a:ext cx="4896544" cy="1446550"/>
          </a:xfrm>
          <a:prstGeom prst="rect">
            <a:avLst/>
          </a:prstGeom>
          <a:noFill/>
        </p:spPr>
        <p:txBody>
          <a:bodyPr wrap="square" rtlCol="0">
            <a:spAutoFit/>
          </a:bodyPr>
          <a:lstStyle/>
          <a:p>
            <a:pPr algn="just"/>
            <a:r>
              <a:rPr lang="en-US" sz="4400" dirty="0">
                <a:solidFill>
                  <a:schemeClr val="bg1"/>
                </a:solidFill>
              </a:rPr>
              <a:t>ENERGY CONSUMPTION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708688"/>
          </a:xfrm>
        </p:spPr>
        <p:txBody>
          <a:bodyPr>
            <a:normAutofit/>
          </a:bodyPr>
          <a:lstStyle/>
          <a:p>
            <a:pPr algn="l"/>
            <a:r>
              <a:rPr lang="en-US" sz="3600" b="1" dirty="0"/>
              <a:t>CONCLUSION:</a:t>
            </a:r>
            <a:r>
              <a:rPr lang="en-US" sz="3600" dirty="0"/>
              <a:t>-</a:t>
            </a:r>
          </a:p>
        </p:txBody>
      </p:sp>
      <p:sp>
        <p:nvSpPr>
          <p:cNvPr id="3" name="TextBox 2"/>
          <p:cNvSpPr txBox="1"/>
          <p:nvPr/>
        </p:nvSpPr>
        <p:spPr>
          <a:xfrm>
            <a:off x="357158" y="1916832"/>
            <a:ext cx="8286808" cy="2862322"/>
          </a:xfrm>
          <a:prstGeom prst="rect">
            <a:avLst/>
          </a:prstGeom>
          <a:noFill/>
        </p:spPr>
        <p:txBody>
          <a:bodyPr wrap="square" rtlCol="0">
            <a:spAutoFit/>
          </a:bodyPr>
          <a:lstStyle/>
          <a:p>
            <a:pPr>
              <a:buFont typeface="Wingdings" pitchFamily="2" charset="2"/>
              <a:buChar char="Ø"/>
            </a:pPr>
            <a:r>
              <a:rPr lang="en-US" sz="2000" dirty="0"/>
              <a:t>In conclusion, energy consumption is a critical global issue with far-reaching environmental, economic, and social implications. </a:t>
            </a:r>
          </a:p>
          <a:p>
            <a:pPr>
              <a:buFont typeface="Wingdings" pitchFamily="2" charset="2"/>
              <a:buChar char="Ø"/>
            </a:pPr>
            <a:endParaRPr lang="en-US" sz="2000" dirty="0"/>
          </a:p>
          <a:p>
            <a:pPr>
              <a:buFont typeface="Wingdings" pitchFamily="2" charset="2"/>
              <a:buChar char="Ø"/>
            </a:pPr>
            <a:r>
              <a:rPr lang="en-US" sz="2000" dirty="0"/>
              <a:t>To mitigate its adverse effects, it is essential to embrace energy-efficient technologies.</a:t>
            </a:r>
          </a:p>
          <a:p>
            <a:endParaRPr lang="en-US" sz="2000" dirty="0"/>
          </a:p>
          <a:p>
            <a:pPr>
              <a:buFont typeface="Wingdings" pitchFamily="2" charset="2"/>
              <a:buChar char="Ø"/>
            </a:pPr>
            <a:r>
              <a:rPr lang="en-US" sz="2000" dirty="0"/>
              <a:t>Government policies, public awareness, and individual actions play pivotal roles in reducing energy consumption and ensuring with less errors and time saving probabilities.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ADC181-666F-1F7F-21B7-2DB0DFFDBBDA}"/>
              </a:ext>
            </a:extLst>
          </p:cNvPr>
          <p:cNvSpPr txBox="1"/>
          <p:nvPr/>
        </p:nvSpPr>
        <p:spPr>
          <a:xfrm>
            <a:off x="971600" y="2132856"/>
            <a:ext cx="7920880" cy="3170099"/>
          </a:xfrm>
          <a:prstGeom prst="rect">
            <a:avLst/>
          </a:prstGeom>
          <a:noFill/>
        </p:spPr>
        <p:txBody>
          <a:bodyPr wrap="square" rtlCol="0">
            <a:spAutoFit/>
          </a:bodyPr>
          <a:lstStyle/>
          <a:p>
            <a:r>
              <a:rPr lang="en-US" sz="2000" dirty="0"/>
              <a:t>Understanding sustainability and responsible for resource management are paramount, optimizing our energy consumption is of utmost importance. The 'Measured Energy Consumption Project' aims to address this critical need by developing a comprehensive system for accurately measuring, monitoring, and analyzing energy usage in various settings. This project is designed to empower individuals, businesses, and communities with the knowledge and tools to make informed decisions about their energy consumption, ultimately contributing to a more energy-efficient and environmentally sustainable future."</a:t>
            </a:r>
            <a:endParaRPr lang="en-IN" sz="2000" dirty="0"/>
          </a:p>
        </p:txBody>
      </p:sp>
      <p:sp>
        <p:nvSpPr>
          <p:cNvPr id="5" name="TextBox 4">
            <a:extLst>
              <a:ext uri="{FF2B5EF4-FFF2-40B4-BE49-F238E27FC236}">
                <a16:creationId xmlns:a16="http://schemas.microsoft.com/office/drawing/2014/main" id="{D135971D-B0A7-3C39-CB78-04E87E1982B7}"/>
              </a:ext>
            </a:extLst>
          </p:cNvPr>
          <p:cNvSpPr txBox="1"/>
          <p:nvPr/>
        </p:nvSpPr>
        <p:spPr>
          <a:xfrm>
            <a:off x="683568" y="1124744"/>
            <a:ext cx="4464496" cy="646331"/>
          </a:xfrm>
          <a:prstGeom prst="rect">
            <a:avLst/>
          </a:prstGeom>
          <a:noFill/>
        </p:spPr>
        <p:txBody>
          <a:bodyPr wrap="square" rtlCol="0">
            <a:spAutoFit/>
          </a:bodyPr>
          <a:lstStyle/>
          <a:p>
            <a:r>
              <a:rPr lang="en-US" sz="3600" b="1" dirty="0">
                <a:solidFill>
                  <a:schemeClr val="tx2"/>
                </a:solidFill>
              </a:rPr>
              <a:t>Introduction:-</a:t>
            </a:r>
            <a:endParaRPr lang="en-IN" sz="3600" b="1" dirty="0">
              <a:solidFill>
                <a:schemeClr val="tx2"/>
              </a:solidFill>
            </a:endParaRPr>
          </a:p>
        </p:txBody>
      </p:sp>
    </p:spTree>
    <p:extLst>
      <p:ext uri="{BB962C8B-B14F-4D97-AF65-F5344CB8AC3E}">
        <p14:creationId xmlns:p14="http://schemas.microsoft.com/office/powerpoint/2010/main" val="393678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7814672" cy="994122"/>
          </a:xfrm>
        </p:spPr>
        <p:txBody>
          <a:bodyPr>
            <a:normAutofit/>
          </a:bodyPr>
          <a:lstStyle/>
          <a:p>
            <a:pPr algn="l"/>
            <a:r>
              <a:rPr lang="en-US" sz="3600" b="1" dirty="0"/>
              <a:t>INTERNET-CONNECTED APPLIANCES:-</a:t>
            </a:r>
          </a:p>
        </p:txBody>
      </p:sp>
      <p:sp>
        <p:nvSpPr>
          <p:cNvPr id="4" name="TextBox 3"/>
          <p:cNvSpPr txBox="1"/>
          <p:nvPr/>
        </p:nvSpPr>
        <p:spPr>
          <a:xfrm>
            <a:off x="323528" y="1357298"/>
            <a:ext cx="8064896" cy="3477875"/>
          </a:xfrm>
          <a:prstGeom prst="rect">
            <a:avLst/>
          </a:prstGeom>
          <a:noFill/>
        </p:spPr>
        <p:txBody>
          <a:bodyPr wrap="square" rtlCol="0">
            <a:spAutoFit/>
          </a:bodyPr>
          <a:lstStyle/>
          <a:p>
            <a:pPr lvl="1">
              <a:buFont typeface="Wingdings" pitchFamily="2" charset="2"/>
              <a:buChar char="Ø"/>
            </a:pPr>
            <a:r>
              <a:rPr lang="en-US" sz="2000" dirty="0"/>
              <a:t>Connecting and automating kitchen appliances can save time, money and energy. Today’s smart kitchen gadgets connect to your home automation system for convenience and savings. You can command your coffee maker to be ready with a hot beverage when you wake up. Preheat your oven on the way home from work so it’s ready for making dinner. Optimize your refrigerator and freezer temperatures to minimize energy use.</a:t>
            </a:r>
          </a:p>
          <a:p>
            <a:pPr lvl="1"/>
            <a:endParaRPr lang="en-US" sz="2000" dirty="0"/>
          </a:p>
          <a:p>
            <a:pPr lvl="1" algn="just">
              <a:buFont typeface="Wingdings" pitchFamily="2" charset="2"/>
              <a:buChar char="Ø"/>
            </a:pPr>
            <a:r>
              <a:rPr lang="en-US" sz="2000" dirty="0"/>
              <a:t>Generally, smart home devices that are worth in the kitchen, by using these techniques we can implement for all the home appliances to obtain  proper output with less errors.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43866" cy="714356"/>
          </a:xfrm>
        </p:spPr>
        <p:txBody>
          <a:bodyPr>
            <a:normAutofit/>
          </a:bodyPr>
          <a:lstStyle/>
          <a:p>
            <a:pPr algn="l"/>
            <a:r>
              <a:rPr lang="en-US" sz="4000" b="1" dirty="0"/>
              <a:t>OBJECTIVE</a:t>
            </a:r>
            <a:r>
              <a:rPr lang="en-US" sz="4000" b="1" i="1" dirty="0"/>
              <a:t>:-</a:t>
            </a:r>
          </a:p>
        </p:txBody>
      </p:sp>
      <p:sp>
        <p:nvSpPr>
          <p:cNvPr id="5" name="TextBox 4"/>
          <p:cNvSpPr txBox="1"/>
          <p:nvPr/>
        </p:nvSpPr>
        <p:spPr>
          <a:xfrm>
            <a:off x="285720" y="571481"/>
            <a:ext cx="8072494" cy="1692771"/>
          </a:xfrm>
          <a:prstGeom prst="rect">
            <a:avLst/>
          </a:prstGeom>
          <a:noFill/>
        </p:spPr>
        <p:txBody>
          <a:bodyPr wrap="square" rtlCol="0">
            <a:spAutoFit/>
          </a:bodyPr>
          <a:lstStyle/>
          <a:p>
            <a:r>
              <a:rPr lang="en-US" sz="2000" dirty="0"/>
              <a:t>In order to promote sustainable economic development and environmental protection, energy efficiency has been widely acknowledged as a top priority for international organizations, governments, firms, and even households across the world</a:t>
            </a:r>
          </a:p>
          <a:p>
            <a:endParaRPr lang="en-US" sz="2400" dirty="0"/>
          </a:p>
        </p:txBody>
      </p:sp>
      <p:sp>
        <p:nvSpPr>
          <p:cNvPr id="6" name="TextBox 5"/>
          <p:cNvSpPr txBox="1"/>
          <p:nvPr/>
        </p:nvSpPr>
        <p:spPr>
          <a:xfrm>
            <a:off x="357158" y="3786190"/>
            <a:ext cx="8572560" cy="2862322"/>
          </a:xfrm>
          <a:prstGeom prst="rect">
            <a:avLst/>
          </a:prstGeom>
          <a:noFill/>
        </p:spPr>
        <p:txBody>
          <a:bodyPr wrap="square" rtlCol="0">
            <a:spAutoFit/>
          </a:bodyPr>
          <a:lstStyle/>
          <a:p>
            <a:r>
              <a:rPr lang="en-US" b="1" dirty="0"/>
              <a:t>Select Measurement Tools</a:t>
            </a:r>
            <a:r>
              <a:rPr lang="en-US" dirty="0"/>
              <a:t>: Choose the appropriate instruments or sensors for your specific application. This might include smart meters, energy monitors, data loggers, or even software solutions.</a:t>
            </a:r>
          </a:p>
          <a:p>
            <a:endParaRPr lang="en-US" dirty="0"/>
          </a:p>
          <a:p>
            <a:r>
              <a:rPr lang="en-US" b="1" dirty="0"/>
              <a:t>Data Collection</a:t>
            </a:r>
            <a:r>
              <a:rPr lang="en-US" dirty="0"/>
              <a:t>: Collect energy consumption data over a defined period. Ensure that the data is accurate and comprehensive, covering all relevant sources of energy use.</a:t>
            </a:r>
          </a:p>
          <a:p>
            <a:endParaRPr lang="en-US" dirty="0"/>
          </a:p>
          <a:p>
            <a:r>
              <a:rPr lang="en-US" b="1" dirty="0"/>
              <a:t>Data Analysis</a:t>
            </a:r>
            <a:r>
              <a:rPr lang="en-US" dirty="0"/>
              <a:t>: Analyze the collected data to identify  trends  energy consumption. </a:t>
            </a:r>
          </a:p>
          <a:p>
            <a:endParaRPr lang="en-US" dirty="0"/>
          </a:p>
        </p:txBody>
      </p:sp>
      <p:pic>
        <p:nvPicPr>
          <p:cNvPr id="8" name="Picture 7" descr="WhatsApp Image 2023-09-30 at 12.54.18 PM.jpeg"/>
          <p:cNvPicPr>
            <a:picLocks noChangeAspect="1"/>
          </p:cNvPicPr>
          <p:nvPr/>
        </p:nvPicPr>
        <p:blipFill>
          <a:blip r:embed="rId2" cstate="print"/>
          <a:stretch>
            <a:fillRect/>
          </a:stretch>
        </p:blipFill>
        <p:spPr>
          <a:xfrm>
            <a:off x="428596" y="1857363"/>
            <a:ext cx="7643866" cy="185738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814AC-76D0-782C-5520-830BD034481B}"/>
              </a:ext>
            </a:extLst>
          </p:cNvPr>
          <p:cNvSpPr>
            <a:spLocks noGrp="1"/>
          </p:cNvSpPr>
          <p:nvPr>
            <p:ph type="title"/>
          </p:nvPr>
        </p:nvSpPr>
        <p:spPr>
          <a:xfrm>
            <a:off x="179512" y="260648"/>
            <a:ext cx="8352928" cy="1008112"/>
          </a:xfrm>
        </p:spPr>
        <p:txBody>
          <a:bodyPr>
            <a:normAutofit fontScale="90000"/>
          </a:bodyPr>
          <a:lstStyle/>
          <a:p>
            <a:r>
              <a:rPr lang="en-US" dirty="0"/>
              <a:t>Data collection and preprocessing:-</a:t>
            </a:r>
            <a:endParaRPr lang="en-IN" dirty="0"/>
          </a:p>
        </p:txBody>
      </p:sp>
      <p:sp>
        <p:nvSpPr>
          <p:cNvPr id="3" name="TextBox 2">
            <a:extLst>
              <a:ext uri="{FF2B5EF4-FFF2-40B4-BE49-F238E27FC236}">
                <a16:creationId xmlns:a16="http://schemas.microsoft.com/office/drawing/2014/main" id="{DA1BEE10-4F84-7760-66BC-05E5F8A24187}"/>
              </a:ext>
            </a:extLst>
          </p:cNvPr>
          <p:cNvSpPr txBox="1"/>
          <p:nvPr/>
        </p:nvSpPr>
        <p:spPr>
          <a:xfrm>
            <a:off x="323528" y="1340768"/>
            <a:ext cx="8363272" cy="4985980"/>
          </a:xfrm>
          <a:prstGeom prst="rect">
            <a:avLst/>
          </a:prstGeom>
          <a:noFill/>
        </p:spPr>
        <p:txBody>
          <a:bodyPr wrap="square" rtlCol="0">
            <a:spAutoFit/>
          </a:bodyPr>
          <a:lstStyle/>
          <a:p>
            <a:pPr algn="just"/>
            <a:r>
              <a:rPr lang="en-US" sz="2000" b="0" i="0" dirty="0">
                <a:solidFill>
                  <a:srgbClr val="374151"/>
                </a:solidFill>
                <a:effectLst/>
                <a:latin typeface="Söhne"/>
              </a:rPr>
              <a:t>Data collection can be done by initializing the sensor in the buildings and in industries . This follows certain steps ..</a:t>
            </a:r>
          </a:p>
          <a:p>
            <a:pPr algn="l">
              <a:buFont typeface="+mj-lt"/>
              <a:buAutoNum type="arabicPeriod"/>
            </a:pPr>
            <a:r>
              <a:rPr lang="en-US" sz="2000" b="1" i="0" dirty="0">
                <a:solidFill>
                  <a:srgbClr val="374151"/>
                </a:solidFill>
                <a:effectLst/>
                <a:latin typeface="Söhne"/>
              </a:rPr>
              <a:t>Define objectives</a:t>
            </a:r>
            <a:r>
              <a:rPr lang="en-US" sz="2000" b="0" i="0" dirty="0">
                <a:solidFill>
                  <a:srgbClr val="374151"/>
                </a:solidFill>
                <a:effectLst/>
                <a:latin typeface="Söhne"/>
              </a:rPr>
              <a:t>: Determine what you want to monitor and achieve in the building.</a:t>
            </a:r>
          </a:p>
          <a:p>
            <a:pPr algn="l">
              <a:buFont typeface="+mj-lt"/>
              <a:buAutoNum type="arabicPeriod"/>
            </a:pPr>
            <a:r>
              <a:rPr lang="en-US" sz="2000" b="1" i="0" dirty="0">
                <a:solidFill>
                  <a:srgbClr val="374151"/>
                </a:solidFill>
                <a:effectLst/>
                <a:latin typeface="Söhne"/>
              </a:rPr>
              <a:t>Choose sensors</a:t>
            </a:r>
            <a:r>
              <a:rPr lang="en-US" sz="2000" b="0" i="0" dirty="0">
                <a:solidFill>
                  <a:srgbClr val="374151"/>
                </a:solidFill>
                <a:effectLst/>
                <a:latin typeface="Söhne"/>
              </a:rPr>
              <a:t>: Select the appropriate sensor types for your goals.</a:t>
            </a:r>
          </a:p>
          <a:p>
            <a:pPr algn="l">
              <a:buFont typeface="+mj-lt"/>
              <a:buAutoNum type="arabicPeriod"/>
            </a:pPr>
            <a:r>
              <a:rPr lang="en-US" sz="2000" b="1" i="0" dirty="0">
                <a:solidFill>
                  <a:srgbClr val="374151"/>
                </a:solidFill>
                <a:effectLst/>
                <a:latin typeface="Söhne"/>
              </a:rPr>
              <a:t>Place sensors strategically</a:t>
            </a:r>
            <a:r>
              <a:rPr lang="en-US" sz="2000" b="0" i="0" dirty="0">
                <a:solidFill>
                  <a:srgbClr val="374151"/>
                </a:solidFill>
                <a:effectLst/>
                <a:latin typeface="Söhne"/>
              </a:rPr>
              <a:t>: Position sensors in optimal locations within the building.</a:t>
            </a:r>
          </a:p>
          <a:p>
            <a:pPr algn="l">
              <a:buFont typeface="+mj-lt"/>
              <a:buAutoNum type="arabicPeriod"/>
            </a:pPr>
            <a:r>
              <a:rPr lang="en-US" sz="2000" b="1" i="0" dirty="0">
                <a:solidFill>
                  <a:srgbClr val="374151"/>
                </a:solidFill>
                <a:effectLst/>
                <a:latin typeface="Söhne"/>
              </a:rPr>
              <a:t>Ensure power and connectivity</a:t>
            </a:r>
            <a:r>
              <a:rPr lang="en-US" sz="2000" b="0" i="0" dirty="0">
                <a:solidFill>
                  <a:srgbClr val="374151"/>
                </a:solidFill>
                <a:effectLst/>
                <a:latin typeface="Söhne"/>
              </a:rPr>
              <a:t>: Provide sensors with power sources and connectivity for data transmission.</a:t>
            </a:r>
          </a:p>
          <a:p>
            <a:pPr algn="l">
              <a:buFont typeface="+mj-lt"/>
              <a:buAutoNum type="arabicPeriod"/>
            </a:pPr>
            <a:r>
              <a:rPr lang="en-US" sz="2000" b="1" i="0" dirty="0">
                <a:solidFill>
                  <a:srgbClr val="374151"/>
                </a:solidFill>
                <a:effectLst/>
                <a:latin typeface="Söhne"/>
              </a:rPr>
              <a:t>Implement an IoT platform</a:t>
            </a:r>
            <a:r>
              <a:rPr lang="en-US" sz="2000" b="0" i="0" dirty="0">
                <a:solidFill>
                  <a:srgbClr val="374151"/>
                </a:solidFill>
                <a:effectLst/>
                <a:latin typeface="Söhne"/>
              </a:rPr>
              <a:t>: Set up a system to manage, store, and analyze sensor data.</a:t>
            </a:r>
          </a:p>
          <a:p>
            <a:pPr algn="l">
              <a:buFont typeface="+mj-lt"/>
              <a:buAutoNum type="arabicPeriod"/>
            </a:pPr>
            <a:r>
              <a:rPr lang="en-US" sz="2000" b="1" i="0" dirty="0">
                <a:solidFill>
                  <a:srgbClr val="374151"/>
                </a:solidFill>
                <a:effectLst/>
                <a:latin typeface="Söhne"/>
              </a:rPr>
              <a:t>Prioritize security and privacy</a:t>
            </a:r>
            <a:r>
              <a:rPr lang="en-US" sz="2000" b="0" i="0" dirty="0">
                <a:solidFill>
                  <a:srgbClr val="374151"/>
                </a:solidFill>
                <a:effectLst/>
                <a:latin typeface="Söhne"/>
              </a:rPr>
              <a:t>: Protect sensor data from unauthorized access and address privacy concerns.</a:t>
            </a:r>
          </a:p>
          <a:p>
            <a:pPr algn="l">
              <a:buFont typeface="+mj-lt"/>
              <a:buAutoNum type="arabicPeriod"/>
            </a:pPr>
            <a:r>
              <a:rPr lang="en-US" sz="2000" b="1" i="0" dirty="0">
                <a:solidFill>
                  <a:srgbClr val="374151"/>
                </a:solidFill>
                <a:effectLst/>
                <a:latin typeface="Söhne"/>
              </a:rPr>
              <a:t>Calibrate and maintain sensors</a:t>
            </a:r>
            <a:r>
              <a:rPr lang="en-US" sz="2000" b="0" i="0" dirty="0">
                <a:solidFill>
                  <a:srgbClr val="374151"/>
                </a:solidFill>
                <a:effectLst/>
                <a:latin typeface="Söhne"/>
              </a:rPr>
              <a:t>: Regularly calibrate and maintain sensors to ensure accuracy.</a:t>
            </a:r>
          </a:p>
          <a:p>
            <a:endParaRPr lang="en-IN" dirty="0"/>
          </a:p>
        </p:txBody>
      </p:sp>
    </p:spTree>
    <p:extLst>
      <p:ext uri="{BB962C8B-B14F-4D97-AF65-F5344CB8AC3E}">
        <p14:creationId xmlns:p14="http://schemas.microsoft.com/office/powerpoint/2010/main" val="245300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78098"/>
          </a:xfrm>
        </p:spPr>
        <p:txBody>
          <a:bodyPr>
            <a:normAutofit/>
          </a:bodyPr>
          <a:lstStyle/>
          <a:p>
            <a:pPr algn="l"/>
            <a:r>
              <a:rPr lang="en-US" sz="4000" b="1" dirty="0"/>
              <a:t>TECHNIQUE</a:t>
            </a:r>
            <a:r>
              <a:rPr lang="en-US" sz="4000" b="1" i="1" dirty="0"/>
              <a:t>:-</a:t>
            </a:r>
          </a:p>
        </p:txBody>
      </p:sp>
      <p:sp>
        <p:nvSpPr>
          <p:cNvPr id="3" name="TextBox 2"/>
          <p:cNvSpPr txBox="1"/>
          <p:nvPr/>
        </p:nvSpPr>
        <p:spPr>
          <a:xfrm>
            <a:off x="392309" y="1798206"/>
            <a:ext cx="8359381" cy="3416320"/>
          </a:xfrm>
          <a:prstGeom prst="rect">
            <a:avLst/>
          </a:prstGeom>
          <a:noFill/>
        </p:spPr>
        <p:txBody>
          <a:bodyPr wrap="square" rtlCol="0">
            <a:spAutoFit/>
          </a:bodyPr>
          <a:lstStyle/>
          <a:p>
            <a:r>
              <a:rPr lang="en-US" sz="2400" b="1" dirty="0"/>
              <a:t>Energy-efficient appliances</a:t>
            </a:r>
            <a:r>
              <a:rPr lang="en-US" sz="2400" dirty="0"/>
              <a:t>: Upgrade to energy-efficient appliances and lighting, such as LED bulbs and Energy Star-rated devices.</a:t>
            </a:r>
          </a:p>
          <a:p>
            <a:r>
              <a:rPr lang="en-US" sz="2400" b="1" dirty="0"/>
              <a:t>Insulation</a:t>
            </a:r>
            <a:r>
              <a:rPr lang="en-US" sz="2400" dirty="0"/>
              <a:t>: Improve insulation in your home to reduce heating and cooling energy needs.</a:t>
            </a:r>
          </a:p>
          <a:p>
            <a:r>
              <a:rPr lang="en-US" sz="2400" b="1" dirty="0"/>
              <a:t>Energy-efficient lighting</a:t>
            </a:r>
            <a:r>
              <a:rPr lang="en-US" sz="2400" dirty="0"/>
              <a:t>: Install sensors and timers for lighting control in commercial and residential buildings.</a:t>
            </a:r>
          </a:p>
          <a:p>
            <a:r>
              <a:rPr lang="en-US" sz="2400" b="1" dirty="0"/>
              <a:t>Waste heat recovery</a:t>
            </a:r>
            <a:r>
              <a:rPr lang="en-US" sz="2400" dirty="0"/>
              <a:t>: Capture and reuse waste heat generated in industrial processes.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404664"/>
            <a:ext cx="8280920" cy="5416868"/>
          </a:xfrm>
          <a:prstGeom prst="rect">
            <a:avLst/>
          </a:prstGeom>
          <a:noFill/>
        </p:spPr>
        <p:txBody>
          <a:bodyPr wrap="square" rtlCol="0">
            <a:spAutoFit/>
          </a:bodyPr>
          <a:lstStyle/>
          <a:p>
            <a:r>
              <a:rPr lang="en-US" sz="3600" b="1" dirty="0">
                <a:solidFill>
                  <a:schemeClr val="tx2"/>
                </a:solidFill>
              </a:rPr>
              <a:t>Design thinking for measured energy consumption :-</a:t>
            </a:r>
          </a:p>
          <a:p>
            <a:pPr algn="just"/>
            <a:r>
              <a:rPr lang="en-US" sz="2400" b="1" dirty="0"/>
              <a:t>Empathize:</a:t>
            </a:r>
          </a:p>
          <a:p>
            <a:r>
              <a:rPr lang="en-US" sz="2000" dirty="0"/>
              <a:t>          Understand the needs and behaviors of users in relation to energy consumption . Gather data on current energy usage patterns and pain points</a:t>
            </a:r>
            <a:r>
              <a:rPr lang="en-US" dirty="0"/>
              <a:t>.</a:t>
            </a:r>
          </a:p>
          <a:p>
            <a:endParaRPr lang="en-US" dirty="0"/>
          </a:p>
          <a:p>
            <a:r>
              <a:rPr lang="en-US" sz="2400" b="1" dirty="0"/>
              <a:t>Define</a:t>
            </a:r>
            <a:r>
              <a:rPr lang="en-US" b="1" dirty="0"/>
              <a:t>:</a:t>
            </a:r>
          </a:p>
          <a:p>
            <a:r>
              <a:rPr lang="en-US" sz="2000" dirty="0"/>
              <a:t>         Clearly define the problem or opportunity related to measured energy consumption. Create user needs to represent different energy user types.</a:t>
            </a:r>
          </a:p>
          <a:p>
            <a:endParaRPr lang="en-US" sz="2400" b="1" dirty="0"/>
          </a:p>
          <a:p>
            <a:r>
              <a:rPr lang="en-US" sz="2400" b="1" dirty="0"/>
              <a:t>Ideate</a:t>
            </a:r>
            <a:r>
              <a:rPr lang="en-US" b="1" dirty="0"/>
              <a:t>:</a:t>
            </a:r>
          </a:p>
          <a:p>
            <a:r>
              <a:rPr lang="en-US" sz="2000" dirty="0"/>
              <a:t>         Brainstorm creative ideas and solutions to address energy efficiency. Encourage cross-disciplinary collaboration to generate diverse concept.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8208912" cy="6155531"/>
          </a:xfrm>
          <a:prstGeom prst="rect">
            <a:avLst/>
          </a:prstGeom>
          <a:noFill/>
        </p:spPr>
        <p:txBody>
          <a:bodyPr wrap="square" rtlCol="0">
            <a:spAutoFit/>
          </a:bodyPr>
          <a:lstStyle/>
          <a:p>
            <a:r>
              <a:rPr lang="en-US" sz="2400" b="1" dirty="0"/>
              <a:t>Test:</a:t>
            </a:r>
          </a:p>
          <a:p>
            <a:r>
              <a:rPr lang="en-US" sz="2000" dirty="0"/>
              <a:t>         Collect feedback from users on the prototypes' effectiveness and user-friendliness . </a:t>
            </a:r>
          </a:p>
          <a:p>
            <a:r>
              <a:rPr lang="en-US" sz="2400" b="1" dirty="0"/>
              <a:t>Implement</a:t>
            </a:r>
            <a:r>
              <a:rPr lang="en-US" dirty="0"/>
              <a:t>:</a:t>
            </a:r>
          </a:p>
          <a:p>
            <a:r>
              <a:rPr lang="en-US" sz="2000" dirty="0"/>
              <a:t>         Develop a final solution that integrates the insights and improvements identified during testing . Ensure the solution is user-friendly, accessible, and compatible with different energy monitoring systems</a:t>
            </a:r>
            <a:r>
              <a:rPr lang="en-US" dirty="0"/>
              <a:t>.</a:t>
            </a:r>
          </a:p>
          <a:p>
            <a:r>
              <a:rPr lang="en-US" sz="2400" b="1" dirty="0"/>
              <a:t>Measure</a:t>
            </a:r>
            <a:r>
              <a:rPr lang="en-US" b="1" dirty="0"/>
              <a:t>:</a:t>
            </a:r>
          </a:p>
          <a:p>
            <a:r>
              <a:rPr lang="en-US" sz="2000" dirty="0"/>
              <a:t>         Continuously monitor the energy consumption data and user behavior   with the implemented solution . Use data analytics to assess the impact of the solution on energy efficiency.</a:t>
            </a:r>
          </a:p>
          <a:p>
            <a:r>
              <a:rPr lang="en-US" sz="2400" b="1" dirty="0"/>
              <a:t>Iterate</a:t>
            </a:r>
            <a:r>
              <a:rPr lang="en-US" b="1" dirty="0"/>
              <a:t>:</a:t>
            </a:r>
          </a:p>
          <a:p>
            <a:r>
              <a:rPr lang="en-US" sz="2000" dirty="0"/>
              <a:t>         Based on the measured results, make ongoing refinements to the solution to enhance energy conservation and user satisfaction . Throughout this process, design thinking encourages collaboration, empathy for users, and a focus on iterative improvement to develop effective solutions for measured energy consumption.</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290</TotalTime>
  <Words>1793</Words>
  <Application>Microsoft Office PowerPoint</Application>
  <PresentationFormat>On-screen Show (4:3)</PresentationFormat>
  <Paragraphs>158</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Calibri</vt:lpstr>
      <vt:lpstr>Constantia</vt:lpstr>
      <vt:lpstr>ff4</vt:lpstr>
      <vt:lpstr>ff9</vt:lpstr>
      <vt:lpstr>ffa</vt:lpstr>
      <vt:lpstr>ffb</vt:lpstr>
      <vt:lpstr>Söhne</vt:lpstr>
      <vt:lpstr>Wingdings</vt:lpstr>
      <vt:lpstr>Wingdings 2</vt:lpstr>
      <vt:lpstr>Flow</vt:lpstr>
      <vt:lpstr>PowerPoint Presentation</vt:lpstr>
      <vt:lpstr>PowerPoint Presentation</vt:lpstr>
      <vt:lpstr>PowerPoint Presentation</vt:lpstr>
      <vt:lpstr>INTERNET-CONNECTED APPLIANCES:-</vt:lpstr>
      <vt:lpstr>OBJECTIVE:-</vt:lpstr>
      <vt:lpstr>Data collection and preprocessing:-</vt:lpstr>
      <vt:lpstr>TECHNIQUE:-</vt:lpstr>
      <vt:lpstr>PowerPoint Presentation</vt:lpstr>
      <vt:lpstr>PowerPoint Presentation</vt:lpstr>
      <vt:lpstr>PowerPoint Presentation</vt:lpstr>
      <vt:lpstr>ALGORITHM: Steps:-</vt:lpstr>
      <vt:lpstr>PowerPoint Presentation</vt:lpstr>
      <vt:lpstr>PowerPoint Presentation</vt:lpstr>
      <vt:lpstr>Hardware setup:</vt:lpstr>
      <vt:lpstr>PROGRAM:</vt:lpstr>
      <vt:lpstr>Explanation: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ECELAB15</dc:creator>
  <cp:lastModifiedBy>Susmitha L</cp:lastModifiedBy>
  <cp:revision>29</cp:revision>
  <dcterms:created xsi:type="dcterms:W3CDTF">2023-09-30T05:41:44Z</dcterms:created>
  <dcterms:modified xsi:type="dcterms:W3CDTF">2023-10-26T00:48:48Z</dcterms:modified>
</cp:coreProperties>
</file>