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88" r:id="rId6"/>
    <p:sldId id="290" r:id="rId7"/>
    <p:sldId id="276" r:id="rId8"/>
    <p:sldId id="289" r:id="rId9"/>
    <p:sldId id="292" r:id="rId10"/>
    <p:sldId id="291" r:id="rId11"/>
    <p:sldId id="294" r:id="rId12"/>
    <p:sldId id="293" r:id="rId13"/>
    <p:sldId id="28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3549" autoAdjust="0"/>
  </p:normalViewPr>
  <p:slideViewPr>
    <p:cSldViewPr snapToGrid="0" showGuides="1">
      <p:cViewPr varScale="1">
        <p:scale>
          <a:sx n="71" d="100"/>
          <a:sy n="71" d="100"/>
        </p:scale>
        <p:origin x="2112" y="60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7/3/2024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7/3/2024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 all,</a:t>
            </a:r>
            <a:br>
              <a:rPr lang="en-US" dirty="0"/>
            </a:br>
            <a:br>
              <a:rPr lang="en-US" dirty="0"/>
            </a:br>
            <a:r>
              <a:rPr lang="en-US" dirty="0"/>
              <a:t>Welcome to the analysis of Global retail solutions.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 you very much for listening and a special thanks to Ignacio and Simi for helping me understand about </a:t>
            </a:r>
            <a:r>
              <a:rPr lang="en-US"/>
              <a:t>unsupervised learning ML concepts.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Coming to project scope.</a:t>
            </a:r>
          </a:p>
          <a:p>
            <a:endParaRPr lang="en-US" dirty="0"/>
          </a:p>
          <a:p>
            <a:r>
              <a:rPr lang="en-US" dirty="0"/>
              <a:t>The company is a leading retailer with presence in many countries which specializes in selling a wide range of consumer goods.</a:t>
            </a:r>
          </a:p>
          <a:p>
            <a:endParaRPr lang="en-US" dirty="0"/>
          </a:p>
          <a:p>
            <a:r>
              <a:rPr lang="en-US" dirty="0"/>
              <a:t>And offers a huge variety of selection of products including electronics, home appliances, fashion, apparel and books.</a:t>
            </a:r>
          </a:p>
          <a:p>
            <a:endParaRPr lang="en-US" dirty="0"/>
          </a:p>
          <a:p>
            <a:r>
              <a:rPr lang="en-US" dirty="0"/>
              <a:t>The business statement is to identify the most popular brand and category to provide meaningful insights to the marketing and sales department to attract more customers.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2888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found a  retail store sales dataset from Kaggle which had almost 300K records, this dataset has information related to customers, their transactions, the products they bought and their geographic information.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0190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used Python for data cleaning, creating separate data frames to make it easy for normalization.</a:t>
            </a:r>
          </a:p>
          <a:p>
            <a:endParaRPr lang="en-US" dirty="0"/>
          </a:p>
          <a:p>
            <a:r>
              <a:rPr lang="en-US" dirty="0"/>
              <a:t>For data cleaning I </a:t>
            </a:r>
            <a:r>
              <a:rPr lang="en-IN" dirty="0"/>
              <a:t>renamed the column names to be more descriptive and understandable, Removed null values to ensure data completeness, </a:t>
            </a:r>
          </a:p>
          <a:p>
            <a:endParaRPr lang="en-IN" dirty="0"/>
          </a:p>
          <a:p>
            <a:r>
              <a:rPr lang="en-IN" dirty="0"/>
              <a:t>Addressed duplicate entries to maintain data integrity and finally Fixed the datetime columns to ensure consistency and usability for analysis.</a:t>
            </a:r>
          </a:p>
          <a:p>
            <a:endParaRPr lang="en-US" dirty="0"/>
          </a:p>
          <a:p>
            <a:r>
              <a:rPr lang="en-US" dirty="0"/>
              <a:t>Later load the data to SQL database to create ERD diagrams and further analysis.</a:t>
            </a:r>
          </a:p>
          <a:p>
            <a:endParaRPr lang="en-US" dirty="0"/>
          </a:p>
          <a:p>
            <a:r>
              <a:rPr lang="en-US" dirty="0"/>
              <a:t>I also used Tableau for visualization and created dashboards for sales and marketing team and a dashboard about customer insights.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6548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 created ERD diagram to visually represent the relationships between different entities after I separated the dataset into smaller, more manageable data frames with proper data normalisation of SQL.</a:t>
            </a:r>
          </a:p>
          <a:p>
            <a:endParaRPr lang="en-GB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2297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How can the business effectively segment its customer base and optimize products, services, and </a:t>
            </a:r>
          </a:p>
          <a:p>
            <a:endParaRPr lang="en-GB" dirty="0"/>
          </a:p>
          <a:p>
            <a:r>
              <a:rPr lang="en-GB" dirty="0"/>
              <a:t>operations based on customer demographics, preferences, and feedback, to improve customer satisfaction and retention, </a:t>
            </a:r>
          </a:p>
          <a:p>
            <a:endParaRPr lang="en-GB" dirty="0"/>
          </a:p>
          <a:p>
            <a:r>
              <a:rPr lang="en-GB" dirty="0"/>
              <a:t>and identify potential regions for market expansion?</a:t>
            </a:r>
          </a:p>
          <a:p>
            <a:endParaRPr lang="en-GB" dirty="0"/>
          </a:p>
          <a:p>
            <a:r>
              <a:rPr lang="en-GB" dirty="0"/>
              <a:t>How can we </a:t>
            </a:r>
            <a:r>
              <a:rPr lang="en-GB" dirty="0" err="1"/>
              <a:t>analyze</a:t>
            </a:r>
            <a:r>
              <a:rPr lang="en-GB" dirty="0"/>
              <a:t> and understand our total revenue, customer distribution, </a:t>
            </a:r>
          </a:p>
          <a:p>
            <a:endParaRPr lang="en-GB" dirty="0"/>
          </a:p>
          <a:p>
            <a:r>
              <a:rPr lang="en-GB" dirty="0"/>
              <a:t>and trends across different geographic regions, customer segments, and demographic factors over time?</a:t>
            </a:r>
          </a:p>
          <a:p>
            <a:endParaRPr lang="en-GB" dirty="0"/>
          </a:p>
          <a:p>
            <a:r>
              <a:rPr lang="en-GB" dirty="0"/>
              <a:t>How to effectively allocate marketing resources and optimize sales strategies across </a:t>
            </a:r>
          </a:p>
          <a:p>
            <a:endParaRPr lang="en-GB" dirty="0"/>
          </a:p>
          <a:p>
            <a:r>
              <a:rPr lang="en-GB" dirty="0"/>
              <a:t>different countries, brands, product types, and categories to maximize revenue.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1178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that we know the business case, lets see the tableau dashboards which would help us in visualizing the data for better understanding and solving the problems.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[</a:t>
            </a:r>
            <a:r>
              <a:rPr lang="en-US" i="1" u="sng" dirty="0"/>
              <a:t>go to tableau</a:t>
            </a:r>
            <a:r>
              <a:rPr lang="en-US" dirty="0"/>
              <a:t>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5630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dataset has only columns related to customer demographic, transactions but not related to product cost and selling price to know the actual profit and it has geographic information.</a:t>
            </a:r>
          </a:p>
          <a:p>
            <a:endParaRPr lang="en-US" dirty="0"/>
          </a:p>
          <a:p>
            <a:r>
              <a:rPr lang="en-GB" b="0" i="0" dirty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Slack-Lato"/>
              </a:rPr>
              <a:t>For unsupervised learning I tried to use some clustering algorithms, to discover interesting patterns in data, such as groups of customers based on their behaviour. </a:t>
            </a:r>
            <a:br>
              <a:rPr lang="en-GB" b="0" i="0" dirty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Slack-Lato"/>
              </a:rPr>
            </a:br>
            <a:endParaRPr lang="en-GB" b="0" i="0" dirty="0">
              <a:solidFill>
                <a:srgbClr val="1D1C1D"/>
              </a:solidFill>
              <a:effectLst/>
              <a:highlight>
                <a:srgbClr val="F8F8F8"/>
              </a:highlight>
              <a:latin typeface="Slack-Lato"/>
            </a:endParaRPr>
          </a:p>
          <a:p>
            <a:r>
              <a:rPr lang="en-GB" b="0" i="0" dirty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Slack-Lato"/>
              </a:rPr>
              <a:t>Due to the size of the data the calculation took a huge amount of time and I was not able to get any meaningful results.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4310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Now that we saw the dashboard specific for sales and marketing team </a:t>
            </a:r>
            <a:br>
              <a:rPr lang="en-GB" dirty="0"/>
            </a:br>
            <a:br>
              <a:rPr lang="en-GB" dirty="0"/>
            </a:br>
            <a:r>
              <a:rPr lang="en-GB" dirty="0"/>
              <a:t>they can decide on how to move further with their marketing campaigns focussing on different customer groups based on their behaviours.</a:t>
            </a:r>
            <a:br>
              <a:rPr lang="en-GB" dirty="0"/>
            </a:br>
            <a:br>
              <a:rPr lang="en-GB" dirty="0"/>
            </a:br>
            <a:r>
              <a:rPr lang="en-GB" dirty="0"/>
              <a:t>So, the suggestions we can give from this analysis for the marketing team is to send targeted marketing emails to high value customers for high revenue products and </a:t>
            </a:r>
            <a:br>
              <a:rPr lang="en-GB" dirty="0"/>
            </a:br>
            <a:br>
              <a:rPr lang="en-GB" dirty="0"/>
            </a:br>
            <a:r>
              <a:rPr lang="en-GB" dirty="0"/>
              <a:t>also focus on frequent shoppers and have them in loyalty programs so that they buy more and what kind of products are people buying together to come-up with product recommendations.</a:t>
            </a:r>
            <a:br>
              <a:rPr lang="en-GB" dirty="0"/>
            </a:br>
            <a:br>
              <a:rPr lang="en-GB" dirty="0"/>
            </a:br>
            <a:r>
              <a:rPr lang="en-GB" dirty="0"/>
              <a:t>Since we also know which products are being sold more often it helps the team to keep up with the inventory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898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7/3/2024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7/3/2024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7/3/2024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7/3/2024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7/3/2024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7/3/2024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7/3/2024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7/3/2024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7/3/2024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7/3/2024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7/3/2024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7/3/2024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app/profile/jayashree.n5157/viz/revenuepercategorypergender_17195173267050/Revenuebasedonage?publish=ye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40746"/>
            <a:ext cx="9144000" cy="1384995"/>
          </a:xfrm>
        </p:spPr>
        <p:txBody>
          <a:bodyPr lIns="0" tIns="0" rIns="0" bIns="0" anchor="t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Global Retail Solutions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accent4"/>
                </a:solidFill>
              </a:rPr>
              <a:t>Jayashree </a:t>
            </a:r>
            <a:r>
              <a:rPr lang="en-US" sz="4000" dirty="0" err="1">
                <a:solidFill>
                  <a:schemeClr val="accent4"/>
                </a:solidFill>
              </a:rPr>
              <a:t>Nagaraju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 descr="Icon of chart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51021" y="3724968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reeform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C4C7B918-B3EC-9826-9675-8A562B3EAAD1}"/>
              </a:ext>
            </a:extLst>
          </p:cNvPr>
          <p:cNvSpPr/>
          <p:nvPr/>
        </p:nvSpPr>
        <p:spPr>
          <a:xfrm>
            <a:off x="857428" y="1076770"/>
            <a:ext cx="5238572" cy="4704460"/>
          </a:xfrm>
          <a:prstGeom prst="rect">
            <a:avLst/>
          </a:prstGeom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000" b="1" dirty="0">
                <a:latin typeface="+mj-lt"/>
              </a:rPr>
              <a:t>Company Background</a:t>
            </a:r>
          </a:p>
          <a:p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Leading retailer specializing in a wide range of </a:t>
            </a:r>
            <a:r>
              <a:rPr lang="en-GB" dirty="0">
                <a:highlight>
                  <a:srgbClr val="00FF00"/>
                </a:highlight>
              </a:rPr>
              <a:t>consumer goods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Located in Multiple </a:t>
            </a:r>
            <a:r>
              <a:rPr lang="en-IN" dirty="0">
                <a:highlight>
                  <a:srgbClr val="00FF00"/>
                </a:highlight>
              </a:rPr>
              <a:t>continents</a:t>
            </a:r>
          </a:p>
          <a:p>
            <a:endParaRPr lang="en-IN" dirty="0">
              <a:highlight>
                <a:srgbClr val="00FF00"/>
              </a:highlight>
            </a:endParaRPr>
          </a:p>
          <a:p>
            <a:r>
              <a:rPr lang="en-IN" b="1" dirty="0">
                <a:latin typeface="+mj-lt"/>
              </a:rPr>
              <a:t>Products and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Offers a comprehensive selection of products including </a:t>
            </a:r>
            <a:r>
              <a:rPr lang="en-GB" dirty="0">
                <a:highlight>
                  <a:srgbClr val="00FF00"/>
                </a:highlight>
              </a:rPr>
              <a:t>electronics</a:t>
            </a:r>
            <a:r>
              <a:rPr lang="en-GB" dirty="0"/>
              <a:t>, home appliances, </a:t>
            </a:r>
            <a:r>
              <a:rPr lang="en-GB" dirty="0">
                <a:highlight>
                  <a:srgbClr val="00FF00"/>
                </a:highlight>
              </a:rPr>
              <a:t>fashion apparel</a:t>
            </a:r>
            <a:r>
              <a:rPr lang="en-GB" dirty="0"/>
              <a:t>, books and groceries</a:t>
            </a:r>
          </a:p>
          <a:p>
            <a:endParaRPr lang="en-IN" dirty="0">
              <a:highlight>
                <a:srgbClr val="00FF00"/>
              </a:highlight>
            </a:endParaRPr>
          </a:p>
          <a:p>
            <a:r>
              <a:rPr lang="en-IN" b="1" dirty="0">
                <a:latin typeface="+mj-lt"/>
              </a:rPr>
              <a:t>Business Statement</a:t>
            </a:r>
          </a:p>
          <a:p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Identify the most popular brand and category to provide meaningful insights to the </a:t>
            </a:r>
            <a:r>
              <a:rPr lang="en-GB" dirty="0">
                <a:highlight>
                  <a:srgbClr val="00FF00"/>
                </a:highlight>
              </a:rPr>
              <a:t>marketing</a:t>
            </a:r>
            <a:r>
              <a:rPr lang="en-GB" dirty="0"/>
              <a:t> and </a:t>
            </a:r>
            <a:r>
              <a:rPr lang="en-GB" dirty="0">
                <a:highlight>
                  <a:srgbClr val="00FF00"/>
                </a:highlight>
              </a:rPr>
              <a:t>sales</a:t>
            </a:r>
            <a:r>
              <a:rPr lang="en-GB" dirty="0"/>
              <a:t> department to attract more </a:t>
            </a:r>
            <a:r>
              <a:rPr lang="en-GB" dirty="0">
                <a:highlight>
                  <a:srgbClr val="00FF00"/>
                </a:highlight>
              </a:rPr>
              <a:t>customers</a:t>
            </a:r>
          </a:p>
          <a:p>
            <a:endParaRPr lang="en-IN" dirty="0">
              <a:highlight>
                <a:srgbClr val="00FF00"/>
              </a:highlight>
            </a:endParaRPr>
          </a:p>
        </p:txBody>
      </p:sp>
      <p:pic>
        <p:nvPicPr>
          <p:cNvPr id="1026" name="Picture 2" descr="Mastering the scope of the project: strategies for identifying and  achieving the project's objectives">
            <a:extLst>
              <a:ext uri="{FF2B5EF4-FFF2-40B4-BE49-F238E27FC236}">
                <a16:creationId xmlns:a16="http://schemas.microsoft.com/office/drawing/2014/main" id="{E0FF3717-7482-E7B8-3C3D-DB524D744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7588" y="1143076"/>
            <a:ext cx="5325812" cy="4047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4753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Dataset Overview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D569ED4F-A29D-928A-DAF9-2390BB56D4DF}"/>
              </a:ext>
            </a:extLst>
          </p:cNvPr>
          <p:cNvSpPr/>
          <p:nvPr/>
        </p:nvSpPr>
        <p:spPr>
          <a:xfrm>
            <a:off x="857428" y="990600"/>
            <a:ext cx="5238572" cy="4965032"/>
          </a:xfrm>
          <a:prstGeom prst="rect">
            <a:avLst/>
          </a:prstGeom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IN" sz="3200" b="1" dirty="0">
                <a:solidFill>
                  <a:schemeClr val="tx1"/>
                </a:solidFill>
                <a:latin typeface="+mj-lt"/>
              </a:rPr>
              <a:t>Dataset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</a:rPr>
              <a:t>Dataset from Kaggle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</a:rPr>
              <a:t>Almost 300K records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</a:rPr>
              <a:t>Data of 2 years (2022 &amp; 2023)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IN" sz="3200" b="1" dirty="0">
                <a:solidFill>
                  <a:schemeClr val="tx1"/>
                </a:solidFill>
                <a:latin typeface="+mj-lt"/>
              </a:rPr>
              <a:t>Description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</a:rPr>
              <a:t>Customer Information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</a:rPr>
              <a:t>Transaction Details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</a:rPr>
              <a:t>Product Information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</a:rPr>
              <a:t>Geographic Information</a:t>
            </a:r>
          </a:p>
        </p:txBody>
      </p:sp>
      <p:pic>
        <p:nvPicPr>
          <p:cNvPr id="2050" name="Picture 2" descr="Data analysis Generic color lineal-color icon">
            <a:extLst>
              <a:ext uri="{FF2B5EF4-FFF2-40B4-BE49-F238E27FC236}">
                <a16:creationId xmlns:a16="http://schemas.microsoft.com/office/drawing/2014/main" id="{023E3827-9FE6-CAC2-36A7-B25D4AA0E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5968" y="99060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3373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Retail Analysis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93025" y="1613875"/>
            <a:ext cx="3660775" cy="1815125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latin typeface="+mj-lt"/>
              </a:rPr>
              <a:t>SQL</a:t>
            </a:r>
            <a:endParaRPr lang="en-GB" sz="1600" b="1" dirty="0">
              <a:latin typeface="+mj-lt"/>
            </a:endParaRPr>
          </a:p>
          <a:p>
            <a:pPr algn="ctr"/>
            <a:r>
              <a:rPr lang="en-GB" sz="1600" dirty="0"/>
              <a:t>for creating ERD diagrams</a:t>
            </a:r>
          </a:p>
          <a:p>
            <a:pPr algn="ctr"/>
            <a:r>
              <a:rPr lang="en-GB" sz="1600" dirty="0"/>
              <a:t>and further analysis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B7F2E37-0ACF-4E8A-9C1D-EC5B65BA2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65612" y="4152538"/>
            <a:ext cx="3660775" cy="181512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latin typeface="+mj-lt"/>
              </a:rPr>
              <a:t>Tableau</a:t>
            </a:r>
            <a:endParaRPr lang="en-IN" sz="1600" b="1" dirty="0">
              <a:latin typeface="+mj-lt"/>
            </a:endParaRPr>
          </a:p>
          <a:p>
            <a:pPr algn="ctr"/>
            <a:r>
              <a:rPr lang="en-IN" sz="1600" dirty="0"/>
              <a:t>for visualisation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4974" y="1613876"/>
            <a:ext cx="3660775" cy="1815124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latin typeface="+mj-lt"/>
              </a:rPr>
              <a:t>Python</a:t>
            </a:r>
            <a:endParaRPr lang="en-GB" sz="1600" dirty="0">
              <a:latin typeface="+mj-lt"/>
            </a:endParaRPr>
          </a:p>
          <a:p>
            <a:pPr algn="ctr"/>
            <a:r>
              <a:rPr lang="en-GB" sz="1600" dirty="0"/>
              <a:t>For data cleaning and</a:t>
            </a:r>
          </a:p>
          <a:p>
            <a:pPr algn="ctr"/>
            <a:r>
              <a:rPr lang="en-GB" sz="1600" dirty="0"/>
              <a:t>creating separate</a:t>
            </a:r>
          </a:p>
          <a:p>
            <a:pPr algn="ctr"/>
            <a:r>
              <a:rPr lang="en-GB" sz="1600" dirty="0"/>
              <a:t>data frames for normalisation</a:t>
            </a:r>
          </a:p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ERD Diagram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8A982504-3829-F002-79EB-20F65CC6A7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325" y="762244"/>
            <a:ext cx="8515350" cy="558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097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Business Case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6336C9B-9ADA-788F-C9E3-343F8BCDCC5A}"/>
              </a:ext>
            </a:extLst>
          </p:cNvPr>
          <p:cNvSpPr txBox="1"/>
          <p:nvPr/>
        </p:nvSpPr>
        <p:spPr>
          <a:xfrm>
            <a:off x="777667" y="1435693"/>
            <a:ext cx="10810430" cy="2941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3C4043"/>
                </a:solidFill>
                <a:effectLst/>
                <a:highlight>
                  <a:srgbClr val="FFFFFF"/>
                </a:highlight>
                <a:latin typeface="Inter"/>
              </a:rPr>
              <a:t>Customer segmentation analysis based on age, gender, income etc.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3C4043"/>
                </a:solidFill>
                <a:effectLst/>
                <a:highlight>
                  <a:srgbClr val="FFFFFF"/>
                </a:highlight>
                <a:latin typeface="Inter"/>
              </a:rPr>
              <a:t>Sales trend analysis over time to identify peak seasons or trends.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3C4043"/>
                </a:solidFill>
                <a:effectLst/>
                <a:highlight>
                  <a:srgbClr val="FFFFFF"/>
                </a:highlight>
                <a:latin typeface="Inter"/>
              </a:rPr>
              <a:t>Product performance analysis to determine popular categories, brand and type.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3C4043"/>
                </a:solidFill>
                <a:effectLst/>
                <a:highlight>
                  <a:srgbClr val="FFFFFF"/>
                </a:highlight>
                <a:latin typeface="Inter"/>
              </a:rPr>
              <a:t>Geographic analysis to understand regional preferences.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755242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Tableau Visualizations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hlinkClick r:id="rId3"/>
            <a:extLst>
              <a:ext uri="{FF2B5EF4-FFF2-40B4-BE49-F238E27FC236}">
                <a16:creationId xmlns:a16="http://schemas.microsoft.com/office/drawing/2014/main" id="{8301AFF6-9C63-C525-1C5E-7D3C48B975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701" y="855297"/>
            <a:ext cx="11454598" cy="57040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240B52-0064-7CAA-19C5-86251011537D}"/>
              </a:ext>
            </a:extLst>
          </p:cNvPr>
          <p:cNvSpPr txBox="1"/>
          <p:nvPr/>
        </p:nvSpPr>
        <p:spPr>
          <a:xfrm>
            <a:off x="6742632" y="6533708"/>
            <a:ext cx="5072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Click on the above image to visit tableau public</a:t>
            </a:r>
          </a:p>
        </p:txBody>
      </p:sp>
    </p:spTree>
    <p:extLst>
      <p:ext uri="{BB962C8B-B14F-4D97-AF65-F5344CB8AC3E}">
        <p14:creationId xmlns:p14="http://schemas.microsoft.com/office/powerpoint/2010/main" val="3800012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Major Obstacle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D569ED4F-A29D-928A-DAF9-2390BB56D4DF}"/>
              </a:ext>
            </a:extLst>
          </p:cNvPr>
          <p:cNvSpPr/>
          <p:nvPr/>
        </p:nvSpPr>
        <p:spPr>
          <a:xfrm>
            <a:off x="857428" y="990600"/>
            <a:ext cx="5238572" cy="4965032"/>
          </a:xfrm>
          <a:prstGeom prst="rect">
            <a:avLst/>
          </a:prstGeom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</a:rPr>
              <a:t>Dataset too big for clustering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</a:rPr>
              <a:t>Missing fields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</a:rPr>
              <a:t>Profit calculation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</a:rPr>
              <a:t>Unsupervised learning (ML)</a:t>
            </a:r>
          </a:p>
        </p:txBody>
      </p:sp>
      <p:pic>
        <p:nvPicPr>
          <p:cNvPr id="4098" name="Picture 2" descr="Obstacles vs. Barriers – Inspirational Perspective">
            <a:extLst>
              <a:ext uri="{FF2B5EF4-FFF2-40B4-BE49-F238E27FC236}">
                <a16:creationId xmlns:a16="http://schemas.microsoft.com/office/drawing/2014/main" id="{D820EDE4-0BDD-ABC0-BB35-99856A988A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3790" y="1362075"/>
            <a:ext cx="4762500" cy="413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159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Conclusion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848F1D9-2AB6-4F9D-0E94-DD0B08001864}"/>
              </a:ext>
            </a:extLst>
          </p:cNvPr>
          <p:cNvSpPr txBox="1"/>
          <p:nvPr/>
        </p:nvSpPr>
        <p:spPr>
          <a:xfrm>
            <a:off x="735292" y="1196715"/>
            <a:ext cx="4609707" cy="4091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IN" b="1" dirty="0"/>
              <a:t>Targeted marketing campaigns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IN" b="1" dirty="0"/>
              <a:t>Product recommendations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IN" b="1" dirty="0"/>
              <a:t>Loyalty programs for frequent buyers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IN" b="1" dirty="0"/>
              <a:t>Inventory management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endParaRPr lang="en-IN" b="1" dirty="0"/>
          </a:p>
        </p:txBody>
      </p:sp>
      <p:pic>
        <p:nvPicPr>
          <p:cNvPr id="3076" name="Picture 4" descr="Conclusion Vector Art, Icons, and Graphics for Free Download">
            <a:extLst>
              <a:ext uri="{FF2B5EF4-FFF2-40B4-BE49-F238E27FC236}">
                <a16:creationId xmlns:a16="http://schemas.microsoft.com/office/drawing/2014/main" id="{2F5791BA-923E-5345-194B-D89A35647E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337628"/>
            <a:ext cx="5715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3919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F609EDA-869E-4BE5-AE5D-B898C584B6F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329</TotalTime>
  <Words>870</Words>
  <Application>Microsoft Office PowerPoint</Application>
  <PresentationFormat>Widescreen</PresentationFormat>
  <Paragraphs>111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Bahnschrift SemiBold</vt:lpstr>
      <vt:lpstr>Calibri</vt:lpstr>
      <vt:lpstr>Century Gothic</vt:lpstr>
      <vt:lpstr>Inter</vt:lpstr>
      <vt:lpstr>Segoe UI Light</vt:lpstr>
      <vt:lpstr>Slack-Lato</vt:lpstr>
      <vt:lpstr>Office Theme</vt:lpstr>
      <vt:lpstr>Global Retail Solutions Jayashree Nagaraju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Deepak Sunanda</dc:creator>
  <cp:lastModifiedBy>Deepak Sunanda</cp:lastModifiedBy>
  <cp:revision>40</cp:revision>
  <dcterms:created xsi:type="dcterms:W3CDTF">2024-07-02T16:33:43Z</dcterms:created>
  <dcterms:modified xsi:type="dcterms:W3CDTF">2024-07-03T19:39:44Z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