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88" r:id="rId6"/>
    <p:sldId id="290" r:id="rId7"/>
    <p:sldId id="276" r:id="rId8"/>
    <p:sldId id="289" r:id="rId9"/>
    <p:sldId id="292" r:id="rId10"/>
    <p:sldId id="291" r:id="rId11"/>
    <p:sldId id="278" r:id="rId12"/>
    <p:sldId id="279" r:id="rId13"/>
    <p:sldId id="280" r:id="rId14"/>
    <p:sldId id="281" r:id="rId15"/>
    <p:sldId id="283" r:id="rId16"/>
    <p:sldId id="282" r:id="rId17"/>
    <p:sldId id="285"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2" d="100"/>
          <a:sy n="112" d="100"/>
        </p:scale>
        <p:origin x="552" y="1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03928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83101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47022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50911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23563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1715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jayashree.n5157/viz/revenuepercategorypergender_17195173267050/Revenuebasedonage?publish=ye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240746"/>
            <a:ext cx="9144000" cy="1384995"/>
          </a:xfrm>
        </p:spPr>
        <p:txBody>
          <a:bodyPr lIns="0" tIns="0" rIns="0" bIns="0" anchor="t">
            <a:spAutoFit/>
          </a:bodyPr>
          <a:lstStyle/>
          <a:p>
            <a:r>
              <a:rPr lang="en-US" b="1" dirty="0">
                <a:solidFill>
                  <a:schemeClr val="bg1"/>
                </a:solidFill>
              </a:rPr>
              <a:t>Global Retail Solutions</a:t>
            </a:r>
            <a:br>
              <a:rPr lang="en-US" dirty="0">
                <a:solidFill>
                  <a:schemeClr val="bg1"/>
                </a:solidFill>
              </a:rPr>
            </a:br>
            <a:r>
              <a:rPr lang="en-US" sz="4000" dirty="0">
                <a:solidFill>
                  <a:schemeClr val="accent4"/>
                </a:solidFill>
              </a:rPr>
              <a:t>Jayashree </a:t>
            </a:r>
            <a:r>
              <a:rPr lang="en-US" sz="4000" dirty="0" err="1">
                <a:solidFill>
                  <a:schemeClr val="accent4"/>
                </a:solidFill>
              </a:rPr>
              <a:t>Nagaraju</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627911309"/>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Scope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4C7B918-B3EC-9826-9675-8A562B3EAAD1}"/>
              </a:ext>
            </a:extLst>
          </p:cNvPr>
          <p:cNvSpPr/>
          <p:nvPr/>
        </p:nvSpPr>
        <p:spPr>
          <a:xfrm>
            <a:off x="857428" y="1076770"/>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r>
              <a:rPr lang="en-IN" b="1" dirty="0"/>
              <a:t>Company Background</a:t>
            </a:r>
          </a:p>
          <a:p>
            <a:endParaRPr lang="en-IN" b="1" dirty="0"/>
          </a:p>
          <a:p>
            <a:pPr marL="285750" indent="-285750">
              <a:buFont typeface="Arial" panose="020B0604020202020204" pitchFamily="34" charset="0"/>
              <a:buChar char="•"/>
            </a:pPr>
            <a:r>
              <a:rPr lang="en-GB" dirty="0"/>
              <a:t>leading retailer specializing in a wide range of consumer goods</a:t>
            </a:r>
          </a:p>
          <a:p>
            <a:pPr marL="285750" indent="-285750">
              <a:buFont typeface="Arial" panose="020B0604020202020204" pitchFamily="34" charset="0"/>
              <a:buChar char="•"/>
            </a:pPr>
            <a:r>
              <a:rPr lang="en-IN" dirty="0"/>
              <a:t>Located in Multiple continents</a:t>
            </a:r>
          </a:p>
        </p:txBody>
      </p:sp>
      <p:sp>
        <p:nvSpPr>
          <p:cNvPr id="5" name="Rectangle 4">
            <a:extLst>
              <a:ext uri="{FF2B5EF4-FFF2-40B4-BE49-F238E27FC236}">
                <a16:creationId xmlns:a16="http://schemas.microsoft.com/office/drawing/2014/main" id="{266F82CC-5AC9-AE24-CEC1-0C4514C90002}"/>
              </a:ext>
            </a:extLst>
          </p:cNvPr>
          <p:cNvSpPr/>
          <p:nvPr/>
        </p:nvSpPr>
        <p:spPr>
          <a:xfrm>
            <a:off x="6096000" y="1076770"/>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r>
              <a:rPr lang="en-IN" b="1" dirty="0"/>
              <a:t>Products and Services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GB" dirty="0"/>
              <a:t>Offers a comprehensive selection of products including electronics, home appliances, fashion apparel, books and groceries</a:t>
            </a:r>
          </a:p>
        </p:txBody>
      </p:sp>
      <p:sp>
        <p:nvSpPr>
          <p:cNvPr id="6" name="Rectangle 5">
            <a:extLst>
              <a:ext uri="{FF2B5EF4-FFF2-40B4-BE49-F238E27FC236}">
                <a16:creationId xmlns:a16="http://schemas.microsoft.com/office/drawing/2014/main" id="{8330B05E-C941-B67B-E082-5B6133AE2086}"/>
              </a:ext>
            </a:extLst>
          </p:cNvPr>
          <p:cNvSpPr/>
          <p:nvPr/>
        </p:nvSpPr>
        <p:spPr>
          <a:xfrm>
            <a:off x="3476714" y="3405499"/>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r>
              <a:rPr lang="en-IN" b="1" dirty="0"/>
              <a:t>Business Statement</a:t>
            </a:r>
          </a:p>
          <a:p>
            <a:endParaRPr lang="en-IN" b="1" dirty="0"/>
          </a:p>
          <a:p>
            <a:pPr marL="285750" indent="-285750">
              <a:buFont typeface="Arial" panose="020B0604020202020204" pitchFamily="34" charset="0"/>
              <a:buChar char="•"/>
            </a:pPr>
            <a:r>
              <a:rPr lang="en-GB" dirty="0"/>
              <a:t>Identify the most popular brand and category to provide meaningful insights to the marketing and sales department</a:t>
            </a:r>
          </a:p>
        </p:txBody>
      </p:sp>
    </p:spTree>
    <p:extLst>
      <p:ext uri="{BB962C8B-B14F-4D97-AF65-F5344CB8AC3E}">
        <p14:creationId xmlns:p14="http://schemas.microsoft.com/office/powerpoint/2010/main" val="56475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4C7B918-B3EC-9826-9675-8A562B3EAAD1}"/>
              </a:ext>
            </a:extLst>
          </p:cNvPr>
          <p:cNvSpPr/>
          <p:nvPr/>
        </p:nvSpPr>
        <p:spPr>
          <a:xfrm>
            <a:off x="6096000" y="966097"/>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IN" sz="3200" b="1" dirty="0"/>
              <a:t>Description</a:t>
            </a:r>
          </a:p>
          <a:p>
            <a:pPr marL="285750" indent="-285750">
              <a:buFont typeface="Arial" panose="020B0604020202020204" pitchFamily="34" charset="0"/>
              <a:buChar char="•"/>
            </a:pPr>
            <a:r>
              <a:rPr lang="en-IN" dirty="0"/>
              <a:t>Customer Information</a:t>
            </a:r>
          </a:p>
          <a:p>
            <a:pPr marL="285750" indent="-285750">
              <a:buFont typeface="Arial" panose="020B0604020202020204" pitchFamily="34" charset="0"/>
              <a:buChar char="•"/>
            </a:pPr>
            <a:r>
              <a:rPr lang="en-IN" dirty="0"/>
              <a:t>Transaction Details</a:t>
            </a:r>
          </a:p>
          <a:p>
            <a:pPr marL="285750" indent="-285750">
              <a:buFont typeface="Arial" panose="020B0604020202020204" pitchFamily="34" charset="0"/>
              <a:buChar char="•"/>
            </a:pPr>
            <a:r>
              <a:rPr lang="en-IN" dirty="0"/>
              <a:t>Product Information</a:t>
            </a:r>
          </a:p>
          <a:p>
            <a:pPr marL="285750" indent="-285750">
              <a:buFont typeface="Arial" panose="020B0604020202020204" pitchFamily="34" charset="0"/>
              <a:buChar char="•"/>
            </a:pPr>
            <a:r>
              <a:rPr lang="en-IN" dirty="0"/>
              <a:t>Geographic Information</a:t>
            </a:r>
          </a:p>
        </p:txBody>
      </p:sp>
      <p:sp>
        <p:nvSpPr>
          <p:cNvPr id="2" name="Rectangle 1">
            <a:extLst>
              <a:ext uri="{FF2B5EF4-FFF2-40B4-BE49-F238E27FC236}">
                <a16:creationId xmlns:a16="http://schemas.microsoft.com/office/drawing/2014/main" id="{D569ED4F-A29D-928A-DAF9-2390BB56D4DF}"/>
              </a:ext>
            </a:extLst>
          </p:cNvPr>
          <p:cNvSpPr/>
          <p:nvPr/>
        </p:nvSpPr>
        <p:spPr>
          <a:xfrm>
            <a:off x="857428" y="999165"/>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r>
              <a:rPr lang="en-IN" sz="3200" b="1" dirty="0"/>
              <a:t>Dataset</a:t>
            </a:r>
          </a:p>
          <a:p>
            <a:pPr marL="285750" indent="-285750">
              <a:lnSpc>
                <a:spcPct val="150000"/>
              </a:lnSpc>
              <a:buFont typeface="Arial" panose="020B0604020202020204" pitchFamily="34" charset="0"/>
              <a:buChar char="•"/>
            </a:pPr>
            <a:r>
              <a:rPr lang="en-IN" dirty="0"/>
              <a:t>293908 Transactions</a:t>
            </a:r>
          </a:p>
          <a:p>
            <a:pPr marL="285750" indent="-285750">
              <a:buFont typeface="Arial" panose="020B0604020202020204" pitchFamily="34" charset="0"/>
              <a:buChar char="•"/>
            </a:pPr>
            <a:r>
              <a:rPr lang="en-IN" dirty="0"/>
              <a:t>Data of 2 years (2022 &amp; 2023)</a:t>
            </a:r>
          </a:p>
          <a:p>
            <a:pPr marL="285750" indent="-285750">
              <a:buFont typeface="Arial" panose="020B0604020202020204" pitchFamily="34" charset="0"/>
              <a:buChar char="•"/>
            </a:pPr>
            <a:r>
              <a:rPr lang="en-IN" dirty="0"/>
              <a:t>Multiple Geographical Locations</a:t>
            </a:r>
          </a:p>
        </p:txBody>
      </p:sp>
      <p:sp>
        <p:nvSpPr>
          <p:cNvPr id="7" name="Rectangle 6">
            <a:extLst>
              <a:ext uri="{FF2B5EF4-FFF2-40B4-BE49-F238E27FC236}">
                <a16:creationId xmlns:a16="http://schemas.microsoft.com/office/drawing/2014/main" id="{6C19C834-1A68-C0CF-750B-ECB0294ABB6C}"/>
              </a:ext>
            </a:extLst>
          </p:cNvPr>
          <p:cNvSpPr/>
          <p:nvPr/>
        </p:nvSpPr>
        <p:spPr>
          <a:xfrm>
            <a:off x="3476714" y="3429000"/>
            <a:ext cx="5238572" cy="235223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IN" sz="3200" b="1" dirty="0"/>
              <a:t>Objectives</a:t>
            </a:r>
          </a:p>
          <a:p>
            <a:pPr marL="457200" indent="-457200">
              <a:buFont typeface="Arial" panose="020B0604020202020204" pitchFamily="34" charset="0"/>
              <a:buChar char="•"/>
            </a:pPr>
            <a:r>
              <a:rPr lang="en-IN" dirty="0"/>
              <a:t>Find dataset from Kaggle</a:t>
            </a:r>
          </a:p>
          <a:p>
            <a:pPr marL="457200" indent="-457200">
              <a:buFont typeface="Arial" panose="020B0604020202020204" pitchFamily="34" charset="0"/>
              <a:buChar char="•"/>
            </a:pPr>
            <a:r>
              <a:rPr lang="en-IN" dirty="0"/>
              <a:t>Date cleaning and Formatting</a:t>
            </a:r>
          </a:p>
          <a:p>
            <a:pPr marL="457200" indent="-457200">
              <a:buFont typeface="Arial" panose="020B0604020202020204" pitchFamily="34" charset="0"/>
              <a:buChar char="•"/>
            </a:pPr>
            <a:r>
              <a:rPr lang="en-IN" dirty="0"/>
              <a:t>Data visualisation</a:t>
            </a:r>
          </a:p>
        </p:txBody>
      </p:sp>
    </p:spTree>
    <p:extLst>
      <p:ext uri="{BB962C8B-B14F-4D97-AF65-F5344CB8AC3E}">
        <p14:creationId xmlns:p14="http://schemas.microsoft.com/office/powerpoint/2010/main" val="48337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Retail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NORMLISATION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MACHINE LEARNING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TABLEAU</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CLUSTERING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ERD Diagram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8A982504-3829-F002-79EB-20F65CC6A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5" y="762244"/>
            <a:ext cx="8515350" cy="5581650"/>
          </a:xfrm>
          <a:prstGeom prst="rect">
            <a:avLst/>
          </a:prstGeom>
        </p:spPr>
      </p:pic>
    </p:spTree>
    <p:extLst>
      <p:ext uri="{BB962C8B-B14F-4D97-AF65-F5344CB8AC3E}">
        <p14:creationId xmlns:p14="http://schemas.microsoft.com/office/powerpoint/2010/main" val="216709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Business Case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6336C9B-9ADA-788F-C9E3-343F8BCDCC5A}"/>
              </a:ext>
            </a:extLst>
          </p:cNvPr>
          <p:cNvSpPr txBox="1"/>
          <p:nvPr/>
        </p:nvSpPr>
        <p:spPr>
          <a:xfrm>
            <a:off x="777667" y="1435693"/>
            <a:ext cx="10810430" cy="294112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400" b="0" i="0" dirty="0">
                <a:solidFill>
                  <a:srgbClr val="3C4043"/>
                </a:solidFill>
                <a:effectLst/>
                <a:highlight>
                  <a:srgbClr val="FFFFFF"/>
                </a:highlight>
                <a:latin typeface="Inter"/>
              </a:rPr>
              <a:t>Customer segmentation analysis based on demographics and purchase behaviour.</a:t>
            </a:r>
          </a:p>
          <a:p>
            <a:pPr marL="342900" indent="-342900">
              <a:lnSpc>
                <a:spcPct val="200000"/>
              </a:lnSpc>
              <a:buFont typeface="Arial" panose="020B0604020202020204" pitchFamily="34" charset="0"/>
              <a:buChar char="•"/>
            </a:pPr>
            <a:r>
              <a:rPr lang="en-GB" sz="2400" b="0" i="0" dirty="0">
                <a:solidFill>
                  <a:srgbClr val="3C4043"/>
                </a:solidFill>
                <a:effectLst/>
                <a:highlight>
                  <a:srgbClr val="FFFFFF"/>
                </a:highlight>
                <a:latin typeface="Inter"/>
              </a:rPr>
              <a:t>Sales trend analysis over time to identify peak seasons or trends.</a:t>
            </a:r>
          </a:p>
          <a:p>
            <a:pPr marL="342900" indent="-342900">
              <a:lnSpc>
                <a:spcPct val="200000"/>
              </a:lnSpc>
              <a:buFont typeface="Arial" panose="020B0604020202020204" pitchFamily="34" charset="0"/>
              <a:buChar char="•"/>
            </a:pPr>
            <a:r>
              <a:rPr lang="en-GB" sz="2400" b="0" i="0" dirty="0">
                <a:solidFill>
                  <a:srgbClr val="3C4043"/>
                </a:solidFill>
                <a:effectLst/>
                <a:highlight>
                  <a:srgbClr val="FFFFFF"/>
                </a:highlight>
                <a:latin typeface="Inter"/>
              </a:rPr>
              <a:t>Product performance analysis to determine popular categories and brands.</a:t>
            </a:r>
          </a:p>
          <a:p>
            <a:pPr marL="342900" indent="-342900">
              <a:lnSpc>
                <a:spcPct val="200000"/>
              </a:lnSpc>
              <a:buFont typeface="Arial" panose="020B0604020202020204" pitchFamily="34" charset="0"/>
              <a:buChar char="•"/>
            </a:pPr>
            <a:r>
              <a:rPr lang="en-GB" sz="2400" b="0" i="0" dirty="0">
                <a:solidFill>
                  <a:srgbClr val="3C4043"/>
                </a:solidFill>
                <a:effectLst/>
                <a:highlight>
                  <a:srgbClr val="FFFFFF"/>
                </a:highlight>
                <a:latin typeface="Inter"/>
              </a:rPr>
              <a:t>Geographic analysis to understand regional preferences.</a:t>
            </a:r>
            <a:endParaRPr lang="en-IN" sz="2400" dirty="0"/>
          </a:p>
        </p:txBody>
      </p:sp>
    </p:spTree>
    <p:extLst>
      <p:ext uri="{BB962C8B-B14F-4D97-AF65-F5344CB8AC3E}">
        <p14:creationId xmlns:p14="http://schemas.microsoft.com/office/powerpoint/2010/main" val="375524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Tableau Visualizations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hlinkClick r:id="rId3"/>
            <a:extLst>
              <a:ext uri="{FF2B5EF4-FFF2-40B4-BE49-F238E27FC236}">
                <a16:creationId xmlns:a16="http://schemas.microsoft.com/office/drawing/2014/main" id="{8301AFF6-9C63-C525-1C5E-7D3C48B975C2}"/>
              </a:ext>
            </a:extLst>
          </p:cNvPr>
          <p:cNvPicPr>
            <a:picLocks noChangeAspect="1"/>
          </p:cNvPicPr>
          <p:nvPr/>
        </p:nvPicPr>
        <p:blipFill>
          <a:blip r:embed="rId4"/>
          <a:stretch>
            <a:fillRect/>
          </a:stretch>
        </p:blipFill>
        <p:spPr>
          <a:xfrm>
            <a:off x="368701" y="855297"/>
            <a:ext cx="11454598" cy="5704049"/>
          </a:xfrm>
          <a:prstGeom prst="rect">
            <a:avLst/>
          </a:prstGeom>
        </p:spPr>
      </p:pic>
      <p:sp>
        <p:nvSpPr>
          <p:cNvPr id="6" name="TextBox 5">
            <a:extLst>
              <a:ext uri="{FF2B5EF4-FFF2-40B4-BE49-F238E27FC236}">
                <a16:creationId xmlns:a16="http://schemas.microsoft.com/office/drawing/2014/main" id="{22240B52-0064-7CAA-19C5-86251011537D}"/>
              </a:ext>
            </a:extLst>
          </p:cNvPr>
          <p:cNvSpPr txBox="1"/>
          <p:nvPr/>
        </p:nvSpPr>
        <p:spPr>
          <a:xfrm>
            <a:off x="6742632" y="6533708"/>
            <a:ext cx="5072121" cy="369332"/>
          </a:xfrm>
          <a:prstGeom prst="rect">
            <a:avLst/>
          </a:prstGeom>
          <a:noFill/>
        </p:spPr>
        <p:txBody>
          <a:bodyPr wrap="square" rtlCol="0">
            <a:spAutoFit/>
          </a:bodyPr>
          <a:lstStyle/>
          <a:p>
            <a:r>
              <a:rPr lang="en-IN" dirty="0"/>
              <a:t>Click on the above image to visit tableau public</a:t>
            </a:r>
          </a:p>
        </p:txBody>
      </p:sp>
    </p:spTree>
    <p:extLst>
      <p:ext uri="{BB962C8B-B14F-4D97-AF65-F5344CB8AC3E}">
        <p14:creationId xmlns:p14="http://schemas.microsoft.com/office/powerpoint/2010/main" val="380001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163</TotalTime>
  <Words>796</Words>
  <Application>Microsoft Office PowerPoint</Application>
  <PresentationFormat>Widescreen</PresentationFormat>
  <Paragraphs>134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Inter</vt:lpstr>
      <vt:lpstr>Segoe UI</vt:lpstr>
      <vt:lpstr>Segoe UI Light</vt:lpstr>
      <vt:lpstr>Office Theme</vt:lpstr>
      <vt:lpstr>Global Retail Solutions Jayashree Nagaraju</vt:lpstr>
      <vt:lpstr>Project analysis slide 2</vt:lpstr>
      <vt:lpstr>Project analysis slide 2</vt:lpstr>
      <vt:lpstr>Project analysis slide 2</vt:lpstr>
      <vt:lpstr>Project analysis slide 2</vt:lpstr>
      <vt:lpstr>Project analysis slide 2</vt:lpstr>
      <vt:lpstr>Project analysis slide 2</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Sunanda</dc:creator>
  <cp:lastModifiedBy>Deepak Sunanda</cp:lastModifiedBy>
  <cp:revision>14</cp:revision>
  <dcterms:created xsi:type="dcterms:W3CDTF">2024-07-02T16:33:43Z</dcterms:created>
  <dcterms:modified xsi:type="dcterms:W3CDTF">2024-07-02T19:16:54Z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