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90" r:id="rId7"/>
    <p:sldId id="276" r:id="rId8"/>
    <p:sldId id="289" r:id="rId9"/>
    <p:sldId id="292" r:id="rId10"/>
    <p:sldId id="291" r:id="rId11"/>
    <p:sldId id="294" r:id="rId12"/>
    <p:sldId id="29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 showGuides="1">
      <p:cViewPr varScale="1">
        <p:scale>
          <a:sx n="112" d="100"/>
          <a:sy n="112" d="100"/>
        </p:scale>
        <p:origin x="552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all,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Today I’m going to present about  a made-up company called global retail solutions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Welcome to the analysis of Global retail solutions.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it from my end .Thank you very much for listening and a special thanks to Ignacio and Simi for helping me understand about unsupervised learning ML concepts.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to project scope.</a:t>
            </a:r>
          </a:p>
          <a:p>
            <a:endParaRPr lang="en-US" dirty="0"/>
          </a:p>
          <a:p>
            <a:r>
              <a:rPr lang="en-US" dirty="0"/>
              <a:t>The company is a leading  online retailer with presence in many countries which specializes in selling a wide range of consumer goods.</a:t>
            </a:r>
          </a:p>
          <a:p>
            <a:endParaRPr lang="en-US" dirty="0"/>
          </a:p>
          <a:p>
            <a:r>
              <a:rPr lang="en-US" dirty="0"/>
              <a:t>And offers a huge variety of selection of products including electronics, home appliances, fashion, apparel and books.</a:t>
            </a:r>
          </a:p>
          <a:p>
            <a:endParaRPr lang="en-US" dirty="0"/>
          </a:p>
          <a:p>
            <a:r>
              <a:rPr lang="en-US" dirty="0"/>
              <a:t>The business statement is to identify the most popular brand and category to provide meaningful insights to the marketing and sales department to attract more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found  this dataset from Kaggle which had almost 300K records </a:t>
            </a:r>
            <a:r>
              <a:rPr lang="en-GB" dirty="0"/>
              <a:t>over two years, 2022 and 2023.</a:t>
            </a:r>
          </a:p>
          <a:p>
            <a:endParaRPr lang="en-US" dirty="0"/>
          </a:p>
          <a:p>
            <a:r>
              <a:rPr lang="en-US" dirty="0"/>
              <a:t>It has information related to customers, their transactions, the products they bought and their geographic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1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Python for data cleaning,  by creating separate data frames to make it easy for normalization.</a:t>
            </a:r>
          </a:p>
          <a:p>
            <a:endParaRPr lang="en-US" dirty="0"/>
          </a:p>
          <a:p>
            <a:r>
              <a:rPr lang="en-US" dirty="0"/>
              <a:t>#To have a cleaned data, I </a:t>
            </a:r>
            <a:r>
              <a:rPr lang="en-IN" dirty="0"/>
              <a:t>renamed the column names ,Removed null values  and duplicate entries , and fixed the datatype to ensure consistency and usability for analysis.</a:t>
            </a:r>
          </a:p>
          <a:p>
            <a:endParaRPr lang="en-US" dirty="0"/>
          </a:p>
          <a:p>
            <a:r>
              <a:rPr lang="en-US" dirty="0"/>
              <a:t>Later load the data to SQL database for further analysis and to create ERD diagrams.</a:t>
            </a:r>
          </a:p>
          <a:p>
            <a:endParaRPr lang="en-US" dirty="0"/>
          </a:p>
          <a:p>
            <a:r>
              <a:rPr lang="en-US" dirty="0"/>
              <a:t>I also used Tableau for visualization and created dashboards for sales and marketing team and a dashboard about customer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we can see the visual representation of the relationships between different entities</a:t>
            </a:r>
          </a:p>
          <a:p>
            <a:endParaRPr lang="en-GB" dirty="0"/>
          </a:p>
          <a:p>
            <a:r>
              <a:rPr lang="en-GB" dirty="0"/>
              <a:t>after I separated the dataset into smaller, more manageable data frames with proper data normalisation of SQL.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2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GB" sz="12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For business cases I have tried to answer 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GB" sz="1200" b="0" i="0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GB" sz="12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Customer segmentation analysis based on age, gender, income and other criteria's.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GB" sz="1200" b="0" i="0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GB" sz="12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Along with Sales trend analysis over time to identify peak seasons or trends.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GB" sz="1200" b="0" i="0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GB" sz="12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Including Product performance analysis to determine popular categories, brand and type.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GB" sz="1200" b="0" i="0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GB" sz="12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And Geographic analysis to understand regional preferences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 can the business effectively segment its customer base and optimize products, services, and </a:t>
            </a:r>
          </a:p>
          <a:p>
            <a:endParaRPr lang="en-GB" dirty="0"/>
          </a:p>
          <a:p>
            <a:r>
              <a:rPr lang="en-GB" dirty="0"/>
              <a:t>operations based on customer demographics, preferences, and feedback, to improve customer satisfaction and retention, </a:t>
            </a:r>
          </a:p>
          <a:p>
            <a:endParaRPr lang="en-GB" dirty="0"/>
          </a:p>
          <a:p>
            <a:r>
              <a:rPr lang="en-GB" dirty="0"/>
              <a:t>and identify potential regions for market expansion?</a:t>
            </a:r>
          </a:p>
          <a:p>
            <a:endParaRPr lang="en-GB" dirty="0"/>
          </a:p>
          <a:p>
            <a:r>
              <a:rPr lang="en-GB" dirty="0"/>
              <a:t>How can we </a:t>
            </a:r>
            <a:r>
              <a:rPr lang="en-GB" dirty="0" err="1"/>
              <a:t>analyze</a:t>
            </a:r>
            <a:r>
              <a:rPr lang="en-GB" dirty="0"/>
              <a:t> and understand our total revenue, customer distribution, </a:t>
            </a:r>
          </a:p>
          <a:p>
            <a:endParaRPr lang="en-GB" dirty="0"/>
          </a:p>
          <a:p>
            <a:r>
              <a:rPr lang="en-GB" dirty="0"/>
              <a:t>and trends across different geographic regions, customer segments, and demographic factors over time?</a:t>
            </a:r>
          </a:p>
          <a:p>
            <a:endParaRPr lang="en-GB" dirty="0"/>
          </a:p>
          <a:p>
            <a:r>
              <a:rPr lang="en-GB" dirty="0"/>
              <a:t>How to effectively allocate marketing resources and optimize sales strategies across </a:t>
            </a:r>
          </a:p>
          <a:p>
            <a:endParaRPr lang="en-GB" dirty="0"/>
          </a:p>
          <a:p>
            <a:r>
              <a:rPr lang="en-GB" dirty="0"/>
              <a:t>different countries, brands, product types, and categories to maximize revenue.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1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Now let us see the tableau dashboard visualisations</a:t>
            </a:r>
            <a:r>
              <a:rPr lang="en-US" dirty="0"/>
              <a:t> which would help us in visualizing the data for better understanding and solving the problems.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[</a:t>
            </a:r>
            <a:r>
              <a:rPr lang="en-US" i="1" u="sng" dirty="0"/>
              <a:t>go to tableau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6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to obstacle part ,The dataset has  no information related to product cost and selling price to know the actual profit.</a:t>
            </a:r>
          </a:p>
          <a:p>
            <a:endParaRPr lang="en-US" dirty="0"/>
          </a:p>
          <a:p>
            <a:r>
              <a:rPr lang="en-GB" dirty="0"/>
              <a:t>I wanted to explore various ML techniques, so I used </a:t>
            </a:r>
            <a:r>
              <a:rPr lang="en-GB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clustering algorithms, to discover interesting patterns in data, such as groups of customers based on their behaviour. </a:t>
            </a:r>
            <a:br>
              <a:rPr lang="en-GB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</a:br>
            <a:endParaRPr lang="en-GB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Due to the size of the data the calculation took a huge amount of time, </a:t>
            </a:r>
            <a:r>
              <a:rPr lang="en-GB" dirty="0"/>
              <a:t>so I couldn't get the results with ML technique.</a:t>
            </a:r>
            <a:endParaRPr lang="en-GB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3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the suggestions we can give from this analysis for the marketing team is to send targeted marketing emails to high value customers for high revenue products,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also focussing on different customer groups based on their behaviours and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focus on frequent shoppers and have them in loyalty programs </a:t>
            </a:r>
          </a:p>
          <a:p>
            <a:endParaRPr lang="en-GB" dirty="0"/>
          </a:p>
          <a:p>
            <a:r>
              <a:rPr lang="en-GB" dirty="0"/>
              <a:t>Since we also know which products are being sold more often it helps the team to keep up with the inventory.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9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jayashree.n5157/viz/revenuepercategorypergender_17195173267050/Revenuebasedonage?publish=y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Global Retail Solutions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Jayashree </a:t>
            </a:r>
            <a:r>
              <a:rPr lang="en-US" sz="4000" dirty="0" err="1">
                <a:solidFill>
                  <a:schemeClr val="accent4"/>
                </a:solidFill>
              </a:rPr>
              <a:t>Nagaraju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4C7B918-B3EC-9826-9675-8A562B3EAAD1}"/>
              </a:ext>
            </a:extLst>
          </p:cNvPr>
          <p:cNvSpPr/>
          <p:nvPr/>
        </p:nvSpPr>
        <p:spPr>
          <a:xfrm>
            <a:off x="857428" y="1076770"/>
            <a:ext cx="5238572" cy="470446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latin typeface="+mj-lt"/>
              </a:rPr>
              <a:t>Company Background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Leading retailer specializing in a wide range of </a:t>
            </a:r>
            <a:r>
              <a:rPr lang="en-GB" dirty="0">
                <a:highlight>
                  <a:srgbClr val="00FF00"/>
                </a:highlight>
              </a:rPr>
              <a:t>consumer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Located in Multiple </a:t>
            </a:r>
            <a:r>
              <a:rPr lang="en-IN" dirty="0">
                <a:highlight>
                  <a:srgbClr val="00FF00"/>
                </a:highlight>
              </a:rPr>
              <a:t>continents</a:t>
            </a:r>
          </a:p>
          <a:p>
            <a:endParaRPr lang="en-IN" dirty="0">
              <a:highlight>
                <a:srgbClr val="00FF00"/>
              </a:highlight>
            </a:endParaRPr>
          </a:p>
          <a:p>
            <a:r>
              <a:rPr lang="en-IN" b="1" dirty="0">
                <a:latin typeface="+mj-lt"/>
              </a:rPr>
              <a:t>Products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Offers a comprehensive selection of products including </a:t>
            </a:r>
            <a:r>
              <a:rPr lang="en-GB" dirty="0">
                <a:highlight>
                  <a:srgbClr val="00FF00"/>
                </a:highlight>
              </a:rPr>
              <a:t>electronics</a:t>
            </a:r>
            <a:r>
              <a:rPr lang="en-GB" dirty="0"/>
              <a:t>, home appliances, </a:t>
            </a:r>
            <a:r>
              <a:rPr lang="en-GB" dirty="0">
                <a:highlight>
                  <a:srgbClr val="00FF00"/>
                </a:highlight>
              </a:rPr>
              <a:t>fashion apparel</a:t>
            </a:r>
            <a:r>
              <a:rPr lang="en-GB" dirty="0"/>
              <a:t>, books and groceries</a:t>
            </a:r>
          </a:p>
          <a:p>
            <a:endParaRPr lang="en-IN" dirty="0">
              <a:highlight>
                <a:srgbClr val="00FF00"/>
              </a:highlight>
            </a:endParaRPr>
          </a:p>
          <a:p>
            <a:r>
              <a:rPr lang="en-IN" b="1" dirty="0">
                <a:latin typeface="+mj-lt"/>
              </a:rPr>
              <a:t>Business Statement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Identify the most popular brand and category to provide meaningful insights to the </a:t>
            </a:r>
            <a:r>
              <a:rPr lang="en-GB" dirty="0">
                <a:highlight>
                  <a:srgbClr val="00FF00"/>
                </a:highlight>
              </a:rPr>
              <a:t>marketing</a:t>
            </a:r>
            <a:r>
              <a:rPr lang="en-GB" dirty="0"/>
              <a:t> and </a:t>
            </a:r>
            <a:r>
              <a:rPr lang="en-GB" dirty="0">
                <a:highlight>
                  <a:srgbClr val="00FF00"/>
                </a:highlight>
              </a:rPr>
              <a:t>sales</a:t>
            </a:r>
            <a:r>
              <a:rPr lang="en-GB" dirty="0"/>
              <a:t> department to attract more </a:t>
            </a:r>
            <a:r>
              <a:rPr lang="en-GB" dirty="0">
                <a:highlight>
                  <a:srgbClr val="00FF00"/>
                </a:highlight>
              </a:rPr>
              <a:t>customers</a:t>
            </a:r>
          </a:p>
          <a:p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1026" name="Picture 2" descr="Mastering the scope of the project: strategies for identifying and  achieving the project's objectives">
            <a:extLst>
              <a:ext uri="{FF2B5EF4-FFF2-40B4-BE49-F238E27FC236}">
                <a16:creationId xmlns:a16="http://schemas.microsoft.com/office/drawing/2014/main" id="{E0FF3717-7482-E7B8-3C3D-DB524D744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88" y="1143076"/>
            <a:ext cx="5325812" cy="404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569ED4F-A29D-928A-DAF9-2390BB56D4DF}"/>
              </a:ext>
            </a:extLst>
          </p:cNvPr>
          <p:cNvSpPr/>
          <p:nvPr/>
        </p:nvSpPr>
        <p:spPr>
          <a:xfrm>
            <a:off x="857428" y="990600"/>
            <a:ext cx="5238572" cy="4965032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Dataset from Kaggle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Almost 300K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Data of 2 years (2022 &amp; 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Description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Customer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Transaction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Product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Geographic Information</a:t>
            </a:r>
          </a:p>
        </p:txBody>
      </p:sp>
      <p:pic>
        <p:nvPicPr>
          <p:cNvPr id="2050" name="Picture 2" descr="Data analysis Generic color lineal-color icon">
            <a:extLst>
              <a:ext uri="{FF2B5EF4-FFF2-40B4-BE49-F238E27FC236}">
                <a16:creationId xmlns:a16="http://schemas.microsoft.com/office/drawing/2014/main" id="{023E3827-9FE6-CAC2-36A7-B25D4AA0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68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1613875"/>
            <a:ext cx="3660775" cy="18151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+mj-lt"/>
              </a:rPr>
              <a:t>SQL</a:t>
            </a:r>
            <a:endParaRPr lang="en-GB" sz="1600" b="1" dirty="0">
              <a:latin typeface="+mj-lt"/>
            </a:endParaRPr>
          </a:p>
          <a:p>
            <a:pPr algn="ctr"/>
            <a:r>
              <a:rPr lang="en-GB" sz="1600" dirty="0"/>
              <a:t>for creating ERD diagrams</a:t>
            </a:r>
          </a:p>
          <a:p>
            <a:pPr algn="ctr"/>
            <a:r>
              <a:rPr lang="en-GB" sz="1600" dirty="0"/>
              <a:t>and further analysis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4152538"/>
            <a:ext cx="3660775" cy="18151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+mj-lt"/>
              </a:rPr>
              <a:t>Tableau</a:t>
            </a:r>
            <a:endParaRPr lang="en-IN" sz="1600" b="1" dirty="0">
              <a:latin typeface="+mj-lt"/>
            </a:endParaRPr>
          </a:p>
          <a:p>
            <a:pPr algn="ctr"/>
            <a:r>
              <a:rPr lang="en-IN" sz="1600" dirty="0"/>
              <a:t>for visualisation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74" y="1613876"/>
            <a:ext cx="3660775" cy="18151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+mj-lt"/>
              </a:rPr>
              <a:t>Python</a:t>
            </a:r>
            <a:endParaRPr lang="en-GB" sz="1600" dirty="0">
              <a:latin typeface="+mj-lt"/>
            </a:endParaRPr>
          </a:p>
          <a:p>
            <a:pPr algn="ctr"/>
            <a:r>
              <a:rPr lang="en-GB" sz="1600" dirty="0"/>
              <a:t>For data cleaning and</a:t>
            </a:r>
          </a:p>
          <a:p>
            <a:pPr algn="ctr"/>
            <a:r>
              <a:rPr lang="en-GB" sz="1600" dirty="0"/>
              <a:t>creating separate</a:t>
            </a:r>
          </a:p>
          <a:p>
            <a:pPr algn="ctr"/>
            <a:r>
              <a:rPr lang="en-GB" sz="1600" dirty="0"/>
              <a:t>data frames for normalisation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ERD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A982504-3829-F002-79EB-20F65CC6A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762244"/>
            <a:ext cx="8515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Cases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336C9B-9ADA-788F-C9E3-343F8BCDCC5A}"/>
              </a:ext>
            </a:extLst>
          </p:cNvPr>
          <p:cNvSpPr txBox="1"/>
          <p:nvPr/>
        </p:nvSpPr>
        <p:spPr>
          <a:xfrm>
            <a:off x="777667" y="1435693"/>
            <a:ext cx="10810430" cy="2941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Customer segmentation analysis based on age, gender, income etc.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Sales trend analysis over time to identify peak seasons or trends.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Product performance analysis to determine popular categories, brand and type.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Geographic analysis to understand regional preferences.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524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Tableau 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8301AFF6-9C63-C525-1C5E-7D3C48B97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1" y="855297"/>
            <a:ext cx="11454598" cy="5704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40B52-0064-7CAA-19C5-86251011537D}"/>
              </a:ext>
            </a:extLst>
          </p:cNvPr>
          <p:cNvSpPr txBox="1"/>
          <p:nvPr/>
        </p:nvSpPr>
        <p:spPr>
          <a:xfrm>
            <a:off x="6751178" y="6488668"/>
            <a:ext cx="50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the above image to visit tableau public</a:t>
            </a:r>
          </a:p>
        </p:txBody>
      </p:sp>
    </p:spTree>
    <p:extLst>
      <p:ext uri="{BB962C8B-B14F-4D97-AF65-F5344CB8AC3E}">
        <p14:creationId xmlns:p14="http://schemas.microsoft.com/office/powerpoint/2010/main" val="380001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Obstacle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569ED4F-A29D-928A-DAF9-2390BB56D4DF}"/>
              </a:ext>
            </a:extLst>
          </p:cNvPr>
          <p:cNvSpPr/>
          <p:nvPr/>
        </p:nvSpPr>
        <p:spPr>
          <a:xfrm>
            <a:off x="857428" y="990600"/>
            <a:ext cx="5238572" cy="4965032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Missing fields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Profit calculation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Unsupervised learning (ML)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Dataset too big for clustering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098" name="Picture 2" descr="Obstacles vs. Barriers – Inspirational Perspective">
            <a:extLst>
              <a:ext uri="{FF2B5EF4-FFF2-40B4-BE49-F238E27FC236}">
                <a16:creationId xmlns:a16="http://schemas.microsoft.com/office/drawing/2014/main" id="{D820EDE4-0BDD-ABC0-BB35-99856A98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90" y="1362075"/>
            <a:ext cx="4762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48F1D9-2AB6-4F9D-0E94-DD0B08001864}"/>
              </a:ext>
            </a:extLst>
          </p:cNvPr>
          <p:cNvSpPr txBox="1"/>
          <p:nvPr/>
        </p:nvSpPr>
        <p:spPr>
          <a:xfrm>
            <a:off x="735292" y="1196715"/>
            <a:ext cx="4609707" cy="409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Targeted marketing campaigns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Product recommendations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Loyalty programs for frequent buyers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Inventory management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3076" name="Picture 4" descr="Conclusion Vector Art, Icons, and Graphics for Free Download">
            <a:extLst>
              <a:ext uri="{FF2B5EF4-FFF2-40B4-BE49-F238E27FC236}">
                <a16:creationId xmlns:a16="http://schemas.microsoft.com/office/drawing/2014/main" id="{2F5791BA-923E-5345-194B-D89A3564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762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91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963</TotalTime>
  <Words>883</Words>
  <Application>Microsoft Office PowerPoint</Application>
  <PresentationFormat>Widescreen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SemiBold</vt:lpstr>
      <vt:lpstr>Calibri</vt:lpstr>
      <vt:lpstr>Century Gothic</vt:lpstr>
      <vt:lpstr>Inter</vt:lpstr>
      <vt:lpstr>Segoe UI Light</vt:lpstr>
      <vt:lpstr>Slack-Lato</vt:lpstr>
      <vt:lpstr>Office Theme</vt:lpstr>
      <vt:lpstr>Global Retail Solutions Jayashree Nagaraju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Sunanda</dc:creator>
  <cp:lastModifiedBy>Lenovo</cp:lastModifiedBy>
  <cp:revision>45</cp:revision>
  <dcterms:created xsi:type="dcterms:W3CDTF">2024-07-02T16:33:43Z</dcterms:created>
  <dcterms:modified xsi:type="dcterms:W3CDTF">2024-07-04T15:42:00Z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