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1" r:id="rId3"/>
    <p:sldId id="258" r:id="rId4"/>
    <p:sldId id="259" r:id="rId5"/>
    <p:sldId id="260" r:id="rId6"/>
    <p:sldId id="270" r:id="rId7"/>
    <p:sldId id="261" r:id="rId8"/>
    <p:sldId id="262" r:id="rId9"/>
    <p:sldId id="263" r:id="rId10"/>
    <p:sldId id="268" r:id="rId11"/>
    <p:sldId id="269" r:id="rId12"/>
    <p:sldId id="272"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9/23/2021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00162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30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282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014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7220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9/23/2021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71732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661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7524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1182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4078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9/23/2021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9507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9/23/2021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780783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eograph.org.uk/photo/2453909" TargetMode="External"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 Id="rId5" Type="http://schemas.openxmlformats.org/officeDocument/2006/relationships/image" Target="../media/image7.jpeg" /><Relationship Id="rId4" Type="http://schemas.openxmlformats.org/officeDocument/2006/relationships/image" Target="../media/image6.jpeg"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www.circuitdigest.com" TargetMode="External" /><Relationship Id="rId2" Type="http://schemas.openxmlformats.org/officeDocument/2006/relationships/hyperlink" Target="http://www.fm.virginia.edu" TargetMode="External" /><Relationship Id="rId1" Type="http://schemas.openxmlformats.org/officeDocument/2006/relationships/slideLayout" Target="../slideLayouts/slideLayout2.xml" /><Relationship Id="rId6" Type="http://schemas.openxmlformats.org/officeDocument/2006/relationships/hyperlink" Target="http://www.nap.edu" TargetMode="External" /><Relationship Id="rId5" Type="http://schemas.openxmlformats.org/officeDocument/2006/relationships/hyperlink" Target="http://www.ijitee.org" TargetMode="External" /><Relationship Id="rId4" Type="http://schemas.openxmlformats.org/officeDocument/2006/relationships/hyperlink" Target="http://www.rccitt.org"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4">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6">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38">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7903" y="1517904"/>
            <a:ext cx="4680595" cy="2796945"/>
          </a:xfrm>
        </p:spPr>
        <p:txBody>
          <a:bodyPr anchor="ctr">
            <a:normAutofit/>
          </a:bodyPr>
          <a:lstStyle/>
          <a:p>
            <a:r>
              <a:rPr lang="en-US" sz="4000" dirty="0">
                <a:cs typeface="Aharoni"/>
              </a:rPr>
              <a:t>IOT BASED </a:t>
            </a:r>
            <a:br>
              <a:rPr lang="en-US" sz="4000" dirty="0">
                <a:cs typeface="Aharoni"/>
              </a:rPr>
            </a:br>
            <a:r>
              <a:rPr lang="en-US" sz="4000" dirty="0">
                <a:cs typeface="Aharoni"/>
              </a:rPr>
              <a:t>DUMPSTER MONITORING</a:t>
            </a:r>
            <a:br>
              <a:rPr lang="en-US" sz="4000" dirty="0">
                <a:cs typeface="Aharoni"/>
              </a:rPr>
            </a:br>
            <a:r>
              <a:rPr lang="en-US" sz="4000" dirty="0">
                <a:cs typeface="Aharoni"/>
              </a:rPr>
              <a:t>SYSTEM</a:t>
            </a:r>
            <a:endParaRPr lang="en-US">
              <a:cs typeface="Aharoni"/>
            </a:endParaRPr>
          </a:p>
        </p:txBody>
      </p:sp>
      <p:sp>
        <p:nvSpPr>
          <p:cNvPr id="3" name="Subtitle 2"/>
          <p:cNvSpPr>
            <a:spLocks noGrp="1"/>
          </p:cNvSpPr>
          <p:nvPr>
            <p:ph type="subTitle" idx="1"/>
          </p:nvPr>
        </p:nvSpPr>
        <p:spPr>
          <a:xfrm>
            <a:off x="1517903" y="4479368"/>
            <a:ext cx="4680595" cy="1215137"/>
          </a:xfrm>
        </p:spPr>
        <p:txBody>
          <a:bodyPr vert="horz" lIns="91440" tIns="45720" rIns="91440" bIns="45720" rtlCol="0" anchor="t">
            <a:normAutofit fontScale="92500" lnSpcReduction="20000"/>
          </a:bodyPr>
          <a:lstStyle/>
          <a:p>
            <a:pPr algn="l"/>
            <a:r>
              <a:rPr lang="en-US" b="1" dirty="0"/>
              <a:t>PRESENTED BY:</a:t>
            </a:r>
          </a:p>
          <a:p>
            <a:pPr algn="l"/>
            <a:r>
              <a:rPr lang="en-US" dirty="0" err="1"/>
              <a:t>Saisupraja</a:t>
            </a:r>
            <a:r>
              <a:rPr lang="en-US" dirty="0"/>
              <a:t> Bhaskaran</a:t>
            </a:r>
          </a:p>
          <a:p>
            <a:pPr algn="l"/>
            <a:r>
              <a:rPr lang="en-US"/>
              <a:t>Jayashree Ch</a:t>
            </a:r>
            <a:r>
              <a:rPr lang="en-US" altLang="zh-CN"/>
              <a:t>an</a:t>
            </a:r>
            <a:r>
              <a:rPr lang="en-US"/>
              <a:t>dra </a:t>
            </a:r>
            <a:r>
              <a:rPr lang="en-US" dirty="0"/>
              <a:t>Poojary</a:t>
            </a:r>
          </a:p>
        </p:txBody>
      </p:sp>
      <p:pic>
        <p:nvPicPr>
          <p:cNvPr id="4" name="Picture 4">
            <a:extLst>
              <a:ext uri="{FF2B5EF4-FFF2-40B4-BE49-F238E27FC236}">
                <a16:creationId xmlns:a16="http://schemas.microsoft.com/office/drawing/2014/main" id="{937D71F0-AEF7-4A26-9BB9-495C08E0D2E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810" r="26557" b="2"/>
          <a:stretch/>
        </p:blipFill>
        <p:spPr>
          <a:xfrm>
            <a:off x="6807200" y="762000"/>
            <a:ext cx="46228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BB7-2BD2-4411-8421-5028FB35BA67}"/>
              </a:ext>
            </a:extLst>
          </p:cNvPr>
          <p:cNvSpPr>
            <a:spLocks noGrp="1"/>
          </p:cNvSpPr>
          <p:nvPr>
            <p:ph type="title"/>
          </p:nvPr>
        </p:nvSpPr>
        <p:spPr>
          <a:xfrm>
            <a:off x="1517904" y="209564"/>
            <a:ext cx="9144000" cy="610923"/>
          </a:xfrm>
        </p:spPr>
        <p:txBody>
          <a:bodyPr>
            <a:normAutofit fontScale="90000"/>
          </a:bodyPr>
          <a:lstStyle/>
          <a:p>
            <a:pPr algn="ctr"/>
            <a:r>
              <a:rPr lang="en-US">
                <a:cs typeface="Aharoni"/>
              </a:rPr>
              <a:t>METHODOLOGY</a:t>
            </a:r>
          </a:p>
        </p:txBody>
      </p:sp>
      <p:pic>
        <p:nvPicPr>
          <p:cNvPr id="5" name="Picture 5" descr="Diagram&#10;&#10;Description automatically generated">
            <a:extLst>
              <a:ext uri="{FF2B5EF4-FFF2-40B4-BE49-F238E27FC236}">
                <a16:creationId xmlns:a16="http://schemas.microsoft.com/office/drawing/2014/main" id="{BBD20F7E-67A2-45E6-8D31-73344464BACB}"/>
              </a:ext>
            </a:extLst>
          </p:cNvPr>
          <p:cNvPicPr>
            <a:picLocks noGrp="1" noChangeAspect="1"/>
          </p:cNvPicPr>
          <p:nvPr>
            <p:ph idx="1"/>
          </p:nvPr>
        </p:nvPicPr>
        <p:blipFill>
          <a:blip r:embed="rId2"/>
          <a:stretch>
            <a:fillRect/>
          </a:stretch>
        </p:blipFill>
        <p:spPr>
          <a:xfrm>
            <a:off x="1993795" y="1942110"/>
            <a:ext cx="8206596" cy="3533235"/>
          </a:xfrm>
        </p:spPr>
      </p:pic>
      <p:sp>
        <p:nvSpPr>
          <p:cNvPr id="4" name="TextBox 3">
            <a:extLst>
              <a:ext uri="{FF2B5EF4-FFF2-40B4-BE49-F238E27FC236}">
                <a16:creationId xmlns:a16="http://schemas.microsoft.com/office/drawing/2014/main" id="{7FD4CF37-00E2-4E4C-A3E4-B25D7233C868}"/>
              </a:ext>
            </a:extLst>
          </p:cNvPr>
          <p:cNvSpPr txBox="1"/>
          <p:nvPr/>
        </p:nvSpPr>
        <p:spPr>
          <a:xfrm>
            <a:off x="4896928" y="8137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BLOCK DIAGRAM</a:t>
            </a:r>
          </a:p>
        </p:txBody>
      </p:sp>
    </p:spTree>
    <p:extLst>
      <p:ext uri="{BB962C8B-B14F-4D97-AF65-F5344CB8AC3E}">
        <p14:creationId xmlns:p14="http://schemas.microsoft.com/office/powerpoint/2010/main" val="187146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40C2BF-40B4-4E8A-A6BB-EF76CC80E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0F00D00-FA76-49D4-9105-5692A512A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02D5-6A7C-485C-8239-7007E33F8806}"/>
              </a:ext>
            </a:extLst>
          </p:cNvPr>
          <p:cNvSpPr>
            <a:spLocks noGrp="1"/>
          </p:cNvSpPr>
          <p:nvPr>
            <p:ph type="title"/>
          </p:nvPr>
        </p:nvSpPr>
        <p:spPr>
          <a:xfrm>
            <a:off x="762000" y="66136"/>
            <a:ext cx="10655300" cy="698741"/>
          </a:xfrm>
        </p:spPr>
        <p:txBody>
          <a:bodyPr vert="horz" lIns="91440" tIns="45720" rIns="91440" bIns="45720" rtlCol="0" anchor="ctr">
            <a:normAutofit/>
          </a:bodyPr>
          <a:lstStyle/>
          <a:p>
            <a:pPr algn="ctr"/>
            <a:r>
              <a:rPr lang="en-US" sz="3800">
                <a:cs typeface="Aharoni"/>
              </a:rPr>
              <a:t>METHODOLOGY</a:t>
            </a:r>
            <a:endParaRPr lang="en-US" sz="3800" dirty="0">
              <a:cs typeface="Aharoni"/>
            </a:endParaRPr>
          </a:p>
        </p:txBody>
      </p:sp>
      <p:pic>
        <p:nvPicPr>
          <p:cNvPr id="4" name="Picture 4">
            <a:extLst>
              <a:ext uri="{FF2B5EF4-FFF2-40B4-BE49-F238E27FC236}">
                <a16:creationId xmlns:a16="http://schemas.microsoft.com/office/drawing/2014/main" id="{0C346170-9E41-4632-BAE6-F99761460C91}"/>
              </a:ext>
            </a:extLst>
          </p:cNvPr>
          <p:cNvPicPr>
            <a:picLocks noChangeAspect="1"/>
          </p:cNvPicPr>
          <p:nvPr/>
        </p:nvPicPr>
        <p:blipFill>
          <a:blip r:embed="rId2"/>
          <a:stretch>
            <a:fillRect/>
          </a:stretch>
        </p:blipFill>
        <p:spPr>
          <a:xfrm>
            <a:off x="4646853" y="1498660"/>
            <a:ext cx="2466975" cy="1847850"/>
          </a:xfrm>
          <a:prstGeom prst="rect">
            <a:avLst/>
          </a:prstGeom>
        </p:spPr>
      </p:pic>
      <p:pic>
        <p:nvPicPr>
          <p:cNvPr id="5" name="Picture 5">
            <a:extLst>
              <a:ext uri="{FF2B5EF4-FFF2-40B4-BE49-F238E27FC236}">
                <a16:creationId xmlns:a16="http://schemas.microsoft.com/office/drawing/2014/main" id="{C08FF383-2C9D-411C-9BFD-9A898CA30547}"/>
              </a:ext>
            </a:extLst>
          </p:cNvPr>
          <p:cNvPicPr>
            <a:picLocks noChangeAspect="1"/>
          </p:cNvPicPr>
          <p:nvPr/>
        </p:nvPicPr>
        <p:blipFill>
          <a:blip r:embed="rId3"/>
          <a:stretch>
            <a:fillRect/>
          </a:stretch>
        </p:blipFill>
        <p:spPr>
          <a:xfrm>
            <a:off x="8499985" y="1498660"/>
            <a:ext cx="2466975" cy="1847850"/>
          </a:xfrm>
          <a:prstGeom prst="rect">
            <a:avLst/>
          </a:prstGeom>
        </p:spPr>
      </p:pic>
      <p:pic>
        <p:nvPicPr>
          <p:cNvPr id="6" name="Picture 7" descr="A picture containing text&#10;&#10;Description automatically generated">
            <a:extLst>
              <a:ext uri="{FF2B5EF4-FFF2-40B4-BE49-F238E27FC236}">
                <a16:creationId xmlns:a16="http://schemas.microsoft.com/office/drawing/2014/main" id="{250E8C64-5997-4E9D-8548-0D9999156284}"/>
              </a:ext>
            </a:extLst>
          </p:cNvPr>
          <p:cNvPicPr>
            <a:picLocks noChangeAspect="1"/>
          </p:cNvPicPr>
          <p:nvPr/>
        </p:nvPicPr>
        <p:blipFill>
          <a:blip r:embed="rId4"/>
          <a:stretch>
            <a:fillRect/>
          </a:stretch>
        </p:blipFill>
        <p:spPr>
          <a:xfrm>
            <a:off x="4829175" y="3861219"/>
            <a:ext cx="2533650" cy="1809750"/>
          </a:xfrm>
          <a:prstGeom prst="rect">
            <a:avLst/>
          </a:prstGeom>
        </p:spPr>
      </p:pic>
      <p:sp>
        <p:nvSpPr>
          <p:cNvPr id="8" name="TextBox 7">
            <a:extLst>
              <a:ext uri="{FF2B5EF4-FFF2-40B4-BE49-F238E27FC236}">
                <a16:creationId xmlns:a16="http://schemas.microsoft.com/office/drawing/2014/main" id="{E9C9F90D-3FBC-ED46-AD4E-8F433EBE66E5}"/>
              </a:ext>
            </a:extLst>
          </p:cNvPr>
          <p:cNvSpPr txBox="1"/>
          <p:nvPr/>
        </p:nvSpPr>
        <p:spPr>
          <a:xfrm>
            <a:off x="1023758" y="3387561"/>
            <a:ext cx="2366423" cy="369332"/>
          </a:xfrm>
          <a:prstGeom prst="rect">
            <a:avLst/>
          </a:prstGeom>
          <a:noFill/>
        </p:spPr>
        <p:txBody>
          <a:bodyPr wrap="square" rtlCol="0" anchor="ctr">
            <a:spAutoFit/>
          </a:bodyPr>
          <a:lstStyle/>
          <a:p>
            <a:pPr algn="ctr"/>
            <a:r>
              <a:rPr lang="en-US" altLang="zh-CN" b="1"/>
              <a:t>Arduino</a:t>
            </a:r>
            <a:r>
              <a:rPr lang="zh-CN" altLang="en-US" b="1"/>
              <a:t> </a:t>
            </a:r>
            <a:r>
              <a:rPr lang="en-US" altLang="zh-CN" b="1"/>
              <a:t>Uno Board</a:t>
            </a:r>
            <a:endParaRPr lang="en-US" b="1"/>
          </a:p>
        </p:txBody>
      </p:sp>
      <p:sp>
        <p:nvSpPr>
          <p:cNvPr id="10" name="TextBox 9">
            <a:extLst>
              <a:ext uri="{FF2B5EF4-FFF2-40B4-BE49-F238E27FC236}">
                <a16:creationId xmlns:a16="http://schemas.microsoft.com/office/drawing/2014/main" id="{BF9A3F89-75B2-2E4E-8CE5-127173551ED1}"/>
              </a:ext>
            </a:extLst>
          </p:cNvPr>
          <p:cNvSpPr txBox="1"/>
          <p:nvPr/>
        </p:nvSpPr>
        <p:spPr>
          <a:xfrm>
            <a:off x="4960096" y="3440668"/>
            <a:ext cx="2259107" cy="369332"/>
          </a:xfrm>
          <a:prstGeom prst="rect">
            <a:avLst/>
          </a:prstGeom>
          <a:noFill/>
        </p:spPr>
        <p:txBody>
          <a:bodyPr wrap="square" rtlCol="0">
            <a:spAutoFit/>
          </a:bodyPr>
          <a:lstStyle/>
          <a:p>
            <a:pPr algn="l"/>
            <a:r>
              <a:rPr lang="en-US" altLang="zh-CN" b="1"/>
              <a:t>Ultrasonic</a:t>
            </a:r>
            <a:r>
              <a:rPr lang="zh-CN" altLang="en-US" b="1"/>
              <a:t> </a:t>
            </a:r>
            <a:r>
              <a:rPr lang="en-US" altLang="zh-CN" b="1"/>
              <a:t>Sensor</a:t>
            </a:r>
            <a:endParaRPr lang="en-US" b="1"/>
          </a:p>
        </p:txBody>
      </p:sp>
      <p:sp>
        <p:nvSpPr>
          <p:cNvPr id="12" name="TextBox 11">
            <a:extLst>
              <a:ext uri="{FF2B5EF4-FFF2-40B4-BE49-F238E27FC236}">
                <a16:creationId xmlns:a16="http://schemas.microsoft.com/office/drawing/2014/main" id="{AD746596-9407-3348-9A16-67BC730496F0}"/>
              </a:ext>
            </a:extLst>
          </p:cNvPr>
          <p:cNvSpPr txBox="1"/>
          <p:nvPr/>
        </p:nvSpPr>
        <p:spPr>
          <a:xfrm>
            <a:off x="9138160" y="3440668"/>
            <a:ext cx="1828800" cy="369332"/>
          </a:xfrm>
          <a:prstGeom prst="rect">
            <a:avLst/>
          </a:prstGeom>
          <a:noFill/>
        </p:spPr>
        <p:txBody>
          <a:bodyPr wrap="square" rtlCol="0">
            <a:spAutoFit/>
          </a:bodyPr>
          <a:lstStyle/>
          <a:p>
            <a:pPr algn="l"/>
            <a:r>
              <a:rPr lang="en-US" altLang="zh-CN" b="1"/>
              <a:t>Wi-Fi</a:t>
            </a:r>
            <a:r>
              <a:rPr lang="zh-CN" altLang="en-US" b="1"/>
              <a:t> </a:t>
            </a:r>
            <a:r>
              <a:rPr lang="en-US" altLang="zh-CN" b="1"/>
              <a:t>module</a:t>
            </a:r>
            <a:endParaRPr lang="en-US" b="1"/>
          </a:p>
        </p:txBody>
      </p:sp>
      <p:sp>
        <p:nvSpPr>
          <p:cNvPr id="14" name="TextBox 13">
            <a:extLst>
              <a:ext uri="{FF2B5EF4-FFF2-40B4-BE49-F238E27FC236}">
                <a16:creationId xmlns:a16="http://schemas.microsoft.com/office/drawing/2014/main" id="{DE568F9F-A73A-9E4C-B20D-DEC18C16AB72}"/>
              </a:ext>
            </a:extLst>
          </p:cNvPr>
          <p:cNvSpPr txBox="1"/>
          <p:nvPr/>
        </p:nvSpPr>
        <p:spPr>
          <a:xfrm>
            <a:off x="5347777" y="5736469"/>
            <a:ext cx="1828800" cy="369332"/>
          </a:xfrm>
          <a:prstGeom prst="rect">
            <a:avLst/>
          </a:prstGeom>
          <a:noFill/>
        </p:spPr>
        <p:txBody>
          <a:bodyPr wrap="square" rtlCol="0">
            <a:spAutoFit/>
          </a:bodyPr>
          <a:lstStyle/>
          <a:p>
            <a:pPr algn="l"/>
            <a:r>
              <a:rPr lang="en-US" altLang="zh-CN" b="1"/>
              <a:t>Breadboard</a:t>
            </a:r>
            <a:endParaRPr lang="en-US" b="1"/>
          </a:p>
        </p:txBody>
      </p:sp>
      <p:sp>
        <p:nvSpPr>
          <p:cNvPr id="15" name="TextBox 14">
            <a:extLst>
              <a:ext uri="{FF2B5EF4-FFF2-40B4-BE49-F238E27FC236}">
                <a16:creationId xmlns:a16="http://schemas.microsoft.com/office/drawing/2014/main" id="{97D1A70E-2C28-40C0-A56D-CEEA5B1F9221}"/>
              </a:ext>
            </a:extLst>
          </p:cNvPr>
          <p:cNvSpPr txBox="1"/>
          <p:nvPr/>
        </p:nvSpPr>
        <p:spPr>
          <a:xfrm>
            <a:off x="5184475" y="75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COMPONENTS</a:t>
            </a:r>
            <a:endParaRPr lang="en-US" b="1" dirty="0"/>
          </a:p>
        </p:txBody>
      </p:sp>
      <p:pic>
        <p:nvPicPr>
          <p:cNvPr id="16" name="Picture 16">
            <a:extLst>
              <a:ext uri="{FF2B5EF4-FFF2-40B4-BE49-F238E27FC236}">
                <a16:creationId xmlns:a16="http://schemas.microsoft.com/office/drawing/2014/main" id="{E7543801-7862-E640-A864-0CCD66B57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390" y="1583676"/>
            <a:ext cx="2366423" cy="1677818"/>
          </a:xfrm>
          <a:prstGeom prst="rect">
            <a:avLst/>
          </a:prstGeom>
        </p:spPr>
      </p:pic>
    </p:spTree>
    <p:extLst>
      <p:ext uri="{BB962C8B-B14F-4D97-AF65-F5344CB8AC3E}">
        <p14:creationId xmlns:p14="http://schemas.microsoft.com/office/powerpoint/2010/main" val="7479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D896-296B-DB44-918D-0C491FDA782B}"/>
              </a:ext>
            </a:extLst>
          </p:cNvPr>
          <p:cNvSpPr>
            <a:spLocks noGrp="1"/>
          </p:cNvSpPr>
          <p:nvPr>
            <p:ph type="title"/>
          </p:nvPr>
        </p:nvSpPr>
        <p:spPr>
          <a:xfrm>
            <a:off x="1517904" y="0"/>
            <a:ext cx="9144000" cy="765735"/>
          </a:xfrm>
        </p:spPr>
        <p:txBody>
          <a:bodyPr anchor="ctr"/>
          <a:lstStyle/>
          <a:p>
            <a:pPr algn="ctr"/>
            <a:r>
              <a:rPr lang="en-US" altLang="zh-CN"/>
              <a:t>CIRCUIT DIAGRAM</a:t>
            </a:r>
            <a:endParaRPr lang="en-US"/>
          </a:p>
        </p:txBody>
      </p:sp>
      <p:pic>
        <p:nvPicPr>
          <p:cNvPr id="3" name="Picture 3">
            <a:extLst>
              <a:ext uri="{FF2B5EF4-FFF2-40B4-BE49-F238E27FC236}">
                <a16:creationId xmlns:a16="http://schemas.microsoft.com/office/drawing/2014/main" id="{66C13912-A8EE-B242-A382-01E3E57D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409699"/>
            <a:ext cx="6248400" cy="4038600"/>
          </a:xfrm>
          <a:prstGeom prst="rect">
            <a:avLst/>
          </a:prstGeom>
          <a:effectLst/>
        </p:spPr>
      </p:pic>
    </p:spTree>
    <p:extLst>
      <p:ext uri="{BB962C8B-B14F-4D97-AF65-F5344CB8AC3E}">
        <p14:creationId xmlns:p14="http://schemas.microsoft.com/office/powerpoint/2010/main" val="6503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92B5-3A20-4172-8BA9-FAB1FCBDFCC0}"/>
              </a:ext>
            </a:extLst>
          </p:cNvPr>
          <p:cNvSpPr>
            <a:spLocks noGrp="1"/>
          </p:cNvSpPr>
          <p:nvPr>
            <p:ph type="title"/>
          </p:nvPr>
        </p:nvSpPr>
        <p:spPr>
          <a:xfrm>
            <a:off x="1517904" y="80169"/>
            <a:ext cx="9144000" cy="639677"/>
          </a:xfrm>
        </p:spPr>
        <p:txBody>
          <a:bodyPr>
            <a:normAutofit fontScale="90000"/>
          </a:bodyPr>
          <a:lstStyle/>
          <a:p>
            <a:pPr algn="ctr"/>
            <a:r>
              <a:rPr lang="en-US">
                <a:cs typeface="Aharoni"/>
              </a:rPr>
              <a:t>FUTURE SCOPE</a:t>
            </a:r>
          </a:p>
        </p:txBody>
      </p:sp>
      <p:sp>
        <p:nvSpPr>
          <p:cNvPr id="3" name="Content Placeholder 2">
            <a:extLst>
              <a:ext uri="{FF2B5EF4-FFF2-40B4-BE49-F238E27FC236}">
                <a16:creationId xmlns:a16="http://schemas.microsoft.com/office/drawing/2014/main" id="{3AE917BC-FBD4-4ADA-A9CC-01DA7A9474E0}"/>
              </a:ext>
            </a:extLst>
          </p:cNvPr>
          <p:cNvSpPr>
            <a:spLocks noGrp="1"/>
          </p:cNvSpPr>
          <p:nvPr>
            <p:ph idx="1"/>
          </p:nvPr>
        </p:nvSpPr>
        <p:spPr>
          <a:xfrm>
            <a:off x="1517904" y="987725"/>
            <a:ext cx="9144000" cy="5111323"/>
          </a:xfrm>
        </p:spPr>
        <p:txBody>
          <a:bodyPr vert="horz" lIns="91440" tIns="45720" rIns="91440" bIns="45720" rtlCol="0" anchor="t">
            <a:normAutofit/>
          </a:bodyPr>
          <a:lstStyle/>
          <a:p>
            <a:pPr marL="457200" indent="-457200" algn="just">
              <a:buFont typeface="Arial" panose="020B0504020202020204" pitchFamily="34" charset="0"/>
              <a:buChar char="•"/>
            </a:pPr>
            <a:r>
              <a:rPr lang="en-US" altLang="zh-CN" sz="2400"/>
              <a:t>In future,</a:t>
            </a:r>
            <a:r>
              <a:rPr lang="zh-CN" altLang="en-US" sz="2400" dirty="0"/>
              <a:t> </a:t>
            </a:r>
            <a:r>
              <a:rPr lang="en-US" altLang="zh-CN" sz="2400"/>
              <a:t>a high level application which monitors the garbage</a:t>
            </a:r>
            <a:r>
              <a:rPr lang="zh-CN" altLang="en-US" sz="2400" dirty="0"/>
              <a:t> </a:t>
            </a:r>
            <a:r>
              <a:rPr lang="en-US" altLang="zh-CN" sz="2400"/>
              <a:t>bins frequently</a:t>
            </a:r>
            <a:r>
              <a:rPr lang="zh-CN" altLang="en-US" sz="2400" dirty="0"/>
              <a:t> </a:t>
            </a:r>
            <a:r>
              <a:rPr lang="en-US" altLang="zh-CN" sz="2400"/>
              <a:t>and notifies</a:t>
            </a:r>
            <a:r>
              <a:rPr lang="zh-CN" altLang="en-US" sz="2400" dirty="0"/>
              <a:t> </a:t>
            </a:r>
            <a:r>
              <a:rPr lang="en-US" altLang="zh-CN" sz="2400"/>
              <a:t>the user</a:t>
            </a:r>
            <a:r>
              <a:rPr lang="zh-CN" altLang="en-US" sz="2400" dirty="0"/>
              <a:t> </a:t>
            </a:r>
            <a:r>
              <a:rPr lang="en-US" altLang="zh-CN" sz="2400"/>
              <a:t>whenever filled.</a:t>
            </a:r>
            <a:endParaRPr lang="en-US" sz="2400"/>
          </a:p>
          <a:p>
            <a:pPr marL="457200" indent="-457200" algn="just">
              <a:buFont typeface="Arial" panose="020B0504020202020204" pitchFamily="34" charset="0"/>
              <a:buChar char="•"/>
            </a:pPr>
            <a:r>
              <a:rPr lang="en-US" altLang="zh-CN" sz="2400"/>
              <a:t>Each level of the dustbin can be recorded instead of just</a:t>
            </a:r>
            <a:r>
              <a:rPr lang="zh-CN" altLang="en-US" sz="2400" dirty="0"/>
              <a:t> </a:t>
            </a:r>
            <a:r>
              <a:rPr lang="en-US" altLang="zh-CN" sz="2400"/>
              <a:t>recording the filled level.</a:t>
            </a:r>
          </a:p>
          <a:p>
            <a:pPr marL="457200" indent="-457200" algn="just">
              <a:buFont typeface="Arial" panose="020B0504020202020204" pitchFamily="34" charset="0"/>
              <a:buChar char="•"/>
            </a:pPr>
            <a:r>
              <a:rPr lang="en-US" altLang="zh-CN" sz="2400"/>
              <a:t>This system can be used with time stamp where real-time clock will be made available to the authority</a:t>
            </a:r>
            <a:r>
              <a:rPr lang="zh-CN" altLang="en-US" sz="2400" dirty="0"/>
              <a:t> </a:t>
            </a:r>
            <a:r>
              <a:rPr lang="en-US" altLang="zh-CN" sz="2400"/>
              <a:t>stating at what time Garbage bins was full and at what time was the garbage collected from the smart Garbage Bins.</a:t>
            </a:r>
          </a:p>
          <a:p>
            <a:pPr marL="457200" indent="-457200" algn="just">
              <a:buFont typeface="Arial" panose="020B0504020202020204" pitchFamily="34" charset="0"/>
              <a:buChar char="•"/>
            </a:pPr>
            <a:r>
              <a:rPr lang="en-US" altLang="zh-CN" sz="2400"/>
              <a:t> By</a:t>
            </a:r>
            <a:r>
              <a:rPr lang="zh-CN" altLang="en-US" sz="2400" dirty="0"/>
              <a:t> </a:t>
            </a:r>
            <a:r>
              <a:rPr lang="en-US" altLang="zh-CN" sz="2400"/>
              <a:t>putting</a:t>
            </a:r>
            <a:r>
              <a:rPr lang="zh-CN" altLang="en-US" sz="2400" dirty="0"/>
              <a:t> </a:t>
            </a:r>
            <a:r>
              <a:rPr lang="en-US" altLang="zh-CN" sz="2400"/>
              <a:t>the entire thing on cloud, people from anywhere can check the status of the bins,</a:t>
            </a:r>
            <a:r>
              <a:rPr lang="zh-CN" altLang="en-US" sz="2400" dirty="0"/>
              <a:t> </a:t>
            </a:r>
            <a:r>
              <a:rPr lang="en-US" altLang="zh-CN" sz="2400"/>
              <a:t>and the limitation of constrained area is removed.</a:t>
            </a:r>
            <a:endParaRPr lang="en-US" sz="2400"/>
          </a:p>
        </p:txBody>
      </p:sp>
    </p:spTree>
    <p:extLst>
      <p:ext uri="{BB962C8B-B14F-4D97-AF65-F5344CB8AC3E}">
        <p14:creationId xmlns:p14="http://schemas.microsoft.com/office/powerpoint/2010/main" val="180541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C480-D4F3-4022-99A6-19A324476621}"/>
              </a:ext>
            </a:extLst>
          </p:cNvPr>
          <p:cNvSpPr>
            <a:spLocks noGrp="1"/>
          </p:cNvSpPr>
          <p:nvPr>
            <p:ph type="title"/>
          </p:nvPr>
        </p:nvSpPr>
        <p:spPr>
          <a:xfrm>
            <a:off x="1517904" y="-6096"/>
            <a:ext cx="9144000" cy="668433"/>
          </a:xfrm>
        </p:spPr>
        <p:txBody>
          <a:bodyPr>
            <a:normAutofit fontScale="90000"/>
          </a:bodyPr>
          <a:lstStyle/>
          <a:p>
            <a:pPr algn="ctr"/>
            <a:r>
              <a:rPr lang="en-US">
                <a:cs typeface="Aharoni"/>
              </a:rPr>
              <a:t>CONCLUSION</a:t>
            </a:r>
          </a:p>
        </p:txBody>
      </p:sp>
      <p:sp>
        <p:nvSpPr>
          <p:cNvPr id="3" name="Content Placeholder 2">
            <a:extLst>
              <a:ext uri="{FF2B5EF4-FFF2-40B4-BE49-F238E27FC236}">
                <a16:creationId xmlns:a16="http://schemas.microsoft.com/office/drawing/2014/main" id="{98BBBA6F-DD1E-4385-97F5-6867D129260B}"/>
              </a:ext>
            </a:extLst>
          </p:cNvPr>
          <p:cNvSpPr>
            <a:spLocks noGrp="1"/>
          </p:cNvSpPr>
          <p:nvPr>
            <p:ph idx="1"/>
          </p:nvPr>
        </p:nvSpPr>
        <p:spPr>
          <a:xfrm>
            <a:off x="1517904" y="872706"/>
            <a:ext cx="9144000" cy="5226342"/>
          </a:xfrm>
        </p:spPr>
        <p:txBody>
          <a:bodyPr vert="horz" lIns="91440" tIns="45720" rIns="91440" bIns="45720" rtlCol="0" anchor="t">
            <a:normAutofit fontScale="92500" lnSpcReduction="20000"/>
          </a:bodyPr>
          <a:lstStyle/>
          <a:p>
            <a:pPr marL="0" indent="0" algn="just">
              <a:lnSpc>
                <a:spcPct val="150000"/>
              </a:lnSpc>
              <a:buNone/>
            </a:pPr>
            <a:r>
              <a:rPr lang="en-US" sz="2000">
                <a:ea typeface="+mn-lt"/>
                <a:cs typeface="+mn-lt"/>
              </a:rPr>
              <a:t>Nowadays, as per the population the generated garbage is simultaneously increasing, let it be wet garbage or dry or any other type of garbage. The most important thing to focus upon is the management of garbage. Thus, by implementing this project we focused upon how to continuously monitor the garbage bins of our area and thus will directly lessen the manual effort and vehicle expenses and maintenance too. We can implement this system anywhere in schools, companies or in certain areas when a person can too have an application where the garbage updates will appear. Thus, that individual can call the appropriate people. In future, a team can be created which will be in charge of handling and also to take care of its maintenance. Also people for application handling can be created as well. The system can be used as a benchmark by the people who are willing to take one step further for increasing the cleanliness in their respective areas.</a:t>
            </a:r>
            <a:endParaRPr lang="en-US" sz="2000"/>
          </a:p>
        </p:txBody>
      </p:sp>
    </p:spTree>
    <p:extLst>
      <p:ext uri="{BB962C8B-B14F-4D97-AF65-F5344CB8AC3E}">
        <p14:creationId xmlns:p14="http://schemas.microsoft.com/office/powerpoint/2010/main" val="119668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0905-EACB-4292-A654-E39FFB6DD05E}"/>
              </a:ext>
            </a:extLst>
          </p:cNvPr>
          <p:cNvSpPr>
            <a:spLocks noGrp="1"/>
          </p:cNvSpPr>
          <p:nvPr>
            <p:ph type="title"/>
          </p:nvPr>
        </p:nvSpPr>
        <p:spPr>
          <a:xfrm>
            <a:off x="1517904" y="108923"/>
            <a:ext cx="9144000" cy="610923"/>
          </a:xfrm>
        </p:spPr>
        <p:txBody>
          <a:bodyPr>
            <a:normAutofit fontScale="90000"/>
          </a:bodyPr>
          <a:lstStyle/>
          <a:p>
            <a:pPr algn="ctr"/>
            <a:r>
              <a:rPr lang="en-US">
                <a:cs typeface="Aharoni"/>
              </a:rPr>
              <a:t>REFERENCES</a:t>
            </a:r>
          </a:p>
        </p:txBody>
      </p:sp>
      <p:sp>
        <p:nvSpPr>
          <p:cNvPr id="3" name="Content Placeholder 2">
            <a:extLst>
              <a:ext uri="{FF2B5EF4-FFF2-40B4-BE49-F238E27FC236}">
                <a16:creationId xmlns:a16="http://schemas.microsoft.com/office/drawing/2014/main" id="{9E7E94D3-CA21-480C-8D43-91E6D720F9D5}"/>
              </a:ext>
            </a:extLst>
          </p:cNvPr>
          <p:cNvSpPr>
            <a:spLocks noGrp="1"/>
          </p:cNvSpPr>
          <p:nvPr>
            <p:ph idx="1"/>
          </p:nvPr>
        </p:nvSpPr>
        <p:spPr>
          <a:xfrm>
            <a:off x="1517904" y="1030857"/>
            <a:ext cx="9144000" cy="5068191"/>
          </a:xfrm>
        </p:spPr>
        <p:txBody>
          <a:bodyPr vert="horz" lIns="91440" tIns="45720" rIns="91440" bIns="45720" rtlCol="0" anchor="t">
            <a:normAutofit/>
          </a:bodyPr>
          <a:lstStyle/>
          <a:p>
            <a:pPr>
              <a:buFont typeface="Arial" panose="020B0504020202020204" pitchFamily="34" charset="0"/>
              <a:buChar char="•"/>
            </a:pPr>
            <a:r>
              <a:rPr lang="en-US" dirty="0">
                <a:ea typeface="+mn-lt"/>
                <a:cs typeface="+mn-lt"/>
                <a:hlinkClick r:id="rId2"/>
              </a:rPr>
              <a:t>www.fm.virginia.edu</a:t>
            </a:r>
            <a:r>
              <a:rPr lang="en-US" dirty="0">
                <a:ea typeface="+mn-lt"/>
                <a:cs typeface="+mn-lt"/>
              </a:rPr>
              <a:t> </a:t>
            </a:r>
            <a:endParaRPr lang="en-US" dirty="0"/>
          </a:p>
          <a:p>
            <a:pPr>
              <a:buFont typeface="Arial" panose="020B0504020202020204" pitchFamily="34" charset="0"/>
              <a:buChar char="•"/>
            </a:pPr>
            <a:r>
              <a:rPr lang="en-US" dirty="0">
                <a:ea typeface="+mn-lt"/>
                <a:cs typeface="+mn-lt"/>
                <a:hlinkClick r:id="rId3"/>
              </a:rPr>
              <a:t>www.circuitdigest.com</a:t>
            </a:r>
            <a:endParaRPr lang="en-US">
              <a:ea typeface="+mn-lt"/>
              <a:cs typeface="+mn-lt"/>
            </a:endParaRPr>
          </a:p>
          <a:p>
            <a:pPr>
              <a:buFont typeface="Arial" panose="020B0504020202020204" pitchFamily="34" charset="0"/>
              <a:buChar char="•"/>
            </a:pPr>
            <a:r>
              <a:rPr lang="en-US" dirty="0">
                <a:ea typeface="+mn-lt"/>
                <a:cs typeface="+mn-lt"/>
                <a:hlinkClick r:id="rId4"/>
              </a:rPr>
              <a:t>www.rccitt.org</a:t>
            </a:r>
            <a:r>
              <a:rPr lang="en-US" dirty="0">
                <a:ea typeface="+mn-lt"/>
                <a:cs typeface="+mn-lt"/>
              </a:rPr>
              <a:t> </a:t>
            </a:r>
          </a:p>
          <a:p>
            <a:pPr>
              <a:buFont typeface="Arial" panose="020B0504020202020204" pitchFamily="34" charset="0"/>
              <a:buChar char="•"/>
            </a:pPr>
            <a:r>
              <a:rPr lang="en-US" dirty="0">
                <a:ea typeface="+mn-lt"/>
                <a:cs typeface="+mn-lt"/>
                <a:hlinkClick r:id="rId5"/>
              </a:rPr>
              <a:t>www.ijitee.org</a:t>
            </a:r>
            <a:r>
              <a:rPr lang="en-US" dirty="0">
                <a:ea typeface="+mn-lt"/>
                <a:cs typeface="+mn-lt"/>
              </a:rPr>
              <a:t> </a:t>
            </a:r>
          </a:p>
          <a:p>
            <a:pPr>
              <a:buFont typeface="Arial" panose="020B0504020202020204" pitchFamily="34" charset="0"/>
              <a:buChar char="•"/>
            </a:pPr>
            <a:r>
              <a:rPr lang="en-US" dirty="0">
                <a:ea typeface="+mn-lt"/>
                <a:cs typeface="+mn-lt"/>
                <a:hlinkClick r:id="rId6"/>
              </a:rPr>
              <a:t>www.nap.edu</a:t>
            </a:r>
            <a:endParaRPr lang="en-US"/>
          </a:p>
          <a:p>
            <a:pPr>
              <a:buFont typeface="Arial" panose="020B0504020202020204" pitchFamily="34" charset="0"/>
              <a:buChar char="•"/>
            </a:pPr>
            <a:endParaRPr lang="en-US" dirty="0"/>
          </a:p>
        </p:txBody>
      </p:sp>
    </p:spTree>
    <p:extLst>
      <p:ext uri="{BB962C8B-B14F-4D97-AF65-F5344CB8AC3E}">
        <p14:creationId xmlns:p14="http://schemas.microsoft.com/office/powerpoint/2010/main" val="39584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6BC89-7BEE-4701-A6FF-FC2A459AE18D}"/>
              </a:ext>
            </a:extLst>
          </p:cNvPr>
          <p:cNvSpPr>
            <a:spLocks noGrp="1"/>
          </p:cNvSpPr>
          <p:nvPr>
            <p:ph type="title"/>
          </p:nvPr>
        </p:nvSpPr>
        <p:spPr>
          <a:xfrm>
            <a:off x="1517904" y="2035489"/>
            <a:ext cx="9144000" cy="2798064"/>
          </a:xfrm>
        </p:spPr>
        <p:txBody>
          <a:bodyPr vert="horz" lIns="91440" tIns="45720" rIns="91440" bIns="45720" rtlCol="0" anchor="ctr">
            <a:normAutofit/>
          </a:bodyPr>
          <a:lstStyle/>
          <a:p>
            <a:pPr algn="ctr"/>
            <a:r>
              <a:rPr lang="en-US" sz="6000"/>
              <a:t>THANK YOU</a:t>
            </a:r>
            <a:endParaRPr lang="en-US"/>
          </a:p>
        </p:txBody>
      </p:sp>
    </p:spTree>
    <p:extLst>
      <p:ext uri="{BB962C8B-B14F-4D97-AF65-F5344CB8AC3E}">
        <p14:creationId xmlns:p14="http://schemas.microsoft.com/office/powerpoint/2010/main" val="52402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1DFE-B398-EA40-A7E7-B5ACE5CA0623}"/>
              </a:ext>
            </a:extLst>
          </p:cNvPr>
          <p:cNvSpPr>
            <a:spLocks noGrp="1"/>
          </p:cNvSpPr>
          <p:nvPr>
            <p:ph type="title"/>
          </p:nvPr>
        </p:nvSpPr>
        <p:spPr>
          <a:xfrm>
            <a:off x="1517904" y="1517904"/>
            <a:ext cx="5597831" cy="387096"/>
          </a:xfrm>
        </p:spPr>
        <p:txBody>
          <a:bodyPr anchor="ctr">
            <a:normAutofit fontScale="90000"/>
          </a:bodyPr>
          <a:lstStyle/>
          <a:p>
            <a:pPr algn="ctr"/>
            <a:r>
              <a:rPr lang="en-US" altLang="zh-CN"/>
              <a:t>PRESENTATION FLOW</a:t>
            </a:r>
            <a:endParaRPr lang="en-US"/>
          </a:p>
        </p:txBody>
      </p:sp>
      <p:sp>
        <p:nvSpPr>
          <p:cNvPr id="3" name="Content Placeholder 2">
            <a:extLst>
              <a:ext uri="{FF2B5EF4-FFF2-40B4-BE49-F238E27FC236}">
                <a16:creationId xmlns:a16="http://schemas.microsoft.com/office/drawing/2014/main" id="{77C53EEC-53BC-9448-881D-ED575DEFB087}"/>
              </a:ext>
            </a:extLst>
          </p:cNvPr>
          <p:cNvSpPr>
            <a:spLocks noGrp="1"/>
          </p:cNvSpPr>
          <p:nvPr>
            <p:ph idx="1"/>
          </p:nvPr>
        </p:nvSpPr>
        <p:spPr>
          <a:xfrm>
            <a:off x="1517904" y="2297206"/>
            <a:ext cx="9144000" cy="3801842"/>
          </a:xfrm>
        </p:spPr>
        <p:txBody>
          <a:bodyPr vert="horz" lIns="91440" tIns="45720" rIns="91440" bIns="45720" rtlCol="0" anchor="t">
            <a:normAutofit fontScale="92500" lnSpcReduction="10000"/>
          </a:bodyPr>
          <a:lstStyle/>
          <a:p>
            <a:pPr>
              <a:buFont typeface="Arial" panose="020B0504020202020204" pitchFamily="34" charset="0"/>
              <a:buChar char="•"/>
            </a:pPr>
            <a:r>
              <a:rPr lang="en-US" altLang="zh-CN"/>
              <a:t>Introduction</a:t>
            </a:r>
            <a:endParaRPr lang="en-US"/>
          </a:p>
          <a:p>
            <a:pPr>
              <a:buFont typeface="Arial" panose="020B0504020202020204" pitchFamily="34" charset="0"/>
              <a:buChar char="•"/>
            </a:pPr>
            <a:r>
              <a:rPr lang="en-US" altLang="zh-CN"/>
              <a:t>Project objectives</a:t>
            </a:r>
          </a:p>
          <a:p>
            <a:pPr>
              <a:buFont typeface="Arial" panose="020B0504020202020204" pitchFamily="34" charset="0"/>
              <a:buChar char="•"/>
            </a:pPr>
            <a:r>
              <a:rPr lang="en-US" altLang="zh-CN"/>
              <a:t>Literature survey</a:t>
            </a:r>
          </a:p>
          <a:p>
            <a:pPr>
              <a:buFont typeface="Arial" panose="020B0504020202020204" pitchFamily="34" charset="0"/>
              <a:buChar char="•"/>
            </a:pPr>
            <a:r>
              <a:rPr lang="en-US" altLang="zh-CN"/>
              <a:t>Existing system and</a:t>
            </a:r>
            <a:r>
              <a:rPr lang="zh-CN" altLang="en-US" dirty="0"/>
              <a:t> </a:t>
            </a:r>
            <a:r>
              <a:rPr lang="en-US" altLang="zh-CN"/>
              <a:t>Proposed</a:t>
            </a:r>
            <a:r>
              <a:rPr lang="zh-CN" altLang="en-US" dirty="0"/>
              <a:t> </a:t>
            </a:r>
            <a:r>
              <a:rPr lang="en-US" altLang="zh-CN"/>
              <a:t>system</a:t>
            </a:r>
          </a:p>
          <a:p>
            <a:pPr>
              <a:buFont typeface="Arial" panose="020B0504020202020204" pitchFamily="34" charset="0"/>
              <a:buChar char="•"/>
            </a:pPr>
            <a:r>
              <a:rPr lang="en-US" altLang="zh-CN"/>
              <a:t>Methodology</a:t>
            </a:r>
          </a:p>
          <a:p>
            <a:pPr>
              <a:buFont typeface="Arial" panose="020B0504020202020204" pitchFamily="34" charset="0"/>
              <a:buChar char="•"/>
            </a:pPr>
            <a:r>
              <a:rPr lang="en-US" altLang="zh-CN"/>
              <a:t>Future scope</a:t>
            </a:r>
          </a:p>
          <a:p>
            <a:pPr>
              <a:buFont typeface="Arial" panose="020B0504020202020204" pitchFamily="34" charset="0"/>
              <a:buChar char="•"/>
            </a:pPr>
            <a:r>
              <a:rPr lang="en-US" altLang="zh-CN"/>
              <a:t>Conclusion</a:t>
            </a:r>
          </a:p>
          <a:p>
            <a:pPr>
              <a:buFont typeface="Arial" panose="020B0504020202020204" pitchFamily="34" charset="0"/>
              <a:buChar char="•"/>
            </a:pPr>
            <a:r>
              <a:rPr lang="en-US" altLang="zh-CN"/>
              <a:t>References</a:t>
            </a:r>
          </a:p>
          <a:p>
            <a:endParaRPr lang="en-US"/>
          </a:p>
        </p:txBody>
      </p:sp>
    </p:spTree>
    <p:extLst>
      <p:ext uri="{BB962C8B-B14F-4D97-AF65-F5344CB8AC3E}">
        <p14:creationId xmlns:p14="http://schemas.microsoft.com/office/powerpoint/2010/main" val="219012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0F34-2B56-4347-B734-B3D150B49640}"/>
              </a:ext>
            </a:extLst>
          </p:cNvPr>
          <p:cNvSpPr>
            <a:spLocks noGrp="1"/>
          </p:cNvSpPr>
          <p:nvPr>
            <p:ph type="title"/>
          </p:nvPr>
        </p:nvSpPr>
        <p:spPr>
          <a:xfrm>
            <a:off x="1517904" y="94546"/>
            <a:ext cx="9144000" cy="654055"/>
          </a:xfrm>
        </p:spPr>
        <p:txBody>
          <a:bodyPr>
            <a:normAutofit fontScale="90000"/>
          </a:bodyPr>
          <a:lstStyle/>
          <a:p>
            <a:pPr algn="ctr"/>
            <a:r>
              <a:rPr lang="en-US" dirty="0">
                <a:cs typeface="Aharoni"/>
              </a:rPr>
              <a:t>INTRODUCTION</a:t>
            </a:r>
          </a:p>
        </p:txBody>
      </p:sp>
      <p:sp>
        <p:nvSpPr>
          <p:cNvPr id="3" name="Content Placeholder 2">
            <a:extLst>
              <a:ext uri="{FF2B5EF4-FFF2-40B4-BE49-F238E27FC236}">
                <a16:creationId xmlns:a16="http://schemas.microsoft.com/office/drawing/2014/main" id="{BD6844CB-5002-4455-8AB9-A4EA0B3336E2}"/>
              </a:ext>
            </a:extLst>
          </p:cNvPr>
          <p:cNvSpPr>
            <a:spLocks noGrp="1"/>
          </p:cNvSpPr>
          <p:nvPr>
            <p:ph idx="1"/>
          </p:nvPr>
        </p:nvSpPr>
        <p:spPr>
          <a:xfrm>
            <a:off x="1517904" y="800820"/>
            <a:ext cx="9144000" cy="5557020"/>
          </a:xfrm>
        </p:spPr>
        <p:txBody>
          <a:bodyPr vert="horz" lIns="91440" tIns="45720" rIns="91440" bIns="45720" rtlCol="0" anchor="ctr">
            <a:normAutofit fontScale="92500" lnSpcReduction="10000"/>
          </a:bodyPr>
          <a:lstStyle/>
          <a:p>
            <a:pPr marL="0" indent="0" algn="just">
              <a:lnSpc>
                <a:spcPct val="150000"/>
              </a:lnSpc>
              <a:buNone/>
            </a:pPr>
            <a:r>
              <a:rPr lang="en-US" sz="2000" dirty="0">
                <a:ea typeface="+mn-lt"/>
                <a:cs typeface="+mn-lt"/>
              </a:rPr>
              <a:t>Detection, monitoring and management of wastes is one of the major problems in today’s busy era. The traditional way of manually checking the wastes in dumpsters is an inconvenient way and requires more human effort, time and cost. This can be easily avoided by the Dumpster Monitoring System. This system will tell us whether the trash can is empty or full through the web server and you can know the status of your ‘Trash Can’ or ‘Dumspters’ from anywhere in the world </a:t>
            </a:r>
            <a:r>
              <a:rPr lang="en-US" sz="2000">
                <a:ea typeface="+mn-lt"/>
                <a:cs typeface="+mn-lt"/>
              </a:rPr>
              <a:t>over the Internet.</a:t>
            </a:r>
            <a:r>
              <a:rPr lang="en-US" sz="2000" dirty="0">
                <a:ea typeface="+mn-lt"/>
                <a:cs typeface="+mn-lt"/>
              </a:rPr>
              <a:t> </a:t>
            </a:r>
            <a:r>
              <a:rPr lang="en-US" sz="2000">
                <a:ea typeface="+mn-lt"/>
                <a:cs typeface="+mn-lt"/>
              </a:rPr>
              <a:t>IOT </a:t>
            </a:r>
            <a:r>
              <a:rPr lang="en-US" sz="2000" dirty="0">
                <a:ea typeface="+mn-lt"/>
                <a:cs typeface="+mn-lt"/>
              </a:rPr>
              <a:t>based dumpster management system is an efficient technology which will be successful in monitoring the pollution level and controlling it to some extent. It can be used for almost all the public places where we can get a stable and reliable access to the Internet or Wi-Fi. It can also be used in industrial garbage bins and also large-scale dumping grounds and will help Government bodies to manage waste and will result in the reduction of air pollution. </a:t>
            </a:r>
            <a:endParaRPr lang="en-US" sz="2000"/>
          </a:p>
        </p:txBody>
      </p:sp>
    </p:spTree>
    <p:extLst>
      <p:ext uri="{BB962C8B-B14F-4D97-AF65-F5344CB8AC3E}">
        <p14:creationId xmlns:p14="http://schemas.microsoft.com/office/powerpoint/2010/main" val="5496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F60F57-F1FF-4768-B469-0B1FCCB51CA9}"/>
              </a:ext>
            </a:extLst>
          </p:cNvPr>
          <p:cNvSpPr>
            <a:spLocks noGrp="1"/>
          </p:cNvSpPr>
          <p:nvPr>
            <p:ph type="title"/>
          </p:nvPr>
        </p:nvSpPr>
        <p:spPr>
          <a:xfrm>
            <a:off x="762000" y="1517903"/>
            <a:ext cx="9899904" cy="1345115"/>
          </a:xfrm>
        </p:spPr>
        <p:txBody>
          <a:bodyPr>
            <a:normAutofit/>
          </a:bodyPr>
          <a:lstStyle/>
          <a:p>
            <a:r>
              <a:rPr lang="en-US">
                <a:cs typeface="Aharoni"/>
              </a:rPr>
              <a:t>PROJECT OBJECTIVES</a:t>
            </a:r>
            <a:endParaRPr lang="en-US"/>
          </a:p>
        </p:txBody>
      </p:sp>
      <p:sp>
        <p:nvSpPr>
          <p:cNvPr id="3" name="Content Placeholder 2">
            <a:extLst>
              <a:ext uri="{FF2B5EF4-FFF2-40B4-BE49-F238E27FC236}">
                <a16:creationId xmlns:a16="http://schemas.microsoft.com/office/drawing/2014/main" id="{2BA5A83E-AC8E-4208-8BAE-7F0AAAB94366}"/>
              </a:ext>
            </a:extLst>
          </p:cNvPr>
          <p:cNvSpPr>
            <a:spLocks noGrp="1"/>
          </p:cNvSpPr>
          <p:nvPr>
            <p:ph idx="1"/>
          </p:nvPr>
        </p:nvSpPr>
        <p:spPr>
          <a:xfrm>
            <a:off x="762000" y="2970222"/>
            <a:ext cx="9899904" cy="3125777"/>
          </a:xfrm>
        </p:spPr>
        <p:txBody>
          <a:bodyPr vert="horz" lIns="91440" tIns="45720" rIns="91440" bIns="45720" rtlCol="0" anchor="t">
            <a:normAutofit fontScale="92500" lnSpcReduction="10000"/>
          </a:bodyPr>
          <a:lstStyle/>
          <a:p>
            <a:pPr marL="0" indent="0" algn="just">
              <a:lnSpc>
                <a:spcPct val="150000"/>
              </a:lnSpc>
              <a:buNone/>
            </a:pPr>
            <a:r>
              <a:rPr lang="en-US" sz="2000">
                <a:ea typeface="+mn-lt"/>
                <a:cs typeface="+mn-lt"/>
              </a:rPr>
              <a:t>We focused on moving a step forward in waste management using IOT based technology. Usually, garbage vans or trucks come to our premises to pick the garbage and dump that requires manual effort and expenses and maintenance of the vehicles to be taken care of. What if the area's garbage bins are empty or less filled or empty? Extra effort of human beings are required also other costs. Thus, to prevent this kind of situation, we came up with this project where the garbage bins will be continuously monitored and the garbage will only be picked when necessary. </a:t>
            </a:r>
          </a:p>
          <a:p>
            <a:pPr>
              <a:lnSpc>
                <a:spcPct val="150000"/>
              </a:lnSpc>
            </a:pPr>
            <a:endParaRPr lang="en-US" sz="2000" dirty="0"/>
          </a:p>
        </p:txBody>
      </p:sp>
    </p:spTree>
    <p:extLst>
      <p:ext uri="{BB962C8B-B14F-4D97-AF65-F5344CB8AC3E}">
        <p14:creationId xmlns:p14="http://schemas.microsoft.com/office/powerpoint/2010/main" val="257347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AE69-6DE4-40F7-BB05-AF51A5C42F23}"/>
              </a:ext>
            </a:extLst>
          </p:cNvPr>
          <p:cNvSpPr>
            <a:spLocks noGrp="1"/>
          </p:cNvSpPr>
          <p:nvPr>
            <p:ph type="title"/>
          </p:nvPr>
        </p:nvSpPr>
        <p:spPr>
          <a:xfrm>
            <a:off x="1517904" y="123301"/>
            <a:ext cx="9144000" cy="596545"/>
          </a:xfrm>
        </p:spPr>
        <p:txBody>
          <a:bodyPr>
            <a:normAutofit fontScale="90000"/>
          </a:bodyPr>
          <a:lstStyle/>
          <a:p>
            <a:pPr algn="ctr"/>
            <a:r>
              <a:rPr lang="en-US">
                <a:cs typeface="Aharoni"/>
              </a:rPr>
              <a:t>LITERATURE SURVEY</a:t>
            </a:r>
          </a:p>
        </p:txBody>
      </p:sp>
      <p:sp>
        <p:nvSpPr>
          <p:cNvPr id="3" name="Content Placeholder 2">
            <a:extLst>
              <a:ext uri="{FF2B5EF4-FFF2-40B4-BE49-F238E27FC236}">
                <a16:creationId xmlns:a16="http://schemas.microsoft.com/office/drawing/2014/main" id="{D2323CB4-D42E-423B-858B-DD2F200578E4}"/>
              </a:ext>
            </a:extLst>
          </p:cNvPr>
          <p:cNvSpPr>
            <a:spLocks noGrp="1"/>
          </p:cNvSpPr>
          <p:nvPr>
            <p:ph idx="1"/>
          </p:nvPr>
        </p:nvSpPr>
        <p:spPr>
          <a:xfrm>
            <a:off x="784413" y="1372720"/>
            <a:ext cx="10682940" cy="4726327"/>
          </a:xfrm>
        </p:spPr>
        <p:txBody>
          <a:bodyPr anchor="t">
            <a:normAutofit/>
          </a:bodyPr>
          <a:lstStyle/>
          <a:p>
            <a:pPr>
              <a:buFont typeface="Arial" panose="020B0504020202020204" pitchFamily="34" charset="0"/>
              <a:buChar char="•"/>
            </a:pPr>
            <a:r>
              <a:rPr lang="en-US" altLang="zh-CN" sz="2000"/>
              <a:t>Vikrant Bhor1 created a paper demonstrates the execution of smart garbage ,management system utilizing IR sensor, microcontroller and GSM module. This framework guarantees the cleaning of dustbins soon when the waste level achieves its most extreme. In the event that the dustbin is not cleaned in particular time, then the record is sent to the higher expert who can make proper move against the concerned contractor.</a:t>
            </a:r>
          </a:p>
          <a:p>
            <a:pPr>
              <a:buFont typeface="Arial" panose="020B0504020202020204" pitchFamily="34" charset="0"/>
              <a:buChar char="•"/>
            </a:pPr>
            <a:endParaRPr lang="en-US" sz="2000"/>
          </a:p>
          <a:p>
            <a:pPr marL="0" indent="0">
              <a:buNone/>
            </a:pPr>
            <a:endParaRPr lang="en-US" sz="2000" dirty="0"/>
          </a:p>
          <a:p>
            <a:pPr marL="342900" indent="-342900">
              <a:buFont typeface="Arial" panose="020B0504020202020204" pitchFamily="34" charset="0"/>
              <a:buChar char="•"/>
            </a:pPr>
            <a:r>
              <a:rPr lang="en-US" altLang="zh-CN" sz="2000"/>
              <a:t>During the early days of the last 2 centuries, garbage removal trucks were simply open bodied dump trucks pulled by a bunch of horses. They became motorized in the early part of the 20th century and the first closed</a:t>
            </a:r>
            <a:r>
              <a:rPr lang="zh-CN" altLang="en-US" sz="2000" dirty="0"/>
              <a:t> </a:t>
            </a:r>
            <a:r>
              <a:rPr lang="en-US" altLang="zh-CN" sz="2000"/>
              <a:t>trucks to eliminate odours and segregate the waste with a dumping lever mechanism were introduced in the 1920s in Britain.</a:t>
            </a:r>
          </a:p>
          <a:p>
            <a:pPr marL="0" indent="0">
              <a:buNone/>
            </a:pPr>
            <a:endParaRPr lang="en-US" sz="2000"/>
          </a:p>
          <a:p>
            <a:pPr marL="0" indent="0">
              <a:buNone/>
            </a:pPr>
            <a:endParaRPr lang="en-US" sz="2000"/>
          </a:p>
        </p:txBody>
      </p:sp>
    </p:spTree>
    <p:extLst>
      <p:ext uri="{BB962C8B-B14F-4D97-AF65-F5344CB8AC3E}">
        <p14:creationId xmlns:p14="http://schemas.microsoft.com/office/powerpoint/2010/main" val="25625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B2BE-89CE-1740-B90E-79DE778F5B88}"/>
              </a:ext>
            </a:extLst>
          </p:cNvPr>
          <p:cNvSpPr>
            <a:spLocks noGrp="1"/>
          </p:cNvSpPr>
          <p:nvPr>
            <p:ph type="title"/>
          </p:nvPr>
        </p:nvSpPr>
        <p:spPr>
          <a:xfrm>
            <a:off x="1517904" y="161306"/>
            <a:ext cx="9144000" cy="597646"/>
          </a:xfrm>
        </p:spPr>
        <p:txBody>
          <a:bodyPr anchor="ctr">
            <a:normAutofit fontScale="90000"/>
          </a:bodyPr>
          <a:lstStyle/>
          <a:p>
            <a:pPr algn="ctr"/>
            <a:r>
              <a:rPr lang="en-US" altLang="zh-CN"/>
              <a:t>LITERATURE SURVEY</a:t>
            </a:r>
            <a:endParaRPr lang="en-US"/>
          </a:p>
        </p:txBody>
      </p:sp>
      <p:sp>
        <p:nvSpPr>
          <p:cNvPr id="3" name="Content Placeholder 2">
            <a:extLst>
              <a:ext uri="{FF2B5EF4-FFF2-40B4-BE49-F238E27FC236}">
                <a16:creationId xmlns:a16="http://schemas.microsoft.com/office/drawing/2014/main" id="{856AA1E3-A5F6-464B-87E0-C5563A0284F2}"/>
              </a:ext>
            </a:extLst>
          </p:cNvPr>
          <p:cNvSpPr>
            <a:spLocks noGrp="1"/>
          </p:cNvSpPr>
          <p:nvPr>
            <p:ph idx="1"/>
          </p:nvPr>
        </p:nvSpPr>
        <p:spPr>
          <a:xfrm>
            <a:off x="1045883" y="1045882"/>
            <a:ext cx="10253382" cy="5053166"/>
          </a:xfrm>
        </p:spPr>
        <p:txBody>
          <a:bodyPr vert="horz" lIns="91440" tIns="45720" rIns="91440" bIns="45720" rtlCol="0" anchor="t">
            <a:noAutofit/>
          </a:bodyPr>
          <a:lstStyle/>
          <a:p>
            <a:pPr algn="just">
              <a:buFont typeface="Arial" panose="020B0504020202020204" pitchFamily="34" charset="0"/>
              <a:buChar char="•"/>
            </a:pPr>
            <a:r>
              <a:rPr lang="en-US" sz="2000">
                <a:ea typeface="+mn-lt"/>
                <a:cs typeface="+mn-lt"/>
              </a:rPr>
              <a:t>The metro cities and major economic hubs generate the maximum volume of waste,  but a survey of 20 smaller cities selected to be developed as smart cities show that most of them are struggling to monitor and manage waste. So, there should be an improvement in the waste management techniques.</a:t>
            </a:r>
            <a:endParaRPr lang="en-US"/>
          </a:p>
          <a:p>
            <a:pPr marL="0" indent="0">
              <a:buNone/>
            </a:pPr>
            <a:endParaRPr lang="en-US" sz="2000"/>
          </a:p>
          <a:p>
            <a:pPr marL="0" indent="0">
              <a:buNone/>
            </a:pPr>
            <a:endParaRPr lang="en-US" sz="2000" dirty="0"/>
          </a:p>
          <a:p>
            <a:pPr marL="342900" indent="-342900" algn="just">
              <a:buFont typeface="Arial" panose="020B0504020202020204" pitchFamily="34" charset="0"/>
              <a:buChar char="•"/>
            </a:pPr>
            <a:r>
              <a:rPr lang="en-US" altLang="zh-CN" sz="2000"/>
              <a:t>Prof.J.S.Chitode in July 2014, a sincere attempt was made to provide a comprehensive and sincere review of the generation, characteristics, , collection and transportation.</a:t>
            </a:r>
            <a:r>
              <a:rPr lang="zh-CN" altLang="en-US" sz="2000"/>
              <a:t> </a:t>
            </a:r>
            <a:r>
              <a:rPr lang="en-US" altLang="zh-CN" sz="2000"/>
              <a:t>The project on solid waste monitoring and management system has been successfully implemented with the integration of communication technologies such as Zigbee, GSM and for truck monitoring system.</a:t>
            </a:r>
          </a:p>
        </p:txBody>
      </p:sp>
    </p:spTree>
    <p:extLst>
      <p:ext uri="{BB962C8B-B14F-4D97-AF65-F5344CB8AC3E}">
        <p14:creationId xmlns:p14="http://schemas.microsoft.com/office/powerpoint/2010/main" val="27325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26D6-9557-49C0-B9F9-1C84A25C0E31}"/>
              </a:ext>
            </a:extLst>
          </p:cNvPr>
          <p:cNvSpPr>
            <a:spLocks noGrp="1"/>
          </p:cNvSpPr>
          <p:nvPr>
            <p:ph type="title"/>
          </p:nvPr>
        </p:nvSpPr>
        <p:spPr>
          <a:xfrm>
            <a:off x="1517904" y="123301"/>
            <a:ext cx="9144000" cy="553413"/>
          </a:xfrm>
        </p:spPr>
        <p:txBody>
          <a:bodyPr>
            <a:normAutofit fontScale="90000"/>
          </a:bodyPr>
          <a:lstStyle/>
          <a:p>
            <a:pPr algn="ctr"/>
            <a:r>
              <a:rPr lang="en-US">
                <a:cs typeface="Aharoni"/>
              </a:rPr>
              <a:t>EXISTING SYSTEM</a:t>
            </a:r>
          </a:p>
        </p:txBody>
      </p:sp>
      <p:sp>
        <p:nvSpPr>
          <p:cNvPr id="3" name="Content Placeholder 2">
            <a:extLst>
              <a:ext uri="{FF2B5EF4-FFF2-40B4-BE49-F238E27FC236}">
                <a16:creationId xmlns:a16="http://schemas.microsoft.com/office/drawing/2014/main" id="{7757BE9E-768B-432C-B80B-F580FF2FB85D}"/>
              </a:ext>
            </a:extLst>
          </p:cNvPr>
          <p:cNvSpPr>
            <a:spLocks noGrp="1"/>
          </p:cNvSpPr>
          <p:nvPr>
            <p:ph idx="1"/>
          </p:nvPr>
        </p:nvSpPr>
        <p:spPr>
          <a:xfrm>
            <a:off x="1517904" y="987725"/>
            <a:ext cx="9144000" cy="5111323"/>
          </a:xfrm>
        </p:spPr>
        <p:txBody>
          <a:bodyPr vert="horz" lIns="91440" tIns="45720" rIns="91440" bIns="45720" rtlCol="0" anchor="t">
            <a:normAutofit fontScale="85000" lnSpcReduction="10000"/>
          </a:bodyPr>
          <a:lstStyle/>
          <a:p>
            <a:pPr algn="just">
              <a:lnSpc>
                <a:spcPct val="120000"/>
              </a:lnSpc>
              <a:buFont typeface="Arial" panose="020B0504020202020204" pitchFamily="34" charset="0"/>
              <a:buChar char="•"/>
            </a:pPr>
            <a:r>
              <a:rPr lang="en-US">
                <a:ea typeface="+mn-lt"/>
                <a:cs typeface="+mn-lt"/>
              </a:rPr>
              <a:t>Till now, we only witnessed traditional trash cans and dumping grounds almost in all the houses and also public places.</a:t>
            </a:r>
            <a:endParaRPr lang="en-US"/>
          </a:p>
          <a:p>
            <a:endParaRPr lang="en-US" dirty="0">
              <a:ea typeface="+mn-lt"/>
              <a:cs typeface="+mn-lt"/>
            </a:endParaRPr>
          </a:p>
          <a:p>
            <a:pPr algn="just">
              <a:buFont typeface="Arial" panose="020B0504020202020204" pitchFamily="34" charset="0"/>
              <a:buChar char="•"/>
            </a:pPr>
            <a:r>
              <a:rPr lang="en-US">
                <a:ea typeface="+mn-lt"/>
                <a:cs typeface="+mn-lt"/>
              </a:rPr>
              <a:t>Due to this system, it is very much difficult for the government agencies to manage and recycle the waste in an effective manner. </a:t>
            </a:r>
            <a:endParaRPr lang="en-US"/>
          </a:p>
          <a:p>
            <a:endParaRPr lang="en-US"/>
          </a:p>
          <a:p>
            <a:pPr algn="just">
              <a:buFont typeface="Arial" panose="020B0504020202020204" pitchFamily="34" charset="0"/>
              <a:buChar char="•"/>
            </a:pPr>
            <a:r>
              <a:rPr lang="en-US">
                <a:ea typeface="+mn-lt"/>
                <a:cs typeface="+mn-lt"/>
              </a:rPr>
              <a:t>Also due to this system, many living organisms such as stray dogs and cows, to name some suffer from fatal disorders due to intake of plastics and some toxic substances.</a:t>
            </a:r>
            <a:endParaRPr lang="en-US"/>
          </a:p>
          <a:p>
            <a:endParaRPr lang="en-US"/>
          </a:p>
          <a:p>
            <a:pPr algn="just">
              <a:buFont typeface="Arial" panose="020B0504020202020204" pitchFamily="34" charset="0"/>
              <a:buChar char="•"/>
            </a:pPr>
            <a:r>
              <a:rPr lang="en-US">
                <a:ea typeface="+mn-lt"/>
                <a:cs typeface="+mn-lt"/>
              </a:rPr>
              <a:t>Air pollution and contaminated water that occurs due to this waste management system is also one of the most growing concerns for today's environment.</a:t>
            </a:r>
            <a:endParaRPr lang="en-US"/>
          </a:p>
          <a:p>
            <a:endParaRPr lang="en-US" dirty="0"/>
          </a:p>
        </p:txBody>
      </p:sp>
    </p:spTree>
    <p:extLst>
      <p:ext uri="{BB962C8B-B14F-4D97-AF65-F5344CB8AC3E}">
        <p14:creationId xmlns:p14="http://schemas.microsoft.com/office/powerpoint/2010/main" val="326080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AA303-AF5A-4014-BEE8-5DAFA3EDE8DA}"/>
              </a:ext>
            </a:extLst>
          </p:cNvPr>
          <p:cNvSpPr>
            <a:spLocks noGrp="1"/>
          </p:cNvSpPr>
          <p:nvPr>
            <p:ph type="title"/>
          </p:nvPr>
        </p:nvSpPr>
        <p:spPr>
          <a:xfrm>
            <a:off x="762000" y="155104"/>
            <a:ext cx="4089779" cy="1208879"/>
          </a:xfrm>
        </p:spPr>
        <p:txBody>
          <a:bodyPr anchor="ctr">
            <a:normAutofit fontScale="90000"/>
          </a:bodyPr>
          <a:lstStyle/>
          <a:p>
            <a:r>
              <a:rPr lang="en-US">
                <a:cs typeface="Aharoni"/>
              </a:rPr>
              <a:t>PROPOSED SYSTEM</a:t>
            </a:r>
          </a:p>
        </p:txBody>
      </p:sp>
      <p:sp>
        <p:nvSpPr>
          <p:cNvPr id="3" name="Content Placeholder 2">
            <a:extLst>
              <a:ext uri="{FF2B5EF4-FFF2-40B4-BE49-F238E27FC236}">
                <a16:creationId xmlns:a16="http://schemas.microsoft.com/office/drawing/2014/main" id="{24615246-CF2C-43DF-8297-BE45E9772DB9}"/>
              </a:ext>
            </a:extLst>
          </p:cNvPr>
          <p:cNvSpPr>
            <a:spLocks noGrp="1"/>
          </p:cNvSpPr>
          <p:nvPr>
            <p:ph idx="1"/>
          </p:nvPr>
        </p:nvSpPr>
        <p:spPr>
          <a:xfrm>
            <a:off x="201284" y="1570610"/>
            <a:ext cx="5038683" cy="4812938"/>
          </a:xfrm>
        </p:spPr>
        <p:txBody>
          <a:bodyPr vert="horz" lIns="91440" tIns="45720" rIns="91440" bIns="45720" rtlCol="0" anchor="t">
            <a:noAutofit/>
          </a:bodyPr>
          <a:lstStyle/>
          <a:p>
            <a:pPr algn="just">
              <a:lnSpc>
                <a:spcPct val="95000"/>
              </a:lnSpc>
              <a:buFont typeface="Arial" panose="020B0504020202020204" pitchFamily="34" charset="0"/>
              <a:buChar char="•"/>
            </a:pPr>
            <a:r>
              <a:rPr lang="en-US" sz="2000"/>
              <a:t>This system will monitor the waste level in the garbage bins and message directly to the user or corporation.</a:t>
            </a:r>
            <a:endParaRPr lang="en-US" sz="2000" dirty="0"/>
          </a:p>
          <a:p>
            <a:pPr marL="0" indent="0">
              <a:lnSpc>
                <a:spcPct val="95000"/>
              </a:lnSpc>
              <a:buNone/>
            </a:pPr>
            <a:endParaRPr lang="en-US" sz="2000" dirty="0"/>
          </a:p>
          <a:p>
            <a:pPr algn="just">
              <a:lnSpc>
                <a:spcPct val="95000"/>
              </a:lnSpc>
              <a:buFont typeface="Arial" panose="020B0504020202020204" pitchFamily="34" charset="0"/>
              <a:buChar char="•"/>
            </a:pPr>
            <a:r>
              <a:rPr lang="en-US" sz="2000"/>
              <a:t>It emphasizes on "DIGITAL INDIA".</a:t>
            </a:r>
            <a:endParaRPr lang="en-US" sz="2000" dirty="0"/>
          </a:p>
          <a:p>
            <a:pPr marL="0" indent="0">
              <a:lnSpc>
                <a:spcPct val="95000"/>
              </a:lnSpc>
              <a:buNone/>
            </a:pPr>
            <a:endParaRPr lang="en-US" sz="2000" dirty="0"/>
          </a:p>
          <a:p>
            <a:pPr algn="just">
              <a:lnSpc>
                <a:spcPct val="95000"/>
              </a:lnSpc>
              <a:buFont typeface="Arial" panose="020B0504020202020204" pitchFamily="34" charset="0"/>
              <a:buChar char="•"/>
            </a:pPr>
            <a:r>
              <a:rPr lang="en-US" sz="2000"/>
              <a:t>As the system is simple, problem with any equipment in future can be easily replacable without any delay.</a:t>
            </a:r>
            <a:endParaRPr lang="en-US" sz="2000" dirty="0"/>
          </a:p>
          <a:p>
            <a:pPr marL="0" indent="0">
              <a:lnSpc>
                <a:spcPct val="95000"/>
              </a:lnSpc>
              <a:buNone/>
            </a:pPr>
            <a:endParaRPr lang="en-US" sz="2000" dirty="0"/>
          </a:p>
          <a:p>
            <a:pPr algn="just">
              <a:lnSpc>
                <a:spcPct val="95000"/>
              </a:lnSpc>
              <a:buFont typeface="Arial" panose="020B0504020202020204" pitchFamily="34" charset="0"/>
              <a:buChar char="•"/>
            </a:pPr>
            <a:r>
              <a:rPr lang="en-US" sz="2000"/>
              <a:t>Efficient management of waste, reduces cost used in frequent maintainance of garbage vehicles and mannual labour.</a:t>
            </a:r>
            <a:endParaRPr lang="en-US" sz="2000" dirty="0"/>
          </a:p>
        </p:txBody>
      </p:sp>
      <p:pic>
        <p:nvPicPr>
          <p:cNvPr id="4" name="Picture 4" descr="A picture containing text, tree, outdoor, container&#10;&#10;Description automatically generated">
            <a:extLst>
              <a:ext uri="{FF2B5EF4-FFF2-40B4-BE49-F238E27FC236}">
                <a16:creationId xmlns:a16="http://schemas.microsoft.com/office/drawing/2014/main" id="{F64B043A-39B4-42D8-96F9-62DA77B6C9BC}"/>
              </a:ext>
            </a:extLst>
          </p:cNvPr>
          <p:cNvPicPr>
            <a:picLocks noChangeAspect="1"/>
          </p:cNvPicPr>
          <p:nvPr/>
        </p:nvPicPr>
        <p:blipFill rotWithShape="1">
          <a:blip r:embed="rId2"/>
          <a:srcRect l="11927" r="11927"/>
          <a:stretch/>
        </p:blipFill>
        <p:spPr>
          <a:xfrm>
            <a:off x="5334003" y="762000"/>
            <a:ext cx="6095997" cy="5337048"/>
          </a:xfrm>
          <a:prstGeom prst="rect">
            <a:avLst/>
          </a:prstGeom>
        </p:spPr>
      </p:pic>
    </p:spTree>
    <p:extLst>
      <p:ext uri="{BB962C8B-B14F-4D97-AF65-F5344CB8AC3E}">
        <p14:creationId xmlns:p14="http://schemas.microsoft.com/office/powerpoint/2010/main" val="109011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D1015-4741-407E-A655-C1CCDACBFFA9}"/>
              </a:ext>
            </a:extLst>
          </p:cNvPr>
          <p:cNvSpPr>
            <a:spLocks noGrp="1"/>
          </p:cNvSpPr>
          <p:nvPr>
            <p:ph type="title"/>
          </p:nvPr>
        </p:nvSpPr>
        <p:spPr>
          <a:xfrm>
            <a:off x="762000" y="79915"/>
            <a:ext cx="9899650" cy="596990"/>
          </a:xfrm>
        </p:spPr>
        <p:txBody>
          <a:bodyPr>
            <a:normAutofit fontScale="90000"/>
          </a:bodyPr>
          <a:lstStyle/>
          <a:p>
            <a:pPr algn="ctr"/>
            <a:r>
              <a:rPr lang="en-US">
                <a:cs typeface="Aharoni"/>
              </a:rPr>
              <a:t>METHODOLOGY</a:t>
            </a:r>
          </a:p>
        </p:txBody>
      </p:sp>
      <p:sp>
        <p:nvSpPr>
          <p:cNvPr id="142" name="Content Placeholder 141">
            <a:extLst>
              <a:ext uri="{FF2B5EF4-FFF2-40B4-BE49-F238E27FC236}">
                <a16:creationId xmlns:a16="http://schemas.microsoft.com/office/drawing/2014/main" id="{F932753C-3544-4116-B80E-A90651256D1C}"/>
              </a:ext>
            </a:extLst>
          </p:cNvPr>
          <p:cNvSpPr>
            <a:spLocks noGrp="1"/>
          </p:cNvSpPr>
          <p:nvPr>
            <p:ph idx="1"/>
          </p:nvPr>
        </p:nvSpPr>
        <p:spPr>
          <a:xfrm>
            <a:off x="762000" y="1302440"/>
            <a:ext cx="9899650" cy="4793560"/>
          </a:xfrm>
        </p:spPr>
        <p:txBody>
          <a:bodyPr vert="horz" lIns="91440" tIns="45720" rIns="91440" bIns="45720" rtlCol="0" anchor="t">
            <a:normAutofit/>
          </a:bodyPr>
          <a:lstStyle/>
          <a:p>
            <a:pPr algn="just">
              <a:lnSpc>
                <a:spcPct val="100000"/>
              </a:lnSpc>
              <a:spcBef>
                <a:spcPts val="0"/>
              </a:spcBef>
              <a:buChar char="•"/>
            </a:pPr>
            <a:r>
              <a:rPr lang="en-US">
                <a:ea typeface="+mn-lt"/>
                <a:cs typeface="+mn-lt"/>
              </a:rPr>
              <a:t>We a</a:t>
            </a:r>
            <a:r>
              <a:rPr lang="en-US" altLang="zh-CN">
                <a:ea typeface="+mn-lt"/>
                <a:cs typeface="+mn-lt"/>
              </a:rPr>
              <a:t>re</a:t>
            </a:r>
            <a:r>
              <a:rPr lang="zh-CN" altLang="en-US">
                <a:ea typeface="+mn-lt"/>
                <a:cs typeface="+mn-lt"/>
              </a:rPr>
              <a:t> </a:t>
            </a:r>
            <a:r>
              <a:rPr lang="en-US" altLang="zh-CN">
                <a:ea typeface="+mn-lt"/>
                <a:cs typeface="+mn-lt"/>
              </a:rPr>
              <a:t>u</a:t>
            </a:r>
            <a:r>
              <a:rPr lang="en-US">
                <a:ea typeface="+mn-lt"/>
                <a:cs typeface="+mn-lt"/>
              </a:rPr>
              <a:t>sing Ultrasonic Sensor to detect whether the trash can is filled with garbage or not and measure filled distance.</a:t>
            </a:r>
            <a:endParaRPr lang="en-US"/>
          </a:p>
          <a:p>
            <a:pPr marL="0" indent="0">
              <a:lnSpc>
                <a:spcPct val="100000"/>
              </a:lnSpc>
              <a:spcBef>
                <a:spcPts val="0"/>
              </a:spcBef>
              <a:buNone/>
            </a:pPr>
            <a:endParaRPr lang="en-US" dirty="0">
              <a:ea typeface="+mn-lt"/>
              <a:cs typeface="+mn-lt"/>
            </a:endParaRPr>
          </a:p>
          <a:p>
            <a:pPr>
              <a:lnSpc>
                <a:spcPct val="100000"/>
              </a:lnSpc>
              <a:spcBef>
                <a:spcPts val="0"/>
              </a:spcBef>
              <a:buChar char="•"/>
            </a:pPr>
            <a:r>
              <a:rPr lang="en-US">
                <a:ea typeface="+mn-lt"/>
                <a:cs typeface="+mn-lt"/>
              </a:rPr>
              <a:t>Arduino to read the sensor and send signal.</a:t>
            </a:r>
          </a:p>
          <a:p>
            <a:pPr marL="0" indent="0">
              <a:lnSpc>
                <a:spcPct val="100000"/>
              </a:lnSpc>
              <a:spcBef>
                <a:spcPts val="0"/>
              </a:spcBef>
              <a:buNone/>
            </a:pPr>
            <a:endParaRPr lang="en-US" dirty="0">
              <a:ea typeface="+mn-lt"/>
              <a:cs typeface="+mn-lt"/>
            </a:endParaRPr>
          </a:p>
          <a:p>
            <a:pPr algn="just">
              <a:lnSpc>
                <a:spcPct val="100000"/>
              </a:lnSpc>
              <a:spcBef>
                <a:spcPts val="0"/>
              </a:spcBef>
              <a:buChar char="•"/>
            </a:pPr>
            <a:r>
              <a:rPr lang="en-US">
                <a:ea typeface="+mn-lt"/>
                <a:cs typeface="+mn-lt"/>
              </a:rPr>
              <a:t>ESP8266 Wi-Fi module to connect Arduino to the web server.</a:t>
            </a:r>
          </a:p>
          <a:p>
            <a:pPr>
              <a:lnSpc>
                <a:spcPct val="100000"/>
              </a:lnSpc>
              <a:spcBef>
                <a:spcPts val="0"/>
              </a:spcBef>
              <a:buChar char="•"/>
            </a:pPr>
            <a:endParaRPr lang="en-US" dirty="0"/>
          </a:p>
          <a:p>
            <a:pPr algn="just">
              <a:lnSpc>
                <a:spcPct val="100000"/>
              </a:lnSpc>
              <a:spcBef>
                <a:spcPts val="0"/>
              </a:spcBef>
              <a:buChar char="•"/>
            </a:pPr>
            <a:r>
              <a:rPr lang="en-US">
                <a:ea typeface="+mn-lt"/>
                <a:cs typeface="+mn-lt"/>
              </a:rPr>
              <a:t>We are using prompt code that will notify the user about the status of the bin.</a:t>
            </a:r>
            <a:endParaRPr lang="en-US" dirty="0"/>
          </a:p>
          <a:p>
            <a:endParaRPr lang="en-US" dirty="0"/>
          </a:p>
        </p:txBody>
      </p:sp>
    </p:spTree>
    <p:extLst>
      <p:ext uri="{BB962C8B-B14F-4D97-AF65-F5344CB8AC3E}">
        <p14:creationId xmlns:p14="http://schemas.microsoft.com/office/powerpoint/2010/main" val="11177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PrismaticVTI</vt:lpstr>
      <vt:lpstr>IOT BASED  DUMPSTER MONITORING SYSTEM</vt:lpstr>
      <vt:lpstr>PRESENTATION FLOW</vt:lpstr>
      <vt:lpstr>INTRODUCTION</vt:lpstr>
      <vt:lpstr>PROJECT OBJECTIVES</vt:lpstr>
      <vt:lpstr>LITERATURE SURVEY</vt:lpstr>
      <vt:lpstr>LITERATURE SURVEY</vt:lpstr>
      <vt:lpstr>EXISTING SYSTEM</vt:lpstr>
      <vt:lpstr>PROPOSED SYSTEM</vt:lpstr>
      <vt:lpstr>METHODOLOGY</vt:lpstr>
      <vt:lpstr>METHODOLOGY</vt:lpstr>
      <vt:lpstr>METHODOLOGY</vt:lpstr>
      <vt:lpstr>CIRCUIT DIAGRAM</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Jayashree Poojary</cp:lastModifiedBy>
  <cp:revision>478</cp:revision>
  <dcterms:created xsi:type="dcterms:W3CDTF">2013-07-15T20:26:40Z</dcterms:created>
  <dcterms:modified xsi:type="dcterms:W3CDTF">2021-09-23T05:10:47Z</dcterms:modified>
</cp:coreProperties>
</file>