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073" r:id="rId2"/>
    <p:sldId id="4175" r:id="rId3"/>
    <p:sldId id="4203" r:id="rId4"/>
    <p:sldId id="4192" r:id="rId5"/>
    <p:sldId id="4205" r:id="rId6"/>
    <p:sldId id="4191" r:id="rId7"/>
    <p:sldId id="4174" r:id="rId8"/>
    <p:sldId id="4204" r:id="rId9"/>
    <p:sldId id="4213" r:id="rId10"/>
    <p:sldId id="4214" r:id="rId11"/>
    <p:sldId id="4215" r:id="rId12"/>
    <p:sldId id="4218" r:id="rId13"/>
    <p:sldId id="4234" r:id="rId14"/>
    <p:sldId id="4223" r:id="rId15"/>
    <p:sldId id="4225" r:id="rId16"/>
    <p:sldId id="4226" r:id="rId17"/>
    <p:sldId id="4227" r:id="rId18"/>
    <p:sldId id="4228" r:id="rId19"/>
    <p:sldId id="4229" r:id="rId20"/>
    <p:sldId id="41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ratik Samanta" initials="PS" lastIdx="1" clrIdx="6">
    <p:extLst>
      <p:ext uri="{19B8F6BF-5375-455C-9EA6-DF929625EA0E}">
        <p15:presenceInfo xmlns:p15="http://schemas.microsoft.com/office/powerpoint/2012/main" userId="Pratik Samanta" providerId="None"/>
      </p:ext>
    </p:extLst>
  </p:cmAuthor>
  <p:cmAuthor id="1" name="Snehal" initials="S" lastIdx="3" clrIdx="0">
    <p:extLst>
      <p:ext uri="{19B8F6BF-5375-455C-9EA6-DF929625EA0E}">
        <p15:presenceInfo xmlns:p15="http://schemas.microsoft.com/office/powerpoint/2012/main" userId="Snehal" providerId="None"/>
      </p:ext>
    </p:extLst>
  </p:cmAuthor>
  <p:cmAuthor id="2" name="Lopamudra Roy" initials="LR" lastIdx="12" clrIdx="1">
    <p:extLst>
      <p:ext uri="{19B8F6BF-5375-455C-9EA6-DF929625EA0E}">
        <p15:presenceInfo xmlns:p15="http://schemas.microsoft.com/office/powerpoint/2012/main" userId="Lopamudra Roy" providerId="None"/>
      </p:ext>
    </p:extLst>
  </p:cmAuthor>
  <p:cmAuthor id="3" name="Chandramita Bora" initials="CB" lastIdx="10" clrIdx="2">
    <p:extLst>
      <p:ext uri="{19B8F6BF-5375-455C-9EA6-DF929625EA0E}">
        <p15:presenceInfo xmlns:p15="http://schemas.microsoft.com/office/powerpoint/2012/main" userId="S::chandramita.bora@inforgrowth.com::c43074c9-b242-4d46-a115-714c60ec121f" providerId="AD"/>
      </p:ext>
    </p:extLst>
  </p:cmAuthor>
  <p:cmAuthor id="4" name="Guest User" initials="GU" lastIdx="7" clrIdx="3">
    <p:extLst>
      <p:ext uri="{19B8F6BF-5375-455C-9EA6-DF929625EA0E}">
        <p15:presenceInfo xmlns:p15="http://schemas.microsoft.com/office/powerpoint/2012/main" userId="S::urn:spo:anon#f7b596a78698a5383d1b139e49baaec494e6b9ed8b4c8f5b6c76d89512ad3a97::" providerId="AD"/>
      </p:ext>
    </p:extLst>
  </p:cmAuthor>
  <p:cmAuthor id="5" name="Neha M" initials="NM" lastIdx="4" clrIdx="4">
    <p:extLst>
      <p:ext uri="{19B8F6BF-5375-455C-9EA6-DF929625EA0E}">
        <p15:presenceInfo xmlns:p15="http://schemas.microsoft.com/office/powerpoint/2012/main" userId="S-1-5-21-2399053188-1074601114-1646203075-1124" providerId="AD"/>
      </p:ext>
    </p:extLst>
  </p:cmAuthor>
  <p:cmAuthor id="6" name="Admin-PC" initials="A" lastIdx="4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4B6D2"/>
    <a:srgbClr val="4592AF"/>
    <a:srgbClr val="B21515"/>
    <a:srgbClr val="7F7F7F"/>
    <a:srgbClr val="880015"/>
    <a:srgbClr val="FF8C8C"/>
    <a:srgbClr val="C3C3C3"/>
    <a:srgbClr val="FF66CC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883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13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Train and Test Data Set Split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5C9-42A4-8DFE-2B164F12DD9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5C9-42A4-8DFE-2B164F12DD97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Train Data Set</c:v>
                </c:pt>
                <c:pt idx="1">
                  <c:v>Test Data Set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1570</c:v>
                </c:pt>
                <c:pt idx="1">
                  <c:v>1047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AC-404D-BA90-102B771AD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8856-05ED-4F1C-BA8A-E9E7B996C968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BE0FA-3271-410D-9725-E40464D87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12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0AB5-6A1C-4A6C-BA8F-643DE6AAE31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F598F-7FC5-4165-A9CC-4FFFFB504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2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5875" y="4424363"/>
            <a:ext cx="12207875" cy="1781175"/>
          </a:xfrm>
          <a:prstGeom prst="rect">
            <a:avLst/>
          </a:prstGeom>
          <a:solidFill>
            <a:srgbClr val="B21515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983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IN" sz="3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70" y="849593"/>
            <a:ext cx="12207240" cy="0"/>
          </a:xfrm>
          <a:prstGeom prst="rect">
            <a:avLst/>
          </a:prstGeom>
          <a:solidFill>
            <a:schemeClr val="bg1">
              <a:lumMod val="50000"/>
              <a:alpha val="8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895977"/>
            <a:ext cx="12207240" cy="45720"/>
          </a:xfrm>
          <a:prstGeom prst="rect">
            <a:avLst/>
          </a:prstGeom>
          <a:solidFill>
            <a:srgbClr val="B2151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DE2492-392A-43F5-B021-6DB7029DE1E1}"/>
              </a:ext>
            </a:extLst>
          </p:cNvPr>
          <p:cNvSpPr txBox="1">
            <a:spLocks/>
          </p:cNvSpPr>
          <p:nvPr userDrawn="1"/>
        </p:nvSpPr>
        <p:spPr>
          <a:xfrm>
            <a:off x="11436350" y="6579613"/>
            <a:ext cx="49053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FB0A6C-1C8E-49F8-929B-28057B326A82}" type="slidenum">
              <a:rPr lang="en-IN" sz="1100" smtClean="0"/>
              <a:pPr/>
              <a:t>‹#›</a:t>
            </a:fld>
            <a:r>
              <a:rPr lang="en-IN" sz="1100" dirty="0"/>
              <a:t> </a:t>
            </a:r>
          </a:p>
        </p:txBody>
      </p:sp>
      <p:pic>
        <p:nvPicPr>
          <p:cNvPr id="10" name="Picture 2" descr="Image result for excelr log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0" b="35834"/>
          <a:stretch/>
        </p:blipFill>
        <p:spPr bwMode="auto">
          <a:xfrm>
            <a:off x="10352871" y="85131"/>
            <a:ext cx="1714500" cy="6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8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5" y="15192"/>
            <a:ext cx="9970204" cy="81121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50000"/>
              </a:lnSpc>
              <a:defRPr lang="en-US" sz="2000" b="1" kern="1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436350" y="6579613"/>
            <a:ext cx="49053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FB0A6C-1C8E-49F8-929B-28057B326A82}" type="slidenum">
              <a:rPr lang="en-IN" sz="1100" smtClean="0"/>
              <a:pPr/>
              <a:t>‹#›</a:t>
            </a:fld>
            <a:r>
              <a:rPr lang="en-IN" sz="1100" dirty="0"/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270" y="6460974"/>
            <a:ext cx="12207240" cy="108000"/>
          </a:xfrm>
          <a:prstGeom prst="rect">
            <a:avLst/>
          </a:prstGeom>
          <a:solidFill>
            <a:srgbClr val="B21515">
              <a:alpha val="84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DA2E3-33FA-4FAF-A8BF-0C12E63E50C9}"/>
              </a:ext>
            </a:extLst>
          </p:cNvPr>
          <p:cNvSpPr/>
          <p:nvPr userDrawn="1"/>
        </p:nvSpPr>
        <p:spPr>
          <a:xfrm>
            <a:off x="1270" y="849593"/>
            <a:ext cx="12207240" cy="0"/>
          </a:xfrm>
          <a:prstGeom prst="rect">
            <a:avLst/>
          </a:prstGeom>
          <a:solidFill>
            <a:schemeClr val="bg1">
              <a:lumMod val="50000"/>
              <a:alpha val="8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8FEF7C-C122-43C3-B2FC-581CE1FA6A6D}"/>
              </a:ext>
            </a:extLst>
          </p:cNvPr>
          <p:cNvSpPr/>
          <p:nvPr userDrawn="1"/>
        </p:nvSpPr>
        <p:spPr>
          <a:xfrm>
            <a:off x="-6350" y="895977"/>
            <a:ext cx="12207240" cy="45720"/>
          </a:xfrm>
          <a:prstGeom prst="rect">
            <a:avLst/>
          </a:prstGeom>
          <a:solidFill>
            <a:srgbClr val="B21515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9218" name="Picture 2" descr="Image result for excelr log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0" b="35834"/>
          <a:stretch/>
        </p:blipFill>
        <p:spPr bwMode="auto">
          <a:xfrm>
            <a:off x="10352871" y="85131"/>
            <a:ext cx="1714500" cy="6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01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DBFF04-F7E7-4C0D-8C5A-B92342015356}"/>
              </a:ext>
            </a:extLst>
          </p:cNvPr>
          <p:cNvSpPr txBox="1">
            <a:spLocks/>
          </p:cNvSpPr>
          <p:nvPr userDrawn="1"/>
        </p:nvSpPr>
        <p:spPr>
          <a:xfrm>
            <a:off x="11436350" y="6579613"/>
            <a:ext cx="49053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FB0A6C-1C8E-49F8-929B-28057B326A82}" type="slidenum">
              <a:rPr lang="en-IN" sz="1100" smtClean="0"/>
              <a:pPr/>
              <a:t>‹#›</a:t>
            </a:fld>
            <a:r>
              <a:rPr lang="en-IN" sz="1100" dirty="0"/>
              <a:t> </a:t>
            </a:r>
          </a:p>
        </p:txBody>
      </p:sp>
      <p:pic>
        <p:nvPicPr>
          <p:cNvPr id="3" name="Picture 2" descr="Image result for excelr log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0" b="35834"/>
          <a:stretch/>
        </p:blipFill>
        <p:spPr bwMode="auto">
          <a:xfrm>
            <a:off x="10352871" y="85131"/>
            <a:ext cx="1714500" cy="6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39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6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2238-7CDF-4B6C-B560-8E52A38E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58" y="1028986"/>
            <a:ext cx="6743222" cy="20763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2700" marR="5080" algn="l">
              <a:lnSpc>
                <a:spcPct val="200000"/>
              </a:lnSpc>
              <a:spcBef>
                <a:spcPts val="100"/>
              </a:spcBef>
            </a:pP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Forecasting Model </a:t>
            </a: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</a:t>
            </a:r>
            <a:b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Delhi Air Pollution (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PM2.5 </a:t>
            </a: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b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sz="2000" b="0" dirty="0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Final Presentation – </a:t>
            </a:r>
            <a:r>
              <a:rPr lang="en-IN" sz="2000" b="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7</a:t>
            </a:r>
            <a:r>
              <a:rPr lang="en-IN" sz="2000" b="0" baseline="30000" dirty="0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th</a:t>
            </a:r>
            <a:r>
              <a:rPr lang="en-IN" sz="2000" b="0" dirty="0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 June 2020</a:t>
            </a:r>
            <a:endParaRPr lang="en-IN" sz="2400" b="0" spc="-50" dirty="0">
              <a:solidFill>
                <a:srgbClr val="FFFFFF"/>
              </a:solidFill>
              <a:cs typeface="Tahoma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8EF62-0728-4B43-8BC9-77D52844A88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055"/>
          <a:stretch/>
        </p:blipFill>
        <p:spPr bwMode="auto"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4C0C8A-B1BB-440A-9259-AB7AC00E8C42}"/>
              </a:ext>
            </a:extLst>
          </p:cNvPr>
          <p:cNvSpPr/>
          <p:nvPr/>
        </p:nvSpPr>
        <p:spPr>
          <a:xfrm>
            <a:off x="5448758" y="3788181"/>
            <a:ext cx="2262682" cy="265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IN" sz="2000" b="1" dirty="0" smtClean="0">
                <a:solidFill>
                  <a:srgbClr val="FFFFFF"/>
                </a:solidFill>
                <a:effectLst/>
                <a:ea typeface="Montserrat Light" panose="00000400000000000000" pitchFamily="2" charset="0"/>
                <a:cs typeface="Times New Roman" panose="02020603050405020304" pitchFamily="18" charset="0"/>
              </a:rPr>
              <a:t>Team – 2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Karthik</a:t>
            </a:r>
            <a:r>
              <a:rPr lang="en-IN" sz="140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 N 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Arjun C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JAYASIMHA</a:t>
            </a:r>
            <a:endParaRPr lang="en-IN" sz="1400" dirty="0">
              <a:solidFill>
                <a:srgbClr val="FFFFFF"/>
              </a:solidFill>
              <a:ea typeface="Montserrat Light" panose="000004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KIRAN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Niranjan</a:t>
            </a:r>
            <a:r>
              <a:rPr lang="en-IN" sz="140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Sapkal</a:t>
            </a:r>
            <a:endParaRPr lang="en-IN" sz="1400" dirty="0">
              <a:solidFill>
                <a:srgbClr val="FFFFFF"/>
              </a:solidFill>
              <a:ea typeface="Montserrat Light" panose="000004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Sanjivani</a:t>
            </a:r>
            <a:r>
              <a:rPr lang="en-IN" sz="1400" dirty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400" dirty="0" err="1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Panse</a:t>
            </a:r>
            <a:endParaRPr lang="en-IN" sz="1400" dirty="0">
              <a:solidFill>
                <a:srgbClr val="FFFFFF"/>
              </a:solidFill>
              <a:ea typeface="Montserrat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C0C8A-B1BB-440A-9259-AB7AC00E8C42}"/>
              </a:ext>
            </a:extLst>
          </p:cNvPr>
          <p:cNvSpPr/>
          <p:nvPr/>
        </p:nvSpPr>
        <p:spPr>
          <a:xfrm>
            <a:off x="10051238" y="4082821"/>
            <a:ext cx="2029002" cy="265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IN" sz="2000" b="1" dirty="0" smtClean="0">
                <a:solidFill>
                  <a:srgbClr val="FFFFFF"/>
                </a:solidFill>
                <a:effectLst/>
                <a:ea typeface="Montserrat Light" panose="00000400000000000000" pitchFamily="2" charset="0"/>
                <a:cs typeface="Times New Roman" panose="02020603050405020304" pitchFamily="18" charset="0"/>
              </a:rPr>
              <a:t>Mentor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Vinod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1400" dirty="0" err="1" smtClean="0">
                <a:solidFill>
                  <a:srgbClr val="FFFFFF"/>
                </a:solidFill>
                <a:ea typeface="Montserrat Light" panose="00000400000000000000" pitchFamily="2" charset="0"/>
                <a:cs typeface="Times New Roman" panose="02020603050405020304" pitchFamily="18" charset="0"/>
              </a:rPr>
              <a:t>Rajshekhar</a:t>
            </a:r>
            <a:endParaRPr lang="en-IN" sz="1400" dirty="0">
              <a:solidFill>
                <a:srgbClr val="FFFFFF"/>
              </a:solidFill>
              <a:ea typeface="Montserrat Light" panose="000004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06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Look at 94 NA </a:t>
            </a:r>
            <a:r>
              <a:rPr lang="en-US" dirty="0" smtClean="0"/>
              <a:t>Interpreted in </a:t>
            </a:r>
            <a:r>
              <a:rPr lang="en-US" dirty="0"/>
              <a:t>a Row at the Start of the Series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953"/>
            <a:ext cx="6096528" cy="2629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5931"/>
            <a:ext cx="6096528" cy="26291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72" y="970953"/>
            <a:ext cx="6096528" cy="26291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472" y="3815931"/>
            <a:ext cx="6096528" cy="262912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34213" y="1036170"/>
            <a:ext cx="1181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cs typeface="Times New Roman" panose="02020603050405020304" pitchFamily="18" charset="0"/>
              </a:rPr>
              <a:t>Interpolation</a:t>
            </a:r>
            <a:endParaRPr lang="en-IN" sz="1200" dirty="0"/>
          </a:p>
        </p:txBody>
      </p:sp>
      <p:sp>
        <p:nvSpPr>
          <p:cNvPr id="18" name="Rectangle 17"/>
          <p:cNvSpPr/>
          <p:nvPr/>
        </p:nvSpPr>
        <p:spPr>
          <a:xfrm>
            <a:off x="4450771" y="3885599"/>
            <a:ext cx="762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cs typeface="Times New Roman" panose="02020603050405020304" pitchFamily="18" charset="0"/>
              </a:rPr>
              <a:t>Kalman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8112883" y="1036169"/>
            <a:ext cx="3300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cs typeface="Times New Roman" panose="02020603050405020304" pitchFamily="18" charset="0"/>
              </a:rPr>
              <a:t>locf</a:t>
            </a:r>
            <a:r>
              <a:rPr lang="en-US" sz="1200" dirty="0">
                <a:cs typeface="Times New Roman" panose="02020603050405020304" pitchFamily="18" charset="0"/>
              </a:rPr>
              <a:t> (Last Observation Carried Forward) </a:t>
            </a:r>
            <a:endParaRPr lang="en-IN" sz="1200" dirty="0"/>
          </a:p>
        </p:txBody>
      </p:sp>
      <p:sp>
        <p:nvSpPr>
          <p:cNvPr id="20" name="Rectangle 19"/>
          <p:cNvSpPr/>
          <p:nvPr/>
        </p:nvSpPr>
        <p:spPr>
          <a:xfrm>
            <a:off x="9506598" y="3885599"/>
            <a:ext cx="1906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cs typeface="Times New Roman" panose="02020603050405020304" pitchFamily="18" charset="0"/>
              </a:rPr>
              <a:t>ma (Moving Average)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852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472" y="3370145"/>
            <a:ext cx="6096528" cy="262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72" y="936117"/>
            <a:ext cx="6096528" cy="2629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" y="3441444"/>
            <a:ext cx="6096528" cy="2629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56" y="936117"/>
            <a:ext cx="6096528" cy="2629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Look at </a:t>
            </a:r>
            <a:r>
              <a:rPr lang="en-US" dirty="0" smtClean="0"/>
              <a:t>62 </a:t>
            </a:r>
            <a:r>
              <a:rPr lang="en-US" dirty="0"/>
              <a:t>NA </a:t>
            </a:r>
            <a:r>
              <a:rPr lang="en-US" dirty="0" smtClean="0"/>
              <a:t>Interpreted in </a:t>
            </a:r>
            <a:r>
              <a:rPr lang="en-US" dirty="0"/>
              <a:t>a Row at the </a:t>
            </a:r>
            <a:r>
              <a:rPr lang="en-US" dirty="0" smtClean="0"/>
              <a:t>End </a:t>
            </a:r>
            <a:r>
              <a:rPr lang="en-US" dirty="0"/>
              <a:t>of the Series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34213" y="1001334"/>
            <a:ext cx="1181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cs typeface="Times New Roman" panose="02020603050405020304" pitchFamily="18" charset="0"/>
              </a:rPr>
              <a:t>Interpolation</a:t>
            </a:r>
            <a:endParaRPr lang="en-IN" sz="1200" dirty="0"/>
          </a:p>
        </p:txBody>
      </p:sp>
      <p:sp>
        <p:nvSpPr>
          <p:cNvPr id="18" name="Rectangle 17"/>
          <p:cNvSpPr/>
          <p:nvPr/>
        </p:nvSpPr>
        <p:spPr>
          <a:xfrm>
            <a:off x="4450771" y="3511112"/>
            <a:ext cx="762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cs typeface="Times New Roman" panose="02020603050405020304" pitchFamily="18" charset="0"/>
              </a:rPr>
              <a:t>Kalman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8112883" y="1001333"/>
            <a:ext cx="3300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cs typeface="Times New Roman" panose="02020603050405020304" pitchFamily="18" charset="0"/>
              </a:rPr>
              <a:t>locf</a:t>
            </a:r>
            <a:r>
              <a:rPr lang="en-US" sz="1200" dirty="0">
                <a:cs typeface="Times New Roman" panose="02020603050405020304" pitchFamily="18" charset="0"/>
              </a:rPr>
              <a:t> (Last Observation Carried Forward) </a:t>
            </a:r>
            <a:endParaRPr lang="en-IN" sz="1200" dirty="0"/>
          </a:p>
        </p:txBody>
      </p:sp>
      <p:sp>
        <p:nvSpPr>
          <p:cNvPr id="20" name="Rectangle 19"/>
          <p:cNvSpPr/>
          <p:nvPr/>
        </p:nvSpPr>
        <p:spPr>
          <a:xfrm>
            <a:off x="9506598" y="3511112"/>
            <a:ext cx="1906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cs typeface="Times New Roman" panose="02020603050405020304" pitchFamily="18" charset="0"/>
              </a:rPr>
              <a:t>ma (Moving Average) 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6009766"/>
            <a:ext cx="12192000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100" dirty="0" smtClean="0">
                <a:solidFill>
                  <a:schemeClr val="bg1"/>
                </a:solidFill>
              </a:rPr>
              <a:t>It has been observed than moving average algorithm is giving the closest NA prediction pattern to the actual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 smtClean="0">
                <a:solidFill>
                  <a:schemeClr val="bg1"/>
                </a:solidFill>
              </a:rPr>
              <a:t>Selecting moving average as data imputation technique and building model on imputed data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97572"/>
              </p:ext>
            </p:extLst>
          </p:nvPr>
        </p:nvGraphicFramePr>
        <p:xfrm>
          <a:off x="216722" y="3374277"/>
          <a:ext cx="11758555" cy="2974273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1090556">
                  <a:extLst>
                    <a:ext uri="{9D8B030D-6E8A-4147-A177-3AD203B41FA5}">
                      <a16:colId xmlns:a16="http://schemas.microsoft.com/office/drawing/2014/main" val="1323279594"/>
                    </a:ext>
                  </a:extLst>
                </a:gridCol>
                <a:gridCol w="3612866">
                  <a:extLst>
                    <a:ext uri="{9D8B030D-6E8A-4147-A177-3AD203B41FA5}">
                      <a16:colId xmlns:a16="http://schemas.microsoft.com/office/drawing/2014/main" val="3178383458"/>
                    </a:ext>
                  </a:extLst>
                </a:gridCol>
                <a:gridCol w="2351711">
                  <a:extLst>
                    <a:ext uri="{9D8B030D-6E8A-4147-A177-3AD203B41FA5}">
                      <a16:colId xmlns:a16="http://schemas.microsoft.com/office/drawing/2014/main" val="189797171"/>
                    </a:ext>
                  </a:extLst>
                </a:gridCol>
                <a:gridCol w="2351711">
                  <a:extLst>
                    <a:ext uri="{9D8B030D-6E8A-4147-A177-3AD203B41FA5}">
                      <a16:colId xmlns:a16="http://schemas.microsoft.com/office/drawing/2014/main" val="4142139608"/>
                    </a:ext>
                  </a:extLst>
                </a:gridCol>
                <a:gridCol w="2351711">
                  <a:extLst>
                    <a:ext uri="{9D8B030D-6E8A-4147-A177-3AD203B41FA5}">
                      <a16:colId xmlns:a16="http://schemas.microsoft.com/office/drawing/2014/main" val="2270419833"/>
                    </a:ext>
                  </a:extLst>
                </a:gridCol>
              </a:tblGrid>
              <a:tr h="8365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Sr. No.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Model Name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Test Data RMSE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IN" sz="1100" dirty="0" smtClean="0"/>
                        <a:t>1047</a:t>
                      </a:r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Observations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Train Data RMSE</a:t>
                      </a:r>
                      <a:br>
                        <a:rPr lang="fr-FR" sz="1100" u="none" strike="noStrike" dirty="0">
                          <a:effectLst/>
                        </a:rPr>
                      </a:br>
                      <a:r>
                        <a:rPr lang="en-IN" sz="1100" dirty="0" smtClean="0"/>
                        <a:t>1570</a:t>
                      </a:r>
                      <a:r>
                        <a:rPr lang="fr-FR" sz="1100" u="none" strike="noStrike" dirty="0" smtClean="0">
                          <a:effectLst/>
                        </a:rPr>
                        <a:t> </a:t>
                      </a:r>
                      <a:r>
                        <a:rPr lang="fr-FR" sz="1100" u="none" strike="noStrike" dirty="0">
                          <a:effectLst/>
                        </a:rPr>
                        <a:t>Observations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Full Data Train RMSE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2617 Observations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5666363"/>
                  </a:ext>
                </a:extLst>
              </a:tr>
              <a:tr h="427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en-IN" sz="1050" u="none" strike="noStrike" kern="1200" dirty="0">
                          <a:effectLst/>
                        </a:rPr>
                        <a:t>STLF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2548457"/>
                  </a:ext>
                </a:extLst>
              </a:tr>
              <a:tr h="427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2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en-IN" sz="1050" u="none" strike="noStrike" kern="1200" dirty="0">
                          <a:effectLst/>
                        </a:rPr>
                        <a:t>ARIMA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1853433"/>
                  </a:ext>
                </a:extLst>
              </a:tr>
              <a:tr h="427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3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en-IN" sz="1050" u="none" strike="noStrike" kern="1200" dirty="0">
                          <a:effectLst/>
                        </a:rPr>
                        <a:t>TBATS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49.00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9413339"/>
                  </a:ext>
                </a:extLst>
              </a:tr>
              <a:tr h="427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4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en-IN" sz="1050" u="none" strike="noStrike" kern="1200" dirty="0">
                          <a:effectLst/>
                        </a:rPr>
                        <a:t>EXPONENTIAL SMOOTHING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2073706"/>
                  </a:ext>
                </a:extLst>
              </a:tr>
              <a:tr h="427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5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2" algn="l" fontAlgn="ctr"/>
                      <a:r>
                        <a:rPr lang="en-IN" sz="1050" u="none" strike="noStrike" kern="1200" dirty="0">
                          <a:effectLst/>
                        </a:rPr>
                        <a:t>AUTO ARIMA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78.00</a:t>
                      </a:r>
                      <a:endParaRPr lang="en-IN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5431011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401961" y="1071153"/>
            <a:ext cx="5545394" cy="44301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Full Data Set - 2617 Observations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1550126" y="1787848"/>
            <a:ext cx="2812868" cy="59218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Train Data Set</a:t>
            </a:r>
          </a:p>
          <a:p>
            <a:pPr algn="ctr"/>
            <a:r>
              <a:rPr lang="en-IN" sz="1400" dirty="0"/>
              <a:t>1570 </a:t>
            </a:r>
            <a:r>
              <a:rPr lang="en-IN" sz="1400" dirty="0" smtClean="0"/>
              <a:t>Observations</a:t>
            </a:r>
            <a:endParaRPr lang="en-IN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833360" y="1787847"/>
            <a:ext cx="2812868" cy="59218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Test Data Set</a:t>
            </a:r>
          </a:p>
          <a:p>
            <a:pPr algn="ctr"/>
            <a:r>
              <a:rPr lang="en-IN" sz="1400" dirty="0"/>
              <a:t>1047 </a:t>
            </a:r>
            <a:r>
              <a:rPr lang="en-IN" sz="1400" dirty="0" smtClean="0"/>
              <a:t>Observations</a:t>
            </a:r>
            <a:endParaRPr lang="en-IN" sz="1400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4428769" y="41959"/>
            <a:ext cx="273680" cy="3218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>
          <a:xfrm rot="16200000" flipH="1">
            <a:off x="7570387" y="118439"/>
            <a:ext cx="273679" cy="3065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936967966"/>
              </p:ext>
            </p:extLst>
          </p:nvPr>
        </p:nvGraphicFramePr>
        <p:xfrm>
          <a:off x="4258772" y="1649383"/>
          <a:ext cx="3831771" cy="172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39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5675" b="4046"/>
          <a:stretch/>
        </p:blipFill>
        <p:spPr>
          <a:xfrm>
            <a:off x="-1057" y="949224"/>
            <a:ext cx="12193057" cy="3102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STLF Model Test Actual vs Prediction Graph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57" y="4771809"/>
            <a:ext cx="2192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STLF Model</a:t>
            </a:r>
          </a:p>
          <a:p>
            <a:endParaRPr lang="en-IN" sz="1200" dirty="0" smtClean="0"/>
          </a:p>
          <a:p>
            <a:r>
              <a:rPr lang="en-IN" sz="1200" dirty="0" smtClean="0"/>
              <a:t>Residual </a:t>
            </a:r>
            <a:r>
              <a:rPr lang="en-IN" sz="1200" dirty="0"/>
              <a:t>Skewness</a:t>
            </a:r>
            <a:r>
              <a:rPr lang="en-IN" sz="1200" dirty="0" smtClean="0"/>
              <a:t>: </a:t>
            </a:r>
            <a:r>
              <a:rPr lang="en-IN" sz="1200" dirty="0"/>
              <a:t>-</a:t>
            </a:r>
            <a:r>
              <a:rPr lang="en-IN" sz="1200" dirty="0" smtClean="0"/>
              <a:t>0.28</a:t>
            </a:r>
            <a:endParaRPr lang="en-IN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28" y="4169034"/>
            <a:ext cx="4572396" cy="22861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124" y="4164463"/>
            <a:ext cx="4572396" cy="22861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0" y="4051671"/>
            <a:ext cx="4110445" cy="38929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Checking the Residual Plot of STLF Model</a:t>
            </a:r>
          </a:p>
        </p:txBody>
      </p:sp>
    </p:spTree>
    <p:extLst>
      <p:ext uri="{BB962C8B-B14F-4D97-AF65-F5344CB8AC3E}">
        <p14:creationId xmlns:p14="http://schemas.microsoft.com/office/powerpoint/2010/main" val="131877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Model for Forecasting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241854" y="1045186"/>
            <a:ext cx="1846217" cy="360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STLF Model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>
          <a:xfrm>
            <a:off x="241854" y="1478040"/>
            <a:ext cx="115843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err="1"/>
              <a:t>Final_Model</a:t>
            </a:r>
            <a:r>
              <a:rPr lang="en-IN" sz="1600" dirty="0"/>
              <a:t> &lt;- </a:t>
            </a:r>
            <a:r>
              <a:rPr lang="en-US" sz="1600" dirty="0" err="1" smtClean="0"/>
              <a:t>stlf</a:t>
            </a:r>
            <a:r>
              <a:rPr lang="en-US" sz="1600" dirty="0" smtClean="0"/>
              <a:t>(train$PM25,method </a:t>
            </a:r>
            <a:r>
              <a:rPr lang="en-US" sz="1600" dirty="0"/>
              <a:t>= "</a:t>
            </a:r>
            <a:r>
              <a:rPr lang="en-US" sz="1600" dirty="0" err="1"/>
              <a:t>arima</a:t>
            </a:r>
            <a:r>
              <a:rPr lang="en-US" sz="1600" dirty="0"/>
              <a:t>", h = </a:t>
            </a:r>
            <a:r>
              <a:rPr lang="en-US" sz="1600" dirty="0" smtClean="0"/>
              <a:t>336)</a:t>
            </a:r>
            <a:endParaRPr lang="en-IN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41854" y="2108232"/>
            <a:ext cx="6951426" cy="360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Forecasting with ARIMA Model for Next One Week </a:t>
            </a:r>
            <a:r>
              <a:rPr lang="en-IN" sz="1400" dirty="0" smtClean="0"/>
              <a:t>(336 </a:t>
            </a:r>
            <a:r>
              <a:rPr lang="en-IN" sz="1400" dirty="0" smtClean="0"/>
              <a:t>Observations)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824"/>
            <a:ext cx="12193057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Deployment – Project Background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518" r="750" b="5260"/>
          <a:stretch/>
        </p:blipFill>
        <p:spPr>
          <a:xfrm>
            <a:off x="745300" y="963868"/>
            <a:ext cx="10701400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Deployment – Input Data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667" r="750" b="4518"/>
          <a:stretch/>
        </p:blipFill>
        <p:spPr>
          <a:xfrm>
            <a:off x="745300" y="936290"/>
            <a:ext cx="10701400" cy="55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Deployment – Historical Data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111" r="750" b="4963"/>
          <a:stretch/>
        </p:blipFill>
        <p:spPr>
          <a:xfrm>
            <a:off x="753396" y="997253"/>
            <a:ext cx="10667177" cy="54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Deployment – Historical Data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196" r="1084" b="4518"/>
          <a:stretch/>
        </p:blipFill>
        <p:spPr>
          <a:xfrm>
            <a:off x="768495" y="966652"/>
            <a:ext cx="10652078" cy="54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Deployment – Forecast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667" r="833" b="4518"/>
          <a:stretch/>
        </p:blipFill>
        <p:spPr>
          <a:xfrm>
            <a:off x="774182" y="933226"/>
            <a:ext cx="10643636" cy="54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FC20B-59E5-4C27-80F6-1FD1B8A2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Project Architecture </a:t>
            </a:r>
            <a:r>
              <a:rPr lang="en-US" sz="1800" dirty="0" smtClean="0">
                <a:solidFill>
                  <a:srgbClr val="FFFFFF"/>
                </a:solidFill>
              </a:rPr>
              <a:t>/ </a:t>
            </a:r>
            <a:r>
              <a:rPr lang="en-US" sz="1800" dirty="0">
                <a:solidFill>
                  <a:srgbClr val="FFFFFF"/>
                </a:solidFill>
              </a:rPr>
              <a:t>Project Flow</a:t>
            </a:r>
            <a:br>
              <a:rPr lang="en-US" sz="1800" dirty="0">
                <a:solidFill>
                  <a:srgbClr val="FFFFFF"/>
                </a:solidFill>
              </a:rPr>
            </a:br>
            <a:endParaRPr lang="en-US" sz="1800" kern="1200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97743"/>
              </p:ext>
            </p:extLst>
          </p:nvPr>
        </p:nvGraphicFramePr>
        <p:xfrm>
          <a:off x="4032514" y="0"/>
          <a:ext cx="8159486" cy="6858000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1106371">
                  <a:extLst>
                    <a:ext uri="{9D8B030D-6E8A-4147-A177-3AD203B41FA5}">
                      <a16:colId xmlns:a16="http://schemas.microsoft.com/office/drawing/2014/main" val="407255416"/>
                    </a:ext>
                  </a:extLst>
                </a:gridCol>
                <a:gridCol w="7053115">
                  <a:extLst>
                    <a:ext uri="{9D8B030D-6E8A-4147-A177-3AD203B41FA5}">
                      <a16:colId xmlns:a16="http://schemas.microsoft.com/office/drawing/2014/main" val="336830018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Sr. No.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Particular</a:t>
                      </a:r>
                      <a:endParaRPr lang="en-IN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95574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200" u="none" strike="noStrike" dirty="0" smtClean="0">
                          <a:effectLst/>
                        </a:rPr>
                        <a:t>Preface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000086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>
                          <a:effectLst/>
                        </a:rPr>
                        <a:t>2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Air Quality Index (AQI) and PM2.5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568725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>
                          <a:effectLst/>
                        </a:rPr>
                        <a:t>3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200" u="none" strike="noStrike" dirty="0" smtClean="0">
                          <a:effectLst/>
                        </a:rPr>
                        <a:t>Exploratory Data Analysis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73448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4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sz="1200" u="none" strike="noStrike" dirty="0" smtClean="0">
                          <a:effectLst/>
                        </a:rPr>
                        <a:t>Data Imputation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959904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5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200" u="none" strike="noStrike" dirty="0" smtClean="0">
                          <a:effectLst/>
                        </a:rPr>
                        <a:t>Model Building</a:t>
                      </a:r>
                      <a:r>
                        <a:rPr lang="en-IN" sz="1200" u="none" strike="noStrike" baseline="0" dirty="0" smtClean="0">
                          <a:effectLst/>
                        </a:rPr>
                        <a:t> and Testing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6644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200" u="none" strike="noStrike" dirty="0" smtClean="0">
                          <a:effectLst/>
                        </a:rPr>
                        <a:t>Model Deployment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10298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u="none" strike="noStrike" dirty="0" smtClean="0">
                          <a:effectLst/>
                        </a:rPr>
                        <a:t>7</a:t>
                      </a:r>
                      <a:endParaRPr lang="en-IN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1" algn="l" fontAlgn="b">
                        <a:buClr>
                          <a:schemeClr val="accent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IN" sz="1200" u="none" strike="noStrike" dirty="0" smtClean="0">
                          <a:effectLst/>
                        </a:rPr>
                        <a:t>Project Submission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57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5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table, holding, game, playing&#10;&#10;Description automatically generated">
            <a:extLst>
              <a:ext uri="{FF2B5EF4-FFF2-40B4-BE49-F238E27FC236}">
                <a16:creationId xmlns:a16="http://schemas.microsoft.com/office/drawing/2014/main" id="{FC68A6BD-4DCA-4F0D-B991-B9913618AB7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8" r="1" b="11190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4735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B554-24A6-44D5-A192-3CC5908E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4" y="15192"/>
            <a:ext cx="11427631" cy="811210"/>
          </a:xfrm>
        </p:spPr>
        <p:txBody>
          <a:bodyPr/>
          <a:lstStyle/>
          <a:p>
            <a:r>
              <a:rPr lang="en-IN" dirty="0" smtClean="0"/>
              <a:t>Preface</a:t>
            </a:r>
            <a:endParaRPr lang="en-IN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A86B480-7640-4F3A-BE6D-50474BFE29A3}"/>
              </a:ext>
            </a:extLst>
          </p:cNvPr>
          <p:cNvSpPr/>
          <p:nvPr/>
        </p:nvSpPr>
        <p:spPr>
          <a:xfrm>
            <a:off x="241854" y="1056127"/>
            <a:ext cx="5487614" cy="396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Bef>
                <a:spcPts val="600"/>
              </a:spcBef>
              <a:defRPr/>
            </a:pPr>
            <a:r>
              <a:rPr lang="en-US" sz="1400" b="1" kern="0" dirty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43" name="Text Box 126">
            <a:extLst>
              <a:ext uri="{FF2B5EF4-FFF2-40B4-BE49-F238E27FC236}">
                <a16:creationId xmlns:a16="http://schemas.microsoft.com/office/drawing/2014/main" id="{A28DE38C-2B8B-4611-8824-0E67F0AB9B50}"/>
              </a:ext>
            </a:extLst>
          </p:cNvPr>
          <p:cNvSpPr txBox="1"/>
          <p:nvPr/>
        </p:nvSpPr>
        <p:spPr>
          <a:xfrm>
            <a:off x="241854" y="1638047"/>
            <a:ext cx="5487614" cy="184963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a typeface="Verdana" panose="020B0604030504040204" pitchFamily="34" charset="0"/>
                <a:cs typeface="Times New Roman" panose="02020603050405020304" pitchFamily="18" charset="0"/>
              </a:rPr>
              <a:t>Particulate matter (PM ) has been recorded in Delhi to understand the air quality on an hourly basis for 4 months. Our objective is to forecast the data </a:t>
            </a:r>
            <a:r>
              <a:rPr lang="en-US" sz="1200" dirty="0" smtClean="0">
                <a:ea typeface="Verdana" panose="020B0604030504040204" pitchFamily="34" charset="0"/>
                <a:cs typeface="Times New Roman" panose="02020603050405020304" pitchFamily="18" charset="0"/>
              </a:rPr>
              <a:t>available.</a:t>
            </a:r>
          </a:p>
        </p:txBody>
      </p:sp>
      <p:pic>
        <p:nvPicPr>
          <p:cNvPr id="44" name="Picture 2" descr="India : free map, free blank map, free outline map, free base map : outline, states (white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" t="3556" r="855" b="1428"/>
          <a:stretch/>
        </p:blipFill>
        <p:spPr bwMode="auto">
          <a:xfrm>
            <a:off x="7193280" y="1785880"/>
            <a:ext cx="3982720" cy="454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/>
          <p:cNvSpPr/>
          <p:nvPr/>
        </p:nvSpPr>
        <p:spPr>
          <a:xfrm>
            <a:off x="8351520" y="3057329"/>
            <a:ext cx="264160" cy="305631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Callout 45"/>
          <p:cNvSpPr/>
          <p:nvPr/>
        </p:nvSpPr>
        <p:spPr>
          <a:xfrm>
            <a:off x="6318527" y="1990529"/>
            <a:ext cx="1117600" cy="609600"/>
          </a:xfrm>
          <a:prstGeom prst="wedgeEllipseCallout">
            <a:avLst>
              <a:gd name="adj1" fmla="val 136183"/>
              <a:gd name="adj2" fmla="val 14083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Delhi</a:t>
            </a:r>
            <a:endParaRPr lang="en-IN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A86B480-7640-4F3A-BE6D-50474BFE29A3}"/>
              </a:ext>
            </a:extLst>
          </p:cNvPr>
          <p:cNvSpPr/>
          <p:nvPr/>
        </p:nvSpPr>
        <p:spPr>
          <a:xfrm>
            <a:off x="6059180" y="1056127"/>
            <a:ext cx="5487614" cy="396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Bef>
                <a:spcPts val="600"/>
              </a:spcBef>
              <a:defRPr/>
            </a:pPr>
            <a:r>
              <a:rPr lang="en-US" sz="1400" b="1" kern="0" dirty="0" smtClean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Regional Scope</a:t>
            </a:r>
            <a:endParaRPr lang="en-US" sz="1400" b="1" kern="0" dirty="0">
              <a:solidFill>
                <a:schemeClr val="bg1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A86B480-7640-4F3A-BE6D-50474BFE29A3}"/>
              </a:ext>
            </a:extLst>
          </p:cNvPr>
          <p:cNvSpPr/>
          <p:nvPr/>
        </p:nvSpPr>
        <p:spPr>
          <a:xfrm>
            <a:off x="241854" y="3219073"/>
            <a:ext cx="5487614" cy="396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Bef>
                <a:spcPts val="600"/>
              </a:spcBef>
              <a:defRPr/>
            </a:pPr>
            <a:r>
              <a:rPr lang="en-US" sz="1400" b="1" kern="0" dirty="0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Data Set Details</a:t>
            </a:r>
          </a:p>
        </p:txBody>
      </p:sp>
      <p:sp>
        <p:nvSpPr>
          <p:cNvPr id="49" name="Text Box 126">
            <a:extLst>
              <a:ext uri="{FF2B5EF4-FFF2-40B4-BE49-F238E27FC236}">
                <a16:creationId xmlns:a16="http://schemas.microsoft.com/office/drawing/2014/main" id="{A28DE38C-2B8B-4611-8824-0E67F0AB9B50}"/>
              </a:ext>
            </a:extLst>
          </p:cNvPr>
          <p:cNvSpPr txBox="1"/>
          <p:nvPr/>
        </p:nvSpPr>
        <p:spPr>
          <a:xfrm>
            <a:off x="241854" y="3805813"/>
            <a:ext cx="5487614" cy="184963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anose="020B0604030504040204" pitchFamily="34" charset="0"/>
                <a:cs typeface="Times New Roman" panose="02020603050405020304" pitchFamily="18" charset="0"/>
              </a:rPr>
              <a:t>Data Set is provided for 4 months on hourly basis. Starting </a:t>
            </a:r>
            <a:r>
              <a:rPr lang="en-US" sz="1200" dirty="0">
                <a:ea typeface="Verdana" panose="020B0604030504040204" pitchFamily="34" charset="0"/>
                <a:cs typeface="Times New Roman" panose="02020603050405020304" pitchFamily="18" charset="0"/>
              </a:rPr>
              <a:t>from 2018-01-01 00:00:00 to 2018-04-20 00:00:00</a:t>
            </a: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anose="020B0604030504040204" pitchFamily="34" charset="0"/>
                <a:cs typeface="Times New Roman" panose="02020603050405020304" pitchFamily="18" charset="0"/>
              </a:rPr>
              <a:t>Data </a:t>
            </a:r>
            <a:r>
              <a:rPr lang="en-US" sz="1200" dirty="0">
                <a:ea typeface="Verdana" panose="020B0604030504040204" pitchFamily="34" charset="0"/>
                <a:cs typeface="Times New Roman" panose="02020603050405020304" pitchFamily="18" charset="0"/>
              </a:rPr>
              <a:t>Set Contains Two Variables</a:t>
            </a:r>
          </a:p>
          <a:p>
            <a:pPr marL="628650" lvl="1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Verdana" panose="020B0604030504040204" pitchFamily="34" charset="0"/>
                <a:cs typeface="Times New Roman" panose="02020603050405020304" pitchFamily="18" charset="0"/>
              </a:rPr>
              <a:t>Y = pm25</a:t>
            </a:r>
          </a:p>
          <a:p>
            <a:pPr marL="628650" lvl="1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Verdana" panose="020B0604030504040204" pitchFamily="34" charset="0"/>
                <a:cs typeface="Times New Roman" panose="02020603050405020304" pitchFamily="18" charset="0"/>
              </a:rPr>
              <a:t>X = date</a:t>
            </a:r>
          </a:p>
          <a:p>
            <a:pPr marL="171450" indent="-1714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ea typeface="Verdana" panose="020B0604030504040204" pitchFamily="34" charset="0"/>
                <a:cs typeface="Times New Roman" panose="02020603050405020304" pitchFamily="18" charset="0"/>
              </a:rPr>
              <a:t>Total Number of Observations : 2374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404833" y="1785880"/>
            <a:ext cx="76200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8179237" y="387145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INDIA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Quality Index</a:t>
            </a:r>
            <a:r>
              <a:rPr lang="en-US" dirty="0"/>
              <a:t> (AQI) </a:t>
            </a:r>
            <a:r>
              <a:rPr lang="en-US" dirty="0" smtClean="0"/>
              <a:t>and PM2.5</a:t>
            </a:r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A7036431-37EB-4741-AA99-577E11B1030E}"/>
              </a:ext>
            </a:extLst>
          </p:cNvPr>
          <p:cNvSpPr txBox="1">
            <a:spLocks/>
          </p:cNvSpPr>
          <p:nvPr/>
        </p:nvSpPr>
        <p:spPr>
          <a:xfrm>
            <a:off x="241855" y="1054840"/>
            <a:ext cx="11564065" cy="49192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/>
              <a:t>AQI</a:t>
            </a:r>
            <a:r>
              <a:rPr lang="en-IN" sz="1400" dirty="0" smtClean="0">
                <a:cs typeface="Times New Roman" panose="02020603050405020304" pitchFamily="18" charset="0"/>
              </a:rPr>
              <a:t> is used by government agencies to communicate to the public how polluted  the air currently is or how polluted it is forecast to become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400" dirty="0" smtClean="0">
                <a:cs typeface="Times New Roman" panose="02020603050405020304" pitchFamily="18" charset="0"/>
              </a:rPr>
              <a:t>Public health risks increase as the AQI rises. Air quality measurement are commonly reported in terms of micrograms per cubic meter (µg/m3) parts per million (ppm) or parts per billion (ppb)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AQI</a:t>
            </a:r>
            <a:r>
              <a:rPr lang="en-IN" sz="1400" dirty="0" smtClean="0">
                <a:cs typeface="Times New Roman" panose="02020603050405020304" pitchFamily="18" charset="0"/>
              </a:rPr>
              <a:t> converts the measured pollutant concentrations in a community’s air to a number on a scale of 0 to 500 and above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cs typeface="Times New Roman" panose="02020603050405020304" pitchFamily="18" charset="0"/>
              </a:rPr>
              <a:t>PM2.5 refers to atmospheric particulate matter (PM) that have a diameter of less than 2.5 micrometers, which is about 3% the diameter of a human </a:t>
            </a:r>
            <a:r>
              <a:rPr lang="en-US" sz="1400" dirty="0" smtClean="0">
                <a:cs typeface="Times New Roman" panose="02020603050405020304" pitchFamily="18" charset="0"/>
              </a:rPr>
              <a:t>hair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cs typeface="Times New Roman" panose="02020603050405020304" pitchFamily="18" charset="0"/>
              </a:rPr>
              <a:t>PM2.5 can come from various sources. They include power plants, motor vehicles, airplanes, residential wood burning, forest fires, agricultural burning, volcanic eruptions and dust </a:t>
            </a:r>
            <a:r>
              <a:rPr lang="en-US" sz="1400" dirty="0" smtClean="0">
                <a:cs typeface="Times New Roman" panose="02020603050405020304" pitchFamily="18" charset="0"/>
              </a:rPr>
              <a:t>storms</a:t>
            </a:r>
            <a:r>
              <a:rPr lang="en-US" sz="1400" dirty="0">
                <a:cs typeface="Times New Roman" panose="02020603050405020304" pitchFamily="18" charset="0"/>
              </a:rPr>
              <a:t>. Some are emitted directly into the air, while others are formed when gases and particles interact with one another in the </a:t>
            </a:r>
            <a:r>
              <a:rPr lang="en-US" sz="1400" dirty="0" smtClean="0">
                <a:cs typeface="Times New Roman" panose="02020603050405020304" pitchFamily="18" charset="0"/>
              </a:rPr>
              <a:t>atmosphere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cs typeface="Times New Roman" panose="02020603050405020304" pitchFamily="18" charset="0"/>
              </a:rPr>
              <a:t>Studies have found a close link between exposure to fine particles and premature death from heart and lung </a:t>
            </a:r>
            <a:r>
              <a:rPr lang="en-US" sz="1400" dirty="0" smtClean="0">
                <a:cs typeface="Times New Roman" panose="02020603050405020304" pitchFamily="18" charset="0"/>
              </a:rPr>
              <a:t>disease. There are various </a:t>
            </a:r>
            <a:r>
              <a:rPr lang="en-US" sz="1400" dirty="0">
                <a:cs typeface="Times New Roman" panose="02020603050405020304" pitchFamily="18" charset="0"/>
              </a:rPr>
              <a:t>studies published </a:t>
            </a:r>
            <a:r>
              <a:rPr lang="en-US" sz="1400" dirty="0" smtClean="0">
                <a:cs typeface="Times New Roman" panose="02020603050405020304" pitchFamily="18" charset="0"/>
              </a:rPr>
              <a:t>by associations such </a:t>
            </a:r>
            <a:r>
              <a:rPr lang="en-US" sz="1400" dirty="0">
                <a:cs typeface="Times New Roman" panose="02020603050405020304" pitchFamily="18" charset="0"/>
              </a:rPr>
              <a:t>as  American Heart </a:t>
            </a:r>
            <a:r>
              <a:rPr lang="en-US" sz="1400" dirty="0" smtClean="0">
                <a:cs typeface="Times New Roman" panose="02020603050405020304" pitchFamily="18" charset="0"/>
              </a:rPr>
              <a:t>Association, </a:t>
            </a:r>
            <a:r>
              <a:rPr lang="en-US" sz="1400" dirty="0">
                <a:cs typeface="Times New Roman" panose="02020603050405020304" pitchFamily="18" charset="0"/>
              </a:rPr>
              <a:t>Journal of the American Medical </a:t>
            </a:r>
            <a:r>
              <a:rPr lang="en-US" sz="1400" dirty="0" smtClean="0">
                <a:cs typeface="Times New Roman" panose="02020603050405020304" pitchFamily="18" charset="0"/>
              </a:rPr>
              <a:t>Association, etc. on adverse effect on PM2.5 on human health.</a:t>
            </a:r>
            <a:endParaRPr lang="en-IN" sz="14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85" y="3305579"/>
            <a:ext cx="5881973" cy="3127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356" y="1470328"/>
            <a:ext cx="5875915" cy="145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1100" dirty="0" smtClean="0"/>
              <a:t>Given data </a:t>
            </a:r>
            <a:r>
              <a:rPr lang="en-IN" sz="1100" dirty="0"/>
              <a:t>set </a:t>
            </a:r>
            <a:r>
              <a:rPr lang="en-IN" sz="1100" dirty="0" smtClean="0"/>
              <a:t>is from April </a:t>
            </a:r>
            <a:r>
              <a:rPr lang="en-IN" sz="1100" dirty="0"/>
              <a:t>to </a:t>
            </a:r>
            <a:r>
              <a:rPr lang="en-IN" sz="1100" dirty="0" smtClean="0"/>
              <a:t>January on hourly basis, to perform the analysis and modelling we have to reverse the </a:t>
            </a:r>
            <a:r>
              <a:rPr lang="en-IN" sz="1100" dirty="0"/>
              <a:t>order of the date and pm25 from </a:t>
            </a:r>
            <a:r>
              <a:rPr lang="en-IN" sz="1100" dirty="0" smtClean="0"/>
              <a:t>January </a:t>
            </a:r>
            <a:r>
              <a:rPr lang="en-IN" sz="1100" dirty="0"/>
              <a:t>to April </a:t>
            </a:r>
          </a:p>
          <a:p>
            <a:pPr marL="285750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1100" dirty="0" smtClean="0"/>
              <a:t>Y </a:t>
            </a:r>
            <a:r>
              <a:rPr lang="en-IN" sz="1100" dirty="0"/>
              <a:t>variable </a:t>
            </a:r>
            <a:r>
              <a:rPr lang="en-IN" sz="1100" dirty="0" smtClean="0"/>
              <a:t>is having data type character</a:t>
            </a:r>
            <a:r>
              <a:rPr lang="en-IN" sz="1100" dirty="0"/>
              <a:t>, converted it into numeric because it is a continuous </a:t>
            </a:r>
            <a:r>
              <a:rPr lang="en-IN" sz="1100" dirty="0" smtClean="0"/>
              <a:t>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4356" y="1036647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Importing the Given Data Set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44356" y="2989507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Head and Tail of the Given Data Set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31" t="78494" r="84167" b="7284"/>
          <a:stretch/>
        </p:blipFill>
        <p:spPr>
          <a:xfrm>
            <a:off x="144356" y="3538594"/>
            <a:ext cx="2816764" cy="1463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17" t="78385" r="87117" b="7274"/>
          <a:stretch/>
        </p:blipFill>
        <p:spPr>
          <a:xfrm>
            <a:off x="3455688" y="3546502"/>
            <a:ext cx="2243328" cy="147523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44356" y="5187229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Structure of the Given Data Set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86638" r="66715" b="5840"/>
          <a:stretch/>
        </p:blipFill>
        <p:spPr>
          <a:xfrm>
            <a:off x="144356" y="5641997"/>
            <a:ext cx="6087156" cy="773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1" t="74296" r="71082" b="11037"/>
          <a:stretch/>
        </p:blipFill>
        <p:spPr>
          <a:xfrm>
            <a:off x="6117769" y="1476247"/>
            <a:ext cx="5288280" cy="150876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193586" y="1036647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Summary Given Data Set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193585" y="2985007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Given Data Set - Plot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66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B554-24A6-44D5-A192-3CC5908E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4" y="15192"/>
            <a:ext cx="11427631" cy="811210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35795" y="992479"/>
            <a:ext cx="5881973" cy="39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NA Values Analysis</a:t>
            </a:r>
            <a:endParaRPr lang="en-US" sz="12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768" y="942880"/>
            <a:ext cx="6074232" cy="274944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35795" y="1482812"/>
            <a:ext cx="58819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Total percentage of missing values is </a:t>
            </a:r>
            <a:r>
              <a:rPr lang="en-US" sz="1200" dirty="0" smtClean="0"/>
              <a:t>12.34% </a:t>
            </a:r>
          </a:p>
          <a:p>
            <a:pPr marL="742950" lvl="1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3.06% data is missing from PM25 column</a:t>
            </a:r>
          </a:p>
          <a:p>
            <a:pPr marL="742950" lvl="1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9.29% data is missing from date column</a:t>
            </a:r>
          </a:p>
          <a:p>
            <a:pPr marL="285750" indent="-28575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1200" dirty="0" smtClean="0"/>
              <a:t>There are total 323 NA values (80 in PM25 column and 243 in Date Column)</a:t>
            </a:r>
          </a:p>
          <a:p>
            <a:pPr marL="742950" lvl="1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</a:t>
            </a:r>
            <a:r>
              <a:rPr lang="en-US" sz="1100" dirty="0"/>
              <a:t>Overview NA series"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1 NA in a row: 7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2 NA in a row: 4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4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7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8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9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10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13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15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27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29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30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62 NA in a row: 1 times"</a:t>
            </a:r>
          </a:p>
          <a:p>
            <a:pPr marL="1200150" lvl="2" indent="-285750" algn="just" fontAlgn="base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100" dirty="0" smtClean="0"/>
              <a:t>"  </a:t>
            </a:r>
            <a:r>
              <a:rPr lang="en-US" sz="1100" dirty="0"/>
              <a:t>94 NA in a row: 1 </a:t>
            </a:r>
            <a:r>
              <a:rPr lang="en-US" sz="1100" dirty="0" smtClean="0"/>
              <a:t>times“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721600" y="1150470"/>
            <a:ext cx="467360" cy="2275397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11328400" y="1150470"/>
            <a:ext cx="467360" cy="2275397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7280751" y="3425867"/>
            <a:ext cx="1337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94 NA in a row</a:t>
            </a:r>
            <a:endParaRPr lang="en-IN" sz="1200" dirty="0"/>
          </a:p>
        </p:txBody>
      </p:sp>
      <p:sp>
        <p:nvSpPr>
          <p:cNvPr id="53" name="Rectangle 52"/>
          <p:cNvSpPr/>
          <p:nvPr/>
        </p:nvSpPr>
        <p:spPr>
          <a:xfrm>
            <a:off x="10848858" y="3425867"/>
            <a:ext cx="1337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62 </a:t>
            </a:r>
            <a:r>
              <a:rPr lang="en-US" sz="1200" dirty="0"/>
              <a:t>NA in a row</a:t>
            </a:r>
            <a:endParaRPr lang="en-IN" sz="12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68" y="3692324"/>
            <a:ext cx="6074232" cy="27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056C-03E4-45DF-9829-EC580266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Hourly, Daily and Monthly Data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7602"/>
          <a:stretch/>
        </p:blipFill>
        <p:spPr>
          <a:xfrm>
            <a:off x="0" y="1609885"/>
            <a:ext cx="3934330" cy="3306104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5732" y="984393"/>
            <a:ext cx="3928598" cy="46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Hourly </a:t>
            </a:r>
            <a:r>
              <a:rPr lang="en-US" sz="1200" dirty="0" smtClean="0"/>
              <a:t>Data Analysis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0" y="4916431"/>
            <a:ext cx="393433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Mean PM2.5 level is on higher side from 00 AM to 11-12 PM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PM2.5 level starts to decline after 12 and again starts to rise from 6-7 PM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Most of the outliers observation are observed from 1 PM to 8 PM</a:t>
            </a:r>
            <a:endParaRPr lang="en-IN" sz="1050" dirty="0"/>
          </a:p>
        </p:txBody>
      </p:sp>
      <p:sp>
        <p:nvSpPr>
          <p:cNvPr id="6" name="Oval 5"/>
          <p:cNvSpPr/>
          <p:nvPr/>
        </p:nvSpPr>
        <p:spPr>
          <a:xfrm>
            <a:off x="2189171" y="1727200"/>
            <a:ext cx="1255069" cy="186944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26454" y="1610384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Outlier Observations</a:t>
            </a:r>
            <a:endParaRPr lang="en-IN" sz="1200" b="1" dirty="0">
              <a:solidFill>
                <a:srgbClr val="0070C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BA5E835-8C5C-49B6-9171-EE63A3C50E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7"/>
          <a:stretch/>
        </p:blipFill>
        <p:spPr>
          <a:xfrm>
            <a:off x="8193920" y="1452393"/>
            <a:ext cx="3897929" cy="3203639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8193921" y="984393"/>
            <a:ext cx="3897928" cy="46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Monthly Data Analysis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8193920" y="4795243"/>
            <a:ext cx="3897929" cy="1788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Mean PM2.5 level is on higher side in the month of January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PM2.5 level is decreasing month by month and lowest mean PM2.5 was recorded for the month of April for Given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Outlier observations were observed in the month of April</a:t>
            </a:r>
            <a:endParaRPr lang="en-IN" sz="1050" dirty="0"/>
          </a:p>
        </p:txBody>
      </p:sp>
      <p:sp>
        <p:nvSpPr>
          <p:cNvPr id="90" name="Rounded Rectangle 89"/>
          <p:cNvSpPr/>
          <p:nvPr/>
        </p:nvSpPr>
        <p:spPr>
          <a:xfrm>
            <a:off x="4099827" y="984393"/>
            <a:ext cx="3928598" cy="46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Data Analysis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099827" y="4916431"/>
            <a:ext cx="392859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Average PM2.5 level is more on Friday than other weekdays-considering 4 months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050" dirty="0" smtClean="0"/>
              <a:t>Lowest is observed on Sunday followed by Monday and Tuesday</a:t>
            </a:r>
            <a:endParaRPr lang="en-IN" sz="1050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2C35CB6-0168-48C6-926C-912481619F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90"/>
          <a:stretch/>
        </p:blipFill>
        <p:spPr>
          <a:xfrm>
            <a:off x="4099825" y="1505186"/>
            <a:ext cx="3928600" cy="3397430"/>
          </a:xfrm>
          <a:prstGeom prst="rect">
            <a:avLst/>
          </a:prstGeom>
        </p:spPr>
      </p:pic>
      <p:sp>
        <p:nvSpPr>
          <p:cNvPr id="92" name="Oval 91"/>
          <p:cNvSpPr/>
          <p:nvPr/>
        </p:nvSpPr>
        <p:spPr>
          <a:xfrm>
            <a:off x="6014720" y="1505187"/>
            <a:ext cx="548640" cy="332081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10749280" y="1589227"/>
            <a:ext cx="670560" cy="138765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/>
          <p:cNvSpPr txBox="1"/>
          <p:nvPr/>
        </p:nvSpPr>
        <p:spPr>
          <a:xfrm>
            <a:off x="8955709" y="1588700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>
                <a:solidFill>
                  <a:srgbClr val="0070C0"/>
                </a:solidFill>
              </a:rPr>
              <a:t>Outlier Observations</a:t>
            </a:r>
            <a:endParaRPr lang="en-IN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1587986"/>
            <a:ext cx="12193057" cy="2629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4201174"/>
            <a:ext cx="12193057" cy="2629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Imputation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1855" y="875441"/>
            <a:ext cx="11767265" cy="609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200" dirty="0" smtClean="0">
                <a:cs typeface="Times New Roman" panose="02020603050405020304" pitchFamily="18" charset="0"/>
              </a:rPr>
              <a:t>We </a:t>
            </a:r>
            <a:r>
              <a:rPr lang="en-US" sz="1200" dirty="0">
                <a:cs typeface="Times New Roman" panose="02020603050405020304" pitchFamily="18" charset="0"/>
              </a:rPr>
              <a:t>have used Seasonally </a:t>
            </a:r>
            <a:r>
              <a:rPr lang="en-US" sz="1200" dirty="0" err="1">
                <a:cs typeface="Times New Roman" panose="02020603050405020304" pitchFamily="18" charset="0"/>
              </a:rPr>
              <a:t>Splitted</a:t>
            </a:r>
            <a:r>
              <a:rPr lang="en-US" sz="1200" dirty="0">
                <a:cs typeface="Times New Roman" panose="02020603050405020304" pitchFamily="18" charset="0"/>
              </a:rPr>
              <a:t> Missing Value Imputation (</a:t>
            </a:r>
            <a:r>
              <a:rPr lang="en-US" sz="1200" dirty="0" err="1">
                <a:cs typeface="Times New Roman" panose="02020603050405020304" pitchFamily="18" charset="0"/>
              </a:rPr>
              <a:t>na_seasplit</a:t>
            </a:r>
            <a:r>
              <a:rPr lang="en-US" sz="1200" dirty="0">
                <a:cs typeface="Times New Roman" panose="02020603050405020304" pitchFamily="18" charset="0"/>
              </a:rPr>
              <a:t>) from </a:t>
            </a:r>
            <a:r>
              <a:rPr lang="en-US" sz="1200" dirty="0" err="1">
                <a:cs typeface="Times New Roman" panose="02020603050405020304" pitchFamily="18" charset="0"/>
              </a:rPr>
              <a:t>imputeTS</a:t>
            </a:r>
            <a:r>
              <a:rPr lang="en-US" sz="1200" dirty="0">
                <a:cs typeface="Times New Roman" panose="02020603050405020304" pitchFamily="18" charset="0"/>
              </a:rPr>
              <a:t> library </a:t>
            </a:r>
            <a:r>
              <a:rPr lang="en-US" sz="1200" dirty="0" smtClean="0">
                <a:cs typeface="Times New Roman" panose="02020603050405020304" pitchFamily="18" charset="0"/>
              </a:rPr>
              <a:t>with Interpolation, </a:t>
            </a:r>
            <a:r>
              <a:rPr lang="en-US" sz="1200" dirty="0" err="1" smtClean="0">
                <a:cs typeface="Times New Roman" panose="02020603050405020304" pitchFamily="18" charset="0"/>
              </a:rPr>
              <a:t>Kalman</a:t>
            </a:r>
            <a:r>
              <a:rPr lang="en-US" sz="1200" dirty="0" smtClean="0"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cs typeface="Times New Roman" panose="02020603050405020304" pitchFamily="18" charset="0"/>
              </a:rPr>
              <a:t>locf</a:t>
            </a:r>
            <a:r>
              <a:rPr lang="en-US" sz="1200" dirty="0" smtClean="0">
                <a:cs typeface="Times New Roman" panose="02020603050405020304" pitchFamily="18" charset="0"/>
              </a:rPr>
              <a:t> </a:t>
            </a:r>
            <a:r>
              <a:rPr lang="en-US" sz="1200" dirty="0">
                <a:cs typeface="Times New Roman" panose="02020603050405020304" pitchFamily="18" charset="0"/>
              </a:rPr>
              <a:t>(Last Observation Carried </a:t>
            </a:r>
            <a:r>
              <a:rPr lang="en-US" sz="1200" dirty="0" smtClean="0">
                <a:cs typeface="Times New Roman" panose="02020603050405020304" pitchFamily="18" charset="0"/>
              </a:rPr>
              <a:t>Forward) and ma (Moving Average) </a:t>
            </a:r>
            <a:r>
              <a:rPr lang="en-US" sz="1200" dirty="0">
                <a:cs typeface="Times New Roman" panose="02020603050405020304" pitchFamily="18" charset="0"/>
              </a:rPr>
              <a:t>algorithms</a:t>
            </a:r>
            <a:endParaRPr lang="en-IN" sz="1200" dirty="0"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87428" y="1613386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Interpolation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804182" y="4242514"/>
            <a:ext cx="104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Kalman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1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999745"/>
            <a:ext cx="12193057" cy="2629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2276"/>
            <a:ext cx="12193057" cy="26291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2685" y="1005852"/>
            <a:ext cx="484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locf</a:t>
            </a:r>
            <a:r>
              <a:rPr lang="en-US" dirty="0">
                <a:cs typeface="Times New Roman" panose="02020603050405020304" pitchFamily="18" charset="0"/>
              </a:rPr>
              <a:t> (Last Observation Carried Forward)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12424" y="3934530"/>
            <a:ext cx="276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ma (Moving Average)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2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1049</Words>
  <Application>Microsoft Office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Montserrat Light</vt:lpstr>
      <vt:lpstr>Tahoma</vt:lpstr>
      <vt:lpstr>Times New Roman</vt:lpstr>
      <vt:lpstr>Verdana</vt:lpstr>
      <vt:lpstr>Wingdings</vt:lpstr>
      <vt:lpstr>1_Office Theme</vt:lpstr>
      <vt:lpstr>Forecasting Model on  Delhi Air Pollution ( PM2.5 ) Final Presentation – 7th June 2020</vt:lpstr>
      <vt:lpstr>Project Architecture / Project Flow </vt:lpstr>
      <vt:lpstr>Preface</vt:lpstr>
      <vt:lpstr>Air Quality Index (AQI) and PM2.5</vt:lpstr>
      <vt:lpstr>Exploratory Data Analysis</vt:lpstr>
      <vt:lpstr>Exploratory Data Analysis</vt:lpstr>
      <vt:lpstr>Hourly, Daily and Monthly Data Analysis</vt:lpstr>
      <vt:lpstr>Data Imputation</vt:lpstr>
      <vt:lpstr>Continued….</vt:lpstr>
      <vt:lpstr>Close Look at 94 NA Interpreted in a Row at the Start of the Series</vt:lpstr>
      <vt:lpstr>Close Look at 62 NA Interpreted in a Row at the End of the Series</vt:lpstr>
      <vt:lpstr>Model Building</vt:lpstr>
      <vt:lpstr>STLF Model Test Actual vs Prediction Graph</vt:lpstr>
      <vt:lpstr>Final Model for Forecasting</vt:lpstr>
      <vt:lpstr>Model Deployment – Project Background</vt:lpstr>
      <vt:lpstr>Model Deployment – Input Data</vt:lpstr>
      <vt:lpstr>Model Deployment – Historical Data</vt:lpstr>
      <vt:lpstr>Model Deployment – Historical Data</vt:lpstr>
      <vt:lpstr>Model Deployment – Forecast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Narrowband IoT (NB-IoT) Market</dc:title>
  <dc:creator>Niranjan Sapkal</dc:creator>
  <cp:lastModifiedBy>NIRANJAN SAPKAL</cp:lastModifiedBy>
  <cp:revision>80</cp:revision>
  <dcterms:created xsi:type="dcterms:W3CDTF">2020-01-29T14:28:03Z</dcterms:created>
  <dcterms:modified xsi:type="dcterms:W3CDTF">2020-06-10T11:16:54Z</dcterms:modified>
</cp:coreProperties>
</file>