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4003" r:id="rId1"/>
  </p:sldMasterIdLst>
  <p:notesMasterIdLst>
    <p:notesMasterId r:id="rId13"/>
  </p:notesMasterIdLst>
  <p:sldIdLst>
    <p:sldId id="267" r:id="rId2"/>
    <p:sldId id="269" r:id="rId3"/>
    <p:sldId id="257" r:id="rId4"/>
    <p:sldId id="270" r:id="rId5"/>
    <p:sldId id="272" r:id="rId6"/>
    <p:sldId id="271" r:id="rId7"/>
    <p:sldId id="259" r:id="rId8"/>
    <p:sldId id="261" r:id="rId9"/>
    <p:sldId id="260" r:id="rId10"/>
    <p:sldId id="262" r:id="rId11"/>
    <p:sldId id="273" r:id="rId12"/>
  </p:sldIdLst>
  <p:sldSz cx="14630400" cy="8229600"/>
  <p:notesSz cx="8229600" cy="14630400"/>
  <p:embeddedFontLst>
    <p:embeddedFont>
      <p:font typeface="Arial Black" panose="020B0604020202020204" pitchFamily="34" charset="0"/>
      <p:bold r:id="rId14"/>
    </p:embeddedFont>
    <p:embeddedFont>
      <p:font typeface="Bell MT" panose="02020503060305020303" pitchFamily="18" charset="0"/>
      <p:regular r:id="rId15"/>
      <p:bold r:id="rId16"/>
      <p:italic r:id="rId17"/>
    </p:embeddedFont>
    <p:embeddedFont>
      <p:font typeface="Consolas" panose="020B0609020204030204" pitchFamily="49" charset="0"/>
      <p:regular r:id="rId18"/>
      <p:bold r:id="rId19"/>
      <p:italic r:id="rId20"/>
      <p:boldItalic r:id="rId21"/>
    </p:embeddedFont>
    <p:embeddedFont>
      <p:font typeface="Merriweather" pitchFamily="2" charset="0"/>
      <p:regular r:id="rId22"/>
      <p:bold r:id="rId23"/>
    </p:embeddedFont>
    <p:embeddedFont>
      <p:font typeface="Trebuchet MS" panose="020B0603020202020204" pitchFamily="34" charset="0"/>
      <p:regular r:id="rId24"/>
      <p:bold r:id="rId25"/>
      <p:italic r:id="rId26"/>
      <p:boldItalic r:id="rId27"/>
    </p:embeddedFont>
    <p:embeddedFont>
      <p:font typeface="Wingdings 3" pitchFamily="2" charset="2"/>
      <p:regular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15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font" Target="fonts/font5.fntdata" /><Relationship Id="rId26" Type="http://schemas.openxmlformats.org/officeDocument/2006/relationships/font" Target="fonts/font13.fntdata" /><Relationship Id="rId3" Type="http://schemas.openxmlformats.org/officeDocument/2006/relationships/slide" Target="slides/slide2.xml" /><Relationship Id="rId21" Type="http://schemas.openxmlformats.org/officeDocument/2006/relationships/font" Target="fonts/font8.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font" Target="fonts/font4.fntdata" /><Relationship Id="rId25" Type="http://schemas.openxmlformats.org/officeDocument/2006/relationships/font" Target="fonts/font12.fntdata" /><Relationship Id="rId2" Type="http://schemas.openxmlformats.org/officeDocument/2006/relationships/slide" Target="slides/slide1.xml" /><Relationship Id="rId16" Type="http://schemas.openxmlformats.org/officeDocument/2006/relationships/font" Target="fonts/font3.fntdata" /><Relationship Id="rId20" Type="http://schemas.openxmlformats.org/officeDocument/2006/relationships/font" Target="fonts/font7.fntdata" /><Relationship Id="rId29"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font" Target="fonts/font11.fntdata" /><Relationship Id="rId32"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font" Target="fonts/font2.fntdata" /><Relationship Id="rId23" Type="http://schemas.openxmlformats.org/officeDocument/2006/relationships/font" Target="fonts/font10.fntdata" /><Relationship Id="rId28" Type="http://schemas.openxmlformats.org/officeDocument/2006/relationships/font" Target="fonts/font15.fntdata" /><Relationship Id="rId10" Type="http://schemas.openxmlformats.org/officeDocument/2006/relationships/slide" Target="slides/slide9.xml" /><Relationship Id="rId19" Type="http://schemas.openxmlformats.org/officeDocument/2006/relationships/font" Target="fonts/font6.fntdata" /><Relationship Id="rId31"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1.fntdata" /><Relationship Id="rId22" Type="http://schemas.openxmlformats.org/officeDocument/2006/relationships/font" Target="fonts/font9.fntdata" /><Relationship Id="rId27" Type="http://schemas.openxmlformats.org/officeDocument/2006/relationships/font" Target="fonts/font14.fntdata" /><Relationship Id="rId30"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363803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AD6EE87-EBD5-4F12-A48A-63ACA297AC8F}"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03814881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38440815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20" name="TextBox 19"/>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a:ln w="3175" cmpd="sng">
                  <a:noFill/>
                </a:ln>
                <a:solidFill>
                  <a:schemeClr val="accent1">
                    <a:lumMod val="60000"/>
                    <a:lumOff val="40000"/>
                  </a:schemeClr>
                </a:solidFill>
                <a:effectLst/>
                <a:latin typeface="Arial"/>
              </a:rPr>
              <a:t>“</a:t>
            </a:r>
          </a:p>
        </p:txBody>
      </p:sp>
      <p:sp>
        <p:nvSpPr>
          <p:cNvPr id="22" name="TextBox 21"/>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a:ln w="3175" cmpd="sng">
                  <a:noFill/>
                </a:ln>
                <a:solidFill>
                  <a:schemeClr val="accent1">
                    <a:lumMod val="60000"/>
                    <a:lumOff val="40000"/>
                  </a:schemeClr>
                </a:solidFill>
                <a:latin typeface="Arial"/>
              </a:rPr>
              <a:t>”</a:t>
            </a:r>
            <a:endParaRPr lang="en-US" sz="2160">
              <a:solidFill>
                <a:schemeClr val="accent1">
                  <a:lumMod val="60000"/>
                  <a:lumOff val="40000"/>
                </a:schemeClr>
              </a:solidFill>
              <a:latin typeface="Arial"/>
            </a:endParaRPr>
          </a:p>
        </p:txBody>
      </p:sp>
    </p:spTree>
    <p:extLst>
      <p:ext uri="{BB962C8B-B14F-4D97-AF65-F5344CB8AC3E}">
        <p14:creationId xmlns:p14="http://schemas.microsoft.com/office/powerpoint/2010/main" val="2860097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279908355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a:ln w="3175" cmpd="sng">
                  <a:noFill/>
                </a:ln>
                <a:solidFill>
                  <a:schemeClr val="accent1">
                    <a:lumMod val="60000"/>
                    <a:lumOff val="40000"/>
                  </a:schemeClr>
                </a:solidFill>
                <a:effectLst/>
                <a:latin typeface="Arial"/>
              </a:rPr>
              <a:t>“</a:t>
            </a: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561981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a:p>
        </p:txBody>
      </p:sp>
    </p:spTree>
    <p:extLst>
      <p:ext uri="{BB962C8B-B14F-4D97-AF65-F5344CB8AC3E}">
        <p14:creationId xmlns:p14="http://schemas.microsoft.com/office/powerpoint/2010/main" val="400264053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D73815-2707-4475-8F1A-B873CB631BB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48360127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4AFB99-0EAB-4182-AFF8-E214C82A68F6}"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38229691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2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3332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4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959499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5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4826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32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D3794B-289A-4A80-97D7-111025398D45}"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45906934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6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1816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7 master">
    <p:bg>
      <p:bgPr>
        <a:solidFill>
          <a:srgbClr val="000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2466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35903267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3C6A301-0538-44EC-B09D-202E1042A48B}"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356110409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89574A-8875-45EF-8EA2-3CAA0F7ABC4C}" type="datetimeFigureOut">
              <a:rPr lang="en-US" smtClean="0"/>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20513956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67EF4D4C-5367-4C26-9E2B-D8088D7FCA81}" type="datetimeFigureOut">
              <a:rPr lang="en-US" smtClean="0"/>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168391051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5/6/2025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50289385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476" indent="0">
              <a:buNone/>
              <a:defRPr sz="1680"/>
            </a:lvl2pPr>
            <a:lvl3pPr marL="1096951" indent="0">
              <a:buNone/>
              <a:defRPr sz="1440"/>
            </a:lvl3pPr>
            <a:lvl4pPr marL="1645427" indent="0">
              <a:buNone/>
              <a:defRPr sz="1200"/>
            </a:lvl4pPr>
            <a:lvl5pPr marL="2193901" indent="0">
              <a:buNone/>
              <a:defRPr sz="1200"/>
            </a:lvl5pPr>
            <a:lvl6pPr marL="2742377" indent="0">
              <a:buNone/>
              <a:defRPr sz="1200"/>
            </a:lvl6pPr>
            <a:lvl7pPr marL="3290852" indent="0">
              <a:buNone/>
              <a:defRPr sz="1200"/>
            </a:lvl7pPr>
            <a:lvl8pPr marL="3839328" indent="0">
              <a:buNone/>
              <a:defRPr sz="1200"/>
            </a:lvl8pPr>
            <a:lvl9pPr marL="4387804"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a:p>
        </p:txBody>
      </p:sp>
    </p:spTree>
    <p:extLst>
      <p:ext uri="{BB962C8B-B14F-4D97-AF65-F5344CB8AC3E}">
        <p14:creationId xmlns:p14="http://schemas.microsoft.com/office/powerpoint/2010/main" val="225900612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a:p>
        </p:txBody>
      </p:sp>
    </p:spTree>
    <p:extLst>
      <p:ext uri="{BB962C8B-B14F-4D97-AF65-F5344CB8AC3E}">
        <p14:creationId xmlns:p14="http://schemas.microsoft.com/office/powerpoint/2010/main" val="304491254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90298CD5-6C1E-4009-B41F-6DF62E31D3BE}" type="datetimeFigureOut">
              <a:rPr lang="en-US" smtClean="0"/>
              <a:pPr/>
              <a:t>5/6/2025</a:t>
            </a:fld>
            <a:endParaRPr lang="en-US"/>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4FAB73BC-B049-4115-A692-8D63A059BFB8}" type="slidenum">
              <a:rPr lang="en-US" smtClean="0"/>
              <a:pPr/>
              <a:t>‹#›</a:t>
            </a:fld>
            <a:endParaRPr lang="en-US"/>
          </a:p>
        </p:txBody>
      </p:sp>
    </p:spTree>
    <p:extLst>
      <p:ext uri="{BB962C8B-B14F-4D97-AF65-F5344CB8AC3E}">
        <p14:creationId xmlns:p14="http://schemas.microsoft.com/office/powerpoint/2010/main" val="168276434"/>
      </p:ext>
    </p:extLst>
  </p:cSld>
  <p:clrMap bg1="lt1" tx1="dk1" bg2="lt2" tx2="dk2" accent1="accent1" accent2="accent2" accent3="accent3" accent4="accent4" accent5="accent5" accent6="accent6" hlink="hlink" folHlink="folHlink"/>
  <p:sldLayoutIdLst>
    <p:sldLayoutId id="2147484004" r:id="rId1"/>
    <p:sldLayoutId id="2147484005" r:id="rId2"/>
    <p:sldLayoutId id="2147484006" r:id="rId3"/>
    <p:sldLayoutId id="2147484007" r:id="rId4"/>
    <p:sldLayoutId id="214748400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8" r:id="rId15"/>
    <p:sldLayoutId id="2147484019" r:id="rId16"/>
    <p:sldLayoutId id="2147484020" r:id="rId17"/>
    <p:sldLayoutId id="2147484022" r:id="rId18"/>
    <p:sldLayoutId id="2147484023" r:id="rId19"/>
    <p:sldLayoutId id="2147484024" r:id="rId20"/>
    <p:sldLayoutId id="2147484025" r:id="rId21"/>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notesSlide" Target="../notesSlides/notesSlide5.xml" /><Relationship Id="rId1" Type="http://schemas.openxmlformats.org/officeDocument/2006/relationships/slideLayout" Target="../slideLayouts/slideLayout2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notesSlide" Target="../notesSlides/notesSlide2.xml" /><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20.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1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1D35-A790-00F0-9530-2A7D82C53E73}"/>
              </a:ext>
            </a:extLst>
          </p:cNvPr>
          <p:cNvSpPr>
            <a:spLocks noGrp="1"/>
          </p:cNvSpPr>
          <p:nvPr>
            <p:ph type="ctrTitle"/>
          </p:nvPr>
        </p:nvSpPr>
        <p:spPr>
          <a:xfrm>
            <a:off x="717177" y="2250004"/>
            <a:ext cx="10972800" cy="2865120"/>
          </a:xfrm>
        </p:spPr>
        <p:txBody>
          <a:bodyPr>
            <a:normAutofit fontScale="90000"/>
          </a:bodyPr>
          <a:lstStyle/>
          <a:p>
            <a:pPr algn="ctr"/>
            <a:r>
              <a:rPr lang="en-US" sz="5300">
                <a:latin typeface="Merriweather" panose="00000500000000000000" pitchFamily="2" charset="0"/>
              </a:rPr>
              <a:t>INVENTORY MANAGEMENT</a:t>
            </a:r>
            <a:br>
              <a:rPr lang="en-US" sz="5300">
                <a:latin typeface="Merriweather" panose="00000500000000000000" pitchFamily="2" charset="0"/>
              </a:rPr>
            </a:br>
            <a:r>
              <a:rPr lang="en-US" sz="5300">
                <a:latin typeface="Merriweather" panose="00000500000000000000" pitchFamily="2" charset="0"/>
              </a:rPr>
              <a:t>SYSTEM </a:t>
            </a:r>
            <a:br>
              <a:rPr lang="en-US" sz="4800">
                <a:latin typeface="Merriweather" panose="00000500000000000000" pitchFamily="2" charset="0"/>
              </a:rPr>
            </a:br>
            <a:r>
              <a:rPr lang="en-US" sz="4800">
                <a:latin typeface="Merriweather" panose="00000500000000000000" pitchFamily="2" charset="0"/>
              </a:rPr>
              <a:t>ARRAYS FOR PRODUCT CATALOG,</a:t>
            </a:r>
            <a:br>
              <a:rPr lang="en-US" sz="4800">
                <a:latin typeface="Merriweather" panose="00000500000000000000" pitchFamily="2" charset="0"/>
              </a:rPr>
            </a:br>
            <a:r>
              <a:rPr lang="en-US" sz="4800">
                <a:latin typeface="Merriweather" panose="00000500000000000000" pitchFamily="2" charset="0"/>
              </a:rPr>
              <a:t>LINKED LIST FOR SOLD ITEMS HISTORY</a:t>
            </a:r>
            <a:br>
              <a:rPr lang="en-US" sz="4800">
                <a:latin typeface="Merriweather" panose="00000500000000000000" pitchFamily="2" charset="0"/>
              </a:rPr>
            </a:br>
            <a:endParaRPr lang="en-IN" sz="4800">
              <a:latin typeface="Merriweather" panose="00000500000000000000" pitchFamily="2" charset="0"/>
            </a:endParaRPr>
          </a:p>
        </p:txBody>
      </p:sp>
      <p:sp>
        <p:nvSpPr>
          <p:cNvPr id="3" name="Subtitle 2">
            <a:extLst>
              <a:ext uri="{FF2B5EF4-FFF2-40B4-BE49-F238E27FC236}">
                <a16:creationId xmlns:a16="http://schemas.microsoft.com/office/drawing/2014/main" id="{BA3FC1C7-1D46-49A7-A3B6-E89FECB9047B}"/>
              </a:ext>
            </a:extLst>
          </p:cNvPr>
          <p:cNvSpPr>
            <a:spLocks noGrp="1"/>
          </p:cNvSpPr>
          <p:nvPr>
            <p:ph type="subTitle" idx="1"/>
          </p:nvPr>
        </p:nvSpPr>
        <p:spPr>
          <a:xfrm>
            <a:off x="-469814" y="4750297"/>
            <a:ext cx="11621907" cy="2116667"/>
          </a:xfrm>
        </p:spPr>
        <p:txBody>
          <a:bodyPr>
            <a:normAutofit fontScale="25000" lnSpcReduction="20000"/>
          </a:bodyPr>
          <a:lstStyle/>
          <a:p>
            <a:endParaRPr lang="en-US" sz="12800">
              <a:latin typeface="Bell MT" panose="02020503060305020303" pitchFamily="18" charset="0"/>
            </a:endParaRPr>
          </a:p>
          <a:p>
            <a:r>
              <a:rPr lang="en-US" sz="12800">
                <a:latin typeface="Bell MT" panose="02020503060305020303" pitchFamily="18" charset="0"/>
              </a:rPr>
              <a:t>                                        PRESENTED BY</a:t>
            </a:r>
          </a:p>
          <a:p>
            <a:r>
              <a:rPr lang="en-US" sz="8000">
                <a:latin typeface="Arial Black" panose="020B0A04020102020204" pitchFamily="34" charset="0"/>
              </a:rPr>
              <a:t>                                                                              24KB1A0589   </a:t>
            </a:r>
          </a:p>
          <a:p>
            <a:r>
              <a:rPr lang="en-US" sz="8000">
                <a:latin typeface="Arial Black" panose="020B0A04020102020204" pitchFamily="34" charset="0"/>
              </a:rPr>
              <a:t>                                                                               24KB1A05LD</a:t>
            </a:r>
          </a:p>
          <a:p>
            <a:r>
              <a:rPr lang="en-US" sz="8000">
                <a:latin typeface="Arial Black" panose="020B0A04020102020204" pitchFamily="34" charset="0"/>
              </a:rPr>
              <a:t>                                                                                24KB1AO5NG</a:t>
            </a:r>
          </a:p>
          <a:p>
            <a:r>
              <a:rPr lang="en-US" sz="8000">
                <a:latin typeface="Arial Black" panose="020B0A04020102020204" pitchFamily="34" charset="0"/>
              </a:rPr>
              <a:t>                                                                              24KB1A05MY</a:t>
            </a:r>
          </a:p>
          <a:p>
            <a:r>
              <a:rPr lang="en-US" sz="8000">
                <a:latin typeface="Arial Black" panose="020B0A04020102020204" pitchFamily="34" charset="0"/>
              </a:rPr>
              <a:t>24KB1A05MW</a:t>
            </a:r>
            <a:endParaRPr lang="en-IN" sz="8000">
              <a:latin typeface="Arial Black" panose="020B0A04020102020204" pitchFamily="34" charset="0"/>
            </a:endParaRPr>
          </a:p>
        </p:txBody>
      </p:sp>
    </p:spTree>
    <p:extLst>
      <p:ext uri="{BB962C8B-B14F-4D97-AF65-F5344CB8AC3E}">
        <p14:creationId xmlns:p14="http://schemas.microsoft.com/office/powerpoint/2010/main" val="825423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198" y="706993"/>
            <a:ext cx="5186482" cy="501372"/>
          </a:xfrm>
          <a:prstGeom prst="rect">
            <a:avLst/>
          </a:prstGeom>
          <a:noFill/>
          <a:ln/>
        </p:spPr>
        <p:txBody>
          <a:bodyPr wrap="none" lIns="0" tIns="0" rIns="0" bIns="0" rtlCol="0" anchor="t"/>
          <a:lstStyle/>
          <a:p>
            <a:pPr marL="0" indent="0" algn="l">
              <a:lnSpc>
                <a:spcPts val="3900"/>
              </a:lnSpc>
              <a:buNone/>
            </a:pPr>
            <a:r>
              <a:rPr lang="en-US" sz="3150">
                <a:solidFill>
                  <a:srgbClr val="F5F0F0"/>
                </a:solidFill>
                <a:latin typeface="Merriweather" pitchFamily="34" charset="0"/>
                <a:ea typeface="Merriweather" pitchFamily="34" charset="-122"/>
                <a:cs typeface="Merriweather" pitchFamily="34" charset="-120"/>
              </a:rPr>
              <a:t>Sample Test Case &amp; Output</a:t>
            </a:r>
            <a:endParaRPr lang="en-US" sz="3150"/>
          </a:p>
        </p:txBody>
      </p:sp>
      <p:sp>
        <p:nvSpPr>
          <p:cNvPr id="4" name="Shape 1"/>
          <p:cNvSpPr/>
          <p:nvPr/>
        </p:nvSpPr>
        <p:spPr>
          <a:xfrm>
            <a:off x="6350198" y="1448991"/>
            <a:ext cx="7416403" cy="5123021"/>
          </a:xfrm>
          <a:prstGeom prst="roundRect">
            <a:avLst>
              <a:gd name="adj" fmla="val 1315"/>
            </a:avLst>
          </a:prstGeom>
          <a:noFill/>
          <a:ln w="7620">
            <a:solidFill>
              <a:srgbClr val="FFFFFF">
                <a:alpha val="24000"/>
              </a:srgbClr>
            </a:solidFill>
            <a:prstDash val="solid"/>
          </a:ln>
        </p:spPr>
        <p:txBody>
          <a:bodyPr/>
          <a:lstStyle/>
          <a:p>
            <a:endParaRPr lang="en-IN"/>
          </a:p>
        </p:txBody>
      </p:sp>
      <p:sp>
        <p:nvSpPr>
          <p:cNvPr id="5" name="Shape 2"/>
          <p:cNvSpPr/>
          <p:nvPr/>
        </p:nvSpPr>
        <p:spPr>
          <a:xfrm>
            <a:off x="6357818" y="1456611"/>
            <a:ext cx="7401163" cy="464344"/>
          </a:xfrm>
          <a:prstGeom prst="rect">
            <a:avLst/>
          </a:prstGeom>
          <a:solidFill>
            <a:srgbClr val="FFFFFF">
              <a:alpha val="4000"/>
            </a:srgbClr>
          </a:solidFill>
          <a:ln/>
        </p:spPr>
        <p:txBody>
          <a:bodyPr/>
          <a:lstStyle/>
          <a:p>
            <a:endParaRPr lang="en-IN"/>
          </a:p>
        </p:txBody>
      </p:sp>
      <p:sp>
        <p:nvSpPr>
          <p:cNvPr id="6" name="Text 3"/>
          <p:cNvSpPr/>
          <p:nvPr/>
        </p:nvSpPr>
        <p:spPr>
          <a:xfrm>
            <a:off x="6518196" y="1560433"/>
            <a:ext cx="7080409" cy="256699"/>
          </a:xfrm>
          <a:prstGeom prst="rect">
            <a:avLst/>
          </a:prstGeom>
          <a:noFill/>
          <a:ln/>
        </p:spPr>
        <p:txBody>
          <a:bodyPr wrap="none" lIns="0" tIns="0" rIns="0" bIns="0" rtlCol="0" anchor="t"/>
          <a:lstStyle/>
          <a:p>
            <a:pPr marL="0" indent="0" algn="l">
              <a:lnSpc>
                <a:spcPts val="2000"/>
              </a:lnSpc>
              <a:buNone/>
            </a:pPr>
            <a:r>
              <a:rPr lang="en-US" sz="1250">
                <a:solidFill>
                  <a:srgbClr val="E2E6E9"/>
                </a:solidFill>
                <a:latin typeface="Merriweather" pitchFamily="34" charset="0"/>
                <a:ea typeface="Merriweather" pitchFamily="34" charset="-122"/>
                <a:cs typeface="Merriweather" pitchFamily="34" charset="-120"/>
              </a:rPr>
              <a:t>Adding Products:</a:t>
            </a:r>
            <a:endParaRPr lang="en-US" sz="1250"/>
          </a:p>
        </p:txBody>
      </p:sp>
      <p:sp>
        <p:nvSpPr>
          <p:cNvPr id="7" name="Shape 4"/>
          <p:cNvSpPr/>
          <p:nvPr/>
        </p:nvSpPr>
        <p:spPr>
          <a:xfrm>
            <a:off x="6357818" y="1920954"/>
            <a:ext cx="7401163" cy="464344"/>
          </a:xfrm>
          <a:prstGeom prst="rect">
            <a:avLst/>
          </a:prstGeom>
          <a:solidFill>
            <a:srgbClr val="000000">
              <a:alpha val="4000"/>
            </a:srgbClr>
          </a:solidFill>
          <a:ln/>
        </p:spPr>
        <p:txBody>
          <a:bodyPr/>
          <a:lstStyle/>
          <a:p>
            <a:endParaRPr lang="en-IN"/>
          </a:p>
        </p:txBody>
      </p:sp>
      <p:sp>
        <p:nvSpPr>
          <p:cNvPr id="8" name="Text 5"/>
          <p:cNvSpPr/>
          <p:nvPr/>
        </p:nvSpPr>
        <p:spPr>
          <a:xfrm>
            <a:off x="6518196" y="2024777"/>
            <a:ext cx="7080409" cy="256699"/>
          </a:xfrm>
          <a:prstGeom prst="rect">
            <a:avLst/>
          </a:prstGeom>
          <a:noFill/>
          <a:ln/>
        </p:spPr>
        <p:txBody>
          <a:bodyPr wrap="none" lIns="0" tIns="0" rIns="0" bIns="0" rtlCol="0" anchor="t"/>
          <a:lstStyle/>
          <a:p>
            <a:pPr marL="0" indent="0" algn="l">
              <a:lnSpc>
                <a:spcPts val="2000"/>
              </a:lnSpc>
              <a:buNone/>
            </a:pPr>
            <a:r>
              <a:rPr lang="en-US" sz="1250">
                <a:solidFill>
                  <a:srgbClr val="E2E6E9"/>
                </a:solidFill>
                <a:latin typeface="Merriweather" pitchFamily="34" charset="0"/>
                <a:ea typeface="Merriweather" pitchFamily="34" charset="-122"/>
                <a:cs typeface="Merriweather" pitchFamily="34" charset="-120"/>
              </a:rPr>
              <a:t>Apple (ID: 101, Qty: 50, Price: 2.5)</a:t>
            </a:r>
            <a:endParaRPr lang="en-US" sz="1250"/>
          </a:p>
        </p:txBody>
      </p:sp>
      <p:sp>
        <p:nvSpPr>
          <p:cNvPr id="9" name="Shape 6"/>
          <p:cNvSpPr/>
          <p:nvPr/>
        </p:nvSpPr>
        <p:spPr>
          <a:xfrm>
            <a:off x="6357818" y="2385298"/>
            <a:ext cx="7401163" cy="464344"/>
          </a:xfrm>
          <a:prstGeom prst="rect">
            <a:avLst/>
          </a:prstGeom>
          <a:solidFill>
            <a:srgbClr val="FFFFFF">
              <a:alpha val="4000"/>
            </a:srgbClr>
          </a:solidFill>
          <a:ln/>
        </p:spPr>
        <p:txBody>
          <a:bodyPr/>
          <a:lstStyle/>
          <a:p>
            <a:endParaRPr lang="en-IN"/>
          </a:p>
        </p:txBody>
      </p:sp>
      <p:sp>
        <p:nvSpPr>
          <p:cNvPr id="10" name="Text 7"/>
          <p:cNvSpPr/>
          <p:nvPr/>
        </p:nvSpPr>
        <p:spPr>
          <a:xfrm>
            <a:off x="6518196" y="2489121"/>
            <a:ext cx="7080409" cy="256699"/>
          </a:xfrm>
          <a:prstGeom prst="rect">
            <a:avLst/>
          </a:prstGeom>
          <a:noFill/>
          <a:ln/>
        </p:spPr>
        <p:txBody>
          <a:bodyPr wrap="none" lIns="0" tIns="0" rIns="0" bIns="0" rtlCol="0" anchor="t"/>
          <a:lstStyle/>
          <a:p>
            <a:pPr marL="0" indent="0" algn="l">
              <a:lnSpc>
                <a:spcPts val="2000"/>
              </a:lnSpc>
              <a:buNone/>
            </a:pPr>
            <a:r>
              <a:rPr lang="en-US" sz="1250">
                <a:solidFill>
                  <a:srgbClr val="E2E6E9"/>
                </a:solidFill>
                <a:latin typeface="Merriweather" pitchFamily="34" charset="0"/>
                <a:ea typeface="Merriweather" pitchFamily="34" charset="-122"/>
                <a:cs typeface="Merriweather" pitchFamily="34" charset="-120"/>
              </a:rPr>
              <a:t>Banana (ID: 102, Qty: 100, Price: 1.0)</a:t>
            </a:r>
            <a:endParaRPr lang="en-US" sz="1250"/>
          </a:p>
        </p:txBody>
      </p:sp>
      <p:sp>
        <p:nvSpPr>
          <p:cNvPr id="11" name="Shape 8"/>
          <p:cNvSpPr/>
          <p:nvPr/>
        </p:nvSpPr>
        <p:spPr>
          <a:xfrm>
            <a:off x="6357818" y="2849642"/>
            <a:ext cx="7401163" cy="464344"/>
          </a:xfrm>
          <a:prstGeom prst="rect">
            <a:avLst/>
          </a:prstGeom>
          <a:solidFill>
            <a:srgbClr val="000000">
              <a:alpha val="4000"/>
            </a:srgbClr>
          </a:solidFill>
          <a:ln/>
        </p:spPr>
        <p:txBody>
          <a:bodyPr/>
          <a:lstStyle/>
          <a:p>
            <a:endParaRPr lang="en-IN"/>
          </a:p>
        </p:txBody>
      </p:sp>
      <p:sp>
        <p:nvSpPr>
          <p:cNvPr id="12" name="Text 9"/>
          <p:cNvSpPr/>
          <p:nvPr/>
        </p:nvSpPr>
        <p:spPr>
          <a:xfrm>
            <a:off x="6518196" y="2953464"/>
            <a:ext cx="7080409" cy="256699"/>
          </a:xfrm>
          <a:prstGeom prst="rect">
            <a:avLst/>
          </a:prstGeom>
          <a:noFill/>
          <a:ln/>
        </p:spPr>
        <p:txBody>
          <a:bodyPr wrap="none" lIns="0" tIns="0" rIns="0" bIns="0" rtlCol="0" anchor="t"/>
          <a:lstStyle/>
          <a:p>
            <a:pPr marL="0" indent="0" algn="l">
              <a:lnSpc>
                <a:spcPts val="2000"/>
              </a:lnSpc>
              <a:buNone/>
            </a:pPr>
            <a:r>
              <a:rPr lang="en-US" sz="1250">
                <a:solidFill>
                  <a:srgbClr val="E2E6E9"/>
                </a:solidFill>
                <a:latin typeface="Merriweather" pitchFamily="34" charset="0"/>
                <a:ea typeface="Merriweather" pitchFamily="34" charset="-122"/>
                <a:cs typeface="Merriweather" pitchFamily="34" charset="-120"/>
              </a:rPr>
              <a:t>Selling:</a:t>
            </a:r>
            <a:endParaRPr lang="en-US" sz="1250"/>
          </a:p>
        </p:txBody>
      </p:sp>
      <p:sp>
        <p:nvSpPr>
          <p:cNvPr id="13" name="Shape 10"/>
          <p:cNvSpPr/>
          <p:nvPr/>
        </p:nvSpPr>
        <p:spPr>
          <a:xfrm>
            <a:off x="6357818" y="3313986"/>
            <a:ext cx="7401163" cy="464344"/>
          </a:xfrm>
          <a:prstGeom prst="rect">
            <a:avLst/>
          </a:prstGeom>
          <a:solidFill>
            <a:srgbClr val="FFFFFF">
              <a:alpha val="4000"/>
            </a:srgbClr>
          </a:solidFill>
          <a:ln/>
        </p:spPr>
        <p:txBody>
          <a:bodyPr/>
          <a:lstStyle/>
          <a:p>
            <a:endParaRPr lang="en-IN"/>
          </a:p>
        </p:txBody>
      </p:sp>
      <p:sp>
        <p:nvSpPr>
          <p:cNvPr id="14" name="Text 11"/>
          <p:cNvSpPr/>
          <p:nvPr/>
        </p:nvSpPr>
        <p:spPr>
          <a:xfrm>
            <a:off x="6518196" y="3417808"/>
            <a:ext cx="7080409" cy="256699"/>
          </a:xfrm>
          <a:prstGeom prst="rect">
            <a:avLst/>
          </a:prstGeom>
          <a:noFill/>
          <a:ln/>
        </p:spPr>
        <p:txBody>
          <a:bodyPr wrap="none" lIns="0" tIns="0" rIns="0" bIns="0" rtlCol="0" anchor="t"/>
          <a:lstStyle/>
          <a:p>
            <a:pPr marL="0" indent="0" algn="l">
              <a:lnSpc>
                <a:spcPts val="2000"/>
              </a:lnSpc>
              <a:buNone/>
            </a:pPr>
            <a:r>
              <a:rPr lang="en-US" sz="1250">
                <a:solidFill>
                  <a:srgbClr val="E2E6E9"/>
                </a:solidFill>
                <a:latin typeface="Merriweather" pitchFamily="34" charset="0"/>
                <a:ea typeface="Merriweather" pitchFamily="34" charset="-122"/>
                <a:cs typeface="Merriweather" pitchFamily="34" charset="-120"/>
              </a:rPr>
              <a:t>Apple ×10 → ₹25.00</a:t>
            </a:r>
            <a:endParaRPr lang="en-US" sz="1250"/>
          </a:p>
        </p:txBody>
      </p:sp>
      <p:sp>
        <p:nvSpPr>
          <p:cNvPr id="15" name="Shape 12"/>
          <p:cNvSpPr/>
          <p:nvPr/>
        </p:nvSpPr>
        <p:spPr>
          <a:xfrm>
            <a:off x="6357818" y="3778329"/>
            <a:ext cx="7401163" cy="464344"/>
          </a:xfrm>
          <a:prstGeom prst="rect">
            <a:avLst/>
          </a:prstGeom>
          <a:solidFill>
            <a:srgbClr val="000000">
              <a:alpha val="4000"/>
            </a:srgbClr>
          </a:solidFill>
          <a:ln/>
        </p:spPr>
        <p:txBody>
          <a:bodyPr/>
          <a:lstStyle/>
          <a:p>
            <a:endParaRPr lang="en-IN"/>
          </a:p>
        </p:txBody>
      </p:sp>
      <p:sp>
        <p:nvSpPr>
          <p:cNvPr id="16" name="Text 13"/>
          <p:cNvSpPr/>
          <p:nvPr/>
        </p:nvSpPr>
        <p:spPr>
          <a:xfrm>
            <a:off x="6518196" y="3882152"/>
            <a:ext cx="7080409" cy="256699"/>
          </a:xfrm>
          <a:prstGeom prst="rect">
            <a:avLst/>
          </a:prstGeom>
          <a:noFill/>
          <a:ln/>
        </p:spPr>
        <p:txBody>
          <a:bodyPr wrap="none" lIns="0" tIns="0" rIns="0" bIns="0" rtlCol="0" anchor="t"/>
          <a:lstStyle/>
          <a:p>
            <a:pPr marL="0" indent="0" algn="l">
              <a:lnSpc>
                <a:spcPts val="2000"/>
              </a:lnSpc>
              <a:buNone/>
            </a:pPr>
            <a:r>
              <a:rPr lang="en-US" sz="1250">
                <a:solidFill>
                  <a:srgbClr val="E2E6E9"/>
                </a:solidFill>
                <a:latin typeface="Merriweather" pitchFamily="34" charset="0"/>
                <a:ea typeface="Merriweather" pitchFamily="34" charset="-122"/>
                <a:cs typeface="Merriweather" pitchFamily="34" charset="-120"/>
              </a:rPr>
              <a:t>Output:</a:t>
            </a:r>
            <a:endParaRPr lang="en-US" sz="1250"/>
          </a:p>
        </p:txBody>
      </p:sp>
      <p:sp>
        <p:nvSpPr>
          <p:cNvPr id="17" name="Shape 14"/>
          <p:cNvSpPr/>
          <p:nvPr/>
        </p:nvSpPr>
        <p:spPr>
          <a:xfrm>
            <a:off x="6357818" y="4242673"/>
            <a:ext cx="7401163" cy="464344"/>
          </a:xfrm>
          <a:prstGeom prst="rect">
            <a:avLst/>
          </a:prstGeom>
          <a:solidFill>
            <a:srgbClr val="FFFFFF">
              <a:alpha val="4000"/>
            </a:srgbClr>
          </a:solidFill>
          <a:ln/>
        </p:spPr>
        <p:txBody>
          <a:bodyPr/>
          <a:lstStyle/>
          <a:p>
            <a:endParaRPr lang="en-IN"/>
          </a:p>
        </p:txBody>
      </p:sp>
      <p:sp>
        <p:nvSpPr>
          <p:cNvPr id="18" name="Text 15"/>
          <p:cNvSpPr/>
          <p:nvPr/>
        </p:nvSpPr>
        <p:spPr>
          <a:xfrm>
            <a:off x="6518196" y="4346496"/>
            <a:ext cx="7080409" cy="256699"/>
          </a:xfrm>
          <a:prstGeom prst="rect">
            <a:avLst/>
          </a:prstGeom>
          <a:noFill/>
          <a:ln/>
        </p:spPr>
        <p:txBody>
          <a:bodyPr wrap="none" lIns="0" tIns="0" rIns="0" bIns="0" rtlCol="0" anchor="t"/>
          <a:lstStyle/>
          <a:p>
            <a:pPr marL="0" indent="0" algn="l">
              <a:lnSpc>
                <a:spcPts val="2000"/>
              </a:lnSpc>
              <a:buNone/>
            </a:pPr>
            <a:r>
              <a:rPr lang="en-US" sz="1250">
                <a:solidFill>
                  <a:srgbClr val="E2E6E9"/>
                </a:solidFill>
                <a:latin typeface="Merriweather" pitchFamily="34" charset="0"/>
                <a:ea typeface="Merriweather" pitchFamily="34" charset="-122"/>
                <a:cs typeface="Merriweather" pitchFamily="34" charset="-120"/>
              </a:rPr>
              <a:t>ID Name Qty Price</a:t>
            </a:r>
            <a:endParaRPr lang="en-US" sz="1250"/>
          </a:p>
        </p:txBody>
      </p:sp>
      <p:sp>
        <p:nvSpPr>
          <p:cNvPr id="19" name="Shape 16"/>
          <p:cNvSpPr/>
          <p:nvPr/>
        </p:nvSpPr>
        <p:spPr>
          <a:xfrm>
            <a:off x="6357818" y="4707017"/>
            <a:ext cx="7401163" cy="464344"/>
          </a:xfrm>
          <a:prstGeom prst="rect">
            <a:avLst/>
          </a:prstGeom>
          <a:solidFill>
            <a:srgbClr val="000000">
              <a:alpha val="4000"/>
            </a:srgbClr>
          </a:solidFill>
          <a:ln/>
        </p:spPr>
        <p:txBody>
          <a:bodyPr/>
          <a:lstStyle/>
          <a:p>
            <a:endParaRPr lang="en-IN"/>
          </a:p>
        </p:txBody>
      </p:sp>
      <p:sp>
        <p:nvSpPr>
          <p:cNvPr id="20" name="Text 17"/>
          <p:cNvSpPr/>
          <p:nvPr/>
        </p:nvSpPr>
        <p:spPr>
          <a:xfrm>
            <a:off x="6518196" y="4810839"/>
            <a:ext cx="7080409" cy="256699"/>
          </a:xfrm>
          <a:prstGeom prst="rect">
            <a:avLst/>
          </a:prstGeom>
          <a:noFill/>
          <a:ln/>
        </p:spPr>
        <p:txBody>
          <a:bodyPr wrap="none" lIns="0" tIns="0" rIns="0" bIns="0" rtlCol="0" anchor="t"/>
          <a:lstStyle/>
          <a:p>
            <a:pPr marL="0" indent="0" algn="l">
              <a:lnSpc>
                <a:spcPts val="2000"/>
              </a:lnSpc>
              <a:buNone/>
            </a:pPr>
            <a:r>
              <a:rPr lang="en-US" sz="1250">
                <a:solidFill>
                  <a:srgbClr val="E2E6E9"/>
                </a:solidFill>
                <a:latin typeface="Merriweather" pitchFamily="34" charset="0"/>
                <a:ea typeface="Merriweather" pitchFamily="34" charset="-122"/>
                <a:cs typeface="Merriweather" pitchFamily="34" charset="-120"/>
              </a:rPr>
              <a:t>101 Apple 40 2.50</a:t>
            </a:r>
            <a:endParaRPr lang="en-US" sz="1250"/>
          </a:p>
        </p:txBody>
      </p:sp>
      <p:sp>
        <p:nvSpPr>
          <p:cNvPr id="21" name="Shape 18"/>
          <p:cNvSpPr/>
          <p:nvPr/>
        </p:nvSpPr>
        <p:spPr>
          <a:xfrm>
            <a:off x="6357818" y="5171361"/>
            <a:ext cx="7401163" cy="464344"/>
          </a:xfrm>
          <a:prstGeom prst="rect">
            <a:avLst/>
          </a:prstGeom>
          <a:solidFill>
            <a:srgbClr val="FFFFFF">
              <a:alpha val="4000"/>
            </a:srgbClr>
          </a:solidFill>
          <a:ln/>
        </p:spPr>
        <p:txBody>
          <a:bodyPr/>
          <a:lstStyle/>
          <a:p>
            <a:endParaRPr lang="en-IN"/>
          </a:p>
        </p:txBody>
      </p:sp>
      <p:sp>
        <p:nvSpPr>
          <p:cNvPr id="22" name="Text 19"/>
          <p:cNvSpPr/>
          <p:nvPr/>
        </p:nvSpPr>
        <p:spPr>
          <a:xfrm>
            <a:off x="6518196" y="5275183"/>
            <a:ext cx="7080409" cy="256699"/>
          </a:xfrm>
          <a:prstGeom prst="rect">
            <a:avLst/>
          </a:prstGeom>
          <a:noFill/>
          <a:ln/>
        </p:spPr>
        <p:txBody>
          <a:bodyPr wrap="none" lIns="0" tIns="0" rIns="0" bIns="0" rtlCol="0" anchor="t"/>
          <a:lstStyle/>
          <a:p>
            <a:pPr marL="0" indent="0" algn="l">
              <a:lnSpc>
                <a:spcPts val="2000"/>
              </a:lnSpc>
              <a:buNone/>
            </a:pPr>
            <a:r>
              <a:rPr lang="en-US" sz="1250">
                <a:solidFill>
                  <a:srgbClr val="E2E6E9"/>
                </a:solidFill>
                <a:latin typeface="Merriweather" pitchFamily="34" charset="0"/>
                <a:ea typeface="Merriweather" pitchFamily="34" charset="-122"/>
                <a:cs typeface="Merriweather" pitchFamily="34" charset="-120"/>
              </a:rPr>
              <a:t>102 Banana 100 1.00</a:t>
            </a:r>
            <a:endParaRPr lang="en-US" sz="1250"/>
          </a:p>
        </p:txBody>
      </p:sp>
      <p:sp>
        <p:nvSpPr>
          <p:cNvPr id="23" name="Shape 20"/>
          <p:cNvSpPr/>
          <p:nvPr/>
        </p:nvSpPr>
        <p:spPr>
          <a:xfrm>
            <a:off x="6357818" y="5635704"/>
            <a:ext cx="7401163" cy="464344"/>
          </a:xfrm>
          <a:prstGeom prst="rect">
            <a:avLst/>
          </a:prstGeom>
          <a:solidFill>
            <a:srgbClr val="000000">
              <a:alpha val="4000"/>
            </a:srgbClr>
          </a:solidFill>
          <a:ln/>
        </p:spPr>
        <p:txBody>
          <a:bodyPr/>
          <a:lstStyle/>
          <a:p>
            <a:endParaRPr lang="en-IN"/>
          </a:p>
        </p:txBody>
      </p:sp>
      <p:sp>
        <p:nvSpPr>
          <p:cNvPr id="24" name="Text 21"/>
          <p:cNvSpPr/>
          <p:nvPr/>
        </p:nvSpPr>
        <p:spPr>
          <a:xfrm>
            <a:off x="6518196" y="5739527"/>
            <a:ext cx="7080409" cy="256699"/>
          </a:xfrm>
          <a:prstGeom prst="rect">
            <a:avLst/>
          </a:prstGeom>
          <a:noFill/>
          <a:ln/>
        </p:spPr>
        <p:txBody>
          <a:bodyPr wrap="none" lIns="0" tIns="0" rIns="0" bIns="0" rtlCol="0" anchor="t"/>
          <a:lstStyle/>
          <a:p>
            <a:pPr marL="0" indent="0" algn="l">
              <a:lnSpc>
                <a:spcPts val="2000"/>
              </a:lnSpc>
              <a:buNone/>
            </a:pPr>
            <a:r>
              <a:rPr lang="en-US" sz="1250">
                <a:solidFill>
                  <a:srgbClr val="E2E6E9"/>
                </a:solidFill>
                <a:latin typeface="Merriweather" pitchFamily="34" charset="0"/>
                <a:ea typeface="Merriweather" pitchFamily="34" charset="-122"/>
                <a:cs typeface="Merriweather" pitchFamily="34" charset="-120"/>
              </a:rPr>
              <a:t>Sales: Product ID Qty Total Price</a:t>
            </a:r>
            <a:endParaRPr lang="en-US" sz="1250"/>
          </a:p>
        </p:txBody>
      </p:sp>
      <p:sp>
        <p:nvSpPr>
          <p:cNvPr id="25" name="Shape 22"/>
          <p:cNvSpPr/>
          <p:nvPr/>
        </p:nvSpPr>
        <p:spPr>
          <a:xfrm>
            <a:off x="6357818" y="6100048"/>
            <a:ext cx="7401163" cy="464344"/>
          </a:xfrm>
          <a:prstGeom prst="rect">
            <a:avLst/>
          </a:prstGeom>
          <a:solidFill>
            <a:srgbClr val="FFFFFF">
              <a:alpha val="4000"/>
            </a:srgbClr>
          </a:solidFill>
          <a:ln/>
        </p:spPr>
        <p:txBody>
          <a:bodyPr/>
          <a:lstStyle/>
          <a:p>
            <a:endParaRPr lang="en-IN"/>
          </a:p>
        </p:txBody>
      </p:sp>
      <p:sp>
        <p:nvSpPr>
          <p:cNvPr id="26" name="Text 23"/>
          <p:cNvSpPr/>
          <p:nvPr/>
        </p:nvSpPr>
        <p:spPr>
          <a:xfrm>
            <a:off x="6518196" y="6203871"/>
            <a:ext cx="7080409" cy="256699"/>
          </a:xfrm>
          <a:prstGeom prst="rect">
            <a:avLst/>
          </a:prstGeom>
          <a:noFill/>
          <a:ln/>
        </p:spPr>
        <p:txBody>
          <a:bodyPr wrap="none" lIns="0" tIns="0" rIns="0" bIns="0" rtlCol="0" anchor="t"/>
          <a:lstStyle/>
          <a:p>
            <a:pPr marL="0" indent="0" algn="l">
              <a:lnSpc>
                <a:spcPts val="2000"/>
              </a:lnSpc>
              <a:buNone/>
            </a:pPr>
            <a:r>
              <a:rPr lang="en-US" sz="1250">
                <a:solidFill>
                  <a:srgbClr val="E2E6E9"/>
                </a:solidFill>
                <a:latin typeface="Merriweather" pitchFamily="34" charset="0"/>
                <a:ea typeface="Merriweather" pitchFamily="34" charset="-122"/>
                <a:cs typeface="Merriweather" pitchFamily="34" charset="-120"/>
              </a:rPr>
              <a:t>101 10 25.00</a:t>
            </a:r>
            <a:endParaRPr lang="en-US" sz="1250"/>
          </a:p>
        </p:txBody>
      </p:sp>
      <p:sp>
        <p:nvSpPr>
          <p:cNvPr id="27" name="Text 24"/>
          <p:cNvSpPr/>
          <p:nvPr/>
        </p:nvSpPr>
        <p:spPr>
          <a:xfrm>
            <a:off x="6350198" y="6752392"/>
            <a:ext cx="7416403" cy="770096"/>
          </a:xfrm>
          <a:prstGeom prst="rect">
            <a:avLst/>
          </a:prstGeom>
          <a:noFill/>
          <a:ln/>
        </p:spPr>
        <p:txBody>
          <a:bodyPr wrap="square" lIns="0" tIns="0" rIns="0" bIns="0" rtlCol="0" anchor="t"/>
          <a:lstStyle/>
          <a:p>
            <a:pPr marL="0" indent="0" algn="l">
              <a:lnSpc>
                <a:spcPts val="2000"/>
              </a:lnSpc>
              <a:buNone/>
            </a:pPr>
            <a:r>
              <a:rPr lang="en-US" sz="1250">
                <a:solidFill>
                  <a:srgbClr val="E2E6E9"/>
                </a:solidFill>
                <a:latin typeface="Merriweather" pitchFamily="34" charset="0"/>
                <a:ea typeface="Merriweather" pitchFamily="34" charset="-122"/>
                <a:cs typeface="Merriweather" pitchFamily="34" charset="-120"/>
              </a:rPr>
              <a:t>The test case demonstrates adding products such as Apple and Banana, selling a quantity of Apple, and displaying the output showing updated inventory and sales records. This showcases the system's functionality and data accuracy.</a:t>
            </a:r>
            <a:endParaRPr lang="en-US" sz="1250"/>
          </a:p>
        </p:txBody>
      </p:sp>
      <p:sp>
        <p:nvSpPr>
          <p:cNvPr id="28" name="Rectangle 27">
            <a:extLst>
              <a:ext uri="{FF2B5EF4-FFF2-40B4-BE49-F238E27FC236}">
                <a16:creationId xmlns:a16="http://schemas.microsoft.com/office/drawing/2014/main" id="{A39BDACF-04AC-B5AE-AA3B-A41C0CAAE83C}"/>
              </a:ext>
            </a:extLst>
          </p:cNvPr>
          <p:cNvSpPr/>
          <p:nvPr/>
        </p:nvSpPr>
        <p:spPr>
          <a:xfrm>
            <a:off x="12814662" y="7759336"/>
            <a:ext cx="1815737" cy="394811"/>
          </a:xfrm>
          <a:prstGeom prst="rect">
            <a:avLst/>
          </a:prstGeom>
          <a:solidFill>
            <a:srgbClr val="0915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9FD45-AA54-0CD4-62EE-856C458A59A2}"/>
              </a:ext>
            </a:extLst>
          </p:cNvPr>
          <p:cNvSpPr>
            <a:spLocks noGrp="1"/>
          </p:cNvSpPr>
          <p:nvPr>
            <p:ph type="title"/>
          </p:nvPr>
        </p:nvSpPr>
        <p:spPr>
          <a:xfrm>
            <a:off x="-1344706" y="-1294505"/>
            <a:ext cx="11331388" cy="2119257"/>
          </a:xfrm>
        </p:spPr>
        <p:txBody>
          <a:bodyPr>
            <a:normAutofit fontScale="90000"/>
          </a:bodyPr>
          <a:lstStyle/>
          <a:p>
            <a:pPr algn="ctr"/>
            <a:br>
              <a:rPr lang="en-US"/>
            </a:br>
            <a:br>
              <a:rPr lang="en-US"/>
            </a:br>
            <a:br>
              <a:rPr lang="en-US"/>
            </a:br>
            <a:br>
              <a:rPr lang="en-US"/>
            </a:br>
            <a:br>
              <a:rPr lang="en-US"/>
            </a:br>
            <a:br>
              <a:rPr lang="en-US"/>
            </a:br>
            <a:br>
              <a:rPr lang="en-US"/>
            </a:br>
            <a:br>
              <a:rPr lang="en-US"/>
            </a:br>
            <a:r>
              <a:rPr lang="en-US" sz="7300">
                <a:latin typeface="Merriweather" panose="00000500000000000000" pitchFamily="2" charset="0"/>
              </a:rPr>
              <a:t>                          THANK YOU</a:t>
            </a:r>
            <a:endParaRPr lang="en-IN" sz="7300">
              <a:latin typeface="Merriweather" panose="00000500000000000000" pitchFamily="2" charset="0"/>
            </a:endParaRPr>
          </a:p>
        </p:txBody>
      </p:sp>
    </p:spTree>
    <p:extLst>
      <p:ext uri="{BB962C8B-B14F-4D97-AF65-F5344CB8AC3E}">
        <p14:creationId xmlns:p14="http://schemas.microsoft.com/office/powerpoint/2010/main" val="2685754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2557-53D4-6E30-5387-D5001EE7C459}"/>
              </a:ext>
            </a:extLst>
          </p:cNvPr>
          <p:cNvSpPr>
            <a:spLocks noGrp="1"/>
          </p:cNvSpPr>
          <p:nvPr>
            <p:ph type="title"/>
          </p:nvPr>
        </p:nvSpPr>
        <p:spPr>
          <a:xfrm>
            <a:off x="1010025" y="340659"/>
            <a:ext cx="10316002" cy="1832386"/>
          </a:xfrm>
        </p:spPr>
        <p:txBody>
          <a:bodyPr>
            <a:normAutofit fontScale="90000"/>
          </a:bodyPr>
          <a:lstStyle/>
          <a:p>
            <a:br>
              <a:rPr lang="en-US" sz="4800">
                <a:latin typeface="Merriweather" panose="00000500000000000000" pitchFamily="2" charset="0"/>
              </a:rPr>
            </a:br>
            <a:br>
              <a:rPr lang="en-US" sz="4800">
                <a:latin typeface="Merriweather" panose="00000500000000000000" pitchFamily="2" charset="0"/>
              </a:rPr>
            </a:br>
            <a:r>
              <a:rPr lang="en-US" sz="4800">
                <a:latin typeface="Merriweather" panose="00000500000000000000" pitchFamily="2" charset="0"/>
              </a:rPr>
              <a:t>OBJECTIVE</a:t>
            </a:r>
            <a:br>
              <a:rPr lang="en-US" sz="4800">
                <a:latin typeface="Merriweather" panose="00000500000000000000" pitchFamily="2" charset="0"/>
              </a:rPr>
            </a:br>
            <a:endParaRPr lang="en-IN" sz="4800">
              <a:latin typeface="Merriweather" panose="00000500000000000000" pitchFamily="2" charset="0"/>
            </a:endParaRPr>
          </a:p>
        </p:txBody>
      </p:sp>
      <p:sp>
        <p:nvSpPr>
          <p:cNvPr id="4" name="TextBox 3">
            <a:extLst>
              <a:ext uri="{FF2B5EF4-FFF2-40B4-BE49-F238E27FC236}">
                <a16:creationId xmlns:a16="http://schemas.microsoft.com/office/drawing/2014/main" id="{CA194871-B10D-D602-A6AF-390D5EC0078C}"/>
              </a:ext>
            </a:extLst>
          </p:cNvPr>
          <p:cNvSpPr txBox="1"/>
          <p:nvPr/>
        </p:nvSpPr>
        <p:spPr>
          <a:xfrm>
            <a:off x="3918284" y="2300613"/>
            <a:ext cx="6793832" cy="4493538"/>
          </a:xfrm>
          <a:prstGeom prst="rect">
            <a:avLst/>
          </a:prstGeom>
          <a:noFill/>
        </p:spPr>
        <p:txBody>
          <a:bodyPr wrap="square">
            <a:spAutoFit/>
          </a:bodyPr>
          <a:lstStyle/>
          <a:p>
            <a:endParaRPr lang="en-US"/>
          </a:p>
          <a:p>
            <a:endParaRPr lang="en-US"/>
          </a:p>
          <a:p>
            <a:r>
              <a:rPr lang="en-US" sz="2800">
                <a:latin typeface="Merriweather" panose="00000500000000000000" pitchFamily="2" charset="0"/>
              </a:rPr>
              <a:t>The primary objective of an Inventory Management System is to efficiently track, control, and manage inventory levels, ensuring that the right products are available at the right time, while minimizing costs and maximizing profitability.</a:t>
            </a:r>
          </a:p>
          <a:p>
            <a:endParaRPr lang="en-US"/>
          </a:p>
          <a:p>
            <a:endParaRPr lang="en-US"/>
          </a:p>
          <a:p>
            <a:endParaRPr lang="en-US"/>
          </a:p>
        </p:txBody>
      </p:sp>
    </p:spTree>
    <p:extLst>
      <p:ext uri="{BB962C8B-B14F-4D97-AF65-F5344CB8AC3E}">
        <p14:creationId xmlns:p14="http://schemas.microsoft.com/office/powerpoint/2010/main" val="127131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735687"/>
            <a:ext cx="7572851" cy="771287"/>
          </a:xfrm>
          <a:prstGeom prst="rect">
            <a:avLst/>
          </a:prstGeom>
          <a:noFill/>
          <a:ln/>
        </p:spPr>
        <p:txBody>
          <a:bodyPr wrap="none" lIns="0" tIns="0" rIns="0" bIns="0" rtlCol="0" anchor="t"/>
          <a:lstStyle/>
          <a:p>
            <a:pPr marL="0" indent="0" algn="l">
              <a:lnSpc>
                <a:spcPts val="6050"/>
              </a:lnSpc>
              <a:buNone/>
            </a:pPr>
            <a:r>
              <a:rPr lang="en-US" sz="4850">
                <a:solidFill>
                  <a:srgbClr val="F5F0F0"/>
                </a:solidFill>
                <a:latin typeface="Merriweather" pitchFamily="34" charset="0"/>
                <a:ea typeface="Merriweather" pitchFamily="34" charset="-122"/>
                <a:cs typeface="Merriweather" pitchFamily="34" charset="-120"/>
              </a:rPr>
              <a:t>Data Structures Overview</a:t>
            </a:r>
            <a:endParaRPr lang="en-US" sz="4850"/>
          </a:p>
        </p:txBody>
      </p:sp>
      <p:sp>
        <p:nvSpPr>
          <p:cNvPr id="3" name="Text 1"/>
          <p:cNvSpPr/>
          <p:nvPr/>
        </p:nvSpPr>
        <p:spPr>
          <a:xfrm>
            <a:off x="863798" y="2123956"/>
            <a:ext cx="3085386" cy="385524"/>
          </a:xfrm>
          <a:prstGeom prst="rect">
            <a:avLst/>
          </a:prstGeom>
          <a:noFill/>
          <a:ln/>
        </p:spPr>
        <p:txBody>
          <a:bodyPr wrap="none" lIns="0" tIns="0" rIns="0" bIns="0" rtlCol="0" anchor="t"/>
          <a:lstStyle/>
          <a:p>
            <a:pPr marL="0" indent="0" algn="l">
              <a:lnSpc>
                <a:spcPts val="3000"/>
              </a:lnSpc>
              <a:buNone/>
            </a:pPr>
            <a:r>
              <a:rPr lang="en-US" sz="2400">
                <a:solidFill>
                  <a:srgbClr val="F5F0F0"/>
                </a:solidFill>
                <a:latin typeface="Merriweather" pitchFamily="34" charset="0"/>
                <a:ea typeface="Merriweather" pitchFamily="34" charset="-122"/>
                <a:cs typeface="Merriweather" pitchFamily="34" charset="-120"/>
              </a:rPr>
              <a:t>Array</a:t>
            </a:r>
            <a:endParaRPr lang="en-US" sz="2400"/>
          </a:p>
        </p:txBody>
      </p:sp>
      <p:sp>
        <p:nvSpPr>
          <p:cNvPr id="4" name="Text 2"/>
          <p:cNvSpPr/>
          <p:nvPr/>
        </p:nvSpPr>
        <p:spPr>
          <a:xfrm>
            <a:off x="863798" y="2756297"/>
            <a:ext cx="3898940" cy="4361679"/>
          </a:xfrm>
          <a:prstGeom prst="rect">
            <a:avLst/>
          </a:prstGeom>
          <a:noFill/>
          <a:ln/>
        </p:spPr>
        <p:txBody>
          <a:bodyPr wrap="square" lIns="0" tIns="0" rIns="0" bIns="0" rtlCol="0" anchor="t"/>
          <a:lstStyle/>
          <a:p>
            <a:pPr marL="0" indent="0" algn="l">
              <a:lnSpc>
                <a:spcPts val="3100"/>
              </a:lnSpc>
              <a:buNone/>
            </a:pPr>
            <a:r>
              <a:rPr lang="en-US" sz="2400">
                <a:solidFill>
                  <a:srgbClr val="E2E6E9"/>
                </a:solidFill>
                <a:latin typeface="Merriweather" pitchFamily="34" charset="0"/>
                <a:ea typeface="Merriweather" pitchFamily="34" charset="-122"/>
                <a:cs typeface="Merriweather" pitchFamily="34" charset="-120"/>
              </a:rPr>
              <a:t>Arrays are used to store products in the format </a:t>
            </a:r>
            <a:r>
              <a:rPr lang="en-US" sz="2400" b="1">
                <a:solidFill>
                  <a:srgbClr val="E2E6E9"/>
                </a:solidFill>
                <a:latin typeface="Merriweather" pitchFamily="34" charset="0"/>
                <a:ea typeface="Merriweather" pitchFamily="34" charset="-122"/>
                <a:cs typeface="Merriweather" pitchFamily="34" charset="-120"/>
              </a:rPr>
              <a:t>Product products[MAX_PRODUCTS]</a:t>
            </a:r>
            <a:r>
              <a:rPr lang="en-US" sz="2400">
                <a:solidFill>
                  <a:srgbClr val="E2E6E9"/>
                </a:solidFill>
                <a:latin typeface="Merriweather" pitchFamily="34" charset="0"/>
                <a:ea typeface="Merriweather" pitchFamily="34" charset="-122"/>
                <a:cs typeface="Merriweather" pitchFamily="34" charset="-120"/>
              </a:rPr>
              <a:t>. </a:t>
            </a:r>
            <a:endParaRPr lang="en-US" sz="2400"/>
          </a:p>
        </p:txBody>
      </p:sp>
      <p:sp>
        <p:nvSpPr>
          <p:cNvPr id="5" name="Text 3"/>
          <p:cNvSpPr/>
          <p:nvPr/>
        </p:nvSpPr>
        <p:spPr>
          <a:xfrm>
            <a:off x="884914" y="4973836"/>
            <a:ext cx="3898940" cy="394811"/>
          </a:xfrm>
          <a:prstGeom prst="rect">
            <a:avLst/>
          </a:prstGeom>
          <a:noFill/>
          <a:ln/>
        </p:spPr>
        <p:txBody>
          <a:bodyPr wrap="none" lIns="0" tIns="0" rIns="0" bIns="0" rtlCol="0" anchor="t"/>
          <a:lstStyle/>
          <a:p>
            <a:pPr marL="342900" indent="-342900" algn="l">
              <a:lnSpc>
                <a:spcPts val="3100"/>
              </a:lnSpc>
              <a:buSzPct val="100000"/>
              <a:buChar char="•"/>
            </a:pPr>
            <a:r>
              <a:rPr lang="en-US" sz="2400">
                <a:solidFill>
                  <a:srgbClr val="E2E6E9"/>
                </a:solidFill>
                <a:latin typeface="Merriweather" pitchFamily="34" charset="0"/>
                <a:ea typeface="Merriweather" pitchFamily="34" charset="-122"/>
                <a:cs typeface="Merriweather" pitchFamily="34" charset="-120"/>
              </a:rPr>
              <a:t>Indexed storage</a:t>
            </a:r>
            <a:endParaRPr lang="en-US" sz="2400"/>
          </a:p>
        </p:txBody>
      </p:sp>
      <p:sp>
        <p:nvSpPr>
          <p:cNvPr id="6" name="Text 4"/>
          <p:cNvSpPr/>
          <p:nvPr/>
        </p:nvSpPr>
        <p:spPr>
          <a:xfrm>
            <a:off x="931383" y="5418058"/>
            <a:ext cx="3898940" cy="394811"/>
          </a:xfrm>
          <a:prstGeom prst="rect">
            <a:avLst/>
          </a:prstGeom>
          <a:noFill/>
          <a:ln/>
        </p:spPr>
        <p:txBody>
          <a:bodyPr wrap="none" lIns="0" tIns="0" rIns="0" bIns="0" rtlCol="0" anchor="t"/>
          <a:lstStyle/>
          <a:p>
            <a:pPr marL="342900" indent="-342900" algn="l">
              <a:lnSpc>
                <a:spcPts val="3100"/>
              </a:lnSpc>
              <a:buSzPct val="100000"/>
              <a:buChar char="•"/>
            </a:pPr>
            <a:r>
              <a:rPr lang="en-US" sz="2400">
                <a:solidFill>
                  <a:srgbClr val="E2E6E9"/>
                </a:solidFill>
                <a:latin typeface="Merriweather" pitchFamily="34" charset="0"/>
                <a:ea typeface="Merriweather" pitchFamily="34" charset="-122"/>
                <a:cs typeface="Merriweather" pitchFamily="34" charset="-120"/>
              </a:rPr>
              <a:t>Fixed size allocation</a:t>
            </a:r>
            <a:endParaRPr lang="en-US" sz="2400"/>
          </a:p>
        </p:txBody>
      </p:sp>
      <p:sp>
        <p:nvSpPr>
          <p:cNvPr id="7" name="Text 5"/>
          <p:cNvSpPr/>
          <p:nvPr/>
        </p:nvSpPr>
        <p:spPr>
          <a:xfrm>
            <a:off x="5397949" y="2123956"/>
            <a:ext cx="3085386" cy="385524"/>
          </a:xfrm>
          <a:prstGeom prst="rect">
            <a:avLst/>
          </a:prstGeom>
          <a:noFill/>
          <a:ln/>
        </p:spPr>
        <p:txBody>
          <a:bodyPr wrap="none" lIns="0" tIns="0" rIns="0" bIns="0" rtlCol="0" anchor="t"/>
          <a:lstStyle/>
          <a:p>
            <a:pPr marL="0" indent="0" algn="l">
              <a:lnSpc>
                <a:spcPts val="3000"/>
              </a:lnSpc>
              <a:buNone/>
            </a:pPr>
            <a:r>
              <a:rPr lang="en-US" sz="2400">
                <a:solidFill>
                  <a:srgbClr val="F5F0F0"/>
                </a:solidFill>
                <a:latin typeface="Merriweather" pitchFamily="34" charset="0"/>
                <a:ea typeface="Merriweather" pitchFamily="34" charset="-122"/>
                <a:cs typeface="Merriweather" pitchFamily="34" charset="-120"/>
              </a:rPr>
              <a:t>Structure</a:t>
            </a:r>
            <a:endParaRPr lang="en-US" sz="2400"/>
          </a:p>
        </p:txBody>
      </p:sp>
      <p:sp>
        <p:nvSpPr>
          <p:cNvPr id="8" name="Text 6"/>
          <p:cNvSpPr/>
          <p:nvPr/>
        </p:nvSpPr>
        <p:spPr>
          <a:xfrm>
            <a:off x="5359899" y="2654379"/>
            <a:ext cx="3898940" cy="2763679"/>
          </a:xfrm>
          <a:prstGeom prst="rect">
            <a:avLst/>
          </a:prstGeom>
          <a:noFill/>
          <a:ln/>
        </p:spPr>
        <p:txBody>
          <a:bodyPr wrap="square" lIns="0" tIns="0" rIns="0" bIns="0" rtlCol="0" anchor="t"/>
          <a:lstStyle/>
          <a:p>
            <a:pPr marL="0" indent="0" algn="l">
              <a:lnSpc>
                <a:spcPts val="3100"/>
              </a:lnSpc>
              <a:buNone/>
            </a:pPr>
            <a:r>
              <a:rPr lang="en-US" sz="2400">
                <a:solidFill>
                  <a:srgbClr val="E2E6E9"/>
                </a:solidFill>
                <a:latin typeface="Merriweather" pitchFamily="34" charset="0"/>
                <a:ea typeface="Merriweather" pitchFamily="34" charset="-122"/>
                <a:cs typeface="Merriweather" pitchFamily="34" charset="-120"/>
              </a:rPr>
              <a:t>Structures are defined for both Product and Sale entities. The </a:t>
            </a:r>
            <a:r>
              <a:rPr lang="en-US" sz="2400" b="1">
                <a:solidFill>
                  <a:srgbClr val="E2E6E9"/>
                </a:solidFill>
                <a:latin typeface="Merriweather" pitchFamily="34" charset="0"/>
                <a:ea typeface="Merriweather" pitchFamily="34" charset="-122"/>
                <a:cs typeface="Merriweather" pitchFamily="34" charset="-120"/>
              </a:rPr>
              <a:t>Product</a:t>
            </a:r>
            <a:r>
              <a:rPr lang="en-US" sz="2400">
                <a:solidFill>
                  <a:srgbClr val="E2E6E9"/>
                </a:solidFill>
                <a:latin typeface="Merriweather" pitchFamily="34" charset="0"/>
                <a:ea typeface="Merriweather" pitchFamily="34" charset="-122"/>
                <a:cs typeface="Merriweather" pitchFamily="34" charset="-120"/>
              </a:rPr>
              <a:t> structure includes fields for </a:t>
            </a:r>
            <a:r>
              <a:rPr lang="en-US" sz="2400" b="1">
                <a:solidFill>
                  <a:srgbClr val="E2E6E9"/>
                </a:solidFill>
                <a:latin typeface="Merriweather" pitchFamily="34" charset="0"/>
                <a:ea typeface="Merriweather" pitchFamily="34" charset="-122"/>
                <a:cs typeface="Merriweather" pitchFamily="34" charset="-120"/>
              </a:rPr>
              <a:t>id</a:t>
            </a:r>
            <a:r>
              <a:rPr lang="en-US" sz="2400">
                <a:solidFill>
                  <a:srgbClr val="E2E6E9"/>
                </a:solidFill>
                <a:latin typeface="Merriweather" pitchFamily="34" charset="0"/>
                <a:ea typeface="Merriweather" pitchFamily="34" charset="-122"/>
                <a:cs typeface="Merriweather" pitchFamily="34" charset="-120"/>
              </a:rPr>
              <a:t>, </a:t>
            </a:r>
            <a:r>
              <a:rPr lang="en-US" sz="2400" b="1">
                <a:solidFill>
                  <a:srgbClr val="E2E6E9"/>
                </a:solidFill>
                <a:latin typeface="Merriweather" pitchFamily="34" charset="0"/>
                <a:ea typeface="Merriweather" pitchFamily="34" charset="-122"/>
                <a:cs typeface="Merriweather" pitchFamily="34" charset="-120"/>
              </a:rPr>
              <a:t>name</a:t>
            </a:r>
            <a:r>
              <a:rPr lang="en-US" sz="2400">
                <a:solidFill>
                  <a:srgbClr val="E2E6E9"/>
                </a:solidFill>
                <a:latin typeface="Merriweather" pitchFamily="34" charset="0"/>
                <a:ea typeface="Merriweather" pitchFamily="34" charset="-122"/>
                <a:cs typeface="Merriweather" pitchFamily="34" charset="-120"/>
              </a:rPr>
              <a:t>, </a:t>
            </a:r>
            <a:r>
              <a:rPr lang="en-US" sz="2400" b="1">
                <a:solidFill>
                  <a:srgbClr val="E2E6E9"/>
                </a:solidFill>
                <a:latin typeface="Merriweather" pitchFamily="34" charset="0"/>
                <a:ea typeface="Merriweather" pitchFamily="34" charset="-122"/>
                <a:cs typeface="Merriweather" pitchFamily="34" charset="-120"/>
              </a:rPr>
              <a:t>quantity</a:t>
            </a:r>
            <a:r>
              <a:rPr lang="en-US" sz="2400">
                <a:solidFill>
                  <a:srgbClr val="E2E6E9"/>
                </a:solidFill>
                <a:latin typeface="Merriweather" pitchFamily="34" charset="0"/>
                <a:ea typeface="Merriweather" pitchFamily="34" charset="-122"/>
                <a:cs typeface="Merriweather" pitchFamily="34" charset="-120"/>
              </a:rPr>
              <a:t>, and </a:t>
            </a:r>
            <a:r>
              <a:rPr lang="en-US" sz="2400" b="1">
                <a:solidFill>
                  <a:srgbClr val="E2E6E9"/>
                </a:solidFill>
                <a:latin typeface="Merriweather" pitchFamily="34" charset="0"/>
                <a:ea typeface="Merriweather" pitchFamily="34" charset="-122"/>
                <a:cs typeface="Merriweather" pitchFamily="34" charset="-120"/>
              </a:rPr>
              <a:t>price</a:t>
            </a:r>
            <a:r>
              <a:rPr lang="en-US" sz="2400">
                <a:solidFill>
                  <a:srgbClr val="E2E6E9"/>
                </a:solidFill>
                <a:latin typeface="Merriweather" pitchFamily="34" charset="0"/>
                <a:ea typeface="Merriweather" pitchFamily="34" charset="-122"/>
                <a:cs typeface="Merriweather" pitchFamily="34" charset="-120"/>
              </a:rPr>
              <a:t>, while the </a:t>
            </a:r>
            <a:r>
              <a:rPr lang="en-US" sz="2400" b="1">
                <a:solidFill>
                  <a:srgbClr val="E2E6E9"/>
                </a:solidFill>
                <a:latin typeface="Merriweather" pitchFamily="34" charset="0"/>
                <a:ea typeface="Merriweather" pitchFamily="34" charset="-122"/>
                <a:cs typeface="Merriweather" pitchFamily="34" charset="-120"/>
              </a:rPr>
              <a:t>Sale</a:t>
            </a:r>
            <a:r>
              <a:rPr lang="en-US" sz="2400">
                <a:solidFill>
                  <a:srgbClr val="E2E6E9"/>
                </a:solidFill>
                <a:latin typeface="Merriweather" pitchFamily="34" charset="0"/>
                <a:ea typeface="Merriweather" pitchFamily="34" charset="-122"/>
                <a:cs typeface="Merriweather" pitchFamily="34" charset="-120"/>
              </a:rPr>
              <a:t>.</a:t>
            </a:r>
            <a:endParaRPr lang="en-US" sz="2400"/>
          </a:p>
        </p:txBody>
      </p:sp>
      <p:sp>
        <p:nvSpPr>
          <p:cNvPr id="9" name="Text 7"/>
          <p:cNvSpPr/>
          <p:nvPr/>
        </p:nvSpPr>
        <p:spPr>
          <a:xfrm>
            <a:off x="5381015" y="5184100"/>
            <a:ext cx="3898940" cy="789622"/>
          </a:xfrm>
          <a:prstGeom prst="rect">
            <a:avLst/>
          </a:prstGeom>
          <a:noFill/>
          <a:ln/>
        </p:spPr>
        <p:txBody>
          <a:bodyPr wrap="square" lIns="0" tIns="0" rIns="0" bIns="0" rtlCol="0" anchor="t"/>
          <a:lstStyle/>
          <a:p>
            <a:pPr marL="342900" indent="-342900" algn="l">
              <a:lnSpc>
                <a:spcPts val="3100"/>
              </a:lnSpc>
              <a:buSzPct val="100000"/>
              <a:buChar char="•"/>
            </a:pPr>
            <a:r>
              <a:rPr lang="en-US" sz="2400">
                <a:solidFill>
                  <a:srgbClr val="E2E6E9"/>
                </a:solidFill>
                <a:latin typeface="Merriweather" pitchFamily="34" charset="0"/>
                <a:ea typeface="Merriweather" pitchFamily="34" charset="-122"/>
                <a:cs typeface="Merriweather" pitchFamily="34" charset="-120"/>
              </a:rPr>
              <a:t>Product: id, name, quantity, price</a:t>
            </a:r>
            <a:endParaRPr lang="en-US" sz="2400"/>
          </a:p>
        </p:txBody>
      </p:sp>
      <p:sp>
        <p:nvSpPr>
          <p:cNvPr id="10" name="Text 8"/>
          <p:cNvSpPr/>
          <p:nvPr/>
        </p:nvSpPr>
        <p:spPr>
          <a:xfrm>
            <a:off x="5359899" y="6026829"/>
            <a:ext cx="3898940" cy="789622"/>
          </a:xfrm>
          <a:prstGeom prst="rect">
            <a:avLst/>
          </a:prstGeom>
          <a:noFill/>
          <a:ln/>
        </p:spPr>
        <p:txBody>
          <a:bodyPr wrap="square" lIns="0" tIns="0" rIns="0" bIns="0" rtlCol="0" anchor="t"/>
          <a:lstStyle/>
          <a:p>
            <a:pPr marL="342900" indent="-342900" algn="l">
              <a:lnSpc>
                <a:spcPts val="3100"/>
              </a:lnSpc>
              <a:buSzPct val="100000"/>
              <a:buChar char="•"/>
            </a:pPr>
            <a:r>
              <a:rPr lang="en-US" sz="2400">
                <a:solidFill>
                  <a:srgbClr val="E2E6E9"/>
                </a:solidFill>
                <a:latin typeface="Merriweather" pitchFamily="34" charset="0"/>
                <a:ea typeface="Merriweather" pitchFamily="34" charset="-122"/>
                <a:cs typeface="Merriweather" pitchFamily="34" charset="-120"/>
              </a:rPr>
              <a:t>Sale: product_id, quantity sold, total price</a:t>
            </a:r>
            <a:endParaRPr lang="en-US" sz="2400"/>
          </a:p>
        </p:txBody>
      </p:sp>
      <p:sp>
        <p:nvSpPr>
          <p:cNvPr id="11" name="Text 9"/>
          <p:cNvSpPr/>
          <p:nvPr/>
        </p:nvSpPr>
        <p:spPr>
          <a:xfrm>
            <a:off x="9881354" y="2123956"/>
            <a:ext cx="3233976" cy="385524"/>
          </a:xfrm>
          <a:prstGeom prst="rect">
            <a:avLst/>
          </a:prstGeom>
          <a:noFill/>
          <a:ln/>
        </p:spPr>
        <p:txBody>
          <a:bodyPr wrap="none" lIns="0" tIns="0" rIns="0" bIns="0" rtlCol="0" anchor="t"/>
          <a:lstStyle/>
          <a:p>
            <a:pPr marL="0" indent="0" algn="l">
              <a:lnSpc>
                <a:spcPts val="3000"/>
              </a:lnSpc>
              <a:buNone/>
            </a:pPr>
            <a:r>
              <a:rPr lang="en-US" sz="2400">
                <a:solidFill>
                  <a:srgbClr val="F5F0F0"/>
                </a:solidFill>
                <a:latin typeface="Merriweather" pitchFamily="34" charset="0"/>
                <a:ea typeface="Merriweather" pitchFamily="34" charset="-122"/>
                <a:cs typeface="Merriweather" pitchFamily="34" charset="-120"/>
              </a:rPr>
              <a:t>Simulated Linked List</a:t>
            </a:r>
            <a:endParaRPr lang="en-US" sz="2400"/>
          </a:p>
        </p:txBody>
      </p:sp>
      <p:sp>
        <p:nvSpPr>
          <p:cNvPr id="12" name="Text 10"/>
          <p:cNvSpPr/>
          <p:nvPr/>
        </p:nvSpPr>
        <p:spPr>
          <a:xfrm>
            <a:off x="9881354" y="2756297"/>
            <a:ext cx="3898940" cy="2368868"/>
          </a:xfrm>
          <a:prstGeom prst="rect">
            <a:avLst/>
          </a:prstGeom>
          <a:noFill/>
          <a:ln/>
        </p:spPr>
        <p:txBody>
          <a:bodyPr wrap="square" lIns="0" tIns="0" rIns="0" bIns="0" rtlCol="0" anchor="t"/>
          <a:lstStyle/>
          <a:p>
            <a:pPr marL="0" indent="0" algn="l">
              <a:lnSpc>
                <a:spcPts val="3100"/>
              </a:lnSpc>
              <a:buNone/>
            </a:pPr>
            <a:r>
              <a:rPr lang="en-US" sz="2400">
                <a:solidFill>
                  <a:srgbClr val="E2E6E9"/>
                </a:solidFill>
                <a:latin typeface="Merriweather" pitchFamily="34" charset="0"/>
                <a:ea typeface="Merriweather" pitchFamily="34" charset="-122"/>
                <a:cs typeface="Merriweather" pitchFamily="34" charset="-120"/>
              </a:rPr>
              <a:t>Sales data is stored sequentially in the </a:t>
            </a:r>
            <a:r>
              <a:rPr lang="en-US" sz="2400" b="1">
                <a:solidFill>
                  <a:srgbClr val="E2E6E9"/>
                </a:solidFill>
                <a:latin typeface="Merriweather" pitchFamily="34" charset="0"/>
                <a:ea typeface="Merriweather" pitchFamily="34" charset="-122"/>
                <a:cs typeface="Merriweather" pitchFamily="34" charset="-120"/>
              </a:rPr>
              <a:t>sales[]</a:t>
            </a:r>
            <a:r>
              <a:rPr lang="en-US" sz="2400">
                <a:solidFill>
                  <a:srgbClr val="E2E6E9"/>
                </a:solidFill>
                <a:latin typeface="Merriweather" pitchFamily="34" charset="0"/>
                <a:ea typeface="Merriweather" pitchFamily="34" charset="-122"/>
                <a:cs typeface="Merriweather" pitchFamily="34" charset="-120"/>
              </a:rPr>
              <a:t> array. Index-based traversal simulates linked list-style behavior, allowing for efficient management of sales records.</a:t>
            </a:r>
            <a:endParaRPr lang="en-US" sz="2400"/>
          </a:p>
        </p:txBody>
      </p:sp>
      <p:sp>
        <p:nvSpPr>
          <p:cNvPr id="13" name="Text 11"/>
          <p:cNvSpPr/>
          <p:nvPr/>
        </p:nvSpPr>
        <p:spPr>
          <a:xfrm>
            <a:off x="9881354" y="6053499"/>
            <a:ext cx="3898940" cy="394811"/>
          </a:xfrm>
          <a:prstGeom prst="rect">
            <a:avLst/>
          </a:prstGeom>
          <a:noFill/>
          <a:ln/>
        </p:spPr>
        <p:txBody>
          <a:bodyPr wrap="none" lIns="0" tIns="0" rIns="0" bIns="0" rtlCol="0" anchor="t"/>
          <a:lstStyle/>
          <a:p>
            <a:pPr marL="342900" indent="-342900" algn="l">
              <a:lnSpc>
                <a:spcPts val="3100"/>
              </a:lnSpc>
              <a:buSzPct val="100000"/>
              <a:buChar char="•"/>
            </a:pPr>
            <a:r>
              <a:rPr lang="en-US" sz="2400">
                <a:solidFill>
                  <a:srgbClr val="E2E6E9"/>
                </a:solidFill>
                <a:latin typeface="Merriweather" pitchFamily="34" charset="0"/>
                <a:ea typeface="Merriweather" pitchFamily="34" charset="-122"/>
                <a:cs typeface="Merriweather" pitchFamily="34" charset="-120"/>
              </a:rPr>
              <a:t>Sequential storage in array</a:t>
            </a:r>
            <a:endParaRPr lang="en-US" sz="2400"/>
          </a:p>
        </p:txBody>
      </p:sp>
      <p:sp>
        <p:nvSpPr>
          <p:cNvPr id="14" name="Text 12"/>
          <p:cNvSpPr/>
          <p:nvPr/>
        </p:nvSpPr>
        <p:spPr>
          <a:xfrm>
            <a:off x="9881354" y="6619045"/>
            <a:ext cx="3898940" cy="394811"/>
          </a:xfrm>
          <a:prstGeom prst="rect">
            <a:avLst/>
          </a:prstGeom>
          <a:noFill/>
          <a:ln/>
        </p:spPr>
        <p:txBody>
          <a:bodyPr wrap="none" lIns="0" tIns="0" rIns="0" bIns="0" rtlCol="0" anchor="t"/>
          <a:lstStyle/>
          <a:p>
            <a:pPr marL="342900" indent="-342900" algn="l">
              <a:lnSpc>
                <a:spcPts val="3100"/>
              </a:lnSpc>
              <a:buSzPct val="100000"/>
              <a:buChar char="•"/>
            </a:pPr>
            <a:r>
              <a:rPr lang="en-US" sz="2400">
                <a:solidFill>
                  <a:srgbClr val="E2E6E9"/>
                </a:solidFill>
                <a:latin typeface="Merriweather" pitchFamily="34" charset="0"/>
                <a:ea typeface="Merriweather" pitchFamily="34" charset="-122"/>
                <a:cs typeface="Merriweather" pitchFamily="34" charset="-120"/>
              </a:rPr>
              <a:t>Index-based traversal</a:t>
            </a:r>
            <a:endParaRPr lang="en-US" sz="2400"/>
          </a:p>
        </p:txBody>
      </p:sp>
      <p:sp>
        <p:nvSpPr>
          <p:cNvPr id="15" name="Rectangle 14">
            <a:extLst>
              <a:ext uri="{FF2B5EF4-FFF2-40B4-BE49-F238E27FC236}">
                <a16:creationId xmlns:a16="http://schemas.microsoft.com/office/drawing/2014/main" id="{B9A2DC18-A759-00A5-4ECA-EE6AE7CC61D6}"/>
              </a:ext>
            </a:extLst>
          </p:cNvPr>
          <p:cNvSpPr/>
          <p:nvPr/>
        </p:nvSpPr>
        <p:spPr>
          <a:xfrm>
            <a:off x="12814662" y="7759336"/>
            <a:ext cx="1815737" cy="394811"/>
          </a:xfrm>
          <a:prstGeom prst="rect">
            <a:avLst/>
          </a:prstGeom>
          <a:solidFill>
            <a:srgbClr val="0915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E0B9-1867-1DB1-E51C-18D4294F326C}"/>
              </a:ext>
            </a:extLst>
          </p:cNvPr>
          <p:cNvSpPr>
            <a:spLocks noGrp="1"/>
          </p:cNvSpPr>
          <p:nvPr>
            <p:ph type="title"/>
          </p:nvPr>
        </p:nvSpPr>
        <p:spPr>
          <a:xfrm>
            <a:off x="306593" y="919414"/>
            <a:ext cx="12618720" cy="492291"/>
          </a:xfrm>
        </p:spPr>
        <p:txBody>
          <a:bodyPr>
            <a:normAutofit fontScale="90000"/>
          </a:bodyPr>
          <a:lstStyle/>
          <a:p>
            <a:r>
              <a:rPr lang="en-US" sz="4900">
                <a:latin typeface="Merriweather" panose="00000500000000000000" pitchFamily="2" charset="0"/>
              </a:rPr>
              <a:t>Why use an array for the product catalog?</a:t>
            </a:r>
            <a:br>
              <a:rPr lang="en-US" sz="4900">
                <a:latin typeface="Merriweather" panose="00000500000000000000" pitchFamily="2" charset="0"/>
              </a:rPr>
            </a:br>
            <a:br>
              <a:rPr lang="en-US" sz="4900">
                <a:latin typeface="Merriweather" panose="00000500000000000000" pitchFamily="2" charset="0"/>
              </a:rPr>
            </a:br>
            <a:r>
              <a:rPr lang="en-US" sz="3100">
                <a:latin typeface="Merriweather" panose="00000500000000000000" pitchFamily="2" charset="0"/>
              </a:rPr>
              <a:t>1. Fixed and predictable size:</a:t>
            </a:r>
            <a:br>
              <a:rPr lang="en-US" sz="3100">
                <a:latin typeface="Merriweather" panose="00000500000000000000" pitchFamily="2" charset="0"/>
              </a:rPr>
            </a:br>
            <a:br>
              <a:rPr lang="en-US" sz="3100">
                <a:latin typeface="Merriweather" panose="00000500000000000000" pitchFamily="2" charset="0"/>
              </a:rPr>
            </a:br>
            <a:r>
              <a:rPr lang="en-US" sz="3100">
                <a:latin typeface="Merriweather" panose="00000500000000000000" pitchFamily="2" charset="0"/>
              </a:rPr>
              <a:t>The number of products is usually known to be limited (e.g., under 100), so a static array works well.</a:t>
            </a:r>
            <a:br>
              <a:rPr lang="en-US" sz="3100">
                <a:latin typeface="Merriweather" panose="00000500000000000000" pitchFamily="2" charset="0"/>
              </a:rPr>
            </a:br>
            <a:br>
              <a:rPr lang="en-US" sz="3100">
                <a:latin typeface="Merriweather" panose="00000500000000000000" pitchFamily="2" charset="0"/>
              </a:rPr>
            </a:br>
            <a:r>
              <a:rPr lang="en-US" sz="3100">
                <a:latin typeface="Merriweather" panose="00000500000000000000" pitchFamily="2" charset="0"/>
              </a:rPr>
              <a:t>2. Fast access by index:</a:t>
            </a:r>
            <a:br>
              <a:rPr lang="en-US" sz="3100">
                <a:latin typeface="Merriweather" panose="00000500000000000000" pitchFamily="2" charset="0"/>
              </a:rPr>
            </a:br>
            <a:r>
              <a:rPr lang="en-US" sz="3100">
                <a:latin typeface="Merriweather" panose="00000500000000000000" pitchFamily="2" charset="0"/>
              </a:rPr>
              <a:t>Arrays allow O(1) time access, making it easy to search or update a product by index.</a:t>
            </a:r>
            <a:br>
              <a:rPr lang="en-US" sz="3100">
                <a:latin typeface="Merriweather" panose="00000500000000000000" pitchFamily="2" charset="0"/>
              </a:rPr>
            </a:br>
            <a:br>
              <a:rPr lang="en-US" sz="3100">
                <a:latin typeface="Merriweather" panose="00000500000000000000" pitchFamily="2" charset="0"/>
              </a:rPr>
            </a:br>
            <a:r>
              <a:rPr lang="en-US" sz="3100">
                <a:latin typeface="Merriweather" panose="00000500000000000000" pitchFamily="2" charset="0"/>
              </a:rPr>
              <a:t>3. Simplicity:</a:t>
            </a:r>
            <a:br>
              <a:rPr lang="en-US" sz="3100">
                <a:latin typeface="Merriweather" panose="00000500000000000000" pitchFamily="2" charset="0"/>
              </a:rPr>
            </a:br>
            <a:r>
              <a:rPr lang="en-US" sz="3100">
                <a:latin typeface="Merriweather" panose="00000500000000000000" pitchFamily="2" charset="0"/>
              </a:rPr>
              <a:t>Arrays are easier to implement and debug, especially in C.</a:t>
            </a:r>
            <a:br>
              <a:rPr lang="en-US" sz="3100">
                <a:latin typeface="Merriweather" panose="00000500000000000000" pitchFamily="2" charset="0"/>
              </a:rPr>
            </a:br>
            <a:endParaRPr lang="en-IN" sz="3100">
              <a:latin typeface="Merriweather" panose="00000500000000000000" pitchFamily="2" charset="0"/>
            </a:endParaRPr>
          </a:p>
        </p:txBody>
      </p:sp>
    </p:spTree>
    <p:extLst>
      <p:ext uri="{BB962C8B-B14F-4D97-AF65-F5344CB8AC3E}">
        <p14:creationId xmlns:p14="http://schemas.microsoft.com/office/powerpoint/2010/main" val="185478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D5137-6AC2-F544-C56B-E5D5C6F7078D}"/>
              </a:ext>
            </a:extLst>
          </p:cNvPr>
          <p:cNvSpPr>
            <a:spLocks noGrp="1"/>
          </p:cNvSpPr>
          <p:nvPr>
            <p:ph type="title"/>
          </p:nvPr>
        </p:nvSpPr>
        <p:spPr>
          <a:xfrm>
            <a:off x="337734" y="1871264"/>
            <a:ext cx="12618720" cy="4780548"/>
          </a:xfrm>
        </p:spPr>
        <p:txBody>
          <a:bodyPr>
            <a:normAutofit/>
          </a:bodyPr>
          <a:lstStyle/>
          <a:p>
            <a:r>
              <a:rPr lang="en-US" sz="4400">
                <a:latin typeface="Merriweather" panose="00000500000000000000" pitchFamily="2" charset="0"/>
              </a:rPr>
              <a:t>Why prefer a linked list for sales history?</a:t>
            </a:r>
            <a:br>
              <a:rPr lang="en-US" sz="4400">
                <a:latin typeface="Merriweather" panose="00000500000000000000" pitchFamily="2" charset="0"/>
              </a:rPr>
            </a:br>
            <a:br>
              <a:rPr lang="en-US" sz="2400">
                <a:latin typeface="Merriweather" panose="00000500000000000000" pitchFamily="2" charset="0"/>
              </a:rPr>
            </a:br>
            <a:r>
              <a:rPr lang="en-US" sz="3200">
                <a:latin typeface="Merriweather" panose="00000500000000000000" pitchFamily="2" charset="0"/>
              </a:rPr>
              <a:t>1.Dynamic size: Sales are made continuously, so a linked list avoids the need to predefine MAX_SALES.</a:t>
            </a:r>
            <a:br>
              <a:rPr lang="en-US" sz="3200">
                <a:latin typeface="Merriweather" panose="00000500000000000000" pitchFamily="2" charset="0"/>
              </a:rPr>
            </a:br>
            <a:br>
              <a:rPr lang="en-US" sz="3200">
                <a:latin typeface="Merriweather" panose="00000500000000000000" pitchFamily="2" charset="0"/>
              </a:rPr>
            </a:br>
            <a:r>
              <a:rPr lang="en-US" sz="3200">
                <a:latin typeface="Merriweather" panose="00000500000000000000" pitchFamily="2" charset="0"/>
              </a:rPr>
              <a:t>2.Frequent additions: Linked lists are efficient for appending new records at runtime.</a:t>
            </a:r>
            <a:br>
              <a:rPr lang="en-US" sz="3200">
                <a:latin typeface="Merriweather" panose="00000500000000000000" pitchFamily="2" charset="0"/>
              </a:rPr>
            </a:br>
            <a:br>
              <a:rPr lang="en-US" sz="3200">
                <a:latin typeface="Merriweather" panose="00000500000000000000" pitchFamily="2" charset="0"/>
              </a:rPr>
            </a:br>
            <a:endParaRPr lang="en-IN" sz="3200">
              <a:latin typeface="Merriweather" panose="00000500000000000000" pitchFamily="2" charset="0"/>
            </a:endParaRPr>
          </a:p>
        </p:txBody>
      </p:sp>
    </p:spTree>
    <p:extLst>
      <p:ext uri="{BB962C8B-B14F-4D97-AF65-F5344CB8AC3E}">
        <p14:creationId xmlns:p14="http://schemas.microsoft.com/office/powerpoint/2010/main" val="2824148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D4B3D5-E3FF-3F3A-DB70-491168C50E1B}"/>
              </a:ext>
            </a:extLst>
          </p:cNvPr>
          <p:cNvPicPr>
            <a:picLocks noChangeAspect="1"/>
          </p:cNvPicPr>
          <p:nvPr/>
        </p:nvPicPr>
        <p:blipFill>
          <a:blip r:embed="rId2"/>
          <a:stretch>
            <a:fillRect/>
          </a:stretch>
        </p:blipFill>
        <p:spPr>
          <a:xfrm>
            <a:off x="940823" y="684982"/>
            <a:ext cx="11421978" cy="6859635"/>
          </a:xfrm>
          <a:prstGeom prst="rect">
            <a:avLst/>
          </a:prstGeom>
        </p:spPr>
      </p:pic>
    </p:spTree>
    <p:extLst>
      <p:ext uri="{BB962C8B-B14F-4D97-AF65-F5344CB8AC3E}">
        <p14:creationId xmlns:p14="http://schemas.microsoft.com/office/powerpoint/2010/main" val="348915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3798" y="815816"/>
            <a:ext cx="4010978" cy="501372"/>
          </a:xfrm>
          <a:prstGeom prst="rect">
            <a:avLst/>
          </a:prstGeom>
          <a:noFill/>
          <a:ln/>
        </p:spPr>
        <p:txBody>
          <a:bodyPr wrap="none" lIns="0" tIns="0" rIns="0" bIns="0" rtlCol="0" anchor="t"/>
          <a:lstStyle/>
          <a:p>
            <a:pPr marL="0" indent="0" algn="l">
              <a:lnSpc>
                <a:spcPts val="3900"/>
              </a:lnSpc>
              <a:buNone/>
            </a:pPr>
            <a:r>
              <a:rPr lang="en-US" sz="4000">
                <a:solidFill>
                  <a:srgbClr val="F5F0F0"/>
                </a:solidFill>
                <a:latin typeface="Merriweather" pitchFamily="34" charset="0"/>
                <a:ea typeface="Merriweather" pitchFamily="34" charset="-122"/>
                <a:cs typeface="Merriweather" pitchFamily="34" charset="-120"/>
              </a:rPr>
              <a:t>System Flowchart</a:t>
            </a:r>
            <a:endParaRPr lang="en-US" sz="4000"/>
          </a:p>
        </p:txBody>
      </p:sp>
      <p:sp>
        <p:nvSpPr>
          <p:cNvPr id="21" name="Rectangle 20">
            <a:extLst>
              <a:ext uri="{FF2B5EF4-FFF2-40B4-BE49-F238E27FC236}">
                <a16:creationId xmlns:a16="http://schemas.microsoft.com/office/drawing/2014/main" id="{5938FC3E-6A01-5065-A9EB-C24C37D4E0B5}"/>
              </a:ext>
            </a:extLst>
          </p:cNvPr>
          <p:cNvSpPr/>
          <p:nvPr/>
        </p:nvSpPr>
        <p:spPr>
          <a:xfrm>
            <a:off x="12713062" y="7733936"/>
            <a:ext cx="1815737" cy="394811"/>
          </a:xfrm>
          <a:prstGeom prst="rect">
            <a:avLst/>
          </a:prstGeom>
          <a:solidFill>
            <a:srgbClr val="0915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5" name="Picture 24" descr="A diagram of inventory management system&#10;&#10;AI-generated content may be incorrect.">
            <a:extLst>
              <a:ext uri="{FF2B5EF4-FFF2-40B4-BE49-F238E27FC236}">
                <a16:creationId xmlns:a16="http://schemas.microsoft.com/office/drawing/2014/main" id="{B2AC874E-AC8D-C38D-CF80-3C3F86A63301}"/>
              </a:ext>
            </a:extLst>
          </p:cNvPr>
          <p:cNvPicPr>
            <a:picLocks noChangeAspect="1"/>
          </p:cNvPicPr>
          <p:nvPr/>
        </p:nvPicPr>
        <p:blipFill>
          <a:blip r:embed="rId3"/>
          <a:stretch>
            <a:fillRect/>
          </a:stretch>
        </p:blipFill>
        <p:spPr>
          <a:xfrm>
            <a:off x="863798" y="1627137"/>
            <a:ext cx="10287373" cy="578664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97117E0-FB89-9DEC-642F-4F80714C157E}"/>
              </a:ext>
            </a:extLst>
          </p:cNvPr>
          <p:cNvSpPr/>
          <p:nvPr/>
        </p:nvSpPr>
        <p:spPr>
          <a:xfrm>
            <a:off x="12814662" y="7759336"/>
            <a:ext cx="1815737" cy="394811"/>
          </a:xfrm>
          <a:prstGeom prst="rect">
            <a:avLst/>
          </a:prstGeom>
          <a:solidFill>
            <a:srgbClr val="0915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3798" y="769025"/>
            <a:ext cx="5942767" cy="501372"/>
          </a:xfrm>
          <a:prstGeom prst="rect">
            <a:avLst/>
          </a:prstGeom>
          <a:noFill/>
          <a:ln/>
        </p:spPr>
        <p:txBody>
          <a:bodyPr wrap="none" lIns="0" tIns="0" rIns="0" bIns="0" rtlCol="0" anchor="t"/>
          <a:lstStyle/>
          <a:p>
            <a:pPr marL="0" indent="0" algn="l">
              <a:lnSpc>
                <a:spcPts val="3900"/>
              </a:lnSpc>
              <a:buNone/>
            </a:pPr>
            <a:r>
              <a:rPr lang="en-US" sz="3150">
                <a:solidFill>
                  <a:srgbClr val="F5F0F0"/>
                </a:solidFill>
                <a:latin typeface="Merriweather" pitchFamily="34" charset="0"/>
                <a:ea typeface="Merriweather" pitchFamily="34" charset="-122"/>
                <a:cs typeface="Merriweather" pitchFamily="34" charset="-120"/>
              </a:rPr>
              <a:t>Code Snapshot: Sales Handling</a:t>
            </a:r>
            <a:endParaRPr lang="en-US" sz="3150"/>
          </a:p>
        </p:txBody>
      </p:sp>
      <p:sp>
        <p:nvSpPr>
          <p:cNvPr id="4" name="Shape 1"/>
          <p:cNvSpPr/>
          <p:nvPr/>
        </p:nvSpPr>
        <p:spPr>
          <a:xfrm>
            <a:off x="863798" y="1511022"/>
            <a:ext cx="3628072" cy="2547699"/>
          </a:xfrm>
          <a:prstGeom prst="roundRect">
            <a:avLst>
              <a:gd name="adj" fmla="val 2645"/>
            </a:avLst>
          </a:prstGeom>
          <a:solidFill>
            <a:srgbClr val="003180"/>
          </a:solidFill>
          <a:ln w="7620">
            <a:solidFill>
              <a:srgbClr val="194A99"/>
            </a:solidFill>
            <a:prstDash val="solid"/>
          </a:ln>
        </p:spPr>
        <p:txBody>
          <a:bodyPr/>
          <a:lstStyle/>
          <a:p>
            <a:endParaRPr lang="en-IN"/>
          </a:p>
        </p:txBody>
      </p:sp>
      <p:sp>
        <p:nvSpPr>
          <p:cNvPr id="5" name="Text 2"/>
          <p:cNvSpPr/>
          <p:nvPr/>
        </p:nvSpPr>
        <p:spPr>
          <a:xfrm>
            <a:off x="1031796" y="1679019"/>
            <a:ext cx="2005489" cy="250627"/>
          </a:xfrm>
          <a:prstGeom prst="rect">
            <a:avLst/>
          </a:prstGeom>
          <a:noFill/>
          <a:ln/>
        </p:spPr>
        <p:txBody>
          <a:bodyPr wrap="none" lIns="0" tIns="0" rIns="0" bIns="0" rtlCol="0" anchor="t"/>
          <a:lstStyle/>
          <a:p>
            <a:pPr marL="0" indent="0" algn="l">
              <a:lnSpc>
                <a:spcPts val="1950"/>
              </a:lnSpc>
              <a:buNone/>
            </a:pPr>
            <a:r>
              <a:rPr lang="en-US" sz="1550">
                <a:solidFill>
                  <a:srgbClr val="E2E6E9"/>
                </a:solidFill>
                <a:latin typeface="Merriweather" pitchFamily="34" charset="0"/>
                <a:ea typeface="Merriweather" pitchFamily="34" charset="-122"/>
                <a:cs typeface="Merriweather" pitchFamily="34" charset="-120"/>
              </a:rPr>
              <a:t>Sale Structure</a:t>
            </a:r>
            <a:endParaRPr lang="en-US" sz="1550"/>
          </a:p>
        </p:txBody>
      </p:sp>
      <p:sp>
        <p:nvSpPr>
          <p:cNvPr id="6" name="Shape 3"/>
          <p:cNvSpPr/>
          <p:nvPr/>
        </p:nvSpPr>
        <p:spPr>
          <a:xfrm>
            <a:off x="1031796" y="2110026"/>
            <a:ext cx="3292078" cy="1780699"/>
          </a:xfrm>
          <a:prstGeom prst="roundRect">
            <a:avLst>
              <a:gd name="adj" fmla="val 3784"/>
            </a:avLst>
          </a:prstGeom>
          <a:solidFill>
            <a:srgbClr val="001D4D"/>
          </a:solidFill>
          <a:ln/>
        </p:spPr>
        <p:txBody>
          <a:bodyPr/>
          <a:lstStyle/>
          <a:p>
            <a:endParaRPr lang="en-IN"/>
          </a:p>
        </p:txBody>
      </p:sp>
      <p:sp>
        <p:nvSpPr>
          <p:cNvPr id="8" name="Text 5"/>
          <p:cNvSpPr/>
          <p:nvPr/>
        </p:nvSpPr>
        <p:spPr>
          <a:xfrm>
            <a:off x="1184196" y="2230279"/>
            <a:ext cx="2987278" cy="1540193"/>
          </a:xfrm>
          <a:prstGeom prst="rect">
            <a:avLst/>
          </a:prstGeom>
          <a:noFill/>
          <a:ln/>
        </p:spPr>
        <p:txBody>
          <a:bodyPr wrap="square" lIns="0" tIns="0" rIns="0" bIns="0" rtlCol="0" anchor="t"/>
          <a:lstStyle/>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struct Sale {</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int product_id;</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int quantity_sold;</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float total_price;</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a:t>
            </a:r>
            <a:endParaRPr lang="en-US" sz="1250"/>
          </a:p>
        </p:txBody>
      </p:sp>
      <p:sp>
        <p:nvSpPr>
          <p:cNvPr id="9" name="Shape 6"/>
          <p:cNvSpPr/>
          <p:nvPr/>
        </p:nvSpPr>
        <p:spPr>
          <a:xfrm>
            <a:off x="4652248" y="1511022"/>
            <a:ext cx="3628072" cy="2547699"/>
          </a:xfrm>
          <a:prstGeom prst="roundRect">
            <a:avLst>
              <a:gd name="adj" fmla="val 2645"/>
            </a:avLst>
          </a:prstGeom>
          <a:solidFill>
            <a:srgbClr val="003180"/>
          </a:solidFill>
          <a:ln w="7620">
            <a:solidFill>
              <a:srgbClr val="194A99"/>
            </a:solidFill>
            <a:prstDash val="solid"/>
          </a:ln>
        </p:spPr>
        <p:txBody>
          <a:bodyPr/>
          <a:lstStyle/>
          <a:p>
            <a:endParaRPr lang="en-IN"/>
          </a:p>
        </p:txBody>
      </p:sp>
      <p:sp>
        <p:nvSpPr>
          <p:cNvPr id="10" name="Text 7"/>
          <p:cNvSpPr/>
          <p:nvPr/>
        </p:nvSpPr>
        <p:spPr>
          <a:xfrm>
            <a:off x="4820245" y="1679019"/>
            <a:ext cx="2005489" cy="250627"/>
          </a:xfrm>
          <a:prstGeom prst="rect">
            <a:avLst/>
          </a:prstGeom>
          <a:noFill/>
          <a:ln/>
        </p:spPr>
        <p:txBody>
          <a:bodyPr wrap="none" lIns="0" tIns="0" rIns="0" bIns="0" rtlCol="0" anchor="t"/>
          <a:lstStyle/>
          <a:p>
            <a:pPr marL="0" indent="0" algn="l">
              <a:lnSpc>
                <a:spcPts val="1950"/>
              </a:lnSpc>
              <a:buNone/>
            </a:pPr>
            <a:r>
              <a:rPr lang="en-US" sz="1550">
                <a:solidFill>
                  <a:srgbClr val="E2E6E9"/>
                </a:solidFill>
                <a:latin typeface="Merriweather" pitchFamily="34" charset="0"/>
                <a:ea typeface="Merriweather" pitchFamily="34" charset="-122"/>
                <a:cs typeface="Merriweather" pitchFamily="34" charset="-120"/>
              </a:rPr>
              <a:t>sellProduct()</a:t>
            </a:r>
            <a:endParaRPr lang="en-US" sz="1550"/>
          </a:p>
        </p:txBody>
      </p:sp>
      <p:sp>
        <p:nvSpPr>
          <p:cNvPr id="11" name="Shape 8"/>
          <p:cNvSpPr/>
          <p:nvPr/>
        </p:nvSpPr>
        <p:spPr>
          <a:xfrm>
            <a:off x="4820245" y="2110026"/>
            <a:ext cx="3292078" cy="1524000"/>
          </a:xfrm>
          <a:prstGeom prst="roundRect">
            <a:avLst>
              <a:gd name="adj" fmla="val 4422"/>
            </a:avLst>
          </a:prstGeom>
          <a:solidFill>
            <a:srgbClr val="001D4D"/>
          </a:solidFill>
          <a:ln/>
        </p:spPr>
        <p:txBody>
          <a:bodyPr/>
          <a:lstStyle/>
          <a:p>
            <a:endParaRPr lang="en-IN"/>
          </a:p>
        </p:txBody>
      </p:sp>
      <p:sp>
        <p:nvSpPr>
          <p:cNvPr id="13" name="Text 10"/>
          <p:cNvSpPr/>
          <p:nvPr/>
        </p:nvSpPr>
        <p:spPr>
          <a:xfrm>
            <a:off x="4972645" y="2230279"/>
            <a:ext cx="2987278" cy="1283494"/>
          </a:xfrm>
          <a:prstGeom prst="rect">
            <a:avLst/>
          </a:prstGeom>
          <a:noFill/>
          <a:ln/>
        </p:spPr>
        <p:txBody>
          <a:bodyPr wrap="square" lIns="0" tIns="0" rIns="0" bIns="0" rtlCol="0" anchor="t"/>
          <a:lstStyle/>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void sellProduct() {</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 Code to update quantity after sale</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 and record sale in sales array</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a:t>
            </a:r>
            <a:endParaRPr lang="en-US" sz="1250"/>
          </a:p>
        </p:txBody>
      </p:sp>
      <p:sp>
        <p:nvSpPr>
          <p:cNvPr id="14" name="Shape 11"/>
          <p:cNvSpPr/>
          <p:nvPr/>
        </p:nvSpPr>
        <p:spPr>
          <a:xfrm>
            <a:off x="863798" y="4219099"/>
            <a:ext cx="7416403" cy="2291001"/>
          </a:xfrm>
          <a:prstGeom prst="roundRect">
            <a:avLst>
              <a:gd name="adj" fmla="val 2941"/>
            </a:avLst>
          </a:prstGeom>
          <a:solidFill>
            <a:srgbClr val="003180"/>
          </a:solidFill>
          <a:ln w="7620">
            <a:solidFill>
              <a:srgbClr val="194A99"/>
            </a:solidFill>
            <a:prstDash val="solid"/>
          </a:ln>
        </p:spPr>
        <p:txBody>
          <a:bodyPr/>
          <a:lstStyle/>
          <a:p>
            <a:endParaRPr lang="en-IN"/>
          </a:p>
        </p:txBody>
      </p:sp>
      <p:sp>
        <p:nvSpPr>
          <p:cNvPr id="15" name="Text 12"/>
          <p:cNvSpPr/>
          <p:nvPr/>
        </p:nvSpPr>
        <p:spPr>
          <a:xfrm>
            <a:off x="1031796" y="4387096"/>
            <a:ext cx="2005489" cy="250627"/>
          </a:xfrm>
          <a:prstGeom prst="rect">
            <a:avLst/>
          </a:prstGeom>
          <a:noFill/>
          <a:ln/>
        </p:spPr>
        <p:txBody>
          <a:bodyPr wrap="none" lIns="0" tIns="0" rIns="0" bIns="0" rtlCol="0" anchor="t"/>
          <a:lstStyle/>
          <a:p>
            <a:pPr marL="0" indent="0" algn="l">
              <a:lnSpc>
                <a:spcPts val="1950"/>
              </a:lnSpc>
              <a:buNone/>
            </a:pPr>
            <a:r>
              <a:rPr lang="en-US" sz="1550">
                <a:solidFill>
                  <a:srgbClr val="E2E6E9"/>
                </a:solidFill>
                <a:latin typeface="Merriweather" pitchFamily="34" charset="0"/>
                <a:ea typeface="Merriweather" pitchFamily="34" charset="-122"/>
                <a:cs typeface="Merriweather" pitchFamily="34" charset="-120"/>
              </a:rPr>
              <a:t>listSales()</a:t>
            </a:r>
            <a:endParaRPr lang="en-US" sz="1550"/>
          </a:p>
        </p:txBody>
      </p:sp>
      <p:sp>
        <p:nvSpPr>
          <p:cNvPr id="16" name="Shape 13"/>
          <p:cNvSpPr/>
          <p:nvPr/>
        </p:nvSpPr>
        <p:spPr>
          <a:xfrm>
            <a:off x="1031796" y="4818102"/>
            <a:ext cx="7080409" cy="1524000"/>
          </a:xfrm>
          <a:prstGeom prst="roundRect">
            <a:avLst>
              <a:gd name="adj" fmla="val 4422"/>
            </a:avLst>
          </a:prstGeom>
          <a:solidFill>
            <a:srgbClr val="001D4D"/>
          </a:solidFill>
          <a:ln/>
        </p:spPr>
        <p:txBody>
          <a:bodyPr/>
          <a:lstStyle/>
          <a:p>
            <a:endParaRPr lang="en-IN"/>
          </a:p>
        </p:txBody>
      </p:sp>
      <p:sp>
        <p:nvSpPr>
          <p:cNvPr id="18" name="Text 15"/>
          <p:cNvSpPr/>
          <p:nvPr/>
        </p:nvSpPr>
        <p:spPr>
          <a:xfrm>
            <a:off x="1184196" y="4938355"/>
            <a:ext cx="6775609" cy="1283494"/>
          </a:xfrm>
          <a:prstGeom prst="rect">
            <a:avLst/>
          </a:prstGeom>
          <a:noFill/>
          <a:ln/>
        </p:spPr>
        <p:txBody>
          <a:bodyPr wrap="square" lIns="0" tIns="0" rIns="0" bIns="0" rtlCol="0" anchor="t"/>
          <a:lstStyle/>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void listSales() {</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 Code to display list of sold</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 items with total price</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a:t>
            </a:r>
            <a:endParaRPr lang="en-US" sz="1250"/>
          </a:p>
        </p:txBody>
      </p:sp>
      <p:sp>
        <p:nvSpPr>
          <p:cNvPr id="19" name="Text 16"/>
          <p:cNvSpPr/>
          <p:nvPr/>
        </p:nvSpPr>
        <p:spPr>
          <a:xfrm>
            <a:off x="863798" y="6690479"/>
            <a:ext cx="7416403" cy="770096"/>
          </a:xfrm>
          <a:prstGeom prst="rect">
            <a:avLst/>
          </a:prstGeom>
          <a:noFill/>
          <a:ln/>
        </p:spPr>
        <p:txBody>
          <a:bodyPr wrap="square" lIns="0" tIns="0" rIns="0" bIns="0" rtlCol="0" anchor="t"/>
          <a:lstStyle/>
          <a:p>
            <a:pPr marL="0" indent="0" algn="l">
              <a:lnSpc>
                <a:spcPts val="2000"/>
              </a:lnSpc>
              <a:buNone/>
            </a:pPr>
            <a:r>
              <a:rPr lang="en-US" sz="1250">
                <a:solidFill>
                  <a:srgbClr val="E2E6E9"/>
                </a:solidFill>
                <a:latin typeface="Merriweather" pitchFamily="34" charset="0"/>
                <a:ea typeface="Merriweather" pitchFamily="34" charset="-122"/>
                <a:cs typeface="Merriweather" pitchFamily="34" charset="-120"/>
              </a:rPr>
              <a:t>The sales handling code includes the structure of the Sale and sample functions for selling products and listing sales. Key features include quantity check before sale, sale record creation, and sales listed with total value, ensuring accurate sales tracking.</a:t>
            </a:r>
            <a:endParaRPr lang="en-US" sz="12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3" grpId="0" animBg="1"/>
      <p:bldP spid="14" grpId="0" animBg="1"/>
      <p:bldP spid="15" grpId="0" animBg="1"/>
      <p:bldP spid="16" grpId="0" animBg="1"/>
      <p:bldP spid="18"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BA9FF4F6-D7A4-412B-C6DA-959C189B1E7C}"/>
              </a:ext>
            </a:extLst>
          </p:cNvPr>
          <p:cNvSpPr/>
          <p:nvPr/>
        </p:nvSpPr>
        <p:spPr>
          <a:xfrm>
            <a:off x="12814662" y="7759336"/>
            <a:ext cx="1815737" cy="394811"/>
          </a:xfrm>
          <a:prstGeom prst="rect">
            <a:avLst/>
          </a:prstGeom>
          <a:solidFill>
            <a:srgbClr val="09151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Image 0" descr="preencoded.png"/>
          <p:cNvPicPr>
            <a:picLocks noChangeAspect="1"/>
          </p:cNvPicPr>
          <p:nvPr/>
        </p:nvPicPr>
        <p:blipFill>
          <a:blip r:embed="rId3"/>
          <a:stretch>
            <a:fillRect/>
          </a:stretch>
        </p:blipFill>
        <p:spPr>
          <a:xfrm>
            <a:off x="9144000" y="0"/>
            <a:ext cx="5486400" cy="8229957"/>
          </a:xfrm>
          <a:prstGeom prst="rect">
            <a:avLst/>
          </a:prstGeom>
        </p:spPr>
      </p:pic>
      <p:sp>
        <p:nvSpPr>
          <p:cNvPr id="3" name="Text 0"/>
          <p:cNvSpPr/>
          <p:nvPr/>
        </p:nvSpPr>
        <p:spPr>
          <a:xfrm>
            <a:off x="855940" y="672465"/>
            <a:ext cx="6405682" cy="496729"/>
          </a:xfrm>
          <a:prstGeom prst="rect">
            <a:avLst/>
          </a:prstGeom>
          <a:noFill/>
          <a:ln/>
        </p:spPr>
        <p:txBody>
          <a:bodyPr wrap="none" lIns="0" tIns="0" rIns="0" bIns="0" rtlCol="0" anchor="t"/>
          <a:lstStyle/>
          <a:p>
            <a:pPr marL="0" indent="0" algn="l">
              <a:lnSpc>
                <a:spcPts val="3900"/>
              </a:lnSpc>
              <a:buNone/>
            </a:pPr>
            <a:r>
              <a:rPr lang="en-US" sz="3100">
                <a:solidFill>
                  <a:srgbClr val="F5F0F0"/>
                </a:solidFill>
                <a:latin typeface="Merriweather" pitchFamily="34" charset="0"/>
                <a:ea typeface="Merriweather" pitchFamily="34" charset="-122"/>
                <a:cs typeface="Merriweather" pitchFamily="34" charset="-120"/>
              </a:rPr>
              <a:t>Code Snapshot: Product Handling</a:t>
            </a:r>
            <a:endParaRPr lang="en-US" sz="3100"/>
          </a:p>
        </p:txBody>
      </p:sp>
      <p:sp>
        <p:nvSpPr>
          <p:cNvPr id="4" name="Shape 1"/>
          <p:cNvSpPr/>
          <p:nvPr/>
        </p:nvSpPr>
        <p:spPr>
          <a:xfrm>
            <a:off x="855940" y="1407557"/>
            <a:ext cx="3636645" cy="2778919"/>
          </a:xfrm>
          <a:prstGeom prst="roundRect">
            <a:avLst>
              <a:gd name="adj" fmla="val 2403"/>
            </a:avLst>
          </a:prstGeom>
          <a:solidFill>
            <a:srgbClr val="003180"/>
          </a:solidFill>
          <a:ln w="7620">
            <a:solidFill>
              <a:srgbClr val="194A99"/>
            </a:solidFill>
            <a:prstDash val="solid"/>
          </a:ln>
        </p:spPr>
        <p:txBody>
          <a:bodyPr/>
          <a:lstStyle/>
          <a:p>
            <a:endParaRPr lang="en-IN"/>
          </a:p>
        </p:txBody>
      </p:sp>
      <p:sp>
        <p:nvSpPr>
          <p:cNvPr id="5" name="Text 2"/>
          <p:cNvSpPr/>
          <p:nvPr/>
        </p:nvSpPr>
        <p:spPr>
          <a:xfrm>
            <a:off x="1022509" y="1574125"/>
            <a:ext cx="1987034" cy="248364"/>
          </a:xfrm>
          <a:prstGeom prst="rect">
            <a:avLst/>
          </a:prstGeom>
          <a:noFill/>
          <a:ln/>
        </p:spPr>
        <p:txBody>
          <a:bodyPr wrap="none" lIns="0" tIns="0" rIns="0" bIns="0" rtlCol="0" anchor="t"/>
          <a:lstStyle/>
          <a:p>
            <a:pPr marL="0" indent="0" algn="l">
              <a:lnSpc>
                <a:spcPts val="1950"/>
              </a:lnSpc>
              <a:buNone/>
            </a:pPr>
            <a:r>
              <a:rPr lang="en-US" sz="1550">
                <a:solidFill>
                  <a:srgbClr val="E2E6E9"/>
                </a:solidFill>
                <a:latin typeface="Merriweather" pitchFamily="34" charset="0"/>
                <a:ea typeface="Merriweather" pitchFamily="34" charset="-122"/>
                <a:cs typeface="Merriweather" pitchFamily="34" charset="-120"/>
              </a:rPr>
              <a:t>Product Structure</a:t>
            </a:r>
            <a:endParaRPr lang="en-US" sz="1550"/>
          </a:p>
        </p:txBody>
      </p:sp>
      <p:sp>
        <p:nvSpPr>
          <p:cNvPr id="6" name="Shape 3"/>
          <p:cNvSpPr/>
          <p:nvPr/>
        </p:nvSpPr>
        <p:spPr>
          <a:xfrm>
            <a:off x="1022509" y="2001322"/>
            <a:ext cx="3303508" cy="2018586"/>
          </a:xfrm>
          <a:prstGeom prst="roundRect">
            <a:avLst>
              <a:gd name="adj" fmla="val 3308"/>
            </a:avLst>
          </a:prstGeom>
          <a:solidFill>
            <a:srgbClr val="001D4D"/>
          </a:solidFill>
          <a:ln/>
        </p:spPr>
        <p:txBody>
          <a:bodyPr/>
          <a:lstStyle/>
          <a:p>
            <a:endParaRPr lang="en-IN"/>
          </a:p>
        </p:txBody>
      </p:sp>
      <p:sp>
        <p:nvSpPr>
          <p:cNvPr id="8" name="Text 5"/>
          <p:cNvSpPr/>
          <p:nvPr/>
        </p:nvSpPr>
        <p:spPr>
          <a:xfrm>
            <a:off x="1173599" y="2120503"/>
            <a:ext cx="3001328" cy="1780222"/>
          </a:xfrm>
          <a:prstGeom prst="rect">
            <a:avLst/>
          </a:prstGeom>
          <a:noFill/>
          <a:ln/>
        </p:spPr>
        <p:txBody>
          <a:bodyPr wrap="square" lIns="0" tIns="0" rIns="0" bIns="0" rtlCol="0" anchor="t"/>
          <a:lstStyle/>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struct Product {</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int id;</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char name[50];</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int quantity;</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float price;</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a:t>
            </a:r>
            <a:endParaRPr lang="en-US" sz="1250"/>
          </a:p>
        </p:txBody>
      </p:sp>
      <p:sp>
        <p:nvSpPr>
          <p:cNvPr id="9" name="Shape 6"/>
          <p:cNvSpPr/>
          <p:nvPr/>
        </p:nvSpPr>
        <p:spPr>
          <a:xfrm>
            <a:off x="4651534" y="1407557"/>
            <a:ext cx="3636645" cy="2778919"/>
          </a:xfrm>
          <a:prstGeom prst="roundRect">
            <a:avLst>
              <a:gd name="adj" fmla="val 2403"/>
            </a:avLst>
          </a:prstGeom>
          <a:solidFill>
            <a:srgbClr val="003180"/>
          </a:solidFill>
          <a:ln w="7620">
            <a:solidFill>
              <a:srgbClr val="194A99"/>
            </a:solidFill>
            <a:prstDash val="solid"/>
          </a:ln>
        </p:spPr>
        <p:txBody>
          <a:bodyPr/>
          <a:lstStyle/>
          <a:p>
            <a:endParaRPr lang="en-IN"/>
          </a:p>
        </p:txBody>
      </p:sp>
      <p:sp>
        <p:nvSpPr>
          <p:cNvPr id="10" name="Text 7"/>
          <p:cNvSpPr/>
          <p:nvPr/>
        </p:nvSpPr>
        <p:spPr>
          <a:xfrm>
            <a:off x="4818102" y="1574125"/>
            <a:ext cx="1987034" cy="248364"/>
          </a:xfrm>
          <a:prstGeom prst="rect">
            <a:avLst/>
          </a:prstGeom>
          <a:noFill/>
          <a:ln/>
        </p:spPr>
        <p:txBody>
          <a:bodyPr wrap="none" lIns="0" tIns="0" rIns="0" bIns="0" rtlCol="0" anchor="t"/>
          <a:lstStyle/>
          <a:p>
            <a:pPr marL="0" indent="0" algn="l">
              <a:lnSpc>
                <a:spcPts val="1950"/>
              </a:lnSpc>
              <a:buNone/>
            </a:pPr>
            <a:r>
              <a:rPr lang="en-US" sz="1550">
                <a:solidFill>
                  <a:srgbClr val="E2E6E9"/>
                </a:solidFill>
                <a:latin typeface="Merriweather" pitchFamily="34" charset="0"/>
                <a:ea typeface="Merriweather" pitchFamily="34" charset="-122"/>
                <a:cs typeface="Merriweather" pitchFamily="34" charset="-120"/>
              </a:rPr>
              <a:t>addProduct()</a:t>
            </a:r>
            <a:endParaRPr lang="en-US" sz="1550"/>
          </a:p>
        </p:txBody>
      </p:sp>
      <p:sp>
        <p:nvSpPr>
          <p:cNvPr id="11" name="Shape 8"/>
          <p:cNvSpPr/>
          <p:nvPr/>
        </p:nvSpPr>
        <p:spPr>
          <a:xfrm>
            <a:off x="4818102" y="2001322"/>
            <a:ext cx="3303508" cy="1509951"/>
          </a:xfrm>
          <a:prstGeom prst="roundRect">
            <a:avLst>
              <a:gd name="adj" fmla="val 4422"/>
            </a:avLst>
          </a:prstGeom>
          <a:solidFill>
            <a:srgbClr val="001D4D"/>
          </a:solidFill>
          <a:ln/>
        </p:spPr>
        <p:txBody>
          <a:bodyPr/>
          <a:lstStyle/>
          <a:p>
            <a:endParaRPr lang="en-IN"/>
          </a:p>
        </p:txBody>
      </p:sp>
      <p:sp>
        <p:nvSpPr>
          <p:cNvPr id="13" name="Text 10"/>
          <p:cNvSpPr/>
          <p:nvPr/>
        </p:nvSpPr>
        <p:spPr>
          <a:xfrm>
            <a:off x="4969193" y="2120503"/>
            <a:ext cx="3001328" cy="1271588"/>
          </a:xfrm>
          <a:prstGeom prst="rect">
            <a:avLst/>
          </a:prstGeom>
          <a:noFill/>
          <a:ln/>
        </p:spPr>
        <p:txBody>
          <a:bodyPr wrap="square" lIns="0" tIns="0" rIns="0" bIns="0" rtlCol="0" anchor="t"/>
          <a:lstStyle/>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void addProduct() {</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 Code to collect product details</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 and store in product array</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a:t>
            </a:r>
            <a:endParaRPr lang="en-US" sz="1250"/>
          </a:p>
        </p:txBody>
      </p:sp>
      <p:sp>
        <p:nvSpPr>
          <p:cNvPr id="14" name="Shape 11"/>
          <p:cNvSpPr/>
          <p:nvPr/>
        </p:nvSpPr>
        <p:spPr>
          <a:xfrm>
            <a:off x="855940" y="4345424"/>
            <a:ext cx="7432119" cy="2270284"/>
          </a:xfrm>
          <a:prstGeom prst="roundRect">
            <a:avLst>
              <a:gd name="adj" fmla="val 2941"/>
            </a:avLst>
          </a:prstGeom>
          <a:solidFill>
            <a:srgbClr val="003180"/>
          </a:solidFill>
          <a:ln w="7620">
            <a:solidFill>
              <a:srgbClr val="194A99"/>
            </a:solidFill>
            <a:prstDash val="solid"/>
          </a:ln>
        </p:spPr>
        <p:txBody>
          <a:bodyPr/>
          <a:lstStyle/>
          <a:p>
            <a:endParaRPr lang="en-IN"/>
          </a:p>
        </p:txBody>
      </p:sp>
      <p:sp>
        <p:nvSpPr>
          <p:cNvPr id="15" name="Text 12"/>
          <p:cNvSpPr/>
          <p:nvPr/>
        </p:nvSpPr>
        <p:spPr>
          <a:xfrm>
            <a:off x="1022509" y="4511993"/>
            <a:ext cx="1987034" cy="248364"/>
          </a:xfrm>
          <a:prstGeom prst="rect">
            <a:avLst/>
          </a:prstGeom>
          <a:noFill/>
          <a:ln/>
        </p:spPr>
        <p:txBody>
          <a:bodyPr wrap="none" lIns="0" tIns="0" rIns="0" bIns="0" rtlCol="0" anchor="t"/>
          <a:lstStyle/>
          <a:p>
            <a:pPr marL="0" indent="0" algn="l">
              <a:lnSpc>
                <a:spcPts val="1950"/>
              </a:lnSpc>
              <a:buNone/>
            </a:pPr>
            <a:r>
              <a:rPr lang="en-US" sz="1550">
                <a:solidFill>
                  <a:srgbClr val="E2E6E9"/>
                </a:solidFill>
                <a:latin typeface="Merriweather" pitchFamily="34" charset="0"/>
                <a:ea typeface="Merriweather" pitchFamily="34" charset="-122"/>
                <a:cs typeface="Merriweather" pitchFamily="34" charset="-120"/>
              </a:rPr>
              <a:t>listProducts()</a:t>
            </a:r>
            <a:endParaRPr lang="en-US" sz="1550"/>
          </a:p>
        </p:txBody>
      </p:sp>
      <p:sp>
        <p:nvSpPr>
          <p:cNvPr id="16" name="Shape 13"/>
          <p:cNvSpPr/>
          <p:nvPr/>
        </p:nvSpPr>
        <p:spPr>
          <a:xfrm>
            <a:off x="1022509" y="4939189"/>
            <a:ext cx="7098982" cy="1509951"/>
          </a:xfrm>
          <a:prstGeom prst="roundRect">
            <a:avLst>
              <a:gd name="adj" fmla="val 4422"/>
            </a:avLst>
          </a:prstGeom>
          <a:solidFill>
            <a:srgbClr val="001D4D"/>
          </a:solidFill>
          <a:ln/>
        </p:spPr>
        <p:txBody>
          <a:bodyPr/>
          <a:lstStyle/>
          <a:p>
            <a:endParaRPr lang="en-IN"/>
          </a:p>
        </p:txBody>
      </p:sp>
      <p:sp>
        <p:nvSpPr>
          <p:cNvPr id="18" name="Text 15"/>
          <p:cNvSpPr/>
          <p:nvPr/>
        </p:nvSpPr>
        <p:spPr>
          <a:xfrm>
            <a:off x="1173599" y="5058370"/>
            <a:ext cx="6796802" cy="1271588"/>
          </a:xfrm>
          <a:prstGeom prst="rect">
            <a:avLst/>
          </a:prstGeom>
          <a:noFill/>
          <a:ln/>
        </p:spPr>
        <p:txBody>
          <a:bodyPr wrap="square" lIns="0" tIns="0" rIns="0" bIns="0" rtlCol="0" anchor="t"/>
          <a:lstStyle/>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void listProducts() {</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 Code to display all available</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 products in the system</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a:t>
            </a:r>
            <a:endParaRPr lang="en-US" sz="1250"/>
          </a:p>
          <a:p>
            <a:pPr marL="0" indent="0" algn="l">
              <a:lnSpc>
                <a:spcPts val="2000"/>
              </a:lnSpc>
              <a:buNone/>
            </a:pPr>
            <a:r>
              <a:rPr lang="en-US" sz="1250">
                <a:solidFill>
                  <a:srgbClr val="E2E6E9"/>
                </a:solidFill>
                <a:highlight>
                  <a:srgbClr val="001D4D"/>
                </a:highlight>
                <a:latin typeface="Consolas" pitchFamily="34" charset="0"/>
                <a:ea typeface="Consolas" pitchFamily="34" charset="-122"/>
                <a:cs typeface="Consolas" pitchFamily="34" charset="-120"/>
              </a:rPr>
              <a:t>      </a:t>
            </a:r>
            <a:endParaRPr lang="en-US" sz="1250"/>
          </a:p>
        </p:txBody>
      </p:sp>
      <p:sp>
        <p:nvSpPr>
          <p:cNvPr id="19" name="Text 16"/>
          <p:cNvSpPr/>
          <p:nvPr/>
        </p:nvSpPr>
        <p:spPr>
          <a:xfrm>
            <a:off x="855940" y="6794540"/>
            <a:ext cx="7432119" cy="762953"/>
          </a:xfrm>
          <a:prstGeom prst="rect">
            <a:avLst/>
          </a:prstGeom>
          <a:noFill/>
          <a:ln/>
        </p:spPr>
        <p:txBody>
          <a:bodyPr wrap="square" lIns="0" tIns="0" rIns="0" bIns="0" rtlCol="0" anchor="t"/>
          <a:lstStyle/>
          <a:p>
            <a:pPr marL="0" indent="0" algn="l">
              <a:lnSpc>
                <a:spcPts val="2000"/>
              </a:lnSpc>
              <a:buNone/>
            </a:pPr>
            <a:r>
              <a:rPr lang="en-US" sz="1250">
                <a:solidFill>
                  <a:srgbClr val="E2E6E9"/>
                </a:solidFill>
                <a:latin typeface="Merriweather" pitchFamily="34" charset="0"/>
                <a:ea typeface="Merriweather" pitchFamily="34" charset="-122"/>
                <a:cs typeface="Merriweather" pitchFamily="34" charset="-120"/>
              </a:rPr>
              <a:t>The code includes the structure of the Product and sample functions for adding and listing products. The highlights include ID-based product search and input validation for product count, ensuring data integrity.</a:t>
            </a:r>
            <a:endParaRPr lang="en-US" sz="125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animBg="1"/>
      <p:bldP spid="9" grpId="0" animBg="1"/>
      <p:bldP spid="10" grpId="0" animBg="1"/>
      <p:bldP spid="11" grpId="0" animBg="1"/>
      <p:bldP spid="13" grpId="0" animBg="1"/>
      <p:bldP spid="14" grpId="0" animBg="1"/>
      <p:bldP spid="15" grpId="0" animBg="1"/>
      <p:bldP spid="16" grpId="0" animBg="1"/>
      <p:bldP spid="18" grpId="0" animBg="1"/>
      <p:bldP spid="19" grpId="0" animBg="1"/>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Custom</PresentationFormat>
  <Slides>11</Slides>
  <Notes>5</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Facet</vt:lpstr>
      <vt:lpstr>INVENTORY MANAGEMENT SYSTEM  ARRAYS FOR PRODUCT CATALOG, LINKED LIST FOR SOLD ITEMS HISTORY </vt:lpstr>
      <vt:lpstr>  OBJECTIVE </vt:lpstr>
      <vt:lpstr>PowerPoint Presentation</vt:lpstr>
      <vt:lpstr>Why use an array for the product catalog?  1. Fixed and predictable size:  The number of products is usually known to be limited (e.g., under 100), so a static array works well.  2. Fast access by index: Arrays allow O(1) time access, making it easy to search or update a product by index.  3. Simplicity: Arrays are easier to implement and debug, especially in C. </vt:lpstr>
      <vt:lpstr>Why prefer a linked list for sales history?  1.Dynamic size: Sales are made continuously, so a linked list avoids the need to predefine MAX_SALES.  2.Frequent additions: Linked lists are efficient for appending new records at runtime.  </vt:lpstr>
      <vt:lpstr>PowerPoint Presentation</vt:lpstr>
      <vt:lpstr>PowerPoint Presentation</vt:lpstr>
      <vt:lpstr>PowerPoint Presentation</vt:lpstr>
      <vt:lpstr>PowerPoint Presentation</vt:lpstr>
      <vt:lpstr>PowerPoint Presentation</vt:lpstr>
      <vt:lpstr>                                  THANK YOU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Hemanth krishna Vatturu</cp:lastModifiedBy>
  <cp:revision>1</cp:revision>
  <dcterms:created xsi:type="dcterms:W3CDTF">2025-04-30T17:46:18Z</dcterms:created>
  <dcterms:modified xsi:type="dcterms:W3CDTF">2025-05-06T17:49:41Z</dcterms:modified>
</cp:coreProperties>
</file>