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6858000" cy="9144000"/>
  <p:embeddedFontLst>
    <p:embeddedFont>
      <p:font typeface="Inter" panose="020B0604020202020204" charset="0"/>
      <p:bold r:id="rId30"/>
      <p:boldItalic r:id="rId31"/>
    </p:embeddedFont>
    <p:embeddedFont>
      <p:font typeface="Inter Medium"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axEJs4YxeVlUqrMZdKXKw1f/g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078B3E-308A-42AE-B4D3-A42054BB1EDB}">
  <a:tblStyle styleId="{D5078B3E-308A-42AE-B4D3-A42054BB1E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940" y="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5013d3f423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5013d3f423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4fc07e03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34fc07e03f4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013d3f42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35013d3f423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013d3f423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g35013d3f423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5013d3f423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g35013d3f423_0_2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4e64dcd3b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34e64dcd3bf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4fc07e03f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34fc07e03f4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5013d3f423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g35013d3f423_0_2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514c8b16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g3514c8b162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5013d3f423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35013d3f423_0_1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5013d3f42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g35013d3f423_0_16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5013d3f42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35013d3f423_0_2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8" name="Google Shape;4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14c8b162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3514c8b162c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50043aa2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350043aa26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013d3f423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35013d3f423_0_2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514c8b162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6" name="Google Shape;576;g3514c8b162c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76000"/>
              </a:lnSpc>
              <a:spcBef>
                <a:spcPts val="0"/>
              </a:spcBef>
              <a:spcAft>
                <a:spcPts val="0"/>
              </a:spcAft>
              <a:buClr>
                <a:schemeClr val="dk1"/>
              </a:buClr>
              <a:buSzPts val="1100"/>
              <a:buFont typeface="Arial"/>
              <a:buNone/>
            </a:pPr>
            <a:endParaRPr sz="2000">
              <a:solidFill>
                <a:schemeClr val="dk1"/>
              </a:solidFill>
            </a:endParaRPr>
          </a:p>
          <a:p>
            <a:pPr marL="0" lvl="0" indent="0" algn="l" rtl="0">
              <a:lnSpc>
                <a:spcPct val="155000"/>
              </a:lnSpc>
              <a:spcBef>
                <a:spcPts val="0"/>
              </a:spcBef>
              <a:spcAft>
                <a:spcPts val="0"/>
              </a:spcAft>
              <a:buClr>
                <a:schemeClr val="dk1"/>
              </a:buClr>
              <a:buSzPts val="1100"/>
              <a:buFont typeface="Arial"/>
              <a:buNone/>
            </a:pPr>
            <a:r>
              <a:rPr lang="en-US" sz="1400">
                <a:solidFill>
                  <a:srgbClr val="262626"/>
                </a:solidFill>
                <a:latin typeface="Open Sans"/>
                <a:ea typeface="Open Sans"/>
                <a:cs typeface="Open Sans"/>
                <a:sym typeface="Open Sans"/>
              </a:rPr>
              <a:t>Problem: The monitoring of frog presence is crucial for assessing environmental health. This project aims to predict frog presence in southeastern Australia with increased accuracy by leveraging </a:t>
            </a:r>
            <a:r>
              <a:rPr lang="en-US" sz="1400" b="1">
                <a:solidFill>
                  <a:srgbClr val="262626"/>
                </a:solidFill>
                <a:latin typeface="Open Sans"/>
                <a:ea typeface="Open Sans"/>
                <a:cs typeface="Open Sans"/>
                <a:sym typeface="Open Sans"/>
              </a:rPr>
              <a:t>TerraClimate</a:t>
            </a:r>
            <a:r>
              <a:rPr lang="en-US" sz="1400">
                <a:solidFill>
                  <a:srgbClr val="262626"/>
                </a:solidFill>
                <a:latin typeface="Open Sans"/>
                <a:ea typeface="Open Sans"/>
                <a:cs typeface="Open Sans"/>
                <a:sym typeface="Open Sans"/>
              </a:rPr>
              <a:t> data. To improve accuracy, we will incorporate all 14 climate variables, apply feature selection, and optimize the model through hyperparameter tuning and potentially ensemble methods. Through the refined classification model, this study will help track environmental changes through frog populations, offering valuable insights into biodiversity conservation. This model would make the best use of available datasets to improve from the benchmark and better predict the environmental impact from a key bioindicator.</a:t>
            </a:r>
            <a:endParaRPr sz="100"/>
          </a:p>
        </p:txBody>
      </p:sp>
      <p:sp>
        <p:nvSpPr>
          <p:cNvPr id="137" name="Google Shape;13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013d3f423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35013d3f423_0_2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013d3f42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5013d3f423_0_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013d3f42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35013d3f423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013d3f42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35013d3f423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a:spLocks noGrp="1"/>
          </p:cNvSpPr>
          <p:nvPr>
            <p:ph type="pic" idx="2"/>
          </p:nvPr>
        </p:nvSpPr>
        <p:spPr>
          <a:xfrm>
            <a:off x="1792288" y="612775"/>
            <a:ext cx="5486400" cy="4114800"/>
          </a:xfrm>
          <a:prstGeom prst="rect">
            <a:avLst/>
          </a:prstGeom>
          <a:noFill/>
          <a:ln>
            <a:noFill/>
          </a:ln>
        </p:spPr>
      </p:sp>
      <p:sp>
        <p:nvSpPr>
          <p:cNvPr id="64" name="Google Shape;64;p2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1402759" y="6802807"/>
            <a:ext cx="5402519" cy="5402519"/>
            <a:chOff x="0" y="0"/>
            <a:chExt cx="812800" cy="812800"/>
          </a:xfrm>
        </p:grpSpPr>
        <p:sp>
          <p:nvSpPr>
            <p:cNvPr id="85" name="Google Shape;85;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87" name="Google Shape;87;p1"/>
          <p:cNvCxnSpPr/>
          <p:nvPr/>
        </p:nvCxnSpPr>
        <p:spPr>
          <a:xfrm>
            <a:off x="1074658" y="7373121"/>
            <a:ext cx="16138800" cy="0"/>
          </a:xfrm>
          <a:prstGeom prst="straightConnector1">
            <a:avLst/>
          </a:prstGeom>
          <a:noFill/>
          <a:ln w="38100" cap="flat" cmpd="sng">
            <a:solidFill>
              <a:srgbClr val="17726D"/>
            </a:solidFill>
            <a:prstDash val="solid"/>
            <a:round/>
            <a:headEnd type="none" w="sm" len="sm"/>
            <a:tailEnd type="none" w="sm" len="sm"/>
          </a:ln>
        </p:spPr>
      </p:cxnSp>
      <p:grpSp>
        <p:nvGrpSpPr>
          <p:cNvPr id="88" name="Google Shape;88;p1"/>
          <p:cNvGrpSpPr/>
          <p:nvPr/>
        </p:nvGrpSpPr>
        <p:grpSpPr>
          <a:xfrm>
            <a:off x="10785978" y="1231643"/>
            <a:ext cx="4758515" cy="4758515"/>
            <a:chOff x="0" y="0"/>
            <a:chExt cx="812800" cy="812800"/>
          </a:xfrm>
        </p:grpSpPr>
        <p:sp>
          <p:nvSpPr>
            <p:cNvPr id="89" name="Google Shape;89;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
          <p:cNvGrpSpPr/>
          <p:nvPr/>
        </p:nvGrpSpPr>
        <p:grpSpPr>
          <a:xfrm>
            <a:off x="15972039" y="475210"/>
            <a:ext cx="1241303" cy="756432"/>
            <a:chOff x="0" y="-47625"/>
            <a:chExt cx="326928" cy="199225"/>
          </a:xfrm>
        </p:grpSpPr>
        <p:sp>
          <p:nvSpPr>
            <p:cNvPr id="92" name="Google Shape;92;p1"/>
            <p:cNvSpPr/>
            <p:nvPr/>
          </p:nvSpPr>
          <p:spPr>
            <a:xfrm>
              <a:off x="0" y="0"/>
              <a:ext cx="326928" cy="151600"/>
            </a:xfrm>
            <a:custGeom>
              <a:avLst/>
              <a:gdLst/>
              <a:ahLst/>
              <a:cxnLst/>
              <a:rect l="l" t="t" r="r" b="b"/>
              <a:pathLst>
                <a:path w="326928" h="151600" extrusionOk="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
            <p:cNvSpPr txBox="1"/>
            <p:nvPr/>
          </p:nvSpPr>
          <p:spPr>
            <a:xfrm>
              <a:off x="0" y="-47625"/>
              <a:ext cx="326928" cy="1992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
          <p:cNvSpPr txBox="1"/>
          <p:nvPr/>
        </p:nvSpPr>
        <p:spPr>
          <a:xfrm>
            <a:off x="880475" y="1898550"/>
            <a:ext cx="16834500" cy="4813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0424" b="1">
                <a:solidFill>
                  <a:srgbClr val="17726D"/>
                </a:solidFill>
                <a:latin typeface="Inter"/>
                <a:ea typeface="Inter"/>
                <a:cs typeface="Inter"/>
                <a:sym typeface="Inter"/>
              </a:rPr>
              <a:t>EY </a:t>
            </a:r>
            <a:endParaRPr sz="10424" b="1">
              <a:solidFill>
                <a:srgbClr val="17726D"/>
              </a:solidFill>
              <a:latin typeface="Inter"/>
              <a:ea typeface="Inter"/>
              <a:cs typeface="Inter"/>
              <a:sym typeface="Inter"/>
            </a:endParaRPr>
          </a:p>
          <a:p>
            <a:pPr marL="0" marR="0" lvl="0" indent="0" algn="l" rtl="0">
              <a:lnSpc>
                <a:spcPct val="100000"/>
              </a:lnSpc>
              <a:spcBef>
                <a:spcPts val="0"/>
              </a:spcBef>
              <a:spcAft>
                <a:spcPts val="0"/>
              </a:spcAft>
              <a:buNone/>
            </a:pPr>
            <a:r>
              <a:rPr lang="en-US" sz="10424" b="1">
                <a:solidFill>
                  <a:srgbClr val="17726D"/>
                </a:solidFill>
                <a:latin typeface="Inter"/>
                <a:ea typeface="Inter"/>
                <a:cs typeface="Inter"/>
                <a:sym typeface="Inter"/>
              </a:rPr>
              <a:t>Biodiversity </a:t>
            </a:r>
            <a:endParaRPr sz="10424" b="1">
              <a:solidFill>
                <a:srgbClr val="17726D"/>
              </a:solidFill>
              <a:latin typeface="Inter"/>
              <a:ea typeface="Inter"/>
              <a:cs typeface="Inter"/>
              <a:sym typeface="Inter"/>
            </a:endParaRPr>
          </a:p>
          <a:p>
            <a:pPr marL="0" marR="0" lvl="0" indent="0" algn="l" rtl="0">
              <a:lnSpc>
                <a:spcPct val="100000"/>
              </a:lnSpc>
              <a:spcBef>
                <a:spcPts val="0"/>
              </a:spcBef>
              <a:spcAft>
                <a:spcPts val="0"/>
              </a:spcAft>
              <a:buNone/>
            </a:pPr>
            <a:r>
              <a:rPr lang="en-US" sz="10424" b="1">
                <a:solidFill>
                  <a:srgbClr val="17726D"/>
                </a:solidFill>
                <a:latin typeface="Inter"/>
                <a:ea typeface="Inter"/>
                <a:cs typeface="Inter"/>
                <a:sym typeface="Inter"/>
              </a:rPr>
              <a:t>Challenge</a:t>
            </a:r>
            <a:endParaRPr sz="800"/>
          </a:p>
        </p:txBody>
      </p:sp>
      <p:sp>
        <p:nvSpPr>
          <p:cNvPr id="95" name="Google Shape;95;p1"/>
          <p:cNvSpPr txBox="1"/>
          <p:nvPr/>
        </p:nvSpPr>
        <p:spPr>
          <a:xfrm>
            <a:off x="1074650" y="7592400"/>
            <a:ext cx="16363800" cy="2031900"/>
          </a:xfrm>
          <a:prstGeom prst="rect">
            <a:avLst/>
          </a:prstGeom>
          <a:noFill/>
          <a:ln>
            <a:noFill/>
          </a:ln>
        </p:spPr>
        <p:txBody>
          <a:bodyPr spcFirstLastPara="1" wrap="square" lIns="0" tIns="0" rIns="0" bIns="0" anchor="t" anchorCtr="0">
            <a:noAutofit/>
          </a:bodyPr>
          <a:lstStyle/>
          <a:p>
            <a:pPr marL="0" marR="0" lvl="0" indent="0" algn="l" rtl="0">
              <a:lnSpc>
                <a:spcPct val="140016"/>
              </a:lnSpc>
              <a:spcBef>
                <a:spcPts val="0"/>
              </a:spcBef>
              <a:spcAft>
                <a:spcPts val="0"/>
              </a:spcAft>
              <a:buNone/>
            </a:pPr>
            <a:r>
              <a:rPr lang="en-US" sz="3300" b="1" dirty="0">
                <a:latin typeface="Inter"/>
                <a:ea typeface="Inter"/>
                <a:cs typeface="Inter"/>
                <a:sym typeface="Inter"/>
              </a:rPr>
              <a:t>Group 4: </a:t>
            </a:r>
            <a:endParaRPr sz="3300" b="1" dirty="0">
              <a:latin typeface="Inter"/>
              <a:ea typeface="Inter"/>
              <a:cs typeface="Inter"/>
              <a:sym typeface="Inter"/>
            </a:endParaRPr>
          </a:p>
          <a:p>
            <a:pPr lvl="0">
              <a:buClr>
                <a:schemeClr val="dk1"/>
              </a:buClr>
              <a:buSzPts val="1100"/>
            </a:pPr>
            <a:r>
              <a:rPr lang="en-US" sz="2600" dirty="0">
                <a:solidFill>
                  <a:srgbClr val="262626"/>
                </a:solidFill>
                <a:latin typeface="Inter"/>
                <a:ea typeface="Inter"/>
                <a:cs typeface="Inter"/>
                <a:sym typeface="Inter"/>
              </a:rPr>
              <a:t>Jayasree Lakshmi Narayanan | Samarth Verma | Haeun Kim | </a:t>
            </a:r>
            <a:endParaRPr sz="2600" dirty="0">
              <a:solidFill>
                <a:srgbClr val="262626"/>
              </a:solidFill>
              <a:latin typeface="Inter"/>
              <a:ea typeface="Inter"/>
              <a:cs typeface="Inter"/>
              <a:sym typeface="Inter"/>
            </a:endParaRPr>
          </a:p>
          <a:p>
            <a:pPr marL="0" marR="0" lvl="0" indent="0" algn="l" rtl="0">
              <a:lnSpc>
                <a:spcPct val="140016"/>
              </a:lnSpc>
              <a:spcBef>
                <a:spcPts val="0"/>
              </a:spcBef>
              <a:spcAft>
                <a:spcPts val="0"/>
              </a:spcAft>
              <a:buNone/>
            </a:pPr>
            <a:endParaRPr sz="3500" b="1" dirty="0">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Google Shape;262;g35013d3f423_0_227"/>
          <p:cNvGrpSpPr/>
          <p:nvPr/>
        </p:nvGrpSpPr>
        <p:grpSpPr>
          <a:xfrm>
            <a:off x="0" y="-180827"/>
            <a:ext cx="18288118" cy="3125999"/>
            <a:chOff x="0" y="-47625"/>
            <a:chExt cx="4816592" cy="823303"/>
          </a:xfrm>
        </p:grpSpPr>
        <p:sp>
          <p:nvSpPr>
            <p:cNvPr id="263" name="Google Shape;263;g35013d3f423_0_227"/>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264" name="Google Shape;264;g35013d3f423_0_227"/>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5" name="Google Shape;265;g35013d3f423_0_227"/>
          <p:cNvSpPr txBox="1"/>
          <p:nvPr/>
        </p:nvSpPr>
        <p:spPr>
          <a:xfrm>
            <a:off x="4375075" y="5665850"/>
            <a:ext cx="112170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Project   Result</a:t>
            </a:r>
            <a:endParaRPr sz="10000"/>
          </a:p>
        </p:txBody>
      </p:sp>
      <p:grpSp>
        <p:nvGrpSpPr>
          <p:cNvPr id="266" name="Google Shape;266;g35013d3f423_0_227"/>
          <p:cNvGrpSpPr/>
          <p:nvPr/>
        </p:nvGrpSpPr>
        <p:grpSpPr>
          <a:xfrm>
            <a:off x="15745226" y="-1332365"/>
            <a:ext cx="3803172" cy="3803172"/>
            <a:chOff x="0" y="0"/>
            <a:chExt cx="812800" cy="812800"/>
          </a:xfrm>
        </p:grpSpPr>
        <p:sp>
          <p:nvSpPr>
            <p:cNvPr id="267" name="Google Shape;267;g35013d3f423_0_22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g35013d3f423_0_22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pSp>
        <p:nvGrpSpPr>
          <p:cNvPr id="273" name="Google Shape;273;g34fc07e03f4_0_35"/>
          <p:cNvGrpSpPr/>
          <p:nvPr/>
        </p:nvGrpSpPr>
        <p:grpSpPr>
          <a:xfrm>
            <a:off x="0" y="-180825"/>
            <a:ext cx="2703251" cy="10468053"/>
            <a:chOff x="0" y="-47625"/>
            <a:chExt cx="1661494" cy="2757000"/>
          </a:xfrm>
        </p:grpSpPr>
        <p:sp>
          <p:nvSpPr>
            <p:cNvPr id="274" name="Google Shape;274;g34fc07e03f4_0_35"/>
            <p:cNvSpPr/>
            <p:nvPr/>
          </p:nvSpPr>
          <p:spPr>
            <a:xfrm>
              <a:off x="0" y="0"/>
              <a:ext cx="1661494" cy="2709333"/>
            </a:xfrm>
            <a:custGeom>
              <a:avLst/>
              <a:gdLst/>
              <a:ahLst/>
              <a:cxnLst/>
              <a:rect l="l" t="t" r="r" b="b"/>
              <a:pathLst>
                <a:path w="1661494" h="2709333" extrusionOk="0">
                  <a:moveTo>
                    <a:pt x="0" y="0"/>
                  </a:moveTo>
                  <a:lnTo>
                    <a:pt x="1661494" y="0"/>
                  </a:lnTo>
                  <a:lnTo>
                    <a:pt x="1661494" y="2709333"/>
                  </a:lnTo>
                  <a:lnTo>
                    <a:pt x="0" y="2709333"/>
                  </a:lnTo>
                  <a:close/>
                </a:path>
              </a:pathLst>
            </a:custGeom>
            <a:solidFill>
              <a:srgbClr val="17726D"/>
            </a:solidFill>
            <a:ln>
              <a:noFill/>
            </a:ln>
          </p:spPr>
          <p:txBody>
            <a:bodyPr/>
            <a:lstStyle/>
            <a:p>
              <a:endParaRPr lang="en-US"/>
            </a:p>
          </p:txBody>
        </p:sp>
        <p:sp>
          <p:nvSpPr>
            <p:cNvPr id="275" name="Google Shape;275;g34fc07e03f4_0_35"/>
            <p:cNvSpPr txBox="1"/>
            <p:nvPr/>
          </p:nvSpPr>
          <p:spPr>
            <a:xfrm>
              <a:off x="0" y="-47625"/>
              <a:ext cx="16614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76" name="Google Shape;276;g34fc07e03f4_0_35"/>
          <p:cNvCxnSpPr/>
          <p:nvPr/>
        </p:nvCxnSpPr>
        <p:spPr>
          <a:xfrm>
            <a:off x="4571992" y="1964207"/>
            <a:ext cx="4351800" cy="0"/>
          </a:xfrm>
          <a:prstGeom prst="straightConnector1">
            <a:avLst/>
          </a:prstGeom>
          <a:noFill/>
          <a:ln w="76200" cap="flat" cmpd="sng">
            <a:solidFill>
              <a:srgbClr val="EAE4D2"/>
            </a:solidFill>
            <a:prstDash val="solid"/>
            <a:round/>
            <a:headEnd type="none" w="sm" len="sm"/>
            <a:tailEnd type="none" w="sm" len="sm"/>
          </a:ln>
        </p:spPr>
      </p:cxnSp>
      <p:grpSp>
        <p:nvGrpSpPr>
          <p:cNvPr id="277" name="Google Shape;277;g34fc07e03f4_0_35"/>
          <p:cNvGrpSpPr/>
          <p:nvPr/>
        </p:nvGrpSpPr>
        <p:grpSpPr>
          <a:xfrm>
            <a:off x="1028700" y="8881660"/>
            <a:ext cx="715183" cy="715183"/>
            <a:chOff x="0" y="0"/>
            <a:chExt cx="812800" cy="812800"/>
          </a:xfrm>
        </p:grpSpPr>
        <p:sp>
          <p:nvSpPr>
            <p:cNvPr id="278" name="Google Shape;278;g34fc07e03f4_0_3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34fc07e03f4_0_35"/>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0" name="Google Shape;280;g34fc07e03f4_0_35"/>
          <p:cNvSpPr txBox="1"/>
          <p:nvPr/>
        </p:nvSpPr>
        <p:spPr>
          <a:xfrm>
            <a:off x="3502376" y="855998"/>
            <a:ext cx="81681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Final Model</a:t>
            </a:r>
            <a:endParaRPr/>
          </a:p>
        </p:txBody>
      </p:sp>
      <p:grpSp>
        <p:nvGrpSpPr>
          <p:cNvPr id="281" name="Google Shape;281;g34fc07e03f4_0_35"/>
          <p:cNvGrpSpPr/>
          <p:nvPr/>
        </p:nvGrpSpPr>
        <p:grpSpPr>
          <a:xfrm>
            <a:off x="14561686" y="-935744"/>
            <a:ext cx="5402519" cy="5402519"/>
            <a:chOff x="0" y="0"/>
            <a:chExt cx="812800" cy="812800"/>
          </a:xfrm>
        </p:grpSpPr>
        <p:sp>
          <p:nvSpPr>
            <p:cNvPr id="282" name="Google Shape;282;g34fc07e03f4_0_3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g34fc07e03f4_0_35"/>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4" name="Google Shape;284;g34fc07e03f4_0_35"/>
          <p:cNvSpPr txBox="1"/>
          <p:nvPr/>
        </p:nvSpPr>
        <p:spPr>
          <a:xfrm>
            <a:off x="2992475" y="1760600"/>
            <a:ext cx="11569200" cy="7346700"/>
          </a:xfrm>
          <a:prstGeom prst="rect">
            <a:avLst/>
          </a:prstGeom>
          <a:noFill/>
          <a:ln>
            <a:noFill/>
          </a:ln>
        </p:spPr>
        <p:txBody>
          <a:bodyPr spcFirstLastPara="1" wrap="square" lIns="0" tIns="0" rIns="0" bIns="0" anchor="t" anchorCtr="0">
            <a:spAutoFit/>
          </a:bodyPr>
          <a:lstStyle/>
          <a:p>
            <a:pPr marL="0" lvl="0" indent="0" algn="just" rtl="0">
              <a:lnSpc>
                <a:spcPct val="176000"/>
              </a:lnSpc>
              <a:spcBef>
                <a:spcPts val="0"/>
              </a:spcBef>
              <a:spcAft>
                <a:spcPts val="0"/>
              </a:spcAft>
              <a:buClr>
                <a:schemeClr val="dk1"/>
              </a:buClr>
              <a:buSzPts val="1100"/>
              <a:buFont typeface="Arial"/>
              <a:buNone/>
            </a:pPr>
            <a:endParaRPr sz="2500">
              <a:solidFill>
                <a:schemeClr val="dk1"/>
              </a:solidFill>
              <a:latin typeface="Inter"/>
              <a:ea typeface="Inter"/>
              <a:cs typeface="Inter"/>
              <a:sym typeface="Inter"/>
            </a:endParaRPr>
          </a:p>
          <a:p>
            <a:pPr marL="457200" lvl="0"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Feature Selection: ['tmax', 'def', 'ppt', 'ws', 'q', 'soil', 'vpd', 'pet']</a:t>
            </a:r>
            <a:endParaRPr sz="26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tmax: Maximum 2m temperature</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def: Climatic water deficit</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ppt: Accumulated precipitation</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we: 10m wind speed</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q: Runoff</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soil: Soil moisture at end of month</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vpd: Vapor pressure deficit</a:t>
            </a:r>
            <a:endParaRPr sz="2500">
              <a:solidFill>
                <a:schemeClr val="dk1"/>
              </a:solidFill>
              <a:latin typeface="Inter"/>
              <a:ea typeface="Inter"/>
              <a:cs typeface="Inter"/>
              <a:sym typeface="Inter"/>
            </a:endParaRPr>
          </a:p>
          <a:p>
            <a:pPr marL="914400" lvl="1" indent="-393700" algn="l" rtl="0">
              <a:spcBef>
                <a:spcPts val="0"/>
              </a:spcBef>
              <a:spcAft>
                <a:spcPts val="0"/>
              </a:spcAft>
              <a:buClr>
                <a:schemeClr val="dk1"/>
              </a:buClr>
              <a:buSzPts val="2600"/>
              <a:buFont typeface="Inter"/>
              <a:buChar char="○"/>
            </a:pPr>
            <a:r>
              <a:rPr lang="en-US" sz="2500">
                <a:solidFill>
                  <a:schemeClr val="dk1"/>
                </a:solidFill>
                <a:latin typeface="Inter"/>
                <a:ea typeface="Inter"/>
                <a:cs typeface="Inter"/>
                <a:sym typeface="Inter"/>
              </a:rPr>
              <a:t>pet: Reference evapotranspiration</a:t>
            </a:r>
            <a:endParaRPr sz="2500">
              <a:solidFill>
                <a:schemeClr val="dk1"/>
              </a:solidFill>
              <a:latin typeface="Inter"/>
              <a:ea typeface="Inter"/>
              <a:cs typeface="Inter"/>
              <a:sym typeface="Inter"/>
            </a:endParaRPr>
          </a:p>
          <a:p>
            <a:pPr marL="0" lvl="0" indent="0" algn="l" rtl="0">
              <a:spcBef>
                <a:spcPts val="0"/>
              </a:spcBef>
              <a:spcAft>
                <a:spcPts val="0"/>
              </a:spcAft>
              <a:buNone/>
            </a:pPr>
            <a:endParaRPr sz="2500">
              <a:solidFill>
                <a:schemeClr val="dk1"/>
              </a:solidFill>
              <a:latin typeface="Inter"/>
              <a:ea typeface="Inter"/>
              <a:cs typeface="Inter"/>
              <a:sym typeface="Inter"/>
            </a:endParaRPr>
          </a:p>
          <a:p>
            <a:pPr marL="457200" lvl="0" indent="-393700" algn="l" rtl="0">
              <a:spcBef>
                <a:spcPts val="0"/>
              </a:spcBef>
              <a:spcAft>
                <a:spcPts val="0"/>
              </a:spcAft>
              <a:buClr>
                <a:schemeClr val="dk1"/>
              </a:buClr>
              <a:buSzPts val="2600"/>
              <a:buFont typeface="Inter"/>
              <a:buChar char="●"/>
            </a:pPr>
            <a:r>
              <a:rPr lang="en-US" sz="3200">
                <a:solidFill>
                  <a:schemeClr val="dk1"/>
                </a:solidFill>
                <a:latin typeface="Calibri"/>
                <a:ea typeface="Calibri"/>
                <a:cs typeface="Calibri"/>
                <a:sym typeface="Calibri"/>
              </a:rPr>
              <a:t>Result: </a:t>
            </a:r>
            <a:endParaRPr sz="3200">
              <a:solidFill>
                <a:schemeClr val="dk1"/>
              </a:solidFill>
              <a:latin typeface="Calibri"/>
              <a:ea typeface="Calibri"/>
              <a:cs typeface="Calibri"/>
              <a:sym typeface="Calibri"/>
            </a:endParaRPr>
          </a:p>
          <a:p>
            <a:pPr marL="914400" lvl="1" indent="-393700" algn="l" rtl="0">
              <a:spcBef>
                <a:spcPts val="0"/>
              </a:spcBef>
              <a:spcAft>
                <a:spcPts val="0"/>
              </a:spcAft>
              <a:buClr>
                <a:schemeClr val="dk1"/>
              </a:buClr>
              <a:buSzPts val="2600"/>
              <a:buFont typeface="Inter"/>
              <a:buChar char="○"/>
            </a:pPr>
            <a:r>
              <a:rPr lang="en-US" sz="3200">
                <a:solidFill>
                  <a:schemeClr val="dk1"/>
                </a:solidFill>
                <a:latin typeface="Calibri"/>
                <a:ea typeface="Calibri"/>
                <a:cs typeface="Calibri"/>
                <a:sym typeface="Calibri"/>
              </a:rPr>
              <a:t>Accuracy: 0.8170</a:t>
            </a:r>
            <a:endParaRPr sz="3200">
              <a:solidFill>
                <a:schemeClr val="dk1"/>
              </a:solidFill>
              <a:latin typeface="Calibri"/>
              <a:ea typeface="Calibri"/>
              <a:cs typeface="Calibri"/>
              <a:sym typeface="Calibri"/>
            </a:endParaRPr>
          </a:p>
          <a:p>
            <a:pPr marL="914400" lvl="1" indent="-393700" algn="l" rtl="0">
              <a:spcBef>
                <a:spcPts val="0"/>
              </a:spcBef>
              <a:spcAft>
                <a:spcPts val="0"/>
              </a:spcAft>
              <a:buClr>
                <a:schemeClr val="dk1"/>
              </a:buClr>
              <a:buSzPts val="2600"/>
              <a:buFont typeface="Inter"/>
              <a:buChar char="○"/>
            </a:pPr>
            <a:r>
              <a:rPr lang="en-US" sz="3200">
                <a:solidFill>
                  <a:schemeClr val="dk1"/>
                </a:solidFill>
                <a:latin typeface="Calibri"/>
                <a:ea typeface="Calibri"/>
                <a:cs typeface="Calibri"/>
                <a:sym typeface="Calibri"/>
              </a:rPr>
              <a:t>Precision: 0.7520</a:t>
            </a:r>
            <a:endParaRPr sz="3200">
              <a:solidFill>
                <a:schemeClr val="dk1"/>
              </a:solidFill>
              <a:latin typeface="Calibri"/>
              <a:ea typeface="Calibri"/>
              <a:cs typeface="Calibri"/>
              <a:sym typeface="Calibri"/>
            </a:endParaRPr>
          </a:p>
          <a:p>
            <a:pPr marL="914400" lvl="1" indent="-393700" algn="l" rtl="0">
              <a:spcBef>
                <a:spcPts val="0"/>
              </a:spcBef>
              <a:spcAft>
                <a:spcPts val="0"/>
              </a:spcAft>
              <a:buClr>
                <a:schemeClr val="dk1"/>
              </a:buClr>
              <a:buSzPts val="2600"/>
              <a:buFont typeface="Inter"/>
              <a:buChar char="○"/>
            </a:pPr>
            <a:r>
              <a:rPr lang="en-US" sz="3200">
                <a:solidFill>
                  <a:schemeClr val="dk1"/>
                </a:solidFill>
                <a:latin typeface="Calibri"/>
                <a:ea typeface="Calibri"/>
                <a:cs typeface="Calibri"/>
                <a:sym typeface="Calibri"/>
              </a:rPr>
              <a:t>Recall: 0.9493</a:t>
            </a:r>
            <a:endParaRPr sz="3200">
              <a:solidFill>
                <a:schemeClr val="dk1"/>
              </a:solidFill>
              <a:latin typeface="Calibri"/>
              <a:ea typeface="Calibri"/>
              <a:cs typeface="Calibri"/>
              <a:sym typeface="Calibri"/>
            </a:endParaRPr>
          </a:p>
          <a:p>
            <a:pPr marL="914400" lvl="1" indent="-393700" algn="l" rtl="0">
              <a:spcBef>
                <a:spcPts val="0"/>
              </a:spcBef>
              <a:spcAft>
                <a:spcPts val="0"/>
              </a:spcAft>
              <a:buClr>
                <a:schemeClr val="dk1"/>
              </a:buClr>
              <a:buSzPts val="2600"/>
              <a:buFont typeface="Inter"/>
              <a:buChar char="○"/>
            </a:pPr>
            <a:r>
              <a:rPr lang="en-US" sz="3200">
                <a:solidFill>
                  <a:schemeClr val="dk1"/>
                </a:solidFill>
                <a:latin typeface="Calibri"/>
                <a:ea typeface="Calibri"/>
                <a:cs typeface="Calibri"/>
                <a:sym typeface="Calibri"/>
              </a:rPr>
              <a:t>F1 Score: 0.8392</a:t>
            </a:r>
            <a:endParaRPr sz="2400">
              <a:latin typeface="Open Sans"/>
              <a:ea typeface="Open Sans"/>
              <a:cs typeface="Open Sans"/>
              <a:sym typeface="Open Sans"/>
            </a:endParaRPr>
          </a:p>
        </p:txBody>
      </p:sp>
      <p:sp>
        <p:nvSpPr>
          <p:cNvPr id="285" name="Google Shape;285;g34fc07e03f4_0_35"/>
          <p:cNvSpPr txBox="1"/>
          <p:nvPr/>
        </p:nvSpPr>
        <p:spPr>
          <a:xfrm>
            <a:off x="8923800" y="6667625"/>
            <a:ext cx="7032900" cy="4027800"/>
          </a:xfrm>
          <a:prstGeom prst="rect">
            <a:avLst/>
          </a:prstGeom>
          <a:noFill/>
          <a:ln>
            <a:noFill/>
          </a:ln>
        </p:spPr>
        <p:txBody>
          <a:bodyPr spcFirstLastPara="1" wrap="square" lIns="91425" tIns="91425" rIns="91425" bIns="91425" anchor="t" anchorCtr="0">
            <a:noAutofit/>
          </a:bodyPr>
          <a:lstStyle/>
          <a:p>
            <a:pPr marL="457200" lvl="0"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Model: Extra Tree Classification</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n_estimators=210</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criterion='entropy'</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max_depth = 27</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bootstrap=True</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min_samples_split = 2</a:t>
            </a:r>
            <a:endParaRPr sz="2600">
              <a:solidFill>
                <a:schemeClr val="dk1"/>
              </a:solidFill>
              <a:latin typeface="Inter"/>
              <a:ea typeface="Inter"/>
              <a:cs typeface="Inter"/>
              <a:sym typeface="Inter"/>
            </a:endParaRPr>
          </a:p>
          <a:p>
            <a:pPr marL="914400" lvl="1" indent="-393700" algn="l" rtl="0">
              <a:lnSpc>
                <a:spcPct val="11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class_weight='balanced'</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35013d3f423_0_40"/>
          <p:cNvSpPr/>
          <p:nvPr/>
        </p:nvSpPr>
        <p:spPr>
          <a:xfrm>
            <a:off x="0" y="9984779"/>
            <a:ext cx="18291008" cy="301197"/>
          </a:xfrm>
          <a:custGeom>
            <a:avLst/>
            <a:gdLst/>
            <a:ahLst/>
            <a:cxnLst/>
            <a:rect l="l" t="t" r="r" b="b"/>
            <a:pathLst>
              <a:path w="4816592" h="1192858" extrusionOk="0">
                <a:moveTo>
                  <a:pt x="0" y="0"/>
                </a:moveTo>
                <a:lnTo>
                  <a:pt x="4816592" y="0"/>
                </a:lnTo>
                <a:lnTo>
                  <a:pt x="4816592" y="1192858"/>
                </a:lnTo>
                <a:lnTo>
                  <a:pt x="0" y="1192858"/>
                </a:lnTo>
                <a:close/>
              </a:path>
            </a:pathLst>
          </a:custGeom>
          <a:solidFill>
            <a:srgbClr val="17726D"/>
          </a:solidFill>
          <a:ln>
            <a:noFill/>
          </a:ln>
        </p:spPr>
        <p:txBody>
          <a:bodyPr/>
          <a:lstStyle/>
          <a:p>
            <a:endParaRPr lang="en-US"/>
          </a:p>
        </p:txBody>
      </p:sp>
      <p:grpSp>
        <p:nvGrpSpPr>
          <p:cNvPr id="291" name="Google Shape;291;g35013d3f423_0_40"/>
          <p:cNvGrpSpPr/>
          <p:nvPr/>
        </p:nvGrpSpPr>
        <p:grpSpPr>
          <a:xfrm>
            <a:off x="15853048" y="-912528"/>
            <a:ext cx="3803172" cy="3803172"/>
            <a:chOff x="0" y="0"/>
            <a:chExt cx="812800" cy="812800"/>
          </a:xfrm>
        </p:grpSpPr>
        <p:sp>
          <p:nvSpPr>
            <p:cNvPr id="292" name="Google Shape;292;g35013d3f423_0_4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35013d3f423_0_4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94" name="Google Shape;294;g35013d3f423_0_40"/>
          <p:cNvSpPr txBox="1"/>
          <p:nvPr/>
        </p:nvSpPr>
        <p:spPr>
          <a:xfrm>
            <a:off x="4944550" y="434963"/>
            <a:ext cx="75015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Complex Matrix </a:t>
            </a:r>
            <a:endParaRPr/>
          </a:p>
        </p:txBody>
      </p:sp>
      <p:grpSp>
        <p:nvGrpSpPr>
          <p:cNvPr id="295" name="Google Shape;295;g35013d3f423_0_40"/>
          <p:cNvGrpSpPr/>
          <p:nvPr/>
        </p:nvGrpSpPr>
        <p:grpSpPr>
          <a:xfrm>
            <a:off x="0" y="9077473"/>
            <a:ext cx="1028706" cy="1209692"/>
            <a:chOff x="0" y="-47625"/>
            <a:chExt cx="270933" cy="318600"/>
          </a:xfrm>
        </p:grpSpPr>
        <p:sp>
          <p:nvSpPr>
            <p:cNvPr id="296" name="Google Shape;296;g35013d3f423_0_40"/>
            <p:cNvSpPr/>
            <p:nvPr/>
          </p:nvSpPr>
          <p:spPr>
            <a:xfrm>
              <a:off x="0" y="0"/>
              <a:ext cx="270933" cy="270933"/>
            </a:xfrm>
            <a:custGeom>
              <a:avLst/>
              <a:gdLst/>
              <a:ahLst/>
              <a:cxnLst/>
              <a:rect l="l" t="t" r="r" b="b"/>
              <a:pathLst>
                <a:path w="270933" h="270933" extrusionOk="0">
                  <a:moveTo>
                    <a:pt x="0" y="0"/>
                  </a:moveTo>
                  <a:lnTo>
                    <a:pt x="270933" y="0"/>
                  </a:lnTo>
                  <a:lnTo>
                    <a:pt x="270933" y="270933"/>
                  </a:lnTo>
                  <a:lnTo>
                    <a:pt x="0" y="270933"/>
                  </a:lnTo>
                  <a:close/>
                </a:path>
              </a:pathLst>
            </a:custGeom>
            <a:solidFill>
              <a:srgbClr val="EAE4D2"/>
            </a:solidFill>
            <a:ln>
              <a:noFill/>
            </a:ln>
          </p:spPr>
          <p:txBody>
            <a:bodyPr/>
            <a:lstStyle/>
            <a:p>
              <a:endParaRPr lang="en-US"/>
            </a:p>
          </p:txBody>
        </p:sp>
        <p:sp>
          <p:nvSpPr>
            <p:cNvPr id="297" name="Google Shape;297;g35013d3f423_0_40"/>
            <p:cNvSpPr txBox="1"/>
            <p:nvPr/>
          </p:nvSpPr>
          <p:spPr>
            <a:xfrm>
              <a:off x="0" y="-47625"/>
              <a:ext cx="2709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98" name="Google Shape;298;g35013d3f423_0_40"/>
          <p:cNvPicPr preferRelativeResize="0"/>
          <p:nvPr/>
        </p:nvPicPr>
        <p:blipFill>
          <a:blip r:embed="rId3">
            <a:alphaModFix/>
          </a:blip>
          <a:stretch>
            <a:fillRect/>
          </a:stretch>
        </p:blipFill>
        <p:spPr>
          <a:xfrm>
            <a:off x="1192913" y="2348225"/>
            <a:ext cx="6244475" cy="2161550"/>
          </a:xfrm>
          <a:prstGeom prst="rect">
            <a:avLst/>
          </a:prstGeom>
          <a:noFill/>
          <a:ln>
            <a:noFill/>
          </a:ln>
        </p:spPr>
      </p:pic>
      <p:pic>
        <p:nvPicPr>
          <p:cNvPr id="299" name="Google Shape;299;g35013d3f423_0_40"/>
          <p:cNvPicPr preferRelativeResize="0"/>
          <p:nvPr/>
        </p:nvPicPr>
        <p:blipFill>
          <a:blip r:embed="rId4">
            <a:alphaModFix/>
          </a:blip>
          <a:stretch>
            <a:fillRect/>
          </a:stretch>
        </p:blipFill>
        <p:spPr>
          <a:xfrm>
            <a:off x="1381353" y="4762601"/>
            <a:ext cx="5924100" cy="4969350"/>
          </a:xfrm>
          <a:prstGeom prst="rect">
            <a:avLst/>
          </a:prstGeom>
          <a:noFill/>
          <a:ln>
            <a:noFill/>
          </a:ln>
        </p:spPr>
      </p:pic>
      <p:pic>
        <p:nvPicPr>
          <p:cNvPr id="300" name="Google Shape;300;g35013d3f423_0_40"/>
          <p:cNvPicPr preferRelativeResize="0"/>
          <p:nvPr/>
        </p:nvPicPr>
        <p:blipFill>
          <a:blip r:embed="rId5">
            <a:alphaModFix/>
          </a:blip>
          <a:stretch>
            <a:fillRect/>
          </a:stretch>
        </p:blipFill>
        <p:spPr>
          <a:xfrm>
            <a:off x="9979169" y="2247803"/>
            <a:ext cx="6244450" cy="2362392"/>
          </a:xfrm>
          <a:prstGeom prst="rect">
            <a:avLst/>
          </a:prstGeom>
          <a:noFill/>
          <a:ln>
            <a:noFill/>
          </a:ln>
        </p:spPr>
      </p:pic>
      <p:pic>
        <p:nvPicPr>
          <p:cNvPr id="301" name="Google Shape;301;g35013d3f423_0_40"/>
          <p:cNvPicPr preferRelativeResize="0"/>
          <p:nvPr/>
        </p:nvPicPr>
        <p:blipFill>
          <a:blip r:embed="rId6">
            <a:alphaModFix/>
          </a:blip>
          <a:stretch>
            <a:fillRect/>
          </a:stretch>
        </p:blipFill>
        <p:spPr>
          <a:xfrm>
            <a:off x="10498099" y="4762602"/>
            <a:ext cx="5832097" cy="4969350"/>
          </a:xfrm>
          <a:prstGeom prst="rect">
            <a:avLst/>
          </a:prstGeom>
          <a:noFill/>
          <a:ln>
            <a:noFill/>
          </a:ln>
        </p:spPr>
      </p:pic>
      <p:sp>
        <p:nvSpPr>
          <p:cNvPr id="302" name="Google Shape;302;g35013d3f423_0_40"/>
          <p:cNvSpPr txBox="1"/>
          <p:nvPr/>
        </p:nvSpPr>
        <p:spPr>
          <a:xfrm>
            <a:off x="3287100" y="1591850"/>
            <a:ext cx="2569800" cy="7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&lt;Train Result&gt;</a:t>
            </a:r>
            <a:endParaRPr sz="3200">
              <a:solidFill>
                <a:schemeClr val="dk1"/>
              </a:solidFill>
              <a:latin typeface="Calibri"/>
              <a:ea typeface="Calibri"/>
              <a:cs typeface="Calibri"/>
              <a:sym typeface="Calibri"/>
            </a:endParaRPr>
          </a:p>
        </p:txBody>
      </p:sp>
      <p:sp>
        <p:nvSpPr>
          <p:cNvPr id="303" name="Google Shape;303;g35013d3f423_0_40"/>
          <p:cNvSpPr txBox="1"/>
          <p:nvPr/>
        </p:nvSpPr>
        <p:spPr>
          <a:xfrm>
            <a:off x="12446050" y="1591850"/>
            <a:ext cx="2569800" cy="7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&lt;Test Result&gt;</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grpSp>
        <p:nvGrpSpPr>
          <p:cNvPr id="308" name="Google Shape;308;g35013d3f423_0_193"/>
          <p:cNvGrpSpPr/>
          <p:nvPr/>
        </p:nvGrpSpPr>
        <p:grpSpPr>
          <a:xfrm>
            <a:off x="0" y="-180825"/>
            <a:ext cx="2703251" cy="10468053"/>
            <a:chOff x="0" y="-47625"/>
            <a:chExt cx="1661494" cy="2757000"/>
          </a:xfrm>
        </p:grpSpPr>
        <p:sp>
          <p:nvSpPr>
            <p:cNvPr id="309" name="Google Shape;309;g35013d3f423_0_193"/>
            <p:cNvSpPr/>
            <p:nvPr/>
          </p:nvSpPr>
          <p:spPr>
            <a:xfrm>
              <a:off x="0" y="0"/>
              <a:ext cx="1661494" cy="2709333"/>
            </a:xfrm>
            <a:custGeom>
              <a:avLst/>
              <a:gdLst/>
              <a:ahLst/>
              <a:cxnLst/>
              <a:rect l="l" t="t" r="r" b="b"/>
              <a:pathLst>
                <a:path w="1661494" h="2709333" extrusionOk="0">
                  <a:moveTo>
                    <a:pt x="0" y="0"/>
                  </a:moveTo>
                  <a:lnTo>
                    <a:pt x="1661494" y="0"/>
                  </a:lnTo>
                  <a:lnTo>
                    <a:pt x="1661494" y="2709333"/>
                  </a:lnTo>
                  <a:lnTo>
                    <a:pt x="0" y="2709333"/>
                  </a:lnTo>
                  <a:close/>
                </a:path>
              </a:pathLst>
            </a:custGeom>
            <a:solidFill>
              <a:srgbClr val="17726D"/>
            </a:solidFill>
            <a:ln>
              <a:noFill/>
            </a:ln>
          </p:spPr>
          <p:txBody>
            <a:bodyPr/>
            <a:lstStyle/>
            <a:p>
              <a:endParaRPr lang="en-US"/>
            </a:p>
          </p:txBody>
        </p:sp>
        <p:sp>
          <p:nvSpPr>
            <p:cNvPr id="310" name="Google Shape;310;g35013d3f423_0_193"/>
            <p:cNvSpPr txBox="1"/>
            <p:nvPr/>
          </p:nvSpPr>
          <p:spPr>
            <a:xfrm>
              <a:off x="0" y="-47625"/>
              <a:ext cx="16614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11" name="Google Shape;311;g35013d3f423_0_193"/>
          <p:cNvCxnSpPr/>
          <p:nvPr/>
        </p:nvCxnSpPr>
        <p:spPr>
          <a:xfrm>
            <a:off x="4571992" y="1964207"/>
            <a:ext cx="4351800" cy="0"/>
          </a:xfrm>
          <a:prstGeom prst="straightConnector1">
            <a:avLst/>
          </a:prstGeom>
          <a:noFill/>
          <a:ln w="76200" cap="flat" cmpd="sng">
            <a:solidFill>
              <a:srgbClr val="EAE4D2"/>
            </a:solidFill>
            <a:prstDash val="solid"/>
            <a:round/>
            <a:headEnd type="none" w="sm" len="sm"/>
            <a:tailEnd type="none" w="sm" len="sm"/>
          </a:ln>
        </p:spPr>
      </p:cxnSp>
      <p:grpSp>
        <p:nvGrpSpPr>
          <p:cNvPr id="312" name="Google Shape;312;g35013d3f423_0_193"/>
          <p:cNvGrpSpPr/>
          <p:nvPr/>
        </p:nvGrpSpPr>
        <p:grpSpPr>
          <a:xfrm>
            <a:off x="1028700" y="8881660"/>
            <a:ext cx="715183" cy="715183"/>
            <a:chOff x="0" y="0"/>
            <a:chExt cx="812800" cy="812800"/>
          </a:xfrm>
        </p:grpSpPr>
        <p:sp>
          <p:nvSpPr>
            <p:cNvPr id="313" name="Google Shape;313;g35013d3f423_0_19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g35013d3f423_0_19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5" name="Google Shape;315;g35013d3f423_0_193"/>
          <p:cNvSpPr txBox="1"/>
          <p:nvPr/>
        </p:nvSpPr>
        <p:spPr>
          <a:xfrm>
            <a:off x="3502376" y="855998"/>
            <a:ext cx="81681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Model Result</a:t>
            </a:r>
            <a:endParaRPr/>
          </a:p>
        </p:txBody>
      </p:sp>
      <p:grpSp>
        <p:nvGrpSpPr>
          <p:cNvPr id="316" name="Google Shape;316;g35013d3f423_0_193"/>
          <p:cNvGrpSpPr/>
          <p:nvPr/>
        </p:nvGrpSpPr>
        <p:grpSpPr>
          <a:xfrm>
            <a:off x="14561686" y="-935744"/>
            <a:ext cx="5402519" cy="5402519"/>
            <a:chOff x="0" y="0"/>
            <a:chExt cx="812800" cy="812800"/>
          </a:xfrm>
        </p:grpSpPr>
        <p:sp>
          <p:nvSpPr>
            <p:cNvPr id="317" name="Google Shape;317;g35013d3f423_0_19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g35013d3f423_0_19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9" name="Google Shape;319;g35013d3f423_0_193"/>
          <p:cNvSpPr txBox="1"/>
          <p:nvPr/>
        </p:nvSpPr>
        <p:spPr>
          <a:xfrm>
            <a:off x="3128550" y="1637625"/>
            <a:ext cx="14760300" cy="7588800"/>
          </a:xfrm>
          <a:prstGeom prst="rect">
            <a:avLst/>
          </a:prstGeom>
          <a:noFill/>
          <a:ln>
            <a:noFill/>
          </a:ln>
        </p:spPr>
        <p:txBody>
          <a:bodyPr spcFirstLastPara="1" wrap="square" lIns="0" tIns="0" rIns="0" bIns="0" anchor="t" anchorCtr="0">
            <a:spAutoFit/>
          </a:bodyPr>
          <a:lstStyle/>
          <a:p>
            <a:pPr marL="0" lvl="0" indent="0" algn="just" rtl="0">
              <a:lnSpc>
                <a:spcPct val="176000"/>
              </a:lnSpc>
              <a:spcBef>
                <a:spcPts val="0"/>
              </a:spcBef>
              <a:spcAft>
                <a:spcPts val="0"/>
              </a:spcAft>
              <a:buClr>
                <a:schemeClr val="dk1"/>
              </a:buClr>
              <a:buSzPts val="1100"/>
              <a:buFont typeface="Arial"/>
              <a:buNone/>
            </a:pPr>
            <a:endParaRPr sz="2700" b="1">
              <a:solidFill>
                <a:schemeClr val="dk1"/>
              </a:solidFill>
              <a:latin typeface="Inter"/>
              <a:ea typeface="Inter"/>
              <a:cs typeface="Inter"/>
              <a:sym typeface="Inter"/>
            </a:endParaRPr>
          </a:p>
          <a:p>
            <a:pPr marL="457200" lvl="0" indent="-400050" algn="l" rtl="0">
              <a:lnSpc>
                <a:spcPct val="155000"/>
              </a:lnSpc>
              <a:spcBef>
                <a:spcPts val="0"/>
              </a:spcBef>
              <a:spcAft>
                <a:spcPts val="0"/>
              </a:spcAft>
              <a:buClr>
                <a:schemeClr val="dk1"/>
              </a:buClr>
              <a:buSzPts val="2700"/>
              <a:buFont typeface="Inter"/>
              <a:buChar char="●"/>
            </a:pPr>
            <a:r>
              <a:rPr lang="en-US" sz="2700" b="1">
                <a:solidFill>
                  <a:schemeClr val="dk1"/>
                </a:solidFill>
                <a:latin typeface="Inter"/>
                <a:ea typeface="Inter"/>
                <a:cs typeface="Inter"/>
                <a:sym typeface="Inter"/>
              </a:rPr>
              <a:t>Overfitting Observation</a:t>
            </a:r>
            <a:endParaRPr sz="2700" b="1">
              <a:solidFill>
                <a:schemeClr val="dk1"/>
              </a:solidFill>
              <a:latin typeface="Inter"/>
              <a:ea typeface="Inter"/>
              <a:cs typeface="Inter"/>
              <a:sym typeface="Inter"/>
            </a:endParaRPr>
          </a:p>
          <a:p>
            <a:pPr marL="914400" lvl="1" indent="-400050" algn="l" rtl="0">
              <a:lnSpc>
                <a:spcPct val="155000"/>
              </a:lnSpc>
              <a:spcBef>
                <a:spcPts val="0"/>
              </a:spcBef>
              <a:spcAft>
                <a:spcPts val="0"/>
              </a:spcAft>
              <a:buClr>
                <a:schemeClr val="dk1"/>
              </a:buClr>
              <a:buSzPts val="2700"/>
              <a:buFont typeface="Inter"/>
              <a:buChar char="○"/>
            </a:pPr>
            <a:r>
              <a:rPr lang="en-US" sz="2700">
                <a:solidFill>
                  <a:schemeClr val="dk1"/>
                </a:solidFill>
                <a:latin typeface="Inter"/>
                <a:ea typeface="Inter"/>
                <a:cs typeface="Inter"/>
                <a:sym typeface="Inter"/>
              </a:rPr>
              <a:t>The model achieved an F1-score of 0.97 on the training set, but only 0.83 on the test set.</a:t>
            </a:r>
            <a:endParaRPr sz="2700">
              <a:solidFill>
                <a:schemeClr val="dk1"/>
              </a:solidFill>
              <a:latin typeface="Inter"/>
              <a:ea typeface="Inter"/>
              <a:cs typeface="Inter"/>
              <a:sym typeface="Inter"/>
            </a:endParaRPr>
          </a:p>
          <a:p>
            <a:pPr marL="914400" lvl="1" indent="-400050" algn="l" rtl="0">
              <a:lnSpc>
                <a:spcPct val="155000"/>
              </a:lnSpc>
              <a:spcBef>
                <a:spcPts val="0"/>
              </a:spcBef>
              <a:spcAft>
                <a:spcPts val="0"/>
              </a:spcAft>
              <a:buClr>
                <a:schemeClr val="dk1"/>
              </a:buClr>
              <a:buSzPts val="2700"/>
              <a:buFont typeface="Inter"/>
              <a:buChar char="○"/>
            </a:pPr>
            <a:r>
              <a:rPr lang="en-US" sz="2700">
                <a:solidFill>
                  <a:schemeClr val="dk1"/>
                </a:solidFill>
                <a:latin typeface="Inter"/>
                <a:ea typeface="Inter"/>
                <a:cs typeface="Inter"/>
                <a:sym typeface="Inter"/>
              </a:rPr>
              <a:t>This performance gap shows overfitting, but generalization remained acceptable.</a:t>
            </a:r>
            <a:endParaRPr sz="2700">
              <a:solidFill>
                <a:schemeClr val="dk1"/>
              </a:solidFill>
              <a:latin typeface="Inter"/>
              <a:ea typeface="Inter"/>
              <a:cs typeface="Inter"/>
              <a:sym typeface="Inter"/>
            </a:endParaRPr>
          </a:p>
          <a:p>
            <a:pPr marL="0" lvl="0" indent="0" algn="l" rtl="0">
              <a:lnSpc>
                <a:spcPct val="155000"/>
              </a:lnSpc>
              <a:spcBef>
                <a:spcPts val="0"/>
              </a:spcBef>
              <a:spcAft>
                <a:spcPts val="0"/>
              </a:spcAft>
              <a:buNone/>
            </a:pPr>
            <a:endParaRPr sz="2700" b="1">
              <a:solidFill>
                <a:schemeClr val="dk1"/>
              </a:solidFill>
              <a:latin typeface="Inter"/>
              <a:ea typeface="Inter"/>
              <a:cs typeface="Inter"/>
              <a:sym typeface="Inter"/>
            </a:endParaRPr>
          </a:p>
          <a:p>
            <a:pPr marL="457200" lvl="0" indent="-400050" algn="l" rtl="0">
              <a:lnSpc>
                <a:spcPct val="155000"/>
              </a:lnSpc>
              <a:spcBef>
                <a:spcPts val="0"/>
              </a:spcBef>
              <a:spcAft>
                <a:spcPts val="0"/>
              </a:spcAft>
              <a:buClr>
                <a:schemeClr val="dk1"/>
              </a:buClr>
              <a:buSzPts val="2700"/>
              <a:buFont typeface="Inter"/>
              <a:buChar char="●"/>
            </a:pPr>
            <a:r>
              <a:rPr lang="en-US" sz="2700" b="1">
                <a:solidFill>
                  <a:schemeClr val="dk1"/>
                </a:solidFill>
                <a:latin typeface="Inter"/>
                <a:ea typeface="Inter"/>
                <a:cs typeface="Inter"/>
                <a:sym typeface="Inter"/>
              </a:rPr>
              <a:t>Why We Selected This Model</a:t>
            </a:r>
            <a:endParaRPr sz="2700" b="1">
              <a:solidFill>
                <a:schemeClr val="dk1"/>
              </a:solidFill>
              <a:latin typeface="Inter"/>
              <a:ea typeface="Inter"/>
              <a:cs typeface="Inter"/>
              <a:sym typeface="Inter"/>
            </a:endParaRPr>
          </a:p>
          <a:p>
            <a:pPr marL="914400" lvl="1" indent="-400050" algn="l" rtl="0">
              <a:lnSpc>
                <a:spcPct val="155000"/>
              </a:lnSpc>
              <a:spcBef>
                <a:spcPts val="0"/>
              </a:spcBef>
              <a:spcAft>
                <a:spcPts val="0"/>
              </a:spcAft>
              <a:buClr>
                <a:schemeClr val="dk1"/>
              </a:buClr>
              <a:buSzPts val="2700"/>
              <a:buFont typeface="Inter"/>
              <a:buChar char="○"/>
            </a:pPr>
            <a:r>
              <a:rPr lang="en-US" sz="2700">
                <a:solidFill>
                  <a:schemeClr val="dk1"/>
                </a:solidFill>
                <a:latin typeface="Inter"/>
                <a:ea typeface="Inter"/>
                <a:cs typeface="Inter"/>
                <a:sym typeface="Inter"/>
              </a:rPr>
              <a:t>Despite the gap, this model achieved the highest F1-score (0.8392) on the validation set, compared to other candidates.</a:t>
            </a:r>
            <a:endParaRPr sz="2700">
              <a:solidFill>
                <a:schemeClr val="dk1"/>
              </a:solidFill>
              <a:latin typeface="Inter"/>
              <a:ea typeface="Inter"/>
              <a:cs typeface="Inter"/>
              <a:sym typeface="Inter"/>
            </a:endParaRPr>
          </a:p>
          <a:p>
            <a:pPr marL="914400" lvl="1" indent="-400050" algn="l" rtl="0">
              <a:lnSpc>
                <a:spcPct val="155000"/>
              </a:lnSpc>
              <a:spcBef>
                <a:spcPts val="0"/>
              </a:spcBef>
              <a:spcAft>
                <a:spcPts val="0"/>
              </a:spcAft>
              <a:buClr>
                <a:schemeClr val="dk1"/>
              </a:buClr>
              <a:buSzPts val="2700"/>
              <a:buFont typeface="Inter"/>
              <a:buChar char="○"/>
            </a:pPr>
            <a:r>
              <a:rPr lang="en-US" sz="2700">
                <a:solidFill>
                  <a:schemeClr val="dk1"/>
                </a:solidFill>
                <a:latin typeface="Inter"/>
                <a:ea typeface="Inter"/>
                <a:cs typeface="Inter"/>
                <a:sym typeface="Inter"/>
              </a:rPr>
              <a:t>Showed consistent performance across both classes, with precision and recall balanced at 0.83.</a:t>
            </a:r>
            <a:endParaRPr sz="2700">
              <a:solidFill>
                <a:schemeClr val="dk1"/>
              </a:solidFill>
              <a:latin typeface="Inter"/>
              <a:ea typeface="Inter"/>
              <a:cs typeface="Inter"/>
              <a:sym typeface="Inter"/>
            </a:endParaRPr>
          </a:p>
          <a:p>
            <a:pPr marL="914400" lvl="1" indent="-400050" algn="l" rtl="0">
              <a:lnSpc>
                <a:spcPct val="155000"/>
              </a:lnSpc>
              <a:spcBef>
                <a:spcPts val="0"/>
              </a:spcBef>
              <a:spcAft>
                <a:spcPts val="0"/>
              </a:spcAft>
              <a:buClr>
                <a:schemeClr val="dk1"/>
              </a:buClr>
              <a:buSzPts val="2700"/>
              <a:buFont typeface="Inter"/>
              <a:buChar char="○"/>
            </a:pPr>
            <a:r>
              <a:rPr lang="en-US" sz="2700">
                <a:solidFill>
                  <a:schemeClr val="dk1"/>
                </a:solidFill>
                <a:latin typeface="Inter"/>
                <a:ea typeface="Inter"/>
                <a:cs typeface="Inter"/>
                <a:sym typeface="Inter"/>
              </a:rPr>
              <a:t>Chosen for its strong real-world prediction capability</a:t>
            </a:r>
            <a:endParaRPr sz="2700">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grpSp>
        <p:nvGrpSpPr>
          <p:cNvPr id="324" name="Google Shape;324;g35013d3f423_0_237"/>
          <p:cNvGrpSpPr/>
          <p:nvPr/>
        </p:nvGrpSpPr>
        <p:grpSpPr>
          <a:xfrm>
            <a:off x="0" y="-180827"/>
            <a:ext cx="18288118" cy="3125999"/>
            <a:chOff x="0" y="-47625"/>
            <a:chExt cx="4816592" cy="823303"/>
          </a:xfrm>
        </p:grpSpPr>
        <p:sp>
          <p:nvSpPr>
            <p:cNvPr id="325" name="Google Shape;325;g35013d3f423_0_237"/>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326" name="Google Shape;326;g35013d3f423_0_237"/>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27" name="Google Shape;327;g35013d3f423_0_237"/>
          <p:cNvSpPr txBox="1"/>
          <p:nvPr/>
        </p:nvSpPr>
        <p:spPr>
          <a:xfrm>
            <a:off x="1505850" y="5257625"/>
            <a:ext cx="156756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How We Improved Model</a:t>
            </a:r>
            <a:endParaRPr sz="10000"/>
          </a:p>
        </p:txBody>
      </p:sp>
      <p:grpSp>
        <p:nvGrpSpPr>
          <p:cNvPr id="328" name="Google Shape;328;g35013d3f423_0_237"/>
          <p:cNvGrpSpPr/>
          <p:nvPr/>
        </p:nvGrpSpPr>
        <p:grpSpPr>
          <a:xfrm>
            <a:off x="15745226" y="-1332365"/>
            <a:ext cx="3803172" cy="3803172"/>
            <a:chOff x="0" y="0"/>
            <a:chExt cx="812800" cy="812800"/>
          </a:xfrm>
        </p:grpSpPr>
        <p:sp>
          <p:nvSpPr>
            <p:cNvPr id="329" name="Google Shape;329;g35013d3f423_0_23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g35013d3f423_0_23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34e64dcd3bf_0_7"/>
          <p:cNvSpPr/>
          <p:nvPr/>
        </p:nvSpPr>
        <p:spPr>
          <a:xfrm>
            <a:off x="0" y="8499825"/>
            <a:ext cx="18291008" cy="1786305"/>
          </a:xfrm>
          <a:custGeom>
            <a:avLst/>
            <a:gdLst/>
            <a:ahLst/>
            <a:cxnLst/>
            <a:rect l="l" t="t" r="r" b="b"/>
            <a:pathLst>
              <a:path w="4816592" h="1192858" extrusionOk="0">
                <a:moveTo>
                  <a:pt x="0" y="0"/>
                </a:moveTo>
                <a:lnTo>
                  <a:pt x="4816592" y="0"/>
                </a:lnTo>
                <a:lnTo>
                  <a:pt x="4816592" y="1192858"/>
                </a:lnTo>
                <a:lnTo>
                  <a:pt x="0" y="1192858"/>
                </a:lnTo>
                <a:close/>
              </a:path>
            </a:pathLst>
          </a:custGeom>
          <a:solidFill>
            <a:srgbClr val="17726D"/>
          </a:solidFill>
          <a:ln>
            <a:noFill/>
          </a:ln>
        </p:spPr>
        <p:txBody>
          <a:bodyPr/>
          <a:lstStyle/>
          <a:p>
            <a:endParaRPr lang="en-US"/>
          </a:p>
        </p:txBody>
      </p:sp>
      <p:grpSp>
        <p:nvGrpSpPr>
          <p:cNvPr id="336" name="Google Shape;336;g34e64dcd3bf_0_7"/>
          <p:cNvGrpSpPr/>
          <p:nvPr/>
        </p:nvGrpSpPr>
        <p:grpSpPr>
          <a:xfrm>
            <a:off x="15853048" y="-912528"/>
            <a:ext cx="3803172" cy="3803172"/>
            <a:chOff x="0" y="0"/>
            <a:chExt cx="812800" cy="812800"/>
          </a:xfrm>
        </p:grpSpPr>
        <p:sp>
          <p:nvSpPr>
            <p:cNvPr id="337" name="Google Shape;337;g34e64dcd3bf_0_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g34e64dcd3bf_0_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9" name="Google Shape;339;g34e64dcd3bf_0_7"/>
          <p:cNvSpPr txBox="1"/>
          <p:nvPr/>
        </p:nvSpPr>
        <p:spPr>
          <a:xfrm>
            <a:off x="729175" y="434963"/>
            <a:ext cx="10711800" cy="2271900"/>
          </a:xfrm>
          <a:prstGeom prst="rect">
            <a:avLst/>
          </a:prstGeom>
          <a:noFill/>
          <a:ln>
            <a:noFill/>
          </a:ln>
        </p:spPr>
        <p:txBody>
          <a:bodyPr spcFirstLastPara="1" wrap="square" lIns="0" tIns="0" rIns="0" bIns="0" anchor="t" anchorCtr="0">
            <a:spAutoFit/>
          </a:bodyPr>
          <a:lstStyle/>
          <a:p>
            <a:pPr marL="0" lvl="0" indent="0" algn="l" rtl="0">
              <a:lnSpc>
                <a:spcPct val="105000"/>
              </a:lnSpc>
              <a:spcBef>
                <a:spcPts val="0"/>
              </a:spcBef>
              <a:spcAft>
                <a:spcPts val="0"/>
              </a:spcAft>
              <a:buClr>
                <a:schemeClr val="dk1"/>
              </a:buClr>
              <a:buFont typeface="Arial"/>
              <a:buNone/>
            </a:pPr>
            <a:r>
              <a:rPr lang="en-US" sz="7200" b="1">
                <a:solidFill>
                  <a:srgbClr val="17726D"/>
                </a:solidFill>
                <a:latin typeface="Inter"/>
                <a:ea typeface="Inter"/>
                <a:cs typeface="Inter"/>
                <a:sym typeface="Inter"/>
              </a:rPr>
              <a:t>How to Improve?</a:t>
            </a:r>
            <a:endParaRPr>
              <a:solidFill>
                <a:schemeClr val="dk1"/>
              </a:solidFill>
            </a:endParaRPr>
          </a:p>
          <a:p>
            <a:pPr marL="0" marR="0" lvl="0" indent="0" algn="l" rtl="0">
              <a:lnSpc>
                <a:spcPct val="105000"/>
              </a:lnSpc>
              <a:spcBef>
                <a:spcPts val="0"/>
              </a:spcBef>
              <a:spcAft>
                <a:spcPts val="0"/>
              </a:spcAft>
              <a:buNone/>
            </a:pPr>
            <a:endParaRPr sz="7200" b="1">
              <a:solidFill>
                <a:srgbClr val="17726D"/>
              </a:solidFill>
              <a:latin typeface="Inter"/>
              <a:ea typeface="Inter"/>
              <a:cs typeface="Inter"/>
              <a:sym typeface="Inter"/>
            </a:endParaRPr>
          </a:p>
        </p:txBody>
      </p:sp>
      <p:grpSp>
        <p:nvGrpSpPr>
          <p:cNvPr id="340" name="Google Shape;340;g34e64dcd3bf_0_7"/>
          <p:cNvGrpSpPr/>
          <p:nvPr/>
        </p:nvGrpSpPr>
        <p:grpSpPr>
          <a:xfrm>
            <a:off x="0" y="9077473"/>
            <a:ext cx="1028706" cy="1209692"/>
            <a:chOff x="0" y="-47625"/>
            <a:chExt cx="270933" cy="318600"/>
          </a:xfrm>
        </p:grpSpPr>
        <p:sp>
          <p:nvSpPr>
            <p:cNvPr id="341" name="Google Shape;341;g34e64dcd3bf_0_7"/>
            <p:cNvSpPr/>
            <p:nvPr/>
          </p:nvSpPr>
          <p:spPr>
            <a:xfrm>
              <a:off x="0" y="0"/>
              <a:ext cx="270933" cy="270933"/>
            </a:xfrm>
            <a:custGeom>
              <a:avLst/>
              <a:gdLst/>
              <a:ahLst/>
              <a:cxnLst/>
              <a:rect l="l" t="t" r="r" b="b"/>
              <a:pathLst>
                <a:path w="270933" h="270933" extrusionOk="0">
                  <a:moveTo>
                    <a:pt x="0" y="0"/>
                  </a:moveTo>
                  <a:lnTo>
                    <a:pt x="270933" y="0"/>
                  </a:lnTo>
                  <a:lnTo>
                    <a:pt x="270933" y="270933"/>
                  </a:lnTo>
                  <a:lnTo>
                    <a:pt x="0" y="270933"/>
                  </a:lnTo>
                  <a:close/>
                </a:path>
              </a:pathLst>
            </a:custGeom>
            <a:solidFill>
              <a:srgbClr val="EAE4D2"/>
            </a:solidFill>
            <a:ln>
              <a:noFill/>
            </a:ln>
          </p:spPr>
          <p:txBody>
            <a:bodyPr/>
            <a:lstStyle/>
            <a:p>
              <a:endParaRPr lang="en-US"/>
            </a:p>
          </p:txBody>
        </p:sp>
        <p:sp>
          <p:nvSpPr>
            <p:cNvPr id="342" name="Google Shape;342;g34e64dcd3bf_0_7"/>
            <p:cNvSpPr txBox="1"/>
            <p:nvPr/>
          </p:nvSpPr>
          <p:spPr>
            <a:xfrm>
              <a:off x="0" y="-47625"/>
              <a:ext cx="270900" cy="3186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43" name="Google Shape;343;g34e64dcd3bf_0_7"/>
          <p:cNvSpPr txBox="1"/>
          <p:nvPr/>
        </p:nvSpPr>
        <p:spPr>
          <a:xfrm>
            <a:off x="14791125" y="3273525"/>
            <a:ext cx="3087300" cy="49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pic>
        <p:nvPicPr>
          <p:cNvPr id="344" name="Google Shape;344;g34e64dcd3bf_0_7"/>
          <p:cNvPicPr preferRelativeResize="0"/>
          <p:nvPr/>
        </p:nvPicPr>
        <p:blipFill>
          <a:blip r:embed="rId3">
            <a:alphaModFix/>
          </a:blip>
          <a:stretch>
            <a:fillRect/>
          </a:stretch>
        </p:blipFill>
        <p:spPr>
          <a:xfrm>
            <a:off x="1908975" y="1490451"/>
            <a:ext cx="14221550" cy="8484024"/>
          </a:xfrm>
          <a:prstGeom prst="rect">
            <a:avLst/>
          </a:prstGeom>
          <a:noFill/>
          <a:ln>
            <a:noFill/>
          </a:ln>
        </p:spPr>
      </p:pic>
      <p:sp>
        <p:nvSpPr>
          <p:cNvPr id="345" name="Google Shape;345;g34e64dcd3bf_0_7"/>
          <p:cNvSpPr/>
          <p:nvPr/>
        </p:nvSpPr>
        <p:spPr>
          <a:xfrm>
            <a:off x="5340525" y="2051825"/>
            <a:ext cx="2750700" cy="4428900"/>
          </a:xfrm>
          <a:prstGeom prst="rect">
            <a:avLst/>
          </a:prstGeom>
          <a:noFill/>
          <a:ln w="7620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50" name="Google Shape;350;g34fc07e03f4_0_58"/>
          <p:cNvGrpSpPr/>
          <p:nvPr/>
        </p:nvGrpSpPr>
        <p:grpSpPr>
          <a:xfrm>
            <a:off x="-1061650" y="8036778"/>
            <a:ext cx="3803172" cy="3803172"/>
            <a:chOff x="0" y="0"/>
            <a:chExt cx="812800" cy="812800"/>
          </a:xfrm>
        </p:grpSpPr>
        <p:sp>
          <p:nvSpPr>
            <p:cNvPr id="351" name="Google Shape;351;g34fc07e03f4_0_5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g34fc07e03f4_0_58"/>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53" name="Google Shape;353;g34fc07e03f4_0_58"/>
          <p:cNvSpPr txBox="1"/>
          <p:nvPr/>
        </p:nvSpPr>
        <p:spPr>
          <a:xfrm>
            <a:off x="839945" y="562269"/>
            <a:ext cx="81480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How to Improve?</a:t>
            </a:r>
            <a:endParaRPr/>
          </a:p>
        </p:txBody>
      </p:sp>
      <p:grpSp>
        <p:nvGrpSpPr>
          <p:cNvPr id="354" name="Google Shape;354;g34fc07e03f4_0_58"/>
          <p:cNvGrpSpPr/>
          <p:nvPr/>
        </p:nvGrpSpPr>
        <p:grpSpPr>
          <a:xfrm>
            <a:off x="13273834" y="-180827"/>
            <a:ext cx="5014198" cy="10468053"/>
            <a:chOff x="0" y="-47625"/>
            <a:chExt cx="1320603" cy="2757000"/>
          </a:xfrm>
        </p:grpSpPr>
        <p:sp>
          <p:nvSpPr>
            <p:cNvPr id="355" name="Google Shape;355;g34fc07e03f4_0_58"/>
            <p:cNvSpPr/>
            <p:nvPr/>
          </p:nvSpPr>
          <p:spPr>
            <a:xfrm>
              <a:off x="0" y="0"/>
              <a:ext cx="1320603" cy="2709333"/>
            </a:xfrm>
            <a:custGeom>
              <a:avLst/>
              <a:gdLst/>
              <a:ahLst/>
              <a:cxnLst/>
              <a:rect l="l" t="t" r="r" b="b"/>
              <a:pathLst>
                <a:path w="1320603" h="2709333" extrusionOk="0">
                  <a:moveTo>
                    <a:pt x="0" y="0"/>
                  </a:moveTo>
                  <a:lnTo>
                    <a:pt x="1320603" y="0"/>
                  </a:lnTo>
                  <a:lnTo>
                    <a:pt x="1320603" y="2709333"/>
                  </a:lnTo>
                  <a:lnTo>
                    <a:pt x="0" y="2709333"/>
                  </a:lnTo>
                  <a:close/>
                </a:path>
              </a:pathLst>
            </a:custGeom>
            <a:solidFill>
              <a:srgbClr val="F6F6F6"/>
            </a:solidFill>
            <a:ln>
              <a:noFill/>
            </a:ln>
          </p:spPr>
          <p:txBody>
            <a:bodyPr/>
            <a:lstStyle/>
            <a:p>
              <a:endParaRPr lang="en-US"/>
            </a:p>
          </p:txBody>
        </p:sp>
        <p:sp>
          <p:nvSpPr>
            <p:cNvPr id="356" name="Google Shape;356;g34fc07e03f4_0_58"/>
            <p:cNvSpPr txBox="1"/>
            <p:nvPr/>
          </p:nvSpPr>
          <p:spPr>
            <a:xfrm>
              <a:off x="0" y="-47625"/>
              <a:ext cx="13206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57" name="Google Shape;357;g34fc07e03f4_0_58"/>
          <p:cNvGrpSpPr/>
          <p:nvPr/>
        </p:nvGrpSpPr>
        <p:grpSpPr>
          <a:xfrm>
            <a:off x="9144000" y="276667"/>
            <a:ext cx="9144454" cy="1676711"/>
            <a:chOff x="0" y="-47625"/>
            <a:chExt cx="2408400" cy="441600"/>
          </a:xfrm>
        </p:grpSpPr>
        <p:sp>
          <p:nvSpPr>
            <p:cNvPr id="358" name="Google Shape;358;g34fc07e03f4_0_58"/>
            <p:cNvSpPr/>
            <p:nvPr/>
          </p:nvSpPr>
          <p:spPr>
            <a:xfrm>
              <a:off x="0" y="0"/>
              <a:ext cx="2408296" cy="393857"/>
            </a:xfrm>
            <a:custGeom>
              <a:avLst/>
              <a:gdLst/>
              <a:ahLst/>
              <a:cxnLst/>
              <a:rect l="l" t="t" r="r" b="b"/>
              <a:pathLst>
                <a:path w="2408296" h="393857" extrusionOk="0">
                  <a:moveTo>
                    <a:pt x="0" y="0"/>
                  </a:moveTo>
                  <a:lnTo>
                    <a:pt x="2408296" y="0"/>
                  </a:lnTo>
                  <a:lnTo>
                    <a:pt x="2408296" y="393857"/>
                  </a:lnTo>
                  <a:lnTo>
                    <a:pt x="0" y="393857"/>
                  </a:lnTo>
                  <a:close/>
                </a:path>
              </a:pathLst>
            </a:custGeom>
            <a:solidFill>
              <a:srgbClr val="17726D"/>
            </a:solidFill>
            <a:ln>
              <a:noFill/>
            </a:ln>
          </p:spPr>
          <p:txBody>
            <a:bodyPr/>
            <a:lstStyle/>
            <a:p>
              <a:endParaRPr lang="en-US"/>
            </a:p>
          </p:txBody>
        </p:sp>
        <p:sp>
          <p:nvSpPr>
            <p:cNvPr id="359" name="Google Shape;359;g34fc07e03f4_0_58"/>
            <p:cNvSpPr txBox="1"/>
            <p:nvPr/>
          </p:nvSpPr>
          <p:spPr>
            <a:xfrm>
              <a:off x="0" y="-47625"/>
              <a:ext cx="2408400" cy="4416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60" name="Google Shape;360;g34fc07e03f4_0_58"/>
          <p:cNvSpPr/>
          <p:nvPr/>
        </p:nvSpPr>
        <p:spPr>
          <a:xfrm>
            <a:off x="953800" y="2352999"/>
            <a:ext cx="7620900" cy="355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1" name="Google Shape;361;g34fc07e03f4_0_58"/>
          <p:cNvSpPr/>
          <p:nvPr/>
        </p:nvSpPr>
        <p:spPr>
          <a:xfrm>
            <a:off x="953800" y="6388199"/>
            <a:ext cx="7620900" cy="355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2" name="Google Shape;362;g34fc07e03f4_0_58"/>
          <p:cNvSpPr/>
          <p:nvPr/>
        </p:nvSpPr>
        <p:spPr>
          <a:xfrm>
            <a:off x="9858225" y="6310324"/>
            <a:ext cx="7620900" cy="355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3" name="Google Shape;363;g34fc07e03f4_0_58"/>
          <p:cNvSpPr txBox="1"/>
          <p:nvPr/>
        </p:nvSpPr>
        <p:spPr>
          <a:xfrm>
            <a:off x="2684951" y="6670175"/>
            <a:ext cx="3995700" cy="5541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3599" b="1">
                <a:solidFill>
                  <a:srgbClr val="17726D"/>
                </a:solidFill>
                <a:latin typeface="Inter"/>
                <a:ea typeface="Inter"/>
                <a:cs typeface="Inter"/>
                <a:sym typeface="Inter"/>
              </a:rPr>
              <a:t>Feature Selection</a:t>
            </a:r>
            <a:endParaRPr sz="2300"/>
          </a:p>
        </p:txBody>
      </p:sp>
      <p:sp>
        <p:nvSpPr>
          <p:cNvPr id="364" name="Google Shape;364;g34fc07e03f4_0_58"/>
          <p:cNvSpPr/>
          <p:nvPr/>
        </p:nvSpPr>
        <p:spPr>
          <a:xfrm>
            <a:off x="9858225" y="2352999"/>
            <a:ext cx="7620900" cy="355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5" name="Google Shape;365;g34fc07e03f4_0_58"/>
          <p:cNvSpPr txBox="1"/>
          <p:nvPr/>
        </p:nvSpPr>
        <p:spPr>
          <a:xfrm>
            <a:off x="727754" y="2973475"/>
            <a:ext cx="8637000" cy="215400"/>
          </a:xfrm>
          <a:prstGeom prst="rect">
            <a:avLst/>
          </a:prstGeom>
          <a:noFill/>
          <a:ln>
            <a:noFill/>
          </a:ln>
        </p:spPr>
        <p:txBody>
          <a:bodyPr spcFirstLastPara="1" wrap="square" lIns="0" tIns="0" rIns="0" bIns="0" anchor="t" anchorCtr="0">
            <a:spAutoFit/>
          </a:bodyPr>
          <a:lstStyle/>
          <a:p>
            <a:pPr marL="0" marR="0" lvl="0" indent="0" algn="just" rtl="0">
              <a:lnSpc>
                <a:spcPct val="155000"/>
              </a:lnSpc>
              <a:spcBef>
                <a:spcPts val="0"/>
              </a:spcBef>
              <a:spcAft>
                <a:spcPts val="0"/>
              </a:spcAft>
              <a:buNone/>
            </a:pPr>
            <a:endParaRPr/>
          </a:p>
        </p:txBody>
      </p:sp>
      <p:sp>
        <p:nvSpPr>
          <p:cNvPr id="366" name="Google Shape;366;g34fc07e03f4_0_58"/>
          <p:cNvSpPr txBox="1"/>
          <p:nvPr/>
        </p:nvSpPr>
        <p:spPr>
          <a:xfrm>
            <a:off x="1215650" y="7425325"/>
            <a:ext cx="7476600" cy="2724600"/>
          </a:xfrm>
          <a:prstGeom prst="rect">
            <a:avLst/>
          </a:prstGeom>
          <a:noFill/>
          <a:ln>
            <a:noFill/>
          </a:ln>
        </p:spPr>
        <p:txBody>
          <a:bodyPr spcFirstLastPara="1" wrap="square" lIns="0" tIns="0" rIns="0" bIns="0" anchor="t" anchorCtr="0">
            <a:spAutoFit/>
          </a:bodyPr>
          <a:lstStyle/>
          <a:p>
            <a:pPr marL="457200" lvl="0" indent="-393700" algn="l" rtl="0">
              <a:lnSpc>
                <a:spcPct val="150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Selected features based on correlation analysis and conceptual relevance.</a:t>
            </a:r>
            <a:endParaRPr sz="2600">
              <a:solidFill>
                <a:schemeClr val="dk1"/>
              </a:solidFill>
              <a:latin typeface="Inter"/>
              <a:ea typeface="Inter"/>
              <a:cs typeface="Inter"/>
              <a:sym typeface="Inter"/>
            </a:endParaRPr>
          </a:p>
          <a:p>
            <a:pPr marL="457200" lvl="0" indent="-387350" algn="l" rtl="0">
              <a:lnSpc>
                <a:spcPct val="150000"/>
              </a:lnSpc>
              <a:spcBef>
                <a:spcPts val="0"/>
              </a:spcBef>
              <a:spcAft>
                <a:spcPts val="0"/>
              </a:spcAft>
              <a:buClr>
                <a:schemeClr val="dk1"/>
              </a:buClr>
              <a:buSzPts val="2500"/>
              <a:buFont typeface="Inter"/>
              <a:buChar char="●"/>
            </a:pPr>
            <a:r>
              <a:rPr lang="en-US" sz="2500">
                <a:solidFill>
                  <a:schemeClr val="dk1"/>
                </a:solidFill>
                <a:latin typeface="Inter"/>
                <a:ea typeface="Inter"/>
                <a:cs typeface="Inter"/>
                <a:sym typeface="Inter"/>
              </a:rPr>
              <a:t>Conducted multiple trials with different combinations of variables.</a:t>
            </a:r>
            <a:endParaRPr sz="2500">
              <a:solidFill>
                <a:schemeClr val="dk1"/>
              </a:solidFill>
              <a:latin typeface="Inter"/>
              <a:ea typeface="Inter"/>
              <a:cs typeface="Inter"/>
              <a:sym typeface="Inter"/>
            </a:endParaRPr>
          </a:p>
          <a:p>
            <a:pPr marL="457200" lvl="0" indent="0" algn="l" rtl="0">
              <a:spcBef>
                <a:spcPts val="0"/>
              </a:spcBef>
              <a:spcAft>
                <a:spcPts val="0"/>
              </a:spcAft>
              <a:buNone/>
            </a:pPr>
            <a:endParaRPr sz="2400">
              <a:latin typeface="Open Sans"/>
              <a:ea typeface="Open Sans"/>
              <a:cs typeface="Open Sans"/>
              <a:sym typeface="Open Sans"/>
            </a:endParaRPr>
          </a:p>
        </p:txBody>
      </p:sp>
      <p:sp>
        <p:nvSpPr>
          <p:cNvPr id="367" name="Google Shape;367;g34fc07e03f4_0_58"/>
          <p:cNvSpPr txBox="1"/>
          <p:nvPr/>
        </p:nvSpPr>
        <p:spPr>
          <a:xfrm>
            <a:off x="10144725" y="2611275"/>
            <a:ext cx="7143000" cy="5541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3599" b="1">
                <a:solidFill>
                  <a:srgbClr val="17726D"/>
                </a:solidFill>
                <a:latin typeface="Inter"/>
                <a:ea typeface="Inter"/>
                <a:cs typeface="Inter"/>
                <a:sym typeface="Inter"/>
              </a:rPr>
              <a:t>Finding Proper Pre-Processing</a:t>
            </a:r>
            <a:endParaRPr sz="2300"/>
          </a:p>
        </p:txBody>
      </p:sp>
      <p:sp>
        <p:nvSpPr>
          <p:cNvPr id="368" name="Google Shape;368;g34fc07e03f4_0_58"/>
          <p:cNvSpPr txBox="1"/>
          <p:nvPr/>
        </p:nvSpPr>
        <p:spPr>
          <a:xfrm>
            <a:off x="10068525" y="3391000"/>
            <a:ext cx="7334400" cy="2693700"/>
          </a:xfrm>
          <a:prstGeom prst="rect">
            <a:avLst/>
          </a:prstGeom>
          <a:noFill/>
          <a:ln>
            <a:noFill/>
          </a:ln>
        </p:spPr>
        <p:txBody>
          <a:bodyPr spcFirstLastPara="1" wrap="square" lIns="0" tIns="0" rIns="0" bIns="0" anchor="t" anchorCtr="0">
            <a:spAutoFit/>
          </a:bodyPr>
          <a:lstStyle/>
          <a:p>
            <a:pPr marL="457200" lvl="0" indent="-387350" algn="l" rtl="0">
              <a:lnSpc>
                <a:spcPct val="150000"/>
              </a:lnSpc>
              <a:spcBef>
                <a:spcPts val="0"/>
              </a:spcBef>
              <a:spcAft>
                <a:spcPts val="0"/>
              </a:spcAft>
              <a:buSzPts val="2500"/>
              <a:buChar char="●"/>
            </a:pPr>
            <a:r>
              <a:rPr lang="en-US" sz="2500">
                <a:solidFill>
                  <a:schemeClr val="dk1"/>
                </a:solidFill>
                <a:latin typeface="Inter"/>
                <a:ea typeface="Inter"/>
                <a:cs typeface="Inter"/>
                <a:sym typeface="Inter"/>
              </a:rPr>
              <a:t>Replaced IQR method with </a:t>
            </a:r>
            <a:r>
              <a:rPr lang="en-US" sz="2500" b="1">
                <a:solidFill>
                  <a:schemeClr val="dk1"/>
                </a:solidFill>
                <a:latin typeface="Inter"/>
                <a:ea typeface="Inter"/>
                <a:cs typeface="Inter"/>
                <a:sym typeface="Inter"/>
              </a:rPr>
              <a:t>Z-score</a:t>
            </a:r>
            <a:r>
              <a:rPr lang="en-US" sz="2500">
                <a:solidFill>
                  <a:schemeClr val="dk1"/>
                </a:solidFill>
                <a:latin typeface="Inter"/>
                <a:ea typeface="Inter"/>
                <a:cs typeface="Inter"/>
                <a:sym typeface="Inter"/>
              </a:rPr>
              <a:t> to remove extreme values without major data loss.</a:t>
            </a:r>
            <a:endParaRPr sz="2500">
              <a:solidFill>
                <a:schemeClr val="dk1"/>
              </a:solidFill>
              <a:latin typeface="Inter"/>
              <a:ea typeface="Inter"/>
              <a:cs typeface="Inter"/>
              <a:sym typeface="Inter"/>
            </a:endParaRPr>
          </a:p>
          <a:p>
            <a:pPr marL="457200" lvl="0" indent="-387350" algn="l" rtl="0">
              <a:lnSpc>
                <a:spcPct val="150000"/>
              </a:lnSpc>
              <a:spcBef>
                <a:spcPts val="0"/>
              </a:spcBef>
              <a:spcAft>
                <a:spcPts val="0"/>
              </a:spcAft>
              <a:buClr>
                <a:schemeClr val="dk1"/>
              </a:buClr>
              <a:buSzPts val="2500"/>
              <a:buChar char="●"/>
            </a:pPr>
            <a:r>
              <a:rPr lang="en-US" sz="2500">
                <a:solidFill>
                  <a:schemeClr val="dk1"/>
                </a:solidFill>
                <a:latin typeface="Inter"/>
                <a:ea typeface="Inter"/>
                <a:cs typeface="Inter"/>
                <a:sym typeface="Inter"/>
              </a:rPr>
              <a:t>Switched from SMOTE (less effective for spatial data) to </a:t>
            </a:r>
            <a:r>
              <a:rPr lang="en-US" sz="2500" b="1">
                <a:solidFill>
                  <a:schemeClr val="dk1"/>
                </a:solidFill>
                <a:latin typeface="Inter"/>
                <a:ea typeface="Inter"/>
                <a:cs typeface="Inter"/>
                <a:sym typeface="Inter"/>
              </a:rPr>
              <a:t>RandomOverSampler.</a:t>
            </a:r>
            <a:endParaRPr sz="2500" b="1">
              <a:solidFill>
                <a:schemeClr val="dk1"/>
              </a:solidFill>
              <a:latin typeface="Inter"/>
              <a:ea typeface="Inter"/>
              <a:cs typeface="Inter"/>
              <a:sym typeface="Inter"/>
            </a:endParaRPr>
          </a:p>
          <a:p>
            <a:pPr marL="457200" lvl="0" indent="0" algn="l" rtl="0">
              <a:lnSpc>
                <a:spcPct val="115000"/>
              </a:lnSpc>
              <a:spcBef>
                <a:spcPts val="0"/>
              </a:spcBef>
              <a:spcAft>
                <a:spcPts val="0"/>
              </a:spcAft>
              <a:buNone/>
            </a:pPr>
            <a:endParaRPr sz="2500">
              <a:solidFill>
                <a:schemeClr val="dk1"/>
              </a:solidFill>
              <a:latin typeface="Inter"/>
              <a:ea typeface="Inter"/>
              <a:cs typeface="Inter"/>
              <a:sym typeface="Inter"/>
            </a:endParaRPr>
          </a:p>
        </p:txBody>
      </p:sp>
      <p:sp>
        <p:nvSpPr>
          <p:cNvPr id="369" name="Google Shape;369;g34fc07e03f4_0_58"/>
          <p:cNvSpPr txBox="1"/>
          <p:nvPr/>
        </p:nvSpPr>
        <p:spPr>
          <a:xfrm>
            <a:off x="10903500" y="6649450"/>
            <a:ext cx="5709300" cy="5541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3599" b="1">
                <a:solidFill>
                  <a:srgbClr val="17726D"/>
                </a:solidFill>
                <a:latin typeface="Inter"/>
                <a:ea typeface="Inter"/>
                <a:cs typeface="Inter"/>
                <a:sym typeface="Inter"/>
              </a:rPr>
              <a:t>Hyper-Parameter Tuning</a:t>
            </a:r>
            <a:endParaRPr sz="2300"/>
          </a:p>
        </p:txBody>
      </p:sp>
      <p:sp>
        <p:nvSpPr>
          <p:cNvPr id="370" name="Google Shape;370;g34fc07e03f4_0_58"/>
          <p:cNvSpPr txBox="1"/>
          <p:nvPr/>
        </p:nvSpPr>
        <p:spPr>
          <a:xfrm>
            <a:off x="10144725" y="7425325"/>
            <a:ext cx="7143000" cy="2770500"/>
          </a:xfrm>
          <a:prstGeom prst="rect">
            <a:avLst/>
          </a:prstGeom>
          <a:noFill/>
          <a:ln>
            <a:noFill/>
          </a:ln>
        </p:spPr>
        <p:txBody>
          <a:bodyPr spcFirstLastPara="1" wrap="square" lIns="0" tIns="0" rIns="0" bIns="0" anchor="t" anchorCtr="0">
            <a:spAutoFit/>
          </a:bodyPr>
          <a:lstStyle/>
          <a:p>
            <a:pPr marL="457200" marR="0" lvl="0" indent="-387350" algn="l" rtl="0">
              <a:lnSpc>
                <a:spcPct val="155000"/>
              </a:lnSpc>
              <a:spcBef>
                <a:spcPts val="0"/>
              </a:spcBef>
              <a:spcAft>
                <a:spcPts val="0"/>
              </a:spcAft>
              <a:buClr>
                <a:schemeClr val="dk1"/>
              </a:buClr>
              <a:buSzPts val="2500"/>
              <a:buFont typeface="Inter"/>
              <a:buChar char="●"/>
            </a:pPr>
            <a:r>
              <a:rPr lang="en-US" sz="2500">
                <a:solidFill>
                  <a:schemeClr val="dk1"/>
                </a:solidFill>
                <a:latin typeface="Inter"/>
                <a:ea typeface="Inter"/>
                <a:cs typeface="Inter"/>
                <a:sym typeface="Inter"/>
              </a:rPr>
              <a:t>Performed </a:t>
            </a:r>
            <a:r>
              <a:rPr lang="en-US" sz="2500" b="1">
                <a:solidFill>
                  <a:schemeClr val="dk1"/>
                </a:solidFill>
                <a:latin typeface="Inter"/>
                <a:ea typeface="Inter"/>
                <a:cs typeface="Inter"/>
                <a:sym typeface="Inter"/>
              </a:rPr>
              <a:t>Grid Search</a:t>
            </a:r>
            <a:r>
              <a:rPr lang="en-US" sz="2500">
                <a:solidFill>
                  <a:schemeClr val="dk1"/>
                </a:solidFill>
                <a:latin typeface="Inter"/>
                <a:ea typeface="Inter"/>
                <a:cs typeface="Inter"/>
                <a:sym typeface="Inter"/>
              </a:rPr>
              <a:t> to identify optimal parameter ranges for each model.</a:t>
            </a:r>
            <a:endParaRPr sz="2500">
              <a:solidFill>
                <a:schemeClr val="dk1"/>
              </a:solidFill>
              <a:latin typeface="Inter"/>
              <a:ea typeface="Inter"/>
              <a:cs typeface="Inter"/>
              <a:sym typeface="Inter"/>
            </a:endParaRPr>
          </a:p>
          <a:p>
            <a:pPr marL="457200" marR="0" lvl="0" indent="-387350" algn="l" rtl="0">
              <a:lnSpc>
                <a:spcPct val="155000"/>
              </a:lnSpc>
              <a:spcBef>
                <a:spcPts val="0"/>
              </a:spcBef>
              <a:spcAft>
                <a:spcPts val="0"/>
              </a:spcAft>
              <a:buClr>
                <a:schemeClr val="dk1"/>
              </a:buClr>
              <a:buSzPts val="2500"/>
              <a:buFont typeface="Inter"/>
              <a:buChar char="●"/>
            </a:pPr>
            <a:r>
              <a:rPr lang="en-US" sz="2500">
                <a:solidFill>
                  <a:schemeClr val="dk1"/>
                </a:solidFill>
                <a:latin typeface="Inter"/>
                <a:ea typeface="Inter"/>
                <a:cs typeface="Inter"/>
                <a:sym typeface="Inter"/>
              </a:rPr>
              <a:t>Applied </a:t>
            </a:r>
            <a:r>
              <a:rPr lang="en-US" sz="2500" b="1">
                <a:solidFill>
                  <a:schemeClr val="dk1"/>
                </a:solidFill>
                <a:latin typeface="Inter"/>
                <a:ea typeface="Inter"/>
                <a:cs typeface="Inter"/>
                <a:sym typeface="Inter"/>
              </a:rPr>
              <a:t>fine-tuning</a:t>
            </a:r>
            <a:r>
              <a:rPr lang="en-US" sz="2500">
                <a:solidFill>
                  <a:schemeClr val="dk1"/>
                </a:solidFill>
                <a:latin typeface="Inter"/>
                <a:ea typeface="Inter"/>
                <a:cs typeface="Inter"/>
                <a:sym typeface="Inter"/>
              </a:rPr>
              <a:t> to further improve model performance and generalization</a:t>
            </a:r>
            <a:endParaRPr sz="2500">
              <a:solidFill>
                <a:schemeClr val="dk1"/>
              </a:solidFill>
              <a:latin typeface="Inter"/>
              <a:ea typeface="Inter"/>
              <a:cs typeface="Inter"/>
              <a:sym typeface="Inter"/>
            </a:endParaRPr>
          </a:p>
          <a:p>
            <a:pPr marL="0" marR="0" lvl="0" indent="0" algn="l" rtl="0">
              <a:lnSpc>
                <a:spcPct val="155000"/>
              </a:lnSpc>
              <a:spcBef>
                <a:spcPts val="0"/>
              </a:spcBef>
              <a:spcAft>
                <a:spcPts val="0"/>
              </a:spcAft>
              <a:buNone/>
            </a:pPr>
            <a:endParaRPr sz="2500">
              <a:solidFill>
                <a:schemeClr val="dk1"/>
              </a:solidFill>
              <a:latin typeface="Inter"/>
              <a:ea typeface="Inter"/>
              <a:cs typeface="Inter"/>
              <a:sym typeface="Inter"/>
            </a:endParaRPr>
          </a:p>
        </p:txBody>
      </p:sp>
      <p:sp>
        <p:nvSpPr>
          <p:cNvPr id="371" name="Google Shape;371;g34fc07e03f4_0_58"/>
          <p:cNvSpPr txBox="1"/>
          <p:nvPr/>
        </p:nvSpPr>
        <p:spPr>
          <a:xfrm>
            <a:off x="2456354" y="2894415"/>
            <a:ext cx="5155200" cy="3540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endParaRPr sz="2300"/>
          </a:p>
        </p:txBody>
      </p:sp>
      <p:sp>
        <p:nvSpPr>
          <p:cNvPr id="372" name="Google Shape;372;g34fc07e03f4_0_58"/>
          <p:cNvSpPr txBox="1"/>
          <p:nvPr/>
        </p:nvSpPr>
        <p:spPr>
          <a:xfrm>
            <a:off x="1215650" y="3460838"/>
            <a:ext cx="7143000" cy="2116500"/>
          </a:xfrm>
          <a:prstGeom prst="rect">
            <a:avLst/>
          </a:prstGeom>
          <a:noFill/>
          <a:ln>
            <a:noFill/>
          </a:ln>
        </p:spPr>
        <p:txBody>
          <a:bodyPr spcFirstLastPara="1" wrap="square" lIns="0" tIns="0" rIns="0" bIns="0" anchor="t" anchorCtr="0">
            <a:spAutoFit/>
          </a:bodyPr>
          <a:lstStyle/>
          <a:p>
            <a:pPr marL="457200" marR="0" lvl="0" indent="-387350" algn="l" rtl="0">
              <a:lnSpc>
                <a:spcPct val="150000"/>
              </a:lnSpc>
              <a:spcBef>
                <a:spcPts val="0"/>
              </a:spcBef>
              <a:spcAft>
                <a:spcPts val="0"/>
              </a:spcAft>
              <a:buClr>
                <a:schemeClr val="dk1"/>
              </a:buClr>
              <a:buSzPts val="2500"/>
              <a:buFont typeface="Inter"/>
              <a:buChar char="●"/>
            </a:pPr>
            <a:r>
              <a:rPr lang="en-US" sz="2500">
                <a:solidFill>
                  <a:schemeClr val="dk1"/>
                </a:solidFill>
                <a:latin typeface="Inter"/>
                <a:ea typeface="Inter"/>
                <a:cs typeface="Inter"/>
                <a:sym typeface="Inter"/>
              </a:rPr>
              <a:t>Tested multiple models including </a:t>
            </a:r>
            <a:r>
              <a:rPr lang="en-US" sz="2500" b="1">
                <a:solidFill>
                  <a:schemeClr val="dk1"/>
                </a:solidFill>
                <a:latin typeface="Inter"/>
                <a:ea typeface="Inter"/>
                <a:cs typeface="Inter"/>
                <a:sym typeface="Inter"/>
              </a:rPr>
              <a:t>Random Forest, XGBoost, LightGBM, Extra Trees, and Neural Network</a:t>
            </a:r>
            <a:r>
              <a:rPr lang="en-US" sz="2500">
                <a:solidFill>
                  <a:schemeClr val="dk1"/>
                </a:solidFill>
                <a:latin typeface="Inter"/>
                <a:ea typeface="Inter"/>
                <a:cs typeface="Inter"/>
                <a:sym typeface="Inter"/>
              </a:rPr>
              <a:t> to identify the best-performing classifier.</a:t>
            </a:r>
            <a:endParaRPr sz="2500">
              <a:solidFill>
                <a:schemeClr val="dk1"/>
              </a:solidFill>
              <a:latin typeface="Inter"/>
              <a:ea typeface="Inter"/>
              <a:cs typeface="Inter"/>
              <a:sym typeface="Inter"/>
            </a:endParaRPr>
          </a:p>
        </p:txBody>
      </p:sp>
      <p:sp>
        <p:nvSpPr>
          <p:cNvPr id="373" name="Google Shape;373;g34fc07e03f4_0_58"/>
          <p:cNvSpPr txBox="1"/>
          <p:nvPr/>
        </p:nvSpPr>
        <p:spPr>
          <a:xfrm>
            <a:off x="1680025" y="2634775"/>
            <a:ext cx="6160200" cy="5541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3599" b="1">
                <a:solidFill>
                  <a:srgbClr val="17726D"/>
                </a:solidFill>
                <a:latin typeface="Inter"/>
                <a:ea typeface="Inter"/>
                <a:cs typeface="Inter"/>
                <a:sym typeface="Inter"/>
              </a:rPr>
              <a:t>Various Machine Learning</a:t>
            </a:r>
            <a:endParaRPr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grpSp>
        <p:nvGrpSpPr>
          <p:cNvPr id="378" name="Google Shape;378;g35013d3f423_0_267"/>
          <p:cNvGrpSpPr/>
          <p:nvPr/>
        </p:nvGrpSpPr>
        <p:grpSpPr>
          <a:xfrm>
            <a:off x="17259300" y="8970512"/>
            <a:ext cx="1028706" cy="1316765"/>
            <a:chOff x="0" y="-47625"/>
            <a:chExt cx="270933" cy="346800"/>
          </a:xfrm>
        </p:grpSpPr>
        <p:sp>
          <p:nvSpPr>
            <p:cNvPr id="379" name="Google Shape;379;g35013d3f423_0_267"/>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380" name="Google Shape;380;g35013d3f423_0_267"/>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1" name="Google Shape;381;g35013d3f423_0_267"/>
          <p:cNvGrpSpPr/>
          <p:nvPr/>
        </p:nvGrpSpPr>
        <p:grpSpPr>
          <a:xfrm>
            <a:off x="10866642" y="-180827"/>
            <a:ext cx="1028706" cy="1316765"/>
            <a:chOff x="0" y="-47625"/>
            <a:chExt cx="270933" cy="346800"/>
          </a:xfrm>
        </p:grpSpPr>
        <p:sp>
          <p:nvSpPr>
            <p:cNvPr id="382" name="Google Shape;382;g35013d3f423_0_267"/>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383" name="Google Shape;383;g35013d3f423_0_267"/>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4" name="Google Shape;384;g35013d3f423_0_267"/>
          <p:cNvGrpSpPr/>
          <p:nvPr/>
        </p:nvGrpSpPr>
        <p:grpSpPr>
          <a:xfrm>
            <a:off x="3268930" y="-1565593"/>
            <a:ext cx="5402519" cy="5402519"/>
            <a:chOff x="0" y="0"/>
            <a:chExt cx="812800" cy="812800"/>
          </a:xfrm>
        </p:grpSpPr>
        <p:sp>
          <p:nvSpPr>
            <p:cNvPr id="385" name="Google Shape;385;g35013d3f423_0_26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g35013d3f423_0_26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87" name="Google Shape;387;g35013d3f423_0_267"/>
          <p:cNvSpPr txBox="1"/>
          <p:nvPr/>
        </p:nvSpPr>
        <p:spPr>
          <a:xfrm>
            <a:off x="1028700" y="581575"/>
            <a:ext cx="17077800" cy="923400"/>
          </a:xfrm>
          <a:prstGeom prst="rect">
            <a:avLst/>
          </a:prstGeom>
          <a:noFill/>
          <a:ln>
            <a:noFill/>
          </a:ln>
        </p:spPr>
        <p:txBody>
          <a:bodyPr spcFirstLastPara="1" wrap="square" lIns="0" tIns="0" rIns="0" bIns="0" anchor="t" anchorCtr="0">
            <a:spAutoFit/>
          </a:bodyPr>
          <a:lstStyle/>
          <a:p>
            <a:pPr marL="0" lvl="0" indent="0" algn="l" rtl="0">
              <a:lnSpc>
                <a:spcPct val="140014"/>
              </a:lnSpc>
              <a:spcBef>
                <a:spcPts val="0"/>
              </a:spcBef>
              <a:spcAft>
                <a:spcPts val="0"/>
              </a:spcAft>
              <a:buClr>
                <a:schemeClr val="dk1"/>
              </a:buClr>
              <a:buFont typeface="Arial"/>
              <a:buNone/>
            </a:pPr>
            <a:r>
              <a:rPr lang="en-US" sz="6000" b="1">
                <a:solidFill>
                  <a:srgbClr val="17726D"/>
                </a:solidFill>
                <a:latin typeface="Inter"/>
                <a:ea typeface="Inter"/>
                <a:cs typeface="Inter"/>
                <a:sym typeface="Inter"/>
              </a:rPr>
              <a:t>Various Machine Learning</a:t>
            </a:r>
            <a:endParaRPr sz="6000"/>
          </a:p>
        </p:txBody>
      </p:sp>
      <p:graphicFrame>
        <p:nvGraphicFramePr>
          <p:cNvPr id="388" name="Google Shape;388;g35013d3f423_0_267"/>
          <p:cNvGraphicFramePr/>
          <p:nvPr/>
        </p:nvGraphicFramePr>
        <p:xfrm>
          <a:off x="952500" y="5212375"/>
          <a:ext cx="3000000" cy="3000000"/>
        </p:xfrm>
        <a:graphic>
          <a:graphicData uri="http://schemas.openxmlformats.org/drawingml/2006/table">
            <a:tbl>
              <a:tblPr>
                <a:noFill/>
                <a:tableStyleId>{D5078B3E-308A-42AE-B4D3-A42054BB1EDB}</a:tableStyleId>
              </a:tblPr>
              <a:tblGrid>
                <a:gridCol w="5461000">
                  <a:extLst>
                    <a:ext uri="{9D8B030D-6E8A-4147-A177-3AD203B41FA5}">
                      <a16:colId xmlns:a16="http://schemas.microsoft.com/office/drawing/2014/main" val="20000"/>
                    </a:ext>
                  </a:extLst>
                </a:gridCol>
                <a:gridCol w="5461000">
                  <a:extLst>
                    <a:ext uri="{9D8B030D-6E8A-4147-A177-3AD203B41FA5}">
                      <a16:colId xmlns:a16="http://schemas.microsoft.com/office/drawing/2014/main" val="20001"/>
                    </a:ext>
                  </a:extLst>
                </a:gridCol>
                <a:gridCol w="5461000">
                  <a:extLst>
                    <a:ext uri="{9D8B030D-6E8A-4147-A177-3AD203B41FA5}">
                      <a16:colId xmlns:a16="http://schemas.microsoft.com/office/drawing/2014/main" val="20002"/>
                    </a:ext>
                  </a:extLst>
                </a:gridCol>
              </a:tblGrid>
              <a:tr h="751625">
                <a:tc>
                  <a:txBody>
                    <a:bodyPr/>
                    <a:lstStyle/>
                    <a:p>
                      <a:pPr marL="0" lvl="0" indent="0" algn="ctr" rtl="0">
                        <a:spcBef>
                          <a:spcPts val="0"/>
                        </a:spcBef>
                        <a:spcAft>
                          <a:spcPts val="0"/>
                        </a:spcAft>
                        <a:buNone/>
                      </a:pPr>
                      <a:r>
                        <a:rPr lang="en-US" sz="2600">
                          <a:latin typeface="Inter"/>
                          <a:ea typeface="Inter"/>
                          <a:cs typeface="Inter"/>
                          <a:sym typeface="Inter"/>
                        </a:rPr>
                        <a:t>Model</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F1- Score</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Test Accuracy</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51625">
                <a:tc>
                  <a:txBody>
                    <a:bodyPr/>
                    <a:lstStyle/>
                    <a:p>
                      <a:pPr marL="0" lvl="0" indent="0" algn="l" rtl="0">
                        <a:lnSpc>
                          <a:spcPct val="155000"/>
                        </a:lnSpc>
                        <a:spcBef>
                          <a:spcPts val="0"/>
                        </a:spcBef>
                        <a:spcAft>
                          <a:spcPts val="0"/>
                        </a:spcAft>
                        <a:buClr>
                          <a:schemeClr val="dk1"/>
                        </a:buClr>
                        <a:buFont typeface="Arial"/>
                        <a:buNone/>
                      </a:pPr>
                      <a:r>
                        <a:rPr lang="en-US" sz="2500" b="1">
                          <a:solidFill>
                            <a:schemeClr val="dk1"/>
                          </a:solidFill>
                          <a:latin typeface="Inter"/>
                          <a:ea typeface="Inter"/>
                          <a:cs typeface="Inter"/>
                          <a:sym typeface="Inter"/>
                        </a:rPr>
                        <a:t>Random Forest</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0.83</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0.8289</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51625">
                <a:tc>
                  <a:txBody>
                    <a:bodyPr/>
                    <a:lstStyle/>
                    <a:p>
                      <a:pPr marL="0" lvl="0" indent="0" algn="l" rtl="0">
                        <a:lnSpc>
                          <a:spcPct val="155000"/>
                        </a:lnSpc>
                        <a:spcBef>
                          <a:spcPts val="0"/>
                        </a:spcBef>
                        <a:spcAft>
                          <a:spcPts val="0"/>
                        </a:spcAft>
                        <a:buClr>
                          <a:schemeClr val="dk1"/>
                        </a:buClr>
                        <a:buFont typeface="Arial"/>
                        <a:buNone/>
                      </a:pPr>
                      <a:r>
                        <a:rPr lang="en-US" sz="2500" b="1">
                          <a:solidFill>
                            <a:schemeClr val="dk1"/>
                          </a:solidFill>
                          <a:latin typeface="Inter"/>
                          <a:ea typeface="Inter"/>
                          <a:cs typeface="Inter"/>
                          <a:sym typeface="Inter"/>
                        </a:rPr>
                        <a:t>XGBoost</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solidFill>
                            <a:schemeClr val="dk1"/>
                          </a:solidFill>
                          <a:latin typeface="Inter"/>
                          <a:ea typeface="Inter"/>
                          <a:cs typeface="Inter"/>
                          <a:sym typeface="Inter"/>
                        </a:rPr>
                        <a:t>0.83</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solidFill>
                            <a:schemeClr val="dk1"/>
                          </a:solidFill>
                          <a:latin typeface="Inter"/>
                          <a:ea typeface="Inter"/>
                          <a:cs typeface="Inter"/>
                          <a:sym typeface="Inter"/>
                        </a:rPr>
                        <a:t>0.8296</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1625">
                <a:tc>
                  <a:txBody>
                    <a:bodyPr/>
                    <a:lstStyle/>
                    <a:p>
                      <a:pPr marL="0" lvl="0" indent="0" algn="l" rtl="0">
                        <a:lnSpc>
                          <a:spcPct val="155000"/>
                        </a:lnSpc>
                        <a:spcBef>
                          <a:spcPts val="0"/>
                        </a:spcBef>
                        <a:spcAft>
                          <a:spcPts val="0"/>
                        </a:spcAft>
                        <a:buClr>
                          <a:schemeClr val="dk1"/>
                        </a:buClr>
                        <a:buFont typeface="Arial"/>
                        <a:buNone/>
                      </a:pPr>
                      <a:r>
                        <a:rPr lang="en-US" sz="2500" b="1">
                          <a:solidFill>
                            <a:schemeClr val="dk1"/>
                          </a:solidFill>
                          <a:latin typeface="Inter"/>
                          <a:ea typeface="Inter"/>
                          <a:cs typeface="Inter"/>
                          <a:sym typeface="Inter"/>
                        </a:rPr>
                        <a:t>LightGBM</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0.82</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0.8284</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51625">
                <a:tc>
                  <a:txBody>
                    <a:bodyPr/>
                    <a:lstStyle/>
                    <a:p>
                      <a:pPr marL="0" lvl="0" indent="0" algn="l" rtl="0">
                        <a:lnSpc>
                          <a:spcPct val="155000"/>
                        </a:lnSpc>
                        <a:spcBef>
                          <a:spcPts val="0"/>
                        </a:spcBef>
                        <a:spcAft>
                          <a:spcPts val="0"/>
                        </a:spcAft>
                        <a:buClr>
                          <a:schemeClr val="dk1"/>
                        </a:buClr>
                        <a:buFont typeface="Arial"/>
                        <a:buNone/>
                      </a:pPr>
                      <a:r>
                        <a:rPr lang="en-US" sz="2500" b="1">
                          <a:solidFill>
                            <a:schemeClr val="dk1"/>
                          </a:solidFill>
                          <a:latin typeface="Inter"/>
                          <a:ea typeface="Inter"/>
                          <a:cs typeface="Inter"/>
                          <a:sym typeface="Inter"/>
                        </a:rPr>
                        <a:t>Extra Trees</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0.83</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0.8310</a:t>
                      </a:r>
                      <a:endParaRPr sz="2600">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89" name="Google Shape;389;g35013d3f423_0_267"/>
          <p:cNvSpPr txBox="1"/>
          <p:nvPr/>
        </p:nvSpPr>
        <p:spPr>
          <a:xfrm>
            <a:off x="1399600" y="1897025"/>
            <a:ext cx="15859800" cy="25113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Tested Random Forest, XGBoost, LightGBM, and Extra Trees Classifier.</a:t>
            </a:r>
            <a:endParaRPr sz="2800">
              <a:solidFill>
                <a:schemeClr val="dk1"/>
              </a:solidFill>
              <a:latin typeface="Inter"/>
              <a:ea typeface="Inter"/>
              <a:cs typeface="Inter"/>
              <a:sym typeface="Inter"/>
            </a:endParaRPr>
          </a:p>
          <a:p>
            <a:pPr marL="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Overall performance was similar across models.</a:t>
            </a:r>
            <a:endParaRPr sz="2800">
              <a:solidFill>
                <a:schemeClr val="dk1"/>
              </a:solidFill>
              <a:latin typeface="Inter"/>
              <a:ea typeface="Inter"/>
              <a:cs typeface="Inter"/>
              <a:sym typeface="Inter"/>
            </a:endParaRPr>
          </a:p>
          <a:p>
            <a:pPr marL="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Extra Trees achieved the highest Test Accuracy (83.10%)</a:t>
            </a:r>
            <a:endParaRPr sz="280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pSp>
        <p:nvGrpSpPr>
          <p:cNvPr id="394" name="Google Shape;394;g3514c8b162c_0_0"/>
          <p:cNvGrpSpPr/>
          <p:nvPr/>
        </p:nvGrpSpPr>
        <p:grpSpPr>
          <a:xfrm>
            <a:off x="17259300" y="8970512"/>
            <a:ext cx="1028706" cy="1316765"/>
            <a:chOff x="0" y="-47625"/>
            <a:chExt cx="270933" cy="346800"/>
          </a:xfrm>
        </p:grpSpPr>
        <p:sp>
          <p:nvSpPr>
            <p:cNvPr id="395" name="Google Shape;395;g3514c8b162c_0_0"/>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396" name="Google Shape;396;g3514c8b162c_0_0"/>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97" name="Google Shape;397;g3514c8b162c_0_0"/>
          <p:cNvGrpSpPr/>
          <p:nvPr/>
        </p:nvGrpSpPr>
        <p:grpSpPr>
          <a:xfrm>
            <a:off x="10866642" y="-180827"/>
            <a:ext cx="1028706" cy="1316765"/>
            <a:chOff x="0" y="-47625"/>
            <a:chExt cx="270933" cy="346800"/>
          </a:xfrm>
        </p:grpSpPr>
        <p:sp>
          <p:nvSpPr>
            <p:cNvPr id="398" name="Google Shape;398;g3514c8b162c_0_0"/>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399" name="Google Shape;399;g3514c8b162c_0_0"/>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00" name="Google Shape;400;g3514c8b162c_0_0"/>
          <p:cNvGrpSpPr/>
          <p:nvPr/>
        </p:nvGrpSpPr>
        <p:grpSpPr>
          <a:xfrm>
            <a:off x="3268930" y="-1565593"/>
            <a:ext cx="5402519" cy="5402519"/>
            <a:chOff x="0" y="0"/>
            <a:chExt cx="812800" cy="812800"/>
          </a:xfrm>
        </p:grpSpPr>
        <p:sp>
          <p:nvSpPr>
            <p:cNvPr id="401" name="Google Shape;401;g3514c8b162c_0_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g3514c8b162c_0_0"/>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03" name="Google Shape;403;g3514c8b162c_0_0"/>
          <p:cNvSpPr txBox="1"/>
          <p:nvPr/>
        </p:nvSpPr>
        <p:spPr>
          <a:xfrm>
            <a:off x="1028700" y="581575"/>
            <a:ext cx="17077800" cy="923400"/>
          </a:xfrm>
          <a:prstGeom prst="rect">
            <a:avLst/>
          </a:prstGeom>
          <a:noFill/>
          <a:ln>
            <a:noFill/>
          </a:ln>
        </p:spPr>
        <p:txBody>
          <a:bodyPr spcFirstLastPara="1" wrap="square" lIns="0" tIns="0" rIns="0" bIns="0" anchor="t" anchorCtr="0">
            <a:spAutoFit/>
          </a:bodyPr>
          <a:lstStyle/>
          <a:p>
            <a:pPr marL="0" lvl="0" indent="0" algn="l" rtl="0">
              <a:lnSpc>
                <a:spcPct val="140014"/>
              </a:lnSpc>
              <a:spcBef>
                <a:spcPts val="0"/>
              </a:spcBef>
              <a:spcAft>
                <a:spcPts val="0"/>
              </a:spcAft>
              <a:buNone/>
            </a:pPr>
            <a:r>
              <a:rPr lang="en-US" sz="6000" b="1">
                <a:solidFill>
                  <a:srgbClr val="17726D"/>
                </a:solidFill>
                <a:latin typeface="Inter"/>
                <a:ea typeface="Inter"/>
                <a:cs typeface="Inter"/>
                <a:sym typeface="Inter"/>
              </a:rPr>
              <a:t>Finding Proper Pre-Processing - Outliers</a:t>
            </a:r>
            <a:endParaRPr sz="6000"/>
          </a:p>
        </p:txBody>
      </p:sp>
      <p:grpSp>
        <p:nvGrpSpPr>
          <p:cNvPr id="404" name="Google Shape;404;g3514c8b162c_0_0"/>
          <p:cNvGrpSpPr/>
          <p:nvPr/>
        </p:nvGrpSpPr>
        <p:grpSpPr>
          <a:xfrm>
            <a:off x="1268548" y="1750252"/>
            <a:ext cx="7612692" cy="3792405"/>
            <a:chOff x="566076" y="2327263"/>
            <a:chExt cx="7307950" cy="4244437"/>
          </a:xfrm>
        </p:grpSpPr>
        <p:pic>
          <p:nvPicPr>
            <p:cNvPr id="405" name="Google Shape;405;g3514c8b162c_0_0"/>
            <p:cNvPicPr preferRelativeResize="0"/>
            <p:nvPr/>
          </p:nvPicPr>
          <p:blipFill>
            <a:blip r:embed="rId3">
              <a:alphaModFix/>
            </a:blip>
            <a:stretch>
              <a:fillRect/>
            </a:stretch>
          </p:blipFill>
          <p:spPr>
            <a:xfrm>
              <a:off x="566076" y="2327263"/>
              <a:ext cx="7307950" cy="3618625"/>
            </a:xfrm>
            <a:prstGeom prst="rect">
              <a:avLst/>
            </a:prstGeom>
            <a:noFill/>
            <a:ln w="38100" cap="flat" cmpd="sng">
              <a:solidFill>
                <a:schemeClr val="dk2"/>
              </a:solidFill>
              <a:prstDash val="solid"/>
              <a:round/>
              <a:headEnd type="none" w="sm" len="sm"/>
              <a:tailEnd type="none" w="sm" len="sm"/>
            </a:ln>
          </p:spPr>
        </p:pic>
        <p:sp>
          <p:nvSpPr>
            <p:cNvPr id="406" name="Google Shape;406;g3514c8b162c_0_0"/>
            <p:cNvSpPr txBox="1"/>
            <p:nvPr/>
          </p:nvSpPr>
          <p:spPr>
            <a:xfrm>
              <a:off x="2142263" y="5945900"/>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&lt;Before Removing Outliers&gt;</a:t>
              </a:r>
              <a:endParaRPr sz="2400">
                <a:solidFill>
                  <a:schemeClr val="dk1"/>
                </a:solidFill>
                <a:latin typeface="Inter"/>
                <a:ea typeface="Inter"/>
                <a:cs typeface="Inter"/>
                <a:sym typeface="Inter"/>
              </a:endParaRPr>
            </a:p>
          </p:txBody>
        </p:sp>
      </p:grpSp>
      <p:grpSp>
        <p:nvGrpSpPr>
          <p:cNvPr id="407" name="Google Shape;407;g3514c8b162c_0_0"/>
          <p:cNvGrpSpPr/>
          <p:nvPr/>
        </p:nvGrpSpPr>
        <p:grpSpPr>
          <a:xfrm>
            <a:off x="9846373" y="5817827"/>
            <a:ext cx="6605656" cy="4354638"/>
            <a:chOff x="9710050" y="5645398"/>
            <a:chExt cx="7307950" cy="4562697"/>
          </a:xfrm>
        </p:grpSpPr>
        <p:pic>
          <p:nvPicPr>
            <p:cNvPr id="408" name="Google Shape;408;g3514c8b162c_0_0"/>
            <p:cNvPicPr preferRelativeResize="0"/>
            <p:nvPr/>
          </p:nvPicPr>
          <p:blipFill>
            <a:blip r:embed="rId4">
              <a:alphaModFix/>
            </a:blip>
            <a:stretch>
              <a:fillRect/>
            </a:stretch>
          </p:blipFill>
          <p:spPr>
            <a:xfrm>
              <a:off x="9710050" y="5645398"/>
              <a:ext cx="7307950" cy="3791326"/>
            </a:xfrm>
            <a:prstGeom prst="rect">
              <a:avLst/>
            </a:prstGeom>
            <a:noFill/>
            <a:ln w="38100" cap="flat" cmpd="sng">
              <a:solidFill>
                <a:schemeClr val="dk2"/>
              </a:solidFill>
              <a:prstDash val="solid"/>
              <a:round/>
              <a:headEnd type="none" w="sm" len="sm"/>
              <a:tailEnd type="none" w="sm" len="sm"/>
            </a:ln>
          </p:spPr>
        </p:pic>
        <p:sp>
          <p:nvSpPr>
            <p:cNvPr id="409" name="Google Shape;409;g3514c8b162c_0_0"/>
            <p:cNvSpPr txBox="1"/>
            <p:nvPr/>
          </p:nvSpPr>
          <p:spPr>
            <a:xfrm>
              <a:off x="10578501" y="9582295"/>
              <a:ext cx="61668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&lt;Removing Outliers with Z-Score&gt;</a:t>
              </a:r>
              <a:endParaRPr sz="2400">
                <a:solidFill>
                  <a:schemeClr val="dk1"/>
                </a:solidFill>
                <a:latin typeface="Inter"/>
                <a:ea typeface="Inter"/>
                <a:cs typeface="Inter"/>
                <a:sym typeface="Inter"/>
              </a:endParaRPr>
            </a:p>
          </p:txBody>
        </p:sp>
      </p:grpSp>
      <p:grpSp>
        <p:nvGrpSpPr>
          <p:cNvPr id="410" name="Google Shape;410;g3514c8b162c_0_0"/>
          <p:cNvGrpSpPr/>
          <p:nvPr/>
        </p:nvGrpSpPr>
        <p:grpSpPr>
          <a:xfrm>
            <a:off x="9847046" y="1750245"/>
            <a:ext cx="6628986" cy="4138964"/>
            <a:chOff x="9710056" y="1581374"/>
            <a:chExt cx="5976906" cy="3665070"/>
          </a:xfrm>
        </p:grpSpPr>
        <p:pic>
          <p:nvPicPr>
            <p:cNvPr id="411" name="Google Shape;411;g3514c8b162c_0_0"/>
            <p:cNvPicPr preferRelativeResize="0"/>
            <p:nvPr/>
          </p:nvPicPr>
          <p:blipFill rotWithShape="1">
            <a:blip r:embed="rId5">
              <a:alphaModFix/>
            </a:blip>
            <a:srcRect r="-280"/>
            <a:stretch/>
          </p:blipFill>
          <p:spPr>
            <a:xfrm>
              <a:off x="9710056" y="1581374"/>
              <a:ext cx="5976906" cy="3039270"/>
            </a:xfrm>
            <a:prstGeom prst="rect">
              <a:avLst/>
            </a:prstGeom>
            <a:noFill/>
            <a:ln w="38100" cap="flat" cmpd="sng">
              <a:solidFill>
                <a:schemeClr val="dk2"/>
              </a:solidFill>
              <a:prstDash val="solid"/>
              <a:round/>
              <a:headEnd type="none" w="sm" len="sm"/>
              <a:tailEnd type="none" w="sm" len="sm"/>
            </a:ln>
          </p:spPr>
        </p:pic>
        <p:sp>
          <p:nvSpPr>
            <p:cNvPr id="412" name="Google Shape;412;g3514c8b162c_0_0"/>
            <p:cNvSpPr txBox="1"/>
            <p:nvPr/>
          </p:nvSpPr>
          <p:spPr>
            <a:xfrm>
              <a:off x="10410258" y="4620644"/>
              <a:ext cx="45765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&lt;Removing Outliers with IQR&gt;</a:t>
              </a:r>
              <a:endParaRPr sz="2400">
                <a:solidFill>
                  <a:schemeClr val="dk1"/>
                </a:solidFill>
                <a:latin typeface="Inter"/>
                <a:ea typeface="Inter"/>
                <a:cs typeface="Inter"/>
                <a:sym typeface="Inter"/>
              </a:endParaRPr>
            </a:p>
          </p:txBody>
        </p:sp>
      </p:grpSp>
      <p:sp>
        <p:nvSpPr>
          <p:cNvPr id="413" name="Google Shape;413;g3514c8b162c_0_0"/>
          <p:cNvSpPr txBox="1"/>
          <p:nvPr/>
        </p:nvSpPr>
        <p:spPr>
          <a:xfrm>
            <a:off x="390075" y="6239950"/>
            <a:ext cx="8649000" cy="2739000"/>
          </a:xfrm>
          <a:prstGeom prst="rect">
            <a:avLst/>
          </a:prstGeom>
          <a:noFill/>
          <a:ln>
            <a:noFill/>
          </a:ln>
        </p:spPr>
        <p:txBody>
          <a:bodyPr spcFirstLastPara="1" wrap="square" lIns="91425" tIns="91425" rIns="91425" bIns="91425" anchor="t" anchorCtr="0">
            <a:noAutofit/>
          </a:bodyPr>
          <a:lstStyle/>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Removing the outliers using IQR led to a decline in model performance.</a:t>
            </a:r>
            <a:endParaRPr sz="2800">
              <a:solidFill>
                <a:schemeClr val="dk1"/>
              </a:solidFill>
              <a:latin typeface="Inter"/>
              <a:ea typeface="Inter"/>
              <a:cs typeface="Inter"/>
              <a:sym typeface="Inter"/>
            </a:endParaRPr>
          </a:p>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Removing the outliers using Z-score improved model performance.</a:t>
            </a:r>
            <a:endParaRPr sz="2800">
              <a:solidFill>
                <a:schemeClr val="dk1"/>
              </a:solidFill>
              <a:latin typeface="Inter"/>
              <a:ea typeface="Inter"/>
              <a:cs typeface="Inter"/>
              <a:sym typeface="Inter"/>
            </a:endParaRPr>
          </a:p>
          <a:p>
            <a:pPr marL="457200" lvl="0" indent="0" algn="l" rtl="0">
              <a:spcBef>
                <a:spcPts val="0"/>
              </a:spcBef>
              <a:spcAft>
                <a:spcPts val="0"/>
              </a:spcAft>
              <a:buNone/>
            </a:pPr>
            <a:endParaRPr sz="2800">
              <a:solidFill>
                <a:schemeClr val="dk1"/>
              </a:solidFill>
              <a:latin typeface="Inter"/>
              <a:ea typeface="Inter"/>
              <a:cs typeface="Inter"/>
              <a:sym typeface="Inter"/>
            </a:endParaRPr>
          </a:p>
          <a:p>
            <a:pPr marL="0" lvl="0" indent="0" algn="l" rtl="0">
              <a:spcBef>
                <a:spcPts val="0"/>
              </a:spcBef>
              <a:spcAft>
                <a:spcPts val="0"/>
              </a:spcAft>
              <a:buNone/>
            </a:pPr>
            <a:r>
              <a:rPr lang="en-US" sz="2800">
                <a:solidFill>
                  <a:schemeClr val="dk1"/>
                </a:solidFill>
                <a:latin typeface="Inter"/>
                <a:ea typeface="Inter"/>
                <a:cs typeface="Inter"/>
                <a:sym typeface="Inter"/>
              </a:rPr>
              <a:t>-&gt; </a:t>
            </a:r>
            <a:r>
              <a:rPr lang="en-US" sz="2800" b="1" i="1">
                <a:solidFill>
                  <a:schemeClr val="dk1"/>
                </a:solidFill>
                <a:latin typeface="Inter"/>
                <a:ea typeface="Inter"/>
                <a:cs typeface="Inter"/>
                <a:sym typeface="Inter"/>
              </a:rPr>
              <a:t>Selecting the appropriate pre-processing method is essential to optimize model accuracy.</a:t>
            </a:r>
            <a:endParaRPr sz="2800" b="1" i="1">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18" name="Google Shape;418;g35013d3f423_0_111"/>
          <p:cNvGrpSpPr/>
          <p:nvPr/>
        </p:nvGrpSpPr>
        <p:grpSpPr>
          <a:xfrm>
            <a:off x="17259300" y="8970512"/>
            <a:ext cx="1028706" cy="1316765"/>
            <a:chOff x="0" y="-47625"/>
            <a:chExt cx="270933" cy="346800"/>
          </a:xfrm>
        </p:grpSpPr>
        <p:sp>
          <p:nvSpPr>
            <p:cNvPr id="419" name="Google Shape;419;g35013d3f423_0_111"/>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420" name="Google Shape;420;g35013d3f423_0_111"/>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1" name="Google Shape;421;g35013d3f423_0_111"/>
          <p:cNvGrpSpPr/>
          <p:nvPr/>
        </p:nvGrpSpPr>
        <p:grpSpPr>
          <a:xfrm>
            <a:off x="10866642" y="-180827"/>
            <a:ext cx="1028706" cy="1316765"/>
            <a:chOff x="0" y="-47625"/>
            <a:chExt cx="270933" cy="346800"/>
          </a:xfrm>
        </p:grpSpPr>
        <p:sp>
          <p:nvSpPr>
            <p:cNvPr id="422" name="Google Shape;422;g35013d3f423_0_111"/>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423" name="Google Shape;423;g35013d3f423_0_111"/>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4" name="Google Shape;424;g35013d3f423_0_111"/>
          <p:cNvGrpSpPr/>
          <p:nvPr/>
        </p:nvGrpSpPr>
        <p:grpSpPr>
          <a:xfrm>
            <a:off x="3268930" y="-1565593"/>
            <a:ext cx="5402519" cy="5402519"/>
            <a:chOff x="0" y="0"/>
            <a:chExt cx="812800" cy="812800"/>
          </a:xfrm>
        </p:grpSpPr>
        <p:sp>
          <p:nvSpPr>
            <p:cNvPr id="425" name="Google Shape;425;g35013d3f423_0_1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g35013d3f423_0_111"/>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27" name="Google Shape;427;g35013d3f423_0_111"/>
          <p:cNvSpPr txBox="1"/>
          <p:nvPr/>
        </p:nvSpPr>
        <p:spPr>
          <a:xfrm>
            <a:off x="390075" y="581575"/>
            <a:ext cx="17716500" cy="923400"/>
          </a:xfrm>
          <a:prstGeom prst="rect">
            <a:avLst/>
          </a:prstGeom>
          <a:noFill/>
          <a:ln>
            <a:noFill/>
          </a:ln>
        </p:spPr>
        <p:txBody>
          <a:bodyPr spcFirstLastPara="1" wrap="square" lIns="0" tIns="0" rIns="0" bIns="0" anchor="t" anchorCtr="0">
            <a:spAutoFit/>
          </a:bodyPr>
          <a:lstStyle/>
          <a:p>
            <a:pPr marL="0" lvl="0" indent="0" algn="l" rtl="0">
              <a:lnSpc>
                <a:spcPct val="140014"/>
              </a:lnSpc>
              <a:spcBef>
                <a:spcPts val="0"/>
              </a:spcBef>
              <a:spcAft>
                <a:spcPts val="0"/>
              </a:spcAft>
              <a:buClr>
                <a:schemeClr val="dk1"/>
              </a:buClr>
              <a:buFont typeface="Arial"/>
              <a:buNone/>
            </a:pPr>
            <a:r>
              <a:rPr lang="en-US" sz="6000" b="1">
                <a:solidFill>
                  <a:srgbClr val="17726D"/>
                </a:solidFill>
                <a:latin typeface="Inter"/>
                <a:ea typeface="Inter"/>
                <a:cs typeface="Inter"/>
                <a:sym typeface="Inter"/>
              </a:rPr>
              <a:t>Finding Proper Pre-Processing - OverSampling</a:t>
            </a:r>
            <a:endParaRPr sz="6000"/>
          </a:p>
        </p:txBody>
      </p:sp>
      <p:grpSp>
        <p:nvGrpSpPr>
          <p:cNvPr id="428" name="Google Shape;428;g35013d3f423_0_111"/>
          <p:cNvGrpSpPr/>
          <p:nvPr/>
        </p:nvGrpSpPr>
        <p:grpSpPr>
          <a:xfrm>
            <a:off x="1268548" y="1750252"/>
            <a:ext cx="7612692" cy="3792405"/>
            <a:chOff x="566076" y="2327263"/>
            <a:chExt cx="7307950" cy="4244437"/>
          </a:xfrm>
        </p:grpSpPr>
        <p:pic>
          <p:nvPicPr>
            <p:cNvPr id="429" name="Google Shape;429;g35013d3f423_0_111"/>
            <p:cNvPicPr preferRelativeResize="0"/>
            <p:nvPr/>
          </p:nvPicPr>
          <p:blipFill>
            <a:blip r:embed="rId3">
              <a:alphaModFix/>
            </a:blip>
            <a:stretch>
              <a:fillRect/>
            </a:stretch>
          </p:blipFill>
          <p:spPr>
            <a:xfrm>
              <a:off x="566076" y="2327263"/>
              <a:ext cx="7307950" cy="3618625"/>
            </a:xfrm>
            <a:prstGeom prst="rect">
              <a:avLst/>
            </a:prstGeom>
            <a:noFill/>
            <a:ln w="38100" cap="flat" cmpd="sng">
              <a:solidFill>
                <a:schemeClr val="dk2"/>
              </a:solidFill>
              <a:prstDash val="solid"/>
              <a:round/>
              <a:headEnd type="none" w="sm" len="sm"/>
              <a:tailEnd type="none" w="sm" len="sm"/>
            </a:ln>
          </p:spPr>
        </p:pic>
        <p:sp>
          <p:nvSpPr>
            <p:cNvPr id="430" name="Google Shape;430;g35013d3f423_0_111"/>
            <p:cNvSpPr txBox="1"/>
            <p:nvPr/>
          </p:nvSpPr>
          <p:spPr>
            <a:xfrm>
              <a:off x="2142263" y="5945900"/>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&lt;Before OverSampling&gt;</a:t>
              </a:r>
              <a:endParaRPr sz="2400">
                <a:solidFill>
                  <a:schemeClr val="dk1"/>
                </a:solidFill>
                <a:latin typeface="Inter"/>
                <a:ea typeface="Inter"/>
                <a:cs typeface="Inter"/>
                <a:sym typeface="Inter"/>
              </a:endParaRPr>
            </a:p>
          </p:txBody>
        </p:sp>
      </p:grpSp>
      <p:sp>
        <p:nvSpPr>
          <p:cNvPr id="431" name="Google Shape;431;g35013d3f423_0_111"/>
          <p:cNvSpPr txBox="1"/>
          <p:nvPr/>
        </p:nvSpPr>
        <p:spPr>
          <a:xfrm>
            <a:off x="10991641" y="5186730"/>
            <a:ext cx="5075700" cy="7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&lt;Oversampling with SMOTE&gt;</a:t>
            </a:r>
            <a:endParaRPr sz="2400">
              <a:solidFill>
                <a:schemeClr val="dk1"/>
              </a:solidFill>
              <a:latin typeface="Inter"/>
              <a:ea typeface="Inter"/>
              <a:cs typeface="Inter"/>
              <a:sym typeface="Inter"/>
            </a:endParaRPr>
          </a:p>
        </p:txBody>
      </p:sp>
      <p:sp>
        <p:nvSpPr>
          <p:cNvPr id="432" name="Google Shape;432;g35013d3f423_0_111"/>
          <p:cNvSpPr txBox="1"/>
          <p:nvPr/>
        </p:nvSpPr>
        <p:spPr>
          <a:xfrm>
            <a:off x="466275" y="5570525"/>
            <a:ext cx="9380400" cy="3439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SMOTE:</a:t>
            </a:r>
            <a:endParaRPr sz="2400">
              <a:solidFill>
                <a:schemeClr val="dk1"/>
              </a:solidFill>
              <a:latin typeface="Inter"/>
              <a:ea typeface="Inter"/>
              <a:cs typeface="Inter"/>
              <a:sym typeface="Inter"/>
            </a:endParaRPr>
          </a:p>
          <a:p>
            <a:pPr marL="914400" lvl="1"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Slight improvement in accuracy (0.7423 → 0.7725)</a:t>
            </a:r>
            <a:endParaRPr sz="2400">
              <a:solidFill>
                <a:schemeClr val="dk1"/>
              </a:solidFill>
              <a:latin typeface="Inter"/>
              <a:ea typeface="Inter"/>
              <a:cs typeface="Inter"/>
              <a:sym typeface="Inter"/>
            </a:endParaRPr>
          </a:p>
          <a:p>
            <a:pPr marL="914400" lvl="1"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Synthetic samples generation results in spatial distortion limited performance gain</a:t>
            </a:r>
            <a:endParaRPr sz="2400">
              <a:solidFill>
                <a:schemeClr val="dk1"/>
              </a:solidFill>
              <a:latin typeface="Inter"/>
              <a:ea typeface="Inter"/>
              <a:cs typeface="Inter"/>
              <a:sym typeface="Inter"/>
            </a:endParaRPr>
          </a:p>
          <a:p>
            <a:pPr marL="914400" lvl="0" indent="0" algn="l" rtl="0">
              <a:spcBef>
                <a:spcPts val="0"/>
              </a:spcBef>
              <a:spcAft>
                <a:spcPts val="0"/>
              </a:spcAft>
              <a:buNone/>
            </a:pPr>
            <a:endParaRPr sz="1000">
              <a:solidFill>
                <a:schemeClr val="dk1"/>
              </a:solidFill>
              <a:latin typeface="Inter"/>
              <a:ea typeface="Inter"/>
              <a:cs typeface="Inter"/>
              <a:sym typeface="Inter"/>
            </a:endParaRPr>
          </a:p>
          <a:p>
            <a:pPr marL="457200" lvl="0"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RandomOverSampler</a:t>
            </a:r>
            <a:endParaRPr sz="2400">
              <a:solidFill>
                <a:schemeClr val="dk1"/>
              </a:solidFill>
              <a:latin typeface="Inter"/>
              <a:ea typeface="Inter"/>
              <a:cs typeface="Inter"/>
              <a:sym typeface="Inter"/>
            </a:endParaRPr>
          </a:p>
          <a:p>
            <a:pPr marL="914400" lvl="1"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Significant improvement in accuracy (0.8310)</a:t>
            </a:r>
            <a:endParaRPr sz="2400">
              <a:solidFill>
                <a:schemeClr val="dk1"/>
              </a:solidFill>
              <a:latin typeface="Inter"/>
              <a:ea typeface="Inter"/>
              <a:cs typeface="Inter"/>
              <a:sym typeface="Inter"/>
            </a:endParaRPr>
          </a:p>
          <a:p>
            <a:pPr marL="914400" lvl="1"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Simple duplication without spatial distortion</a:t>
            </a:r>
            <a:endParaRPr sz="2400">
              <a:solidFill>
                <a:schemeClr val="dk1"/>
              </a:solidFill>
              <a:latin typeface="Inter"/>
              <a:ea typeface="Inter"/>
              <a:cs typeface="Inter"/>
              <a:sym typeface="Inter"/>
            </a:endParaRPr>
          </a:p>
          <a:p>
            <a:pPr marL="914400" lvl="1" indent="-381000" algn="l" rtl="0">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Better suited for spatial and climate-based data</a:t>
            </a:r>
            <a:endParaRPr sz="2400">
              <a:solidFill>
                <a:schemeClr val="dk1"/>
              </a:solidFill>
              <a:latin typeface="Inter"/>
              <a:ea typeface="Inter"/>
              <a:cs typeface="Inter"/>
              <a:sym typeface="Inter"/>
            </a:endParaRPr>
          </a:p>
          <a:p>
            <a:pPr marL="0" lvl="0" indent="0" algn="l" rtl="0">
              <a:spcBef>
                <a:spcPts val="0"/>
              </a:spcBef>
              <a:spcAft>
                <a:spcPts val="0"/>
              </a:spcAft>
              <a:buNone/>
            </a:pPr>
            <a:endParaRPr sz="2400">
              <a:solidFill>
                <a:schemeClr val="dk1"/>
              </a:solidFill>
              <a:latin typeface="Inter"/>
              <a:ea typeface="Inter"/>
              <a:cs typeface="Inter"/>
              <a:sym typeface="Inter"/>
            </a:endParaRPr>
          </a:p>
          <a:p>
            <a:pPr marL="0" lvl="0" indent="0" algn="l" rtl="0">
              <a:spcBef>
                <a:spcPts val="0"/>
              </a:spcBef>
              <a:spcAft>
                <a:spcPts val="0"/>
              </a:spcAft>
              <a:buNone/>
            </a:pPr>
            <a:r>
              <a:rPr lang="en-US" sz="2400">
                <a:solidFill>
                  <a:schemeClr val="dk1"/>
                </a:solidFill>
                <a:latin typeface="Inter"/>
                <a:ea typeface="Inter"/>
                <a:cs typeface="Inter"/>
                <a:sym typeface="Inter"/>
              </a:rPr>
              <a:t>-&gt; </a:t>
            </a:r>
            <a:r>
              <a:rPr lang="en-US" sz="2400" b="1" i="1">
                <a:solidFill>
                  <a:schemeClr val="dk1"/>
                </a:solidFill>
                <a:latin typeface="Inter"/>
                <a:ea typeface="Inter"/>
                <a:cs typeface="Inter"/>
                <a:sym typeface="Inter"/>
              </a:rPr>
              <a:t>Selecting the appropriate pre-processing method is essential to optimize model accuracy.</a:t>
            </a:r>
            <a:endParaRPr sz="2400" b="1" i="1">
              <a:solidFill>
                <a:schemeClr val="dk1"/>
              </a:solidFill>
              <a:latin typeface="Inter"/>
              <a:ea typeface="Inter"/>
              <a:cs typeface="Inter"/>
              <a:sym typeface="Inter"/>
            </a:endParaRPr>
          </a:p>
        </p:txBody>
      </p:sp>
      <p:sp>
        <p:nvSpPr>
          <p:cNvPr id="433" name="Google Shape;433;g35013d3f423_0_111"/>
          <p:cNvSpPr txBox="1"/>
          <p:nvPr/>
        </p:nvSpPr>
        <p:spPr>
          <a:xfrm>
            <a:off x="10214713" y="9445300"/>
            <a:ext cx="6629700" cy="59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latin typeface="Inter"/>
                <a:ea typeface="Inter"/>
                <a:cs typeface="Inter"/>
                <a:sym typeface="Inter"/>
              </a:rPr>
              <a:t>&lt;Oversampling with RandomOverSampler&gt;</a:t>
            </a:r>
            <a:endParaRPr sz="2400">
              <a:solidFill>
                <a:schemeClr val="dk1"/>
              </a:solidFill>
              <a:latin typeface="Inter"/>
              <a:ea typeface="Inter"/>
              <a:cs typeface="Inter"/>
              <a:sym typeface="Inter"/>
            </a:endParaRPr>
          </a:p>
        </p:txBody>
      </p:sp>
      <p:pic>
        <p:nvPicPr>
          <p:cNvPr id="434" name="Google Shape;434;g35013d3f423_0_111"/>
          <p:cNvPicPr preferRelativeResize="0"/>
          <p:nvPr/>
        </p:nvPicPr>
        <p:blipFill>
          <a:blip r:embed="rId4">
            <a:alphaModFix/>
          </a:blip>
          <a:stretch>
            <a:fillRect/>
          </a:stretch>
        </p:blipFill>
        <p:spPr>
          <a:xfrm>
            <a:off x="10073400" y="6134475"/>
            <a:ext cx="6390276" cy="3197050"/>
          </a:xfrm>
          <a:prstGeom prst="rect">
            <a:avLst/>
          </a:prstGeom>
          <a:noFill/>
          <a:ln w="38100" cap="flat" cmpd="sng">
            <a:solidFill>
              <a:schemeClr val="dk2"/>
            </a:solidFill>
            <a:prstDash val="solid"/>
            <a:round/>
            <a:headEnd type="none" w="sm" len="sm"/>
            <a:tailEnd type="none" w="sm" len="sm"/>
          </a:ln>
        </p:spPr>
      </p:pic>
      <p:pic>
        <p:nvPicPr>
          <p:cNvPr id="435" name="Google Shape;435;g35013d3f423_0_111"/>
          <p:cNvPicPr preferRelativeResize="0"/>
          <p:nvPr/>
        </p:nvPicPr>
        <p:blipFill>
          <a:blip r:embed="rId5">
            <a:alphaModFix/>
          </a:blip>
          <a:stretch>
            <a:fillRect/>
          </a:stretch>
        </p:blipFill>
        <p:spPr>
          <a:xfrm>
            <a:off x="10073400" y="1750250"/>
            <a:ext cx="6390274" cy="34392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2"/>
          <p:cNvGrpSpPr/>
          <p:nvPr/>
        </p:nvGrpSpPr>
        <p:grpSpPr>
          <a:xfrm>
            <a:off x="9137101" y="4421381"/>
            <a:ext cx="5402508" cy="5402508"/>
            <a:chOff x="0" y="0"/>
            <a:chExt cx="812800" cy="812800"/>
          </a:xfrm>
        </p:grpSpPr>
        <p:sp>
          <p:nvSpPr>
            <p:cNvPr id="101" name="Google Shape;101;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3" name="Google Shape;103;p2"/>
          <p:cNvGrpSpPr/>
          <p:nvPr/>
        </p:nvGrpSpPr>
        <p:grpSpPr>
          <a:xfrm>
            <a:off x="12885524" y="-180825"/>
            <a:ext cx="5402514" cy="10467894"/>
            <a:chOff x="0" y="-47625"/>
            <a:chExt cx="1661494" cy="2756958"/>
          </a:xfrm>
        </p:grpSpPr>
        <p:sp>
          <p:nvSpPr>
            <p:cNvPr id="104" name="Google Shape;104;p2"/>
            <p:cNvSpPr/>
            <p:nvPr/>
          </p:nvSpPr>
          <p:spPr>
            <a:xfrm>
              <a:off x="0" y="0"/>
              <a:ext cx="1661494" cy="2709333"/>
            </a:xfrm>
            <a:custGeom>
              <a:avLst/>
              <a:gdLst/>
              <a:ahLst/>
              <a:cxnLst/>
              <a:rect l="l" t="t" r="r" b="b"/>
              <a:pathLst>
                <a:path w="1661494" h="2709333" extrusionOk="0">
                  <a:moveTo>
                    <a:pt x="0" y="0"/>
                  </a:moveTo>
                  <a:lnTo>
                    <a:pt x="1661494" y="0"/>
                  </a:lnTo>
                  <a:lnTo>
                    <a:pt x="1661494" y="2709333"/>
                  </a:lnTo>
                  <a:lnTo>
                    <a:pt x="0" y="2709333"/>
                  </a:lnTo>
                  <a:close/>
                </a:path>
              </a:pathLst>
            </a:custGeom>
            <a:solidFill>
              <a:srgbClr val="17726D"/>
            </a:solidFill>
            <a:ln>
              <a:noFill/>
            </a:ln>
          </p:spPr>
          <p:txBody>
            <a:bodyPr/>
            <a:lstStyle/>
            <a:p>
              <a:endParaRPr lang="en-US"/>
            </a:p>
          </p:txBody>
        </p:sp>
        <p:sp>
          <p:nvSpPr>
            <p:cNvPr id="105" name="Google Shape;105;p2"/>
            <p:cNvSpPr txBox="1"/>
            <p:nvPr/>
          </p:nvSpPr>
          <p:spPr>
            <a:xfrm>
              <a:off x="0" y="-47625"/>
              <a:ext cx="166149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6" name="Google Shape;106;p2"/>
          <p:cNvGrpSpPr/>
          <p:nvPr/>
        </p:nvGrpSpPr>
        <p:grpSpPr>
          <a:xfrm>
            <a:off x="14598501" y="4663928"/>
            <a:ext cx="2660799" cy="2660799"/>
            <a:chOff x="0" y="0"/>
            <a:chExt cx="812800" cy="812800"/>
          </a:xfrm>
        </p:grpSpPr>
        <p:sp>
          <p:nvSpPr>
            <p:cNvPr id="107" name="Google Shape;107;p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9" name="Google Shape;109;p2"/>
          <p:cNvGrpSpPr/>
          <p:nvPr/>
        </p:nvGrpSpPr>
        <p:grpSpPr>
          <a:xfrm>
            <a:off x="558739" y="4096748"/>
            <a:ext cx="969427" cy="986141"/>
            <a:chOff x="0" y="0"/>
            <a:chExt cx="812800" cy="826814"/>
          </a:xfrm>
        </p:grpSpPr>
        <p:sp>
          <p:nvSpPr>
            <p:cNvPr id="110" name="Google Shape;110;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txBox="1"/>
            <p:nvPr/>
          </p:nvSpPr>
          <p:spPr>
            <a:xfrm>
              <a:off x="76200" y="10839"/>
              <a:ext cx="660400" cy="738462"/>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01</a:t>
              </a:r>
              <a:endParaRPr/>
            </a:p>
          </p:txBody>
        </p:sp>
      </p:grpSp>
      <p:grpSp>
        <p:nvGrpSpPr>
          <p:cNvPr id="112" name="Google Shape;112;p2"/>
          <p:cNvGrpSpPr/>
          <p:nvPr/>
        </p:nvGrpSpPr>
        <p:grpSpPr>
          <a:xfrm>
            <a:off x="5576026" y="4096748"/>
            <a:ext cx="969427" cy="986141"/>
            <a:chOff x="0" y="0"/>
            <a:chExt cx="812800" cy="826814"/>
          </a:xfrm>
        </p:grpSpPr>
        <p:sp>
          <p:nvSpPr>
            <p:cNvPr id="113" name="Google Shape;113;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txBox="1"/>
            <p:nvPr/>
          </p:nvSpPr>
          <p:spPr>
            <a:xfrm>
              <a:off x="76200" y="10839"/>
              <a:ext cx="660400" cy="738462"/>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04</a:t>
              </a:r>
              <a:endParaRPr/>
            </a:p>
          </p:txBody>
        </p:sp>
      </p:grpSp>
      <p:grpSp>
        <p:nvGrpSpPr>
          <p:cNvPr id="115" name="Google Shape;115;p2"/>
          <p:cNvGrpSpPr/>
          <p:nvPr/>
        </p:nvGrpSpPr>
        <p:grpSpPr>
          <a:xfrm>
            <a:off x="558739" y="5522435"/>
            <a:ext cx="969427" cy="986141"/>
            <a:chOff x="0" y="0"/>
            <a:chExt cx="812800" cy="826814"/>
          </a:xfrm>
        </p:grpSpPr>
        <p:sp>
          <p:nvSpPr>
            <p:cNvPr id="116" name="Google Shape;116;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76200" y="10839"/>
              <a:ext cx="660300" cy="738600"/>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02</a:t>
              </a:r>
              <a:endParaRPr/>
            </a:p>
          </p:txBody>
        </p:sp>
      </p:grpSp>
      <p:grpSp>
        <p:nvGrpSpPr>
          <p:cNvPr id="118" name="Google Shape;118;p2"/>
          <p:cNvGrpSpPr/>
          <p:nvPr/>
        </p:nvGrpSpPr>
        <p:grpSpPr>
          <a:xfrm>
            <a:off x="5576026" y="5522435"/>
            <a:ext cx="969427" cy="986141"/>
            <a:chOff x="0" y="0"/>
            <a:chExt cx="812800" cy="826814"/>
          </a:xfrm>
        </p:grpSpPr>
        <p:sp>
          <p:nvSpPr>
            <p:cNvPr id="119" name="Google Shape;119;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txBox="1"/>
            <p:nvPr/>
          </p:nvSpPr>
          <p:spPr>
            <a:xfrm>
              <a:off x="76200" y="10839"/>
              <a:ext cx="660400" cy="738462"/>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05</a:t>
              </a:r>
              <a:endParaRPr/>
            </a:p>
          </p:txBody>
        </p:sp>
      </p:grpSp>
      <p:grpSp>
        <p:nvGrpSpPr>
          <p:cNvPr id="121" name="Google Shape;121;p2"/>
          <p:cNvGrpSpPr/>
          <p:nvPr/>
        </p:nvGrpSpPr>
        <p:grpSpPr>
          <a:xfrm>
            <a:off x="558739" y="6948122"/>
            <a:ext cx="969427" cy="986141"/>
            <a:chOff x="0" y="0"/>
            <a:chExt cx="812800" cy="826814"/>
          </a:xfrm>
        </p:grpSpPr>
        <p:sp>
          <p:nvSpPr>
            <p:cNvPr id="122" name="Google Shape;122;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txBox="1"/>
            <p:nvPr/>
          </p:nvSpPr>
          <p:spPr>
            <a:xfrm>
              <a:off x="76200" y="10839"/>
              <a:ext cx="660400" cy="738462"/>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03</a:t>
              </a:r>
              <a:endParaRPr/>
            </a:p>
          </p:txBody>
        </p:sp>
      </p:grpSp>
      <p:grpSp>
        <p:nvGrpSpPr>
          <p:cNvPr id="124" name="Google Shape;124;p2"/>
          <p:cNvGrpSpPr/>
          <p:nvPr/>
        </p:nvGrpSpPr>
        <p:grpSpPr>
          <a:xfrm>
            <a:off x="5576026" y="6948122"/>
            <a:ext cx="969427" cy="986141"/>
            <a:chOff x="0" y="0"/>
            <a:chExt cx="812800" cy="826814"/>
          </a:xfrm>
        </p:grpSpPr>
        <p:sp>
          <p:nvSpPr>
            <p:cNvPr id="125" name="Google Shape;125;p2"/>
            <p:cNvSpPr/>
            <p:nvPr/>
          </p:nvSpPr>
          <p:spPr>
            <a:xfrm>
              <a:off x="0" y="0"/>
              <a:ext cx="812800" cy="826814"/>
            </a:xfrm>
            <a:custGeom>
              <a:avLst/>
              <a:gdLst/>
              <a:ahLst/>
              <a:cxnLst/>
              <a:rect l="l" t="t" r="r" b="b"/>
              <a:pathLst>
                <a:path w="812800" h="826814" extrusionOk="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p:nvPr/>
          </p:nvSpPr>
          <p:spPr>
            <a:xfrm>
              <a:off x="76200" y="10839"/>
              <a:ext cx="660400" cy="738462"/>
            </a:xfrm>
            <a:prstGeom prst="rect">
              <a:avLst/>
            </a:prstGeom>
            <a:noFill/>
            <a:ln>
              <a:noFill/>
            </a:ln>
          </p:spPr>
          <p:txBody>
            <a:bodyPr spcFirstLastPara="1" wrap="square" lIns="44450" tIns="44450" rIns="44450" bIns="44450" anchor="ctr" anchorCtr="0">
              <a:noAutofit/>
            </a:bodyPr>
            <a:lstStyle/>
            <a:p>
              <a:pPr marL="0" marR="0" lvl="0" indent="0" algn="ctr" rtl="0">
                <a:lnSpc>
                  <a:spcPct val="140011"/>
                </a:lnSpc>
                <a:spcBef>
                  <a:spcPts val="0"/>
                </a:spcBef>
                <a:spcAft>
                  <a:spcPts val="0"/>
                </a:spcAft>
                <a:buNone/>
              </a:pPr>
              <a:r>
                <a:rPr lang="en-US" sz="3399" b="1" i="0" u="none" strike="noStrike" cap="none">
                  <a:solidFill>
                    <a:srgbClr val="17726D"/>
                  </a:solidFill>
                  <a:latin typeface="Inter"/>
                  <a:ea typeface="Inter"/>
                  <a:cs typeface="Inter"/>
                  <a:sym typeface="Inter"/>
                </a:rPr>
                <a:t>06</a:t>
              </a:r>
              <a:endParaRPr/>
            </a:p>
          </p:txBody>
        </p:sp>
      </p:grpSp>
      <p:cxnSp>
        <p:nvCxnSpPr>
          <p:cNvPr id="127" name="Google Shape;127;p2"/>
          <p:cNvCxnSpPr/>
          <p:nvPr/>
        </p:nvCxnSpPr>
        <p:spPr>
          <a:xfrm>
            <a:off x="894239" y="2984652"/>
            <a:ext cx="6008400" cy="0"/>
          </a:xfrm>
          <a:prstGeom prst="straightConnector1">
            <a:avLst/>
          </a:prstGeom>
          <a:noFill/>
          <a:ln w="76200" cap="flat" cmpd="sng">
            <a:solidFill>
              <a:srgbClr val="EAE4D2"/>
            </a:solidFill>
            <a:prstDash val="solid"/>
            <a:round/>
            <a:headEnd type="none" w="sm" len="sm"/>
            <a:tailEnd type="none" w="sm" len="sm"/>
          </a:ln>
        </p:spPr>
      </p:cxnSp>
      <p:sp>
        <p:nvSpPr>
          <p:cNvPr id="128" name="Google Shape;128;p2"/>
          <p:cNvSpPr txBox="1"/>
          <p:nvPr/>
        </p:nvSpPr>
        <p:spPr>
          <a:xfrm>
            <a:off x="863556" y="1726975"/>
            <a:ext cx="109347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7200" b="1" i="0" u="none" strike="noStrike" cap="none">
                <a:solidFill>
                  <a:srgbClr val="17726D"/>
                </a:solidFill>
                <a:latin typeface="Inter"/>
                <a:ea typeface="Inter"/>
                <a:cs typeface="Inter"/>
                <a:sym typeface="Inter"/>
              </a:rPr>
              <a:t>TABLE OF CONTENT</a:t>
            </a:r>
            <a:endParaRPr/>
          </a:p>
        </p:txBody>
      </p:sp>
      <p:sp>
        <p:nvSpPr>
          <p:cNvPr id="129" name="Google Shape;129;p2"/>
          <p:cNvSpPr txBox="1"/>
          <p:nvPr/>
        </p:nvSpPr>
        <p:spPr>
          <a:xfrm>
            <a:off x="1786295" y="4356027"/>
            <a:ext cx="36147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Overview</a:t>
            </a:r>
            <a:endParaRPr sz="3500"/>
          </a:p>
        </p:txBody>
      </p:sp>
      <p:sp>
        <p:nvSpPr>
          <p:cNvPr id="130" name="Google Shape;130;p2"/>
          <p:cNvSpPr txBox="1"/>
          <p:nvPr/>
        </p:nvSpPr>
        <p:spPr>
          <a:xfrm>
            <a:off x="6803575" y="4356025"/>
            <a:ext cx="57771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How We Improved Model</a:t>
            </a:r>
            <a:endParaRPr sz="3500"/>
          </a:p>
        </p:txBody>
      </p:sp>
      <p:sp>
        <p:nvSpPr>
          <p:cNvPr id="131" name="Google Shape;131;p2"/>
          <p:cNvSpPr txBox="1"/>
          <p:nvPr/>
        </p:nvSpPr>
        <p:spPr>
          <a:xfrm>
            <a:off x="6803581" y="5781714"/>
            <a:ext cx="36147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Value Case</a:t>
            </a:r>
            <a:endParaRPr sz="3500"/>
          </a:p>
        </p:txBody>
      </p:sp>
      <p:sp>
        <p:nvSpPr>
          <p:cNvPr id="132" name="Google Shape;132;p2"/>
          <p:cNvSpPr txBox="1"/>
          <p:nvPr/>
        </p:nvSpPr>
        <p:spPr>
          <a:xfrm>
            <a:off x="1786295" y="7207401"/>
            <a:ext cx="36147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Project Result</a:t>
            </a:r>
            <a:endParaRPr sz="3500"/>
          </a:p>
        </p:txBody>
      </p:sp>
      <p:sp>
        <p:nvSpPr>
          <p:cNvPr id="133" name="Google Shape;133;p2"/>
          <p:cNvSpPr txBox="1"/>
          <p:nvPr/>
        </p:nvSpPr>
        <p:spPr>
          <a:xfrm>
            <a:off x="6803575" y="7207400"/>
            <a:ext cx="57267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What We Have Learned</a:t>
            </a:r>
            <a:endParaRPr sz="3500"/>
          </a:p>
        </p:txBody>
      </p:sp>
      <p:sp>
        <p:nvSpPr>
          <p:cNvPr id="134" name="Google Shape;134;p2"/>
          <p:cNvSpPr txBox="1"/>
          <p:nvPr/>
        </p:nvSpPr>
        <p:spPr>
          <a:xfrm>
            <a:off x="1786295" y="5781702"/>
            <a:ext cx="3614700" cy="5388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3500" b="1">
                <a:latin typeface="Inter Medium"/>
                <a:ea typeface="Inter Medium"/>
                <a:cs typeface="Inter Medium"/>
                <a:sym typeface="Inter Medium"/>
              </a:rPr>
              <a:t>Project Process</a:t>
            </a:r>
            <a:endParaRPr sz="3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grpSp>
        <p:nvGrpSpPr>
          <p:cNvPr id="440" name="Google Shape;440;g35013d3f423_0_165"/>
          <p:cNvGrpSpPr/>
          <p:nvPr/>
        </p:nvGrpSpPr>
        <p:grpSpPr>
          <a:xfrm>
            <a:off x="16637005" y="-180825"/>
            <a:ext cx="1650895" cy="10468053"/>
            <a:chOff x="0" y="-47625"/>
            <a:chExt cx="1321562" cy="2757000"/>
          </a:xfrm>
        </p:grpSpPr>
        <p:sp>
          <p:nvSpPr>
            <p:cNvPr id="441" name="Google Shape;441;g35013d3f423_0_165"/>
            <p:cNvSpPr/>
            <p:nvPr/>
          </p:nvSpPr>
          <p:spPr>
            <a:xfrm>
              <a:off x="0" y="0"/>
              <a:ext cx="1321562" cy="2709333"/>
            </a:xfrm>
            <a:custGeom>
              <a:avLst/>
              <a:gdLst/>
              <a:ahLst/>
              <a:cxnLst/>
              <a:rect l="l" t="t" r="r" b="b"/>
              <a:pathLst>
                <a:path w="1321562" h="2709333" extrusionOk="0">
                  <a:moveTo>
                    <a:pt x="0" y="0"/>
                  </a:moveTo>
                  <a:lnTo>
                    <a:pt x="1321562" y="0"/>
                  </a:lnTo>
                  <a:lnTo>
                    <a:pt x="1321562" y="2709333"/>
                  </a:lnTo>
                  <a:lnTo>
                    <a:pt x="0" y="2709333"/>
                  </a:lnTo>
                  <a:close/>
                </a:path>
              </a:pathLst>
            </a:custGeom>
            <a:solidFill>
              <a:srgbClr val="17726D"/>
            </a:solidFill>
            <a:ln>
              <a:noFill/>
            </a:ln>
          </p:spPr>
          <p:txBody>
            <a:bodyPr/>
            <a:lstStyle/>
            <a:p>
              <a:endParaRPr lang="en-US"/>
            </a:p>
          </p:txBody>
        </p:sp>
        <p:sp>
          <p:nvSpPr>
            <p:cNvPr id="442" name="Google Shape;442;g35013d3f423_0_165"/>
            <p:cNvSpPr txBox="1"/>
            <p:nvPr/>
          </p:nvSpPr>
          <p:spPr>
            <a:xfrm>
              <a:off x="0" y="-47625"/>
              <a:ext cx="13215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3" name="Google Shape;443;g35013d3f423_0_165"/>
          <p:cNvGrpSpPr/>
          <p:nvPr/>
        </p:nvGrpSpPr>
        <p:grpSpPr>
          <a:xfrm>
            <a:off x="17259300" y="8970512"/>
            <a:ext cx="1028706" cy="1316765"/>
            <a:chOff x="0" y="-47625"/>
            <a:chExt cx="270933" cy="346800"/>
          </a:xfrm>
        </p:grpSpPr>
        <p:sp>
          <p:nvSpPr>
            <p:cNvPr id="444" name="Google Shape;444;g35013d3f423_0_165"/>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445" name="Google Shape;445;g35013d3f423_0_165"/>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6" name="Google Shape;446;g35013d3f423_0_165"/>
          <p:cNvGrpSpPr/>
          <p:nvPr/>
        </p:nvGrpSpPr>
        <p:grpSpPr>
          <a:xfrm>
            <a:off x="10866642" y="-180827"/>
            <a:ext cx="1028706" cy="1316765"/>
            <a:chOff x="0" y="-47625"/>
            <a:chExt cx="270933" cy="346800"/>
          </a:xfrm>
        </p:grpSpPr>
        <p:sp>
          <p:nvSpPr>
            <p:cNvPr id="447" name="Google Shape;447;g35013d3f423_0_165"/>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448" name="Google Shape;448;g35013d3f423_0_165"/>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49" name="Google Shape;449;g35013d3f423_0_165"/>
          <p:cNvGrpSpPr/>
          <p:nvPr/>
        </p:nvGrpSpPr>
        <p:grpSpPr>
          <a:xfrm>
            <a:off x="3268930" y="-1565593"/>
            <a:ext cx="5402519" cy="5402519"/>
            <a:chOff x="0" y="0"/>
            <a:chExt cx="812800" cy="812800"/>
          </a:xfrm>
        </p:grpSpPr>
        <p:sp>
          <p:nvSpPr>
            <p:cNvPr id="450" name="Google Shape;450;g35013d3f423_0_16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g35013d3f423_0_165"/>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2" name="Google Shape;452;g35013d3f423_0_165"/>
          <p:cNvSpPr txBox="1"/>
          <p:nvPr/>
        </p:nvSpPr>
        <p:spPr>
          <a:xfrm>
            <a:off x="749300" y="472688"/>
            <a:ext cx="102477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Feature Selection</a:t>
            </a:r>
            <a:endParaRPr/>
          </a:p>
        </p:txBody>
      </p:sp>
      <p:sp>
        <p:nvSpPr>
          <p:cNvPr id="453" name="Google Shape;453;g35013d3f423_0_165"/>
          <p:cNvSpPr txBox="1"/>
          <p:nvPr/>
        </p:nvSpPr>
        <p:spPr>
          <a:xfrm>
            <a:off x="422725" y="1263913"/>
            <a:ext cx="16383000" cy="27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Conducted multiple trials with different combinations of variables.</a:t>
            </a:r>
            <a:endParaRPr sz="2800">
              <a:solidFill>
                <a:schemeClr val="dk1"/>
              </a:solidFill>
              <a:latin typeface="Inter"/>
              <a:ea typeface="Inter"/>
              <a:cs typeface="Inter"/>
              <a:sym typeface="Inter"/>
            </a:endParaRPr>
          </a:p>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Observed that even small differences in variable combinations led to noticeable changes in model accuracy.</a:t>
            </a:r>
            <a:endParaRPr sz="2800">
              <a:solidFill>
                <a:schemeClr val="dk1"/>
              </a:solidFill>
              <a:latin typeface="Inter"/>
              <a:ea typeface="Inter"/>
              <a:cs typeface="Inter"/>
              <a:sym typeface="Inter"/>
            </a:endParaRPr>
          </a:p>
          <a:p>
            <a:pPr marL="0" lvl="0" indent="0" algn="l" rtl="0">
              <a:spcBef>
                <a:spcPts val="0"/>
              </a:spcBef>
              <a:spcAft>
                <a:spcPts val="0"/>
              </a:spcAft>
              <a:buNone/>
            </a:pPr>
            <a:endParaRPr sz="2800">
              <a:solidFill>
                <a:schemeClr val="dk1"/>
              </a:solidFill>
              <a:latin typeface="Inter"/>
              <a:ea typeface="Inter"/>
              <a:cs typeface="Inter"/>
              <a:sym typeface="Inter"/>
            </a:endParaRPr>
          </a:p>
          <a:p>
            <a:pPr marL="0" lvl="0" indent="0" algn="l" rtl="0">
              <a:spcBef>
                <a:spcPts val="0"/>
              </a:spcBef>
              <a:spcAft>
                <a:spcPts val="0"/>
              </a:spcAft>
              <a:buNone/>
            </a:pPr>
            <a:r>
              <a:rPr lang="en-US" sz="2800" b="1" i="1">
                <a:solidFill>
                  <a:schemeClr val="dk1"/>
                </a:solidFill>
                <a:latin typeface="Inter"/>
                <a:ea typeface="Inter"/>
                <a:cs typeface="Inter"/>
                <a:sym typeface="Inter"/>
              </a:rPr>
              <a:t>→ Feature selection improved model accuracy and demonstrated the importance of feature engineering.</a:t>
            </a:r>
            <a:endParaRPr sz="2800" b="1" i="1">
              <a:solidFill>
                <a:schemeClr val="dk1"/>
              </a:solidFill>
              <a:latin typeface="Inter"/>
              <a:ea typeface="Inter"/>
              <a:cs typeface="Inter"/>
              <a:sym typeface="Inter"/>
            </a:endParaRPr>
          </a:p>
          <a:p>
            <a:pPr marL="0" lvl="0" indent="0" algn="l" rtl="0">
              <a:spcBef>
                <a:spcPts val="0"/>
              </a:spcBef>
              <a:spcAft>
                <a:spcPts val="0"/>
              </a:spcAft>
              <a:buNone/>
            </a:pPr>
            <a:endParaRPr sz="2800" b="1" i="1">
              <a:solidFill>
                <a:schemeClr val="dk1"/>
              </a:solidFill>
              <a:latin typeface="Inter"/>
              <a:ea typeface="Inter"/>
              <a:cs typeface="Inter"/>
              <a:sym typeface="Inter"/>
            </a:endParaRPr>
          </a:p>
        </p:txBody>
      </p:sp>
      <p:graphicFrame>
        <p:nvGraphicFramePr>
          <p:cNvPr id="454" name="Google Shape;454;g35013d3f423_0_165"/>
          <p:cNvGraphicFramePr/>
          <p:nvPr/>
        </p:nvGraphicFramePr>
        <p:xfrm>
          <a:off x="749300" y="5110600"/>
          <a:ext cx="3000000" cy="3000000"/>
        </p:xfrm>
        <a:graphic>
          <a:graphicData uri="http://schemas.openxmlformats.org/drawingml/2006/table">
            <a:tbl>
              <a:tblPr>
                <a:noFill/>
                <a:tableStyleId>{D5078B3E-308A-42AE-B4D3-A42054BB1EDB}</a:tableStyleId>
              </a:tblPr>
              <a:tblGrid>
                <a:gridCol w="9852175">
                  <a:extLst>
                    <a:ext uri="{9D8B030D-6E8A-4147-A177-3AD203B41FA5}">
                      <a16:colId xmlns:a16="http://schemas.microsoft.com/office/drawing/2014/main" val="20000"/>
                    </a:ext>
                  </a:extLst>
                </a:gridCol>
                <a:gridCol w="4888925">
                  <a:extLst>
                    <a:ext uri="{9D8B030D-6E8A-4147-A177-3AD203B41FA5}">
                      <a16:colId xmlns:a16="http://schemas.microsoft.com/office/drawing/2014/main" val="20001"/>
                    </a:ext>
                  </a:extLst>
                </a:gridCol>
              </a:tblGrid>
              <a:tr h="836275">
                <a:tc>
                  <a:txBody>
                    <a:bodyPr/>
                    <a:lstStyle/>
                    <a:p>
                      <a:pPr marL="0" lvl="0" indent="0" algn="ctr" rtl="0">
                        <a:spcBef>
                          <a:spcPts val="0"/>
                        </a:spcBef>
                        <a:spcAft>
                          <a:spcPts val="0"/>
                        </a:spcAft>
                        <a:buNone/>
                      </a:pPr>
                      <a:r>
                        <a:rPr lang="en-US" sz="2600" b="1">
                          <a:latin typeface="Inter"/>
                          <a:ea typeface="Inter"/>
                          <a:cs typeface="Inter"/>
                          <a:sym typeface="Inter"/>
                        </a:rPr>
                        <a:t>Combination of Variables</a:t>
                      </a:r>
                      <a:endParaRPr sz="2600" b="1">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600" b="1">
                          <a:latin typeface="Inter"/>
                          <a:ea typeface="Inter"/>
                          <a:cs typeface="Inter"/>
                          <a:sym typeface="Inter"/>
                        </a:rPr>
                        <a:t>Test Accuracy</a:t>
                      </a:r>
                      <a:endParaRPr sz="2600" b="1">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84975">
                <a:tc>
                  <a:txBody>
                    <a:bodyPr/>
                    <a:lstStyle/>
                    <a:p>
                      <a:pPr marL="0" lvl="0" indent="0" algn="ctr" rtl="0">
                        <a:lnSpc>
                          <a:spcPct val="135714"/>
                        </a:lnSpc>
                        <a:spcBef>
                          <a:spcPts val="0"/>
                        </a:spcBef>
                        <a:spcAft>
                          <a:spcPts val="0"/>
                        </a:spcAft>
                        <a:buNone/>
                      </a:pPr>
                      <a:r>
                        <a:rPr lang="en-US" sz="2400">
                          <a:solidFill>
                            <a:schemeClr val="dk1"/>
                          </a:solidFill>
                          <a:latin typeface="Inter"/>
                          <a:ea typeface="Inter"/>
                          <a:cs typeface="Inter"/>
                          <a:sym typeface="Inter"/>
                        </a:rPr>
                        <a:t>tmax | tmin | vap | ppt | srad | ws | pet | q | def | soil | pdsi | vpd</a:t>
                      </a:r>
                      <a:endParaRPr sz="2400">
                        <a:solidFill>
                          <a:schemeClr val="dk1"/>
                        </a:solidFill>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0.8174</a:t>
                      </a:r>
                      <a:endParaRPr sz="2600">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36275">
                <a:tc>
                  <a:txBody>
                    <a:bodyPr/>
                    <a:lstStyle/>
                    <a:p>
                      <a:pPr marL="0" lvl="0" indent="0" algn="ctr" rtl="0">
                        <a:lnSpc>
                          <a:spcPct val="135714"/>
                        </a:lnSpc>
                        <a:spcBef>
                          <a:spcPts val="0"/>
                        </a:spcBef>
                        <a:spcAft>
                          <a:spcPts val="0"/>
                        </a:spcAft>
                        <a:buNone/>
                      </a:pPr>
                      <a:r>
                        <a:rPr lang="en-US" sz="2400">
                          <a:solidFill>
                            <a:schemeClr val="dk1"/>
                          </a:solidFill>
                          <a:latin typeface="Inter"/>
                          <a:ea typeface="Inter"/>
                          <a:cs typeface="Inter"/>
                          <a:sym typeface="Inter"/>
                        </a:rPr>
                        <a:t>tmax | tmin | ppt | ws | q | soil | vpd | pet</a:t>
                      </a:r>
                      <a:endParaRPr sz="2400">
                        <a:solidFill>
                          <a:schemeClr val="dk1"/>
                        </a:solidFill>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0.8220</a:t>
                      </a:r>
                      <a:endParaRPr sz="2600">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36275">
                <a:tc>
                  <a:txBody>
                    <a:bodyPr/>
                    <a:lstStyle/>
                    <a:p>
                      <a:pPr marL="0" lvl="0" indent="0" algn="ctr" rtl="0">
                        <a:lnSpc>
                          <a:spcPct val="135714"/>
                        </a:lnSpc>
                        <a:spcBef>
                          <a:spcPts val="0"/>
                        </a:spcBef>
                        <a:spcAft>
                          <a:spcPts val="0"/>
                        </a:spcAft>
                        <a:buNone/>
                      </a:pPr>
                      <a:r>
                        <a:rPr lang="en-US" sz="2400">
                          <a:solidFill>
                            <a:schemeClr val="dk1"/>
                          </a:solidFill>
                          <a:latin typeface="Inter"/>
                          <a:ea typeface="Inter"/>
                          <a:cs typeface="Inter"/>
                          <a:sym typeface="Inter"/>
                        </a:rPr>
                        <a:t> def | tmin | ppt | ws | q | soil | vpd | pet</a:t>
                      </a:r>
                      <a:endParaRPr sz="2400">
                        <a:solidFill>
                          <a:schemeClr val="dk1"/>
                        </a:solidFill>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0.8269</a:t>
                      </a:r>
                      <a:endParaRPr sz="2600">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836275">
                <a:tc>
                  <a:txBody>
                    <a:bodyPr/>
                    <a:lstStyle/>
                    <a:p>
                      <a:pPr marL="0" lvl="0" indent="0" algn="ctr" rtl="0">
                        <a:lnSpc>
                          <a:spcPct val="135714"/>
                        </a:lnSpc>
                        <a:spcBef>
                          <a:spcPts val="0"/>
                        </a:spcBef>
                        <a:spcAft>
                          <a:spcPts val="0"/>
                        </a:spcAft>
                        <a:buNone/>
                      </a:pPr>
                      <a:r>
                        <a:rPr lang="en-US" sz="2400">
                          <a:solidFill>
                            <a:schemeClr val="dk1"/>
                          </a:solidFill>
                          <a:latin typeface="Inter"/>
                          <a:ea typeface="Inter"/>
                          <a:cs typeface="Inter"/>
                          <a:sym typeface="Inter"/>
                        </a:rPr>
                        <a:t>tmax | def | ppt | ws | q | soil | vpd | pet</a:t>
                      </a:r>
                      <a:endParaRPr sz="2400">
                        <a:solidFill>
                          <a:schemeClr val="dk1"/>
                        </a:solidFill>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600">
                          <a:latin typeface="Inter"/>
                          <a:ea typeface="Inter"/>
                          <a:cs typeface="Inter"/>
                          <a:sym typeface="Inter"/>
                        </a:rPr>
                        <a:t>0.8310</a:t>
                      </a:r>
                      <a:endParaRPr sz="2600">
                        <a:latin typeface="Inter"/>
                        <a:ea typeface="Inter"/>
                        <a:cs typeface="Inter"/>
                        <a:sym typeface="Inter"/>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grpSp>
        <p:nvGrpSpPr>
          <p:cNvPr id="459" name="Google Shape;459;g35013d3f423_0_247"/>
          <p:cNvGrpSpPr/>
          <p:nvPr/>
        </p:nvGrpSpPr>
        <p:grpSpPr>
          <a:xfrm>
            <a:off x="0" y="-180827"/>
            <a:ext cx="18288118" cy="3125999"/>
            <a:chOff x="0" y="-47625"/>
            <a:chExt cx="4816592" cy="823303"/>
          </a:xfrm>
        </p:grpSpPr>
        <p:sp>
          <p:nvSpPr>
            <p:cNvPr id="460" name="Google Shape;460;g35013d3f423_0_247"/>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461" name="Google Shape;461;g35013d3f423_0_247"/>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62" name="Google Shape;462;g35013d3f423_0_247"/>
          <p:cNvSpPr txBox="1"/>
          <p:nvPr/>
        </p:nvSpPr>
        <p:spPr>
          <a:xfrm>
            <a:off x="5615200" y="5393700"/>
            <a:ext cx="77832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Value Case</a:t>
            </a:r>
            <a:endParaRPr sz="10000"/>
          </a:p>
        </p:txBody>
      </p:sp>
      <p:grpSp>
        <p:nvGrpSpPr>
          <p:cNvPr id="463" name="Google Shape;463;g35013d3f423_0_247"/>
          <p:cNvGrpSpPr/>
          <p:nvPr/>
        </p:nvGrpSpPr>
        <p:grpSpPr>
          <a:xfrm>
            <a:off x="15745226" y="-1332365"/>
            <a:ext cx="3803172" cy="3803172"/>
            <a:chOff x="0" y="0"/>
            <a:chExt cx="812800" cy="812800"/>
          </a:xfrm>
        </p:grpSpPr>
        <p:sp>
          <p:nvSpPr>
            <p:cNvPr id="464" name="Google Shape;464;g35013d3f423_0_24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g35013d3f423_0_24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
          <p:cNvSpPr txBox="1"/>
          <p:nvPr/>
        </p:nvSpPr>
        <p:spPr>
          <a:xfrm>
            <a:off x="7169175" y="358850"/>
            <a:ext cx="101163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7200" b="1">
                <a:solidFill>
                  <a:srgbClr val="17726D"/>
                </a:solidFill>
                <a:latin typeface="Inter"/>
                <a:ea typeface="Inter"/>
                <a:cs typeface="Inter"/>
                <a:sym typeface="Inter"/>
              </a:rPr>
              <a:t>Business Application</a:t>
            </a:r>
            <a:endParaRPr/>
          </a:p>
        </p:txBody>
      </p:sp>
      <p:cxnSp>
        <p:nvCxnSpPr>
          <p:cNvPr id="471" name="Google Shape;471;p7"/>
          <p:cNvCxnSpPr/>
          <p:nvPr/>
        </p:nvCxnSpPr>
        <p:spPr>
          <a:xfrm rot="10800000" flipH="1">
            <a:off x="8302995" y="1467059"/>
            <a:ext cx="8991600" cy="3000"/>
          </a:xfrm>
          <a:prstGeom prst="straightConnector1">
            <a:avLst/>
          </a:prstGeom>
          <a:noFill/>
          <a:ln w="76200" cap="flat" cmpd="sng">
            <a:solidFill>
              <a:srgbClr val="EAE4D2"/>
            </a:solidFill>
            <a:prstDash val="solid"/>
            <a:round/>
            <a:headEnd type="none" w="sm" len="sm"/>
            <a:tailEnd type="none" w="sm" len="sm"/>
          </a:ln>
        </p:spPr>
      </p:cxnSp>
      <p:grpSp>
        <p:nvGrpSpPr>
          <p:cNvPr id="472" name="Google Shape;472;p7"/>
          <p:cNvGrpSpPr/>
          <p:nvPr/>
        </p:nvGrpSpPr>
        <p:grpSpPr>
          <a:xfrm>
            <a:off x="429561" y="2144184"/>
            <a:ext cx="877661" cy="877661"/>
            <a:chOff x="0" y="0"/>
            <a:chExt cx="812800" cy="812800"/>
          </a:xfrm>
        </p:grpSpPr>
        <p:sp>
          <p:nvSpPr>
            <p:cNvPr id="473" name="Google Shape;473;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txBox="1"/>
            <p:nvPr/>
          </p:nvSpPr>
          <p:spPr>
            <a:xfrm>
              <a:off x="76200" y="28575"/>
              <a:ext cx="660300" cy="708000"/>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01</a:t>
              </a:r>
              <a:endParaRPr/>
            </a:p>
          </p:txBody>
        </p:sp>
      </p:grpSp>
      <p:grpSp>
        <p:nvGrpSpPr>
          <p:cNvPr id="475" name="Google Shape;475;p7"/>
          <p:cNvGrpSpPr/>
          <p:nvPr/>
        </p:nvGrpSpPr>
        <p:grpSpPr>
          <a:xfrm>
            <a:off x="8644686" y="2094131"/>
            <a:ext cx="877661" cy="877661"/>
            <a:chOff x="0" y="0"/>
            <a:chExt cx="812800" cy="812800"/>
          </a:xfrm>
        </p:grpSpPr>
        <p:sp>
          <p:nvSpPr>
            <p:cNvPr id="476" name="Google Shape;476;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txBox="1"/>
            <p:nvPr/>
          </p:nvSpPr>
          <p:spPr>
            <a:xfrm>
              <a:off x="76200" y="99144"/>
              <a:ext cx="660300" cy="708000"/>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a:t>
              </a:r>
              <a:r>
                <a:rPr lang="en-US" sz="2999" b="1">
                  <a:solidFill>
                    <a:srgbClr val="17726D"/>
                  </a:solidFill>
                  <a:latin typeface="Inter"/>
                  <a:ea typeface="Inter"/>
                  <a:cs typeface="Inter"/>
                  <a:sym typeface="Inter"/>
                </a:rPr>
                <a:t>2</a:t>
              </a:r>
              <a:endParaRPr/>
            </a:p>
          </p:txBody>
        </p:sp>
      </p:grpSp>
      <p:sp>
        <p:nvSpPr>
          <p:cNvPr id="478" name="Google Shape;478;p7"/>
          <p:cNvSpPr txBox="1"/>
          <p:nvPr/>
        </p:nvSpPr>
        <p:spPr>
          <a:xfrm>
            <a:off x="1409700" y="2183650"/>
            <a:ext cx="7503000" cy="44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Inter"/>
                <a:ea typeface="Inter"/>
                <a:cs typeface="Inter"/>
                <a:sym typeface="Inter"/>
              </a:rPr>
              <a:t>Predicting Frog Trace From the Global Warming</a:t>
            </a:r>
            <a:endParaRPr sz="2600" b="1">
              <a:solidFill>
                <a:schemeClr val="dk1"/>
              </a:solidFill>
              <a:latin typeface="Inter"/>
              <a:ea typeface="Inter"/>
              <a:cs typeface="Inter"/>
              <a:sym typeface="Inter"/>
            </a:endParaRPr>
          </a:p>
          <a:p>
            <a:pPr marL="457200" lvl="0" indent="-381000" algn="l" rtl="0">
              <a:lnSpc>
                <a:spcPct val="115000"/>
              </a:lnSpc>
              <a:spcBef>
                <a:spcPts val="1200"/>
              </a:spcBef>
              <a:spcAft>
                <a:spcPts val="0"/>
              </a:spcAft>
              <a:buClr>
                <a:schemeClr val="dk1"/>
              </a:buClr>
              <a:buSzPts val="2400"/>
              <a:buFont typeface="Inter"/>
              <a:buChar char="●"/>
            </a:pPr>
            <a:r>
              <a:rPr lang="en-US" sz="2400" b="1">
                <a:solidFill>
                  <a:schemeClr val="dk1"/>
                </a:solidFill>
                <a:latin typeface="Inter"/>
                <a:ea typeface="Inter"/>
                <a:cs typeface="Inter"/>
                <a:sym typeface="Inter"/>
              </a:rPr>
              <a:t>Conservation Planning:</a:t>
            </a:r>
            <a:r>
              <a:rPr lang="en-US" sz="2400">
                <a:solidFill>
                  <a:schemeClr val="dk1"/>
                </a:solidFill>
                <a:latin typeface="Inter"/>
                <a:ea typeface="Inter"/>
                <a:cs typeface="Inter"/>
                <a:sym typeface="Inter"/>
              </a:rPr>
              <a:t> Frog habitat models help predict future biodiversity hotspots, enabling zoning, restoration, and protected area expansion to adapt to climate change.</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Font typeface="Inter"/>
              <a:buChar char="●"/>
            </a:pPr>
            <a:r>
              <a:rPr lang="en-US" sz="2400" b="1">
                <a:solidFill>
                  <a:schemeClr val="dk1"/>
                </a:solidFill>
                <a:latin typeface="Inter"/>
                <a:ea typeface="Inter"/>
                <a:cs typeface="Inter"/>
                <a:sym typeface="Inter"/>
              </a:rPr>
              <a:t>Research and Policy Development:</a:t>
            </a:r>
            <a:r>
              <a:rPr lang="en-US" sz="2400">
                <a:solidFill>
                  <a:schemeClr val="dk1"/>
                </a:solidFill>
                <a:latin typeface="Inter"/>
                <a:ea typeface="Inter"/>
                <a:cs typeface="Inter"/>
                <a:sym typeface="Inter"/>
              </a:rPr>
              <a:t> Frog migration analysis offers insights into climate impacts, guiding ecological studies and adaptation strategies.</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Protecting Vulnerable Ecosystems:</a:t>
            </a:r>
            <a:r>
              <a:rPr lang="en-US" sz="2400">
                <a:solidFill>
                  <a:schemeClr val="dk1"/>
                </a:solidFill>
                <a:latin typeface="Inter"/>
                <a:ea typeface="Inter"/>
                <a:cs typeface="Inter"/>
                <a:sym typeface="Inter"/>
              </a:rPr>
              <a:t> By translating climate data into actionable plans, governments and researchers can proactively safeguard biodiversity.</a:t>
            </a:r>
            <a:endParaRPr sz="240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2600">
              <a:solidFill>
                <a:schemeClr val="dk1"/>
              </a:solidFill>
              <a:latin typeface="Inter"/>
              <a:ea typeface="Inter"/>
              <a:cs typeface="Inter"/>
              <a:sym typeface="Inter"/>
            </a:endParaRPr>
          </a:p>
        </p:txBody>
      </p:sp>
      <p:sp>
        <p:nvSpPr>
          <p:cNvPr id="479" name="Google Shape;479;p7"/>
          <p:cNvSpPr txBox="1"/>
          <p:nvPr/>
        </p:nvSpPr>
        <p:spPr>
          <a:xfrm>
            <a:off x="9700175" y="2107450"/>
            <a:ext cx="8244000" cy="55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Inter"/>
                <a:ea typeface="Inter"/>
                <a:cs typeface="Inter"/>
                <a:sym typeface="Inter"/>
              </a:rPr>
              <a:t>Predicting Frog to Protect From Batrachochytrium Under Climate Change </a:t>
            </a:r>
            <a:endParaRPr sz="2600" b="1">
              <a:solidFill>
                <a:schemeClr val="dk1"/>
              </a:solidFill>
              <a:latin typeface="Inter"/>
              <a:ea typeface="Inter"/>
              <a:cs typeface="Inter"/>
              <a:sym typeface="Inter"/>
            </a:endParaRPr>
          </a:p>
          <a:p>
            <a:pPr marL="457200" lvl="0" indent="-381000" algn="l" rtl="0">
              <a:lnSpc>
                <a:spcPct val="115000"/>
              </a:lnSpc>
              <a:spcBef>
                <a:spcPts val="1200"/>
              </a:spcBef>
              <a:spcAft>
                <a:spcPts val="0"/>
              </a:spcAft>
              <a:buClr>
                <a:schemeClr val="dk1"/>
              </a:buClr>
              <a:buSzPts val="2400"/>
              <a:buFont typeface="Inter"/>
              <a:buChar char="●"/>
            </a:pPr>
            <a:r>
              <a:rPr lang="en-US" sz="2400" b="1">
                <a:solidFill>
                  <a:schemeClr val="dk1"/>
                </a:solidFill>
                <a:latin typeface="Inter"/>
                <a:ea typeface="Inter"/>
                <a:cs typeface="Inter"/>
                <a:sym typeface="Inter"/>
              </a:rPr>
              <a:t>Environmental Sensitivity and Conservation:</a:t>
            </a:r>
            <a:r>
              <a:rPr lang="en-US" sz="2400">
                <a:solidFill>
                  <a:schemeClr val="dk1"/>
                </a:solidFill>
                <a:latin typeface="Inter"/>
                <a:ea typeface="Inter"/>
                <a:cs typeface="Inter"/>
                <a:sym typeface="Inter"/>
              </a:rPr>
              <a:t> Frogs habitat modeling helps identify regions for climate-responsive conservation and cure planning.</a:t>
            </a:r>
            <a:endParaRPr sz="2400" b="1">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Frog Populations Under Threat:</a:t>
            </a:r>
            <a:r>
              <a:rPr lang="en-US" sz="2400">
                <a:solidFill>
                  <a:schemeClr val="dk1"/>
                </a:solidFill>
                <a:latin typeface="Inter"/>
                <a:ea typeface="Inter"/>
                <a:cs typeface="Inter"/>
                <a:sym typeface="Inter"/>
              </a:rPr>
              <a:t> Bd fungus, driven by climate and land use changes, poses a major threat to amphibians, causing population decline and habitat loss.</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Actionable Insights for Protection:</a:t>
            </a:r>
            <a:r>
              <a:rPr lang="en-US" sz="2400">
                <a:solidFill>
                  <a:schemeClr val="dk1"/>
                </a:solidFill>
                <a:latin typeface="Inter"/>
                <a:ea typeface="Inter"/>
                <a:cs typeface="Inter"/>
                <a:sym typeface="Inter"/>
              </a:rPr>
              <a:t> The prediction model aids pharmaceutical companies, veterinarians, and researchers in locating stable frog habitats for proactive disease prevention and species preservation.</a:t>
            </a:r>
            <a:endParaRPr sz="24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240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2600">
              <a:solidFill>
                <a:schemeClr val="dk1"/>
              </a:solidFill>
              <a:latin typeface="Inter"/>
              <a:ea typeface="Inter"/>
              <a:cs typeface="Inter"/>
              <a:sym typeface="Inter"/>
            </a:endParaRPr>
          </a:p>
        </p:txBody>
      </p:sp>
      <p:sp>
        <p:nvSpPr>
          <p:cNvPr id="480" name="Google Shape;480;p7"/>
          <p:cNvSpPr/>
          <p:nvPr/>
        </p:nvSpPr>
        <p:spPr>
          <a:xfrm>
            <a:off x="0" y="9177927"/>
            <a:ext cx="18291008" cy="1109358"/>
          </a:xfrm>
          <a:custGeom>
            <a:avLst/>
            <a:gdLst/>
            <a:ahLst/>
            <a:cxnLst/>
            <a:rect l="l" t="t" r="r" b="b"/>
            <a:pathLst>
              <a:path w="4816592" h="1192858" extrusionOk="0">
                <a:moveTo>
                  <a:pt x="0" y="0"/>
                </a:moveTo>
                <a:lnTo>
                  <a:pt x="4816592" y="0"/>
                </a:lnTo>
                <a:lnTo>
                  <a:pt x="4816592" y="1192858"/>
                </a:lnTo>
                <a:lnTo>
                  <a:pt x="0" y="1192858"/>
                </a:lnTo>
                <a:close/>
              </a:path>
            </a:pathLst>
          </a:custGeom>
          <a:solidFill>
            <a:srgbClr val="17726D"/>
          </a:solidFill>
          <a:ln>
            <a:noFill/>
          </a:ln>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3514c8b162c_0_91"/>
          <p:cNvSpPr txBox="1"/>
          <p:nvPr/>
        </p:nvSpPr>
        <p:spPr>
          <a:xfrm>
            <a:off x="7169175" y="358850"/>
            <a:ext cx="101163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Business Application</a:t>
            </a:r>
            <a:endParaRPr/>
          </a:p>
        </p:txBody>
      </p:sp>
      <p:cxnSp>
        <p:nvCxnSpPr>
          <p:cNvPr id="486" name="Google Shape;486;g3514c8b162c_0_91"/>
          <p:cNvCxnSpPr/>
          <p:nvPr/>
        </p:nvCxnSpPr>
        <p:spPr>
          <a:xfrm rot="10800000" flipH="1">
            <a:off x="8302995" y="1467059"/>
            <a:ext cx="8991600" cy="3000"/>
          </a:xfrm>
          <a:prstGeom prst="straightConnector1">
            <a:avLst/>
          </a:prstGeom>
          <a:noFill/>
          <a:ln w="76200" cap="flat" cmpd="sng">
            <a:solidFill>
              <a:srgbClr val="EAE4D2"/>
            </a:solidFill>
            <a:prstDash val="solid"/>
            <a:round/>
            <a:headEnd type="none" w="sm" len="sm"/>
            <a:tailEnd type="none" w="sm" len="sm"/>
          </a:ln>
        </p:spPr>
      </p:cxnSp>
      <p:grpSp>
        <p:nvGrpSpPr>
          <p:cNvPr id="487" name="Google Shape;487;g3514c8b162c_0_91"/>
          <p:cNvGrpSpPr/>
          <p:nvPr/>
        </p:nvGrpSpPr>
        <p:grpSpPr>
          <a:xfrm>
            <a:off x="429561" y="2296584"/>
            <a:ext cx="877661" cy="877661"/>
            <a:chOff x="0" y="0"/>
            <a:chExt cx="812800" cy="812800"/>
          </a:xfrm>
        </p:grpSpPr>
        <p:sp>
          <p:nvSpPr>
            <p:cNvPr id="488" name="Google Shape;488;g3514c8b162c_0_9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g3514c8b162c_0_91"/>
            <p:cNvSpPr txBox="1"/>
            <p:nvPr/>
          </p:nvSpPr>
          <p:spPr>
            <a:xfrm>
              <a:off x="76200" y="28575"/>
              <a:ext cx="660300" cy="708000"/>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a:t>
              </a:r>
              <a:r>
                <a:rPr lang="en-US" sz="2999" b="1">
                  <a:solidFill>
                    <a:srgbClr val="17726D"/>
                  </a:solidFill>
                  <a:latin typeface="Inter"/>
                  <a:ea typeface="Inter"/>
                  <a:cs typeface="Inter"/>
                  <a:sym typeface="Inter"/>
                </a:rPr>
                <a:t>3</a:t>
              </a:r>
              <a:endParaRPr/>
            </a:p>
          </p:txBody>
        </p:sp>
      </p:grpSp>
      <p:grpSp>
        <p:nvGrpSpPr>
          <p:cNvPr id="490" name="Google Shape;490;g3514c8b162c_0_91"/>
          <p:cNvGrpSpPr/>
          <p:nvPr/>
        </p:nvGrpSpPr>
        <p:grpSpPr>
          <a:xfrm>
            <a:off x="8644686" y="2094131"/>
            <a:ext cx="877661" cy="877661"/>
            <a:chOff x="0" y="0"/>
            <a:chExt cx="812800" cy="812800"/>
          </a:xfrm>
        </p:grpSpPr>
        <p:sp>
          <p:nvSpPr>
            <p:cNvPr id="491" name="Google Shape;491;g3514c8b162c_0_9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g3514c8b162c_0_91"/>
            <p:cNvSpPr txBox="1"/>
            <p:nvPr/>
          </p:nvSpPr>
          <p:spPr>
            <a:xfrm>
              <a:off x="76200" y="99144"/>
              <a:ext cx="660300" cy="708000"/>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a:t>
              </a:r>
              <a:r>
                <a:rPr lang="en-US" sz="2999" b="1">
                  <a:solidFill>
                    <a:srgbClr val="17726D"/>
                  </a:solidFill>
                  <a:latin typeface="Inter"/>
                  <a:ea typeface="Inter"/>
                  <a:cs typeface="Inter"/>
                  <a:sym typeface="Inter"/>
                </a:rPr>
                <a:t>4</a:t>
              </a:r>
              <a:endParaRPr/>
            </a:p>
          </p:txBody>
        </p:sp>
      </p:grpSp>
      <p:sp>
        <p:nvSpPr>
          <p:cNvPr id="493" name="Google Shape;493;g3514c8b162c_0_91"/>
          <p:cNvSpPr txBox="1"/>
          <p:nvPr/>
        </p:nvSpPr>
        <p:spPr>
          <a:xfrm>
            <a:off x="1409700" y="2183650"/>
            <a:ext cx="7503000" cy="44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Inter"/>
                <a:ea typeface="Inter"/>
                <a:cs typeface="Inter"/>
                <a:sym typeface="Inter"/>
              </a:rPr>
              <a:t>Frog Occurrence Predictions to Identify Ecologically Farmland</a:t>
            </a:r>
            <a:endParaRPr sz="2600" b="1">
              <a:solidFill>
                <a:schemeClr val="dk1"/>
              </a:solidFill>
              <a:latin typeface="Inter"/>
              <a:ea typeface="Inter"/>
              <a:cs typeface="Inter"/>
              <a:sym typeface="Inter"/>
            </a:endParaRPr>
          </a:p>
          <a:p>
            <a:pPr marL="457200" lvl="0" indent="-381000" algn="l" rtl="0">
              <a:lnSpc>
                <a:spcPct val="115000"/>
              </a:lnSpc>
              <a:spcBef>
                <a:spcPts val="1200"/>
              </a:spcBef>
              <a:spcAft>
                <a:spcPts val="0"/>
              </a:spcAft>
              <a:buClr>
                <a:schemeClr val="dk1"/>
              </a:buClr>
              <a:buSzPts val="2400"/>
              <a:buFont typeface="Inter"/>
              <a:buChar char="●"/>
            </a:pPr>
            <a:r>
              <a:rPr lang="en-US" sz="2400" b="1">
                <a:solidFill>
                  <a:schemeClr val="dk1"/>
                </a:solidFill>
                <a:latin typeface="Inter"/>
                <a:ea typeface="Inter"/>
                <a:cs typeface="Inter"/>
                <a:sym typeface="Inter"/>
              </a:rPr>
              <a:t>Farmland Identification:</a:t>
            </a:r>
            <a:r>
              <a:rPr lang="en-US" sz="2400">
                <a:solidFill>
                  <a:schemeClr val="dk1"/>
                </a:solidFill>
                <a:latin typeface="Inter"/>
                <a:ea typeface="Inter"/>
                <a:cs typeface="Inter"/>
                <a:sym typeface="Inter"/>
              </a:rPr>
              <a:t> Frog occurrence models help identify farmland with ecological stability, essential for agriculture and biodiversity preservation.</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Font typeface="Inter"/>
              <a:buChar char="●"/>
            </a:pPr>
            <a:r>
              <a:rPr lang="en-US" sz="2400" b="1">
                <a:solidFill>
                  <a:schemeClr val="dk1"/>
                </a:solidFill>
                <a:latin typeface="Inter"/>
                <a:ea typeface="Inter"/>
                <a:cs typeface="Inter"/>
                <a:sym typeface="Inter"/>
              </a:rPr>
              <a:t>Benefits for Farmers and Food Companies:</a:t>
            </a:r>
            <a:r>
              <a:rPr lang="en-US" sz="2400">
                <a:solidFill>
                  <a:schemeClr val="dk1"/>
                </a:solidFill>
                <a:latin typeface="Inter"/>
                <a:ea typeface="Inter"/>
                <a:cs typeface="Inter"/>
                <a:sym typeface="Inter"/>
              </a:rPr>
              <a:t> Frog presence indicates stable environmental conditions, aiding farmers in land selection and supporting organic certifications like USDA Organic and Rainforest Alliance.</a:t>
            </a:r>
            <a:endParaRPr sz="2400" b="1">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Economic and Environmental Value:</a:t>
            </a:r>
            <a:r>
              <a:rPr lang="en-US" sz="2400">
                <a:solidFill>
                  <a:schemeClr val="dk1"/>
                </a:solidFill>
                <a:latin typeface="Inter"/>
                <a:ea typeface="Inter"/>
                <a:cs typeface="Inter"/>
                <a:sym typeface="Inter"/>
              </a:rPr>
              <a:t> Frogs contribute to farming by consuming insects and promoting sustainable agriculture, while their habitat predictions guide eco-friendly farming practices.</a:t>
            </a:r>
            <a:endParaRPr sz="240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2600">
              <a:solidFill>
                <a:schemeClr val="dk1"/>
              </a:solidFill>
              <a:latin typeface="Inter"/>
              <a:ea typeface="Inter"/>
              <a:cs typeface="Inter"/>
              <a:sym typeface="Inter"/>
            </a:endParaRPr>
          </a:p>
        </p:txBody>
      </p:sp>
      <p:sp>
        <p:nvSpPr>
          <p:cNvPr id="494" name="Google Shape;494;g3514c8b162c_0_91"/>
          <p:cNvSpPr txBox="1"/>
          <p:nvPr/>
        </p:nvSpPr>
        <p:spPr>
          <a:xfrm>
            <a:off x="9700175" y="2107450"/>
            <a:ext cx="8244000" cy="55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Inter"/>
                <a:ea typeface="Inter"/>
                <a:cs typeface="Inter"/>
                <a:sym typeface="Inter"/>
              </a:rPr>
              <a:t>Identifying Ecological Restoration Zones for ESG Strategy</a:t>
            </a:r>
            <a:endParaRPr sz="2600" b="1">
              <a:solidFill>
                <a:schemeClr val="dk1"/>
              </a:solidFill>
              <a:latin typeface="Inter"/>
              <a:ea typeface="Inter"/>
              <a:cs typeface="Inter"/>
              <a:sym typeface="Inter"/>
            </a:endParaRPr>
          </a:p>
          <a:p>
            <a:pPr marL="457200" lvl="0" indent="-381000" algn="l" rtl="0">
              <a:lnSpc>
                <a:spcPct val="115000"/>
              </a:lnSpc>
              <a:spcBef>
                <a:spcPts val="1200"/>
              </a:spcBef>
              <a:spcAft>
                <a:spcPts val="0"/>
              </a:spcAft>
              <a:buClr>
                <a:schemeClr val="dk1"/>
              </a:buClr>
              <a:buSzPts val="2400"/>
              <a:buFont typeface="Inter"/>
              <a:buChar char="●"/>
            </a:pPr>
            <a:r>
              <a:rPr lang="en-US" sz="2400" b="1">
                <a:solidFill>
                  <a:schemeClr val="dk1"/>
                </a:solidFill>
                <a:latin typeface="Inter"/>
                <a:ea typeface="Inter"/>
                <a:cs typeface="Inter"/>
                <a:sym typeface="Inter"/>
              </a:rPr>
              <a:t>Ecological Restoration for ESG Strategies:</a:t>
            </a:r>
            <a:r>
              <a:rPr lang="en-US" sz="2400">
                <a:solidFill>
                  <a:schemeClr val="dk1"/>
                </a:solidFill>
                <a:latin typeface="Inter"/>
                <a:ea typeface="Inter"/>
                <a:cs typeface="Inter"/>
                <a:sym typeface="Inter"/>
              </a:rPr>
              <a:t> Frog occurrence analysis identifies restoration zones where biodiversity recovery is feasible, supporting environmental efforts in corporate ESG plans.</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Real-World Example:</a:t>
            </a:r>
            <a:r>
              <a:rPr lang="en-US" sz="2400">
                <a:solidFill>
                  <a:schemeClr val="dk1"/>
                </a:solidFill>
                <a:latin typeface="Inter"/>
                <a:ea typeface="Inter"/>
                <a:cs typeface="Inter"/>
                <a:sym typeface="Inter"/>
              </a:rPr>
              <a:t> LG Uplus in South Korea demonstrates biodiversity conservation through initiatives like frog ladder programs in endangered habitats.</a:t>
            </a:r>
            <a:endParaRPr sz="2400">
              <a:solidFill>
                <a:schemeClr val="dk1"/>
              </a:solidFill>
              <a:latin typeface="Inter"/>
              <a:ea typeface="Inter"/>
              <a:cs typeface="Inter"/>
              <a:sym typeface="Inter"/>
            </a:endParaRPr>
          </a:p>
          <a:p>
            <a:pPr marL="457200" lvl="0" indent="-381000" algn="l" rtl="0">
              <a:lnSpc>
                <a:spcPct val="115000"/>
              </a:lnSpc>
              <a:spcBef>
                <a:spcPts val="0"/>
              </a:spcBef>
              <a:spcAft>
                <a:spcPts val="0"/>
              </a:spcAft>
              <a:buClr>
                <a:schemeClr val="dk1"/>
              </a:buClr>
              <a:buSzPts val="2400"/>
              <a:buChar char="●"/>
            </a:pPr>
            <a:r>
              <a:rPr lang="en-US" sz="2400" b="1">
                <a:solidFill>
                  <a:schemeClr val="dk1"/>
                </a:solidFill>
                <a:latin typeface="Inter"/>
                <a:ea typeface="Inter"/>
                <a:cs typeface="Inter"/>
                <a:sym typeface="Inter"/>
              </a:rPr>
              <a:t>Corporate Benefits:</a:t>
            </a:r>
            <a:r>
              <a:rPr lang="en-US" sz="2400">
                <a:solidFill>
                  <a:schemeClr val="dk1"/>
                </a:solidFill>
                <a:latin typeface="Inter"/>
                <a:ea typeface="Inter"/>
                <a:cs typeface="Inter"/>
                <a:sym typeface="Inter"/>
              </a:rPr>
              <a:t> Companies can enhance ESG performance, measure biodiversity recovery, and boost their reputation with stakeholders via actionable restoration projects.</a:t>
            </a:r>
            <a:endParaRPr sz="240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240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100">
              <a:solidFill>
                <a:schemeClr val="dk1"/>
              </a:solidFill>
            </a:endParaRPr>
          </a:p>
          <a:p>
            <a:pPr marL="0" lvl="0" indent="0" algn="l" rtl="0">
              <a:spcBef>
                <a:spcPts val="1200"/>
              </a:spcBef>
              <a:spcAft>
                <a:spcPts val="0"/>
              </a:spcAft>
              <a:buNone/>
            </a:pPr>
            <a:endParaRPr sz="2600">
              <a:solidFill>
                <a:schemeClr val="dk1"/>
              </a:solidFill>
              <a:latin typeface="Inter"/>
              <a:ea typeface="Inter"/>
              <a:cs typeface="Inter"/>
              <a:sym typeface="Inter"/>
            </a:endParaRPr>
          </a:p>
        </p:txBody>
      </p:sp>
      <p:sp>
        <p:nvSpPr>
          <p:cNvPr id="495" name="Google Shape;495;g3514c8b162c_0_91"/>
          <p:cNvSpPr/>
          <p:nvPr/>
        </p:nvSpPr>
        <p:spPr>
          <a:xfrm>
            <a:off x="0" y="9177927"/>
            <a:ext cx="18291008" cy="1109358"/>
          </a:xfrm>
          <a:custGeom>
            <a:avLst/>
            <a:gdLst/>
            <a:ahLst/>
            <a:cxnLst/>
            <a:rect l="l" t="t" r="r" b="b"/>
            <a:pathLst>
              <a:path w="4816592" h="1192858" extrusionOk="0">
                <a:moveTo>
                  <a:pt x="0" y="0"/>
                </a:moveTo>
                <a:lnTo>
                  <a:pt x="4816592" y="0"/>
                </a:lnTo>
                <a:lnTo>
                  <a:pt x="4816592" y="1192858"/>
                </a:lnTo>
                <a:lnTo>
                  <a:pt x="0" y="1192858"/>
                </a:lnTo>
                <a:close/>
              </a:path>
            </a:pathLst>
          </a:custGeom>
          <a:solidFill>
            <a:srgbClr val="17726D"/>
          </a:solidFill>
          <a:ln>
            <a:noFill/>
          </a:ln>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g350043aa26d_0_0"/>
          <p:cNvGrpSpPr/>
          <p:nvPr/>
        </p:nvGrpSpPr>
        <p:grpSpPr>
          <a:xfrm>
            <a:off x="0" y="-180825"/>
            <a:ext cx="7641837" cy="10468053"/>
            <a:chOff x="0" y="-47625"/>
            <a:chExt cx="2451900" cy="2757000"/>
          </a:xfrm>
        </p:grpSpPr>
        <p:sp>
          <p:nvSpPr>
            <p:cNvPr id="501" name="Google Shape;501;g350043aa26d_0_0"/>
            <p:cNvSpPr/>
            <p:nvPr/>
          </p:nvSpPr>
          <p:spPr>
            <a:xfrm>
              <a:off x="0" y="0"/>
              <a:ext cx="2451795" cy="2709333"/>
            </a:xfrm>
            <a:custGeom>
              <a:avLst/>
              <a:gdLst/>
              <a:ahLst/>
              <a:cxnLst/>
              <a:rect l="l" t="t" r="r" b="b"/>
              <a:pathLst>
                <a:path w="2451795" h="2709333" extrusionOk="0">
                  <a:moveTo>
                    <a:pt x="0" y="0"/>
                  </a:moveTo>
                  <a:lnTo>
                    <a:pt x="2451795" y="0"/>
                  </a:lnTo>
                  <a:lnTo>
                    <a:pt x="2451795" y="2709333"/>
                  </a:lnTo>
                  <a:lnTo>
                    <a:pt x="0" y="2709333"/>
                  </a:lnTo>
                  <a:close/>
                </a:path>
              </a:pathLst>
            </a:custGeom>
            <a:solidFill>
              <a:srgbClr val="17726D"/>
            </a:solidFill>
            <a:ln>
              <a:noFill/>
            </a:ln>
          </p:spPr>
          <p:txBody>
            <a:bodyPr/>
            <a:lstStyle/>
            <a:p>
              <a:endParaRPr lang="en-US"/>
            </a:p>
          </p:txBody>
        </p:sp>
        <p:sp>
          <p:nvSpPr>
            <p:cNvPr id="502" name="Google Shape;502;g350043aa26d_0_0"/>
            <p:cNvSpPr txBox="1"/>
            <p:nvPr/>
          </p:nvSpPr>
          <p:spPr>
            <a:xfrm>
              <a:off x="0" y="-47625"/>
              <a:ext cx="24519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03" name="Google Shape;503;g350043aa26d_0_0"/>
          <p:cNvCxnSpPr/>
          <p:nvPr/>
        </p:nvCxnSpPr>
        <p:spPr>
          <a:xfrm>
            <a:off x="839945" y="1812262"/>
            <a:ext cx="1858200" cy="0"/>
          </a:xfrm>
          <a:prstGeom prst="straightConnector1">
            <a:avLst/>
          </a:prstGeom>
          <a:noFill/>
          <a:ln w="76200" cap="flat" cmpd="sng">
            <a:solidFill>
              <a:srgbClr val="EAE4D2"/>
            </a:solidFill>
            <a:prstDash val="solid"/>
            <a:round/>
            <a:headEnd type="none" w="sm" len="sm"/>
            <a:tailEnd type="none" w="sm" len="sm"/>
          </a:ln>
        </p:spPr>
      </p:cxnSp>
      <p:grpSp>
        <p:nvGrpSpPr>
          <p:cNvPr id="504" name="Google Shape;504;g350043aa26d_0_0"/>
          <p:cNvGrpSpPr/>
          <p:nvPr/>
        </p:nvGrpSpPr>
        <p:grpSpPr>
          <a:xfrm>
            <a:off x="615755" y="3763062"/>
            <a:ext cx="6552096" cy="4989306"/>
            <a:chOff x="867270" y="2970812"/>
            <a:chExt cx="7574678" cy="4487997"/>
          </a:xfrm>
        </p:grpSpPr>
        <p:sp>
          <p:nvSpPr>
            <p:cNvPr id="505" name="Google Shape;505;g350043aa26d_0_0"/>
            <p:cNvSpPr/>
            <p:nvPr/>
          </p:nvSpPr>
          <p:spPr>
            <a:xfrm>
              <a:off x="867270" y="2970812"/>
              <a:ext cx="7574678" cy="4487997"/>
            </a:xfrm>
            <a:custGeom>
              <a:avLst/>
              <a:gdLst/>
              <a:ahLst/>
              <a:cxnLst/>
              <a:rect l="l" t="t" r="r" b="b"/>
              <a:pathLst>
                <a:path w="7574678" h="4487997" extrusionOk="0">
                  <a:moveTo>
                    <a:pt x="0" y="0"/>
                  </a:moveTo>
                  <a:lnTo>
                    <a:pt x="7574678" y="0"/>
                  </a:lnTo>
                  <a:lnTo>
                    <a:pt x="7574678" y="4487996"/>
                  </a:lnTo>
                  <a:lnTo>
                    <a:pt x="0" y="4487996"/>
                  </a:lnTo>
                  <a:lnTo>
                    <a:pt x="0" y="0"/>
                  </a:lnTo>
                  <a:close/>
                </a:path>
              </a:pathLst>
            </a:custGeom>
            <a:blipFill rotWithShape="1">
              <a:blip r:embed="rId3">
                <a:alphaModFix/>
              </a:blip>
              <a:stretch>
                <a:fillRect/>
              </a:stretch>
            </a:blipFill>
            <a:ln>
              <a:noFill/>
            </a:ln>
          </p:spPr>
          <p:txBody>
            <a:bodyPr/>
            <a:lstStyle/>
            <a:p>
              <a:endParaRPr lang="en-US"/>
            </a:p>
          </p:txBody>
        </p:sp>
        <p:sp>
          <p:nvSpPr>
            <p:cNvPr id="506" name="Google Shape;506;g350043aa26d_0_0"/>
            <p:cNvSpPr/>
            <p:nvPr/>
          </p:nvSpPr>
          <p:spPr>
            <a:xfrm>
              <a:off x="2074063" y="4699732"/>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07" name="Google Shape;507;g350043aa26d_0_0"/>
            <p:cNvSpPr/>
            <p:nvPr/>
          </p:nvSpPr>
          <p:spPr>
            <a:xfrm>
              <a:off x="3238479" y="5808031"/>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08" name="Google Shape;508;g350043aa26d_0_0"/>
            <p:cNvSpPr/>
            <p:nvPr/>
          </p:nvSpPr>
          <p:spPr>
            <a:xfrm>
              <a:off x="6212651" y="3843956"/>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09" name="Google Shape;509;g350043aa26d_0_0"/>
            <p:cNvSpPr/>
            <p:nvPr/>
          </p:nvSpPr>
          <p:spPr>
            <a:xfrm>
              <a:off x="7086264" y="6225984"/>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10" name="Google Shape;510;g350043aa26d_0_0"/>
            <p:cNvSpPr/>
            <p:nvPr/>
          </p:nvSpPr>
          <p:spPr>
            <a:xfrm>
              <a:off x="6793718" y="6345827"/>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11" name="Google Shape;511;g350043aa26d_0_0"/>
            <p:cNvSpPr/>
            <p:nvPr/>
          </p:nvSpPr>
          <p:spPr>
            <a:xfrm>
              <a:off x="5747055" y="4878293"/>
              <a:ext cx="292554" cy="417934"/>
            </a:xfrm>
            <a:custGeom>
              <a:avLst/>
              <a:gdLst/>
              <a:ahLst/>
              <a:cxnLst/>
              <a:rect l="l" t="t" r="r" b="b"/>
              <a:pathLst>
                <a:path w="292554" h="417934" extrusionOk="0">
                  <a:moveTo>
                    <a:pt x="0" y="0"/>
                  </a:moveTo>
                  <a:lnTo>
                    <a:pt x="292554" y="0"/>
                  </a:lnTo>
                  <a:lnTo>
                    <a:pt x="292554"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sp>
          <p:nvSpPr>
            <p:cNvPr id="512" name="Google Shape;512;g350043aa26d_0_0"/>
            <p:cNvSpPr/>
            <p:nvPr/>
          </p:nvSpPr>
          <p:spPr>
            <a:xfrm>
              <a:off x="4772387" y="6465513"/>
              <a:ext cx="292554" cy="417934"/>
            </a:xfrm>
            <a:custGeom>
              <a:avLst/>
              <a:gdLst/>
              <a:ahLst/>
              <a:cxnLst/>
              <a:rect l="l" t="t" r="r" b="b"/>
              <a:pathLst>
                <a:path w="292554" h="417934" extrusionOk="0">
                  <a:moveTo>
                    <a:pt x="0" y="0"/>
                  </a:moveTo>
                  <a:lnTo>
                    <a:pt x="292553" y="0"/>
                  </a:lnTo>
                  <a:lnTo>
                    <a:pt x="292553" y="417934"/>
                  </a:lnTo>
                  <a:lnTo>
                    <a:pt x="0" y="417934"/>
                  </a:lnTo>
                  <a:lnTo>
                    <a:pt x="0" y="0"/>
                  </a:lnTo>
                  <a:close/>
                </a:path>
              </a:pathLst>
            </a:custGeom>
            <a:blipFill rotWithShape="1">
              <a:blip r:embed="rId4">
                <a:alphaModFix/>
              </a:blip>
              <a:stretch>
                <a:fillRect/>
              </a:stretch>
            </a:blipFill>
            <a:ln>
              <a:noFill/>
            </a:ln>
          </p:spPr>
          <p:txBody>
            <a:bodyPr/>
            <a:lstStyle/>
            <a:p>
              <a:endParaRPr lang="en-US"/>
            </a:p>
          </p:txBody>
        </p:sp>
      </p:grpSp>
      <p:sp>
        <p:nvSpPr>
          <p:cNvPr id="513" name="Google Shape;513;g350043aa26d_0_0"/>
          <p:cNvSpPr txBox="1"/>
          <p:nvPr/>
        </p:nvSpPr>
        <p:spPr>
          <a:xfrm>
            <a:off x="839945" y="562269"/>
            <a:ext cx="81480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FFFFFF"/>
                </a:solidFill>
                <a:latin typeface="Inter"/>
                <a:ea typeface="Inter"/>
                <a:cs typeface="Inter"/>
                <a:sym typeface="Inter"/>
              </a:rPr>
              <a:t>Business Case</a:t>
            </a:r>
            <a:endParaRPr/>
          </a:p>
        </p:txBody>
      </p:sp>
      <p:grpSp>
        <p:nvGrpSpPr>
          <p:cNvPr id="514" name="Google Shape;514;g350043aa26d_0_0"/>
          <p:cNvGrpSpPr/>
          <p:nvPr/>
        </p:nvGrpSpPr>
        <p:grpSpPr>
          <a:xfrm>
            <a:off x="8420247" y="226225"/>
            <a:ext cx="9173110" cy="698250"/>
            <a:chOff x="-3" y="-32184"/>
            <a:chExt cx="2415947" cy="183900"/>
          </a:xfrm>
        </p:grpSpPr>
        <p:sp>
          <p:nvSpPr>
            <p:cNvPr id="515" name="Google Shape;515;g350043aa26d_0_0"/>
            <p:cNvSpPr/>
            <p:nvPr/>
          </p:nvSpPr>
          <p:spPr>
            <a:xfrm>
              <a:off x="-3" y="-23953"/>
              <a:ext cx="2415947" cy="169899"/>
            </a:xfrm>
            <a:custGeom>
              <a:avLst/>
              <a:gdLst/>
              <a:ahLst/>
              <a:cxnLst/>
              <a:rect l="l" t="t" r="r" b="b"/>
              <a:pathLst>
                <a:path w="1760253" h="145836" extrusionOk="0">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g350043aa26d_0_0"/>
            <p:cNvSpPr txBox="1"/>
            <p:nvPr/>
          </p:nvSpPr>
          <p:spPr>
            <a:xfrm>
              <a:off x="171770" y="-32184"/>
              <a:ext cx="2072400" cy="183900"/>
            </a:xfrm>
            <a:prstGeom prst="rect">
              <a:avLst/>
            </a:prstGeom>
            <a:noFill/>
            <a:ln>
              <a:noFill/>
            </a:ln>
          </p:spPr>
          <p:txBody>
            <a:bodyPr spcFirstLastPara="1" wrap="square" lIns="50800" tIns="50800" rIns="50800" bIns="50800" anchor="ctr" anchorCtr="0">
              <a:noAutofit/>
            </a:bodyPr>
            <a:lstStyle/>
            <a:p>
              <a:pPr marL="0" marR="0" lvl="0" indent="0" algn="ctr" rtl="0">
                <a:lnSpc>
                  <a:spcPct val="140018"/>
                </a:lnSpc>
                <a:spcBef>
                  <a:spcPts val="0"/>
                </a:spcBef>
                <a:spcAft>
                  <a:spcPts val="0"/>
                </a:spcAft>
                <a:buNone/>
              </a:pPr>
              <a:r>
                <a:rPr lang="en-US" sz="2199" b="1">
                  <a:solidFill>
                    <a:srgbClr val="FFFFFF"/>
                  </a:solidFill>
                  <a:latin typeface="Inter"/>
                  <a:ea typeface="Inter"/>
                  <a:cs typeface="Inter"/>
                  <a:sym typeface="Inter"/>
                </a:rPr>
                <a:t>🌿 </a:t>
              </a:r>
              <a:r>
                <a:rPr lang="en-US" sz="2599" b="1">
                  <a:solidFill>
                    <a:srgbClr val="FFFFFF"/>
                  </a:solidFill>
                  <a:latin typeface="Inter"/>
                  <a:ea typeface="Inter"/>
                  <a:cs typeface="Inter"/>
                  <a:sym typeface="Inter"/>
                </a:rPr>
                <a:t>1. Real-Time Biodiversity Monitoring Platform</a:t>
              </a:r>
              <a:endParaRPr sz="1800">
                <a:latin typeface="Inter"/>
                <a:ea typeface="Inter"/>
                <a:cs typeface="Inter"/>
                <a:sym typeface="Inter"/>
              </a:endParaRPr>
            </a:p>
          </p:txBody>
        </p:sp>
      </p:grpSp>
      <p:sp>
        <p:nvSpPr>
          <p:cNvPr id="517" name="Google Shape;517;g350043aa26d_0_0"/>
          <p:cNvSpPr txBox="1"/>
          <p:nvPr/>
        </p:nvSpPr>
        <p:spPr>
          <a:xfrm>
            <a:off x="8420250" y="1020150"/>
            <a:ext cx="9388500" cy="2087100"/>
          </a:xfrm>
          <a:prstGeom prst="rect">
            <a:avLst/>
          </a:prstGeom>
          <a:noFill/>
          <a:ln>
            <a:noFill/>
          </a:ln>
        </p:spPr>
        <p:txBody>
          <a:bodyPr spcFirstLastPara="1" wrap="square" lIns="0" tIns="0" rIns="0" bIns="0" anchor="t" anchorCtr="0">
            <a:spAutoFit/>
          </a:bodyPr>
          <a:lstStyle/>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Transform the status analysis into a web-based and app-based platform with real-time API integration.</a:t>
            </a:r>
            <a:endParaRPr sz="2400">
              <a:latin typeface="Inter"/>
              <a:ea typeface="Inter"/>
              <a:cs typeface="Inter"/>
              <a:sym typeface="Inter"/>
            </a:endParaRPr>
          </a:p>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Make continuous updates and live predictions of frog habitat changes for researchers and agencies.</a:t>
            </a:r>
            <a:endParaRPr sz="2400">
              <a:latin typeface="Inter"/>
              <a:ea typeface="Inter"/>
              <a:cs typeface="Inter"/>
              <a:sym typeface="Inter"/>
            </a:endParaRPr>
          </a:p>
        </p:txBody>
      </p:sp>
      <p:sp>
        <p:nvSpPr>
          <p:cNvPr id="518" name="Google Shape;518;g350043aa26d_0_0"/>
          <p:cNvSpPr txBox="1"/>
          <p:nvPr/>
        </p:nvSpPr>
        <p:spPr>
          <a:xfrm>
            <a:off x="8506850" y="4223450"/>
            <a:ext cx="9388500" cy="2087100"/>
          </a:xfrm>
          <a:prstGeom prst="rect">
            <a:avLst/>
          </a:prstGeom>
          <a:noFill/>
          <a:ln>
            <a:noFill/>
          </a:ln>
        </p:spPr>
        <p:txBody>
          <a:bodyPr spcFirstLastPara="1" wrap="square" lIns="0" tIns="0" rIns="0" bIns="0" anchor="t" anchorCtr="0">
            <a:spAutoFit/>
          </a:bodyPr>
          <a:lstStyle/>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Predict not only frog presence but also regions vulnerable to Bd fungal infection under changing climate conditions.</a:t>
            </a:r>
            <a:endParaRPr sz="2400">
              <a:latin typeface="Inter"/>
              <a:ea typeface="Inter"/>
              <a:cs typeface="Inter"/>
              <a:sym typeface="Inter"/>
            </a:endParaRPr>
          </a:p>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Provide actionable data for food companies and farmers selecting eco-friendly cultivation sites.</a:t>
            </a:r>
            <a:endParaRPr sz="2400">
              <a:latin typeface="Inter"/>
              <a:ea typeface="Inter"/>
              <a:cs typeface="Inter"/>
              <a:sym typeface="Inter"/>
            </a:endParaRPr>
          </a:p>
        </p:txBody>
      </p:sp>
      <p:grpSp>
        <p:nvGrpSpPr>
          <p:cNvPr id="519" name="Google Shape;519;g350043aa26d_0_0"/>
          <p:cNvGrpSpPr/>
          <p:nvPr/>
        </p:nvGrpSpPr>
        <p:grpSpPr>
          <a:xfrm>
            <a:off x="8462147" y="3316225"/>
            <a:ext cx="9173110" cy="698250"/>
            <a:chOff x="-3" y="-32184"/>
            <a:chExt cx="2415947" cy="183900"/>
          </a:xfrm>
        </p:grpSpPr>
        <p:sp>
          <p:nvSpPr>
            <p:cNvPr id="520" name="Google Shape;520;g350043aa26d_0_0"/>
            <p:cNvSpPr/>
            <p:nvPr/>
          </p:nvSpPr>
          <p:spPr>
            <a:xfrm>
              <a:off x="-3" y="-23953"/>
              <a:ext cx="2415947" cy="169899"/>
            </a:xfrm>
            <a:custGeom>
              <a:avLst/>
              <a:gdLst/>
              <a:ahLst/>
              <a:cxnLst/>
              <a:rect l="l" t="t" r="r" b="b"/>
              <a:pathLst>
                <a:path w="1760253" h="145836" extrusionOk="0">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g350043aa26d_0_0"/>
            <p:cNvSpPr txBox="1"/>
            <p:nvPr/>
          </p:nvSpPr>
          <p:spPr>
            <a:xfrm>
              <a:off x="171770" y="-32184"/>
              <a:ext cx="2072400" cy="183900"/>
            </a:xfrm>
            <a:prstGeom prst="rect">
              <a:avLst/>
            </a:prstGeom>
            <a:noFill/>
            <a:ln>
              <a:noFill/>
            </a:ln>
          </p:spPr>
          <p:txBody>
            <a:bodyPr spcFirstLastPara="1" wrap="square" lIns="50800" tIns="50800" rIns="50800" bIns="50800" anchor="ctr" anchorCtr="0">
              <a:noAutofit/>
            </a:bodyPr>
            <a:lstStyle/>
            <a:p>
              <a:pPr marL="0" lvl="0" indent="0" algn="ctr" rtl="0">
                <a:lnSpc>
                  <a:spcPct val="140018"/>
                </a:lnSpc>
                <a:spcBef>
                  <a:spcPts val="0"/>
                </a:spcBef>
                <a:spcAft>
                  <a:spcPts val="0"/>
                </a:spcAft>
                <a:buNone/>
              </a:pPr>
              <a:r>
                <a:rPr lang="en-US" sz="2550" b="1">
                  <a:solidFill>
                    <a:schemeClr val="lt1"/>
                  </a:solidFill>
                  <a:latin typeface="Inter"/>
                  <a:ea typeface="Inter"/>
                  <a:cs typeface="Inter"/>
                  <a:sym typeface="Inter"/>
                </a:rPr>
                <a:t>🦠 2. Ecological Risk Mapping</a:t>
              </a:r>
              <a:endParaRPr sz="2550" b="1">
                <a:solidFill>
                  <a:srgbClr val="FFFFFF"/>
                </a:solidFill>
                <a:latin typeface="Inter"/>
                <a:ea typeface="Inter"/>
                <a:cs typeface="Inter"/>
                <a:sym typeface="Inter"/>
              </a:endParaRPr>
            </a:p>
          </p:txBody>
        </p:sp>
      </p:grpSp>
      <p:grpSp>
        <p:nvGrpSpPr>
          <p:cNvPr id="522" name="Google Shape;522;g350043aa26d_0_0"/>
          <p:cNvGrpSpPr/>
          <p:nvPr/>
        </p:nvGrpSpPr>
        <p:grpSpPr>
          <a:xfrm>
            <a:off x="8462147" y="6519525"/>
            <a:ext cx="9173110" cy="698250"/>
            <a:chOff x="-3" y="-32184"/>
            <a:chExt cx="2415947" cy="183900"/>
          </a:xfrm>
        </p:grpSpPr>
        <p:sp>
          <p:nvSpPr>
            <p:cNvPr id="523" name="Google Shape;523;g350043aa26d_0_0"/>
            <p:cNvSpPr/>
            <p:nvPr/>
          </p:nvSpPr>
          <p:spPr>
            <a:xfrm>
              <a:off x="-3" y="-23953"/>
              <a:ext cx="2415947" cy="169899"/>
            </a:xfrm>
            <a:custGeom>
              <a:avLst/>
              <a:gdLst/>
              <a:ahLst/>
              <a:cxnLst/>
              <a:rect l="l" t="t" r="r" b="b"/>
              <a:pathLst>
                <a:path w="1760253" h="145836" extrusionOk="0">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177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g350043aa26d_0_0"/>
            <p:cNvSpPr txBox="1"/>
            <p:nvPr/>
          </p:nvSpPr>
          <p:spPr>
            <a:xfrm>
              <a:off x="171770" y="-32184"/>
              <a:ext cx="2072400" cy="183900"/>
            </a:xfrm>
            <a:prstGeom prst="rect">
              <a:avLst/>
            </a:prstGeom>
            <a:noFill/>
            <a:ln>
              <a:noFill/>
            </a:ln>
          </p:spPr>
          <p:txBody>
            <a:bodyPr spcFirstLastPara="1" wrap="square" lIns="50800" tIns="50800" rIns="50800" bIns="50800" anchor="ctr" anchorCtr="0">
              <a:noAutofit/>
            </a:bodyPr>
            <a:lstStyle/>
            <a:p>
              <a:pPr marL="0" lvl="0" indent="0" algn="ctr" rtl="0">
                <a:lnSpc>
                  <a:spcPct val="140018"/>
                </a:lnSpc>
                <a:spcBef>
                  <a:spcPts val="0"/>
                </a:spcBef>
                <a:spcAft>
                  <a:spcPts val="0"/>
                </a:spcAft>
                <a:buNone/>
              </a:pPr>
              <a:r>
                <a:rPr lang="en-US" sz="2199" b="1">
                  <a:solidFill>
                    <a:schemeClr val="lt1"/>
                  </a:solidFill>
                  <a:latin typeface="Inter"/>
                  <a:ea typeface="Inter"/>
                  <a:cs typeface="Inter"/>
                  <a:sym typeface="Inter"/>
                </a:rPr>
                <a:t>🌾 3. Biodiversity Restoration  for ESG Corporations</a:t>
              </a:r>
              <a:endParaRPr sz="2550" b="1">
                <a:solidFill>
                  <a:schemeClr val="lt1"/>
                </a:solidFill>
                <a:latin typeface="Inter"/>
                <a:ea typeface="Inter"/>
                <a:cs typeface="Inter"/>
                <a:sym typeface="Inter"/>
              </a:endParaRPr>
            </a:p>
          </p:txBody>
        </p:sp>
      </p:grpSp>
      <p:sp>
        <p:nvSpPr>
          <p:cNvPr id="525" name="Google Shape;525;g350043aa26d_0_0"/>
          <p:cNvSpPr txBox="1"/>
          <p:nvPr/>
        </p:nvSpPr>
        <p:spPr>
          <a:xfrm>
            <a:off x="8430650" y="7350550"/>
            <a:ext cx="9388500" cy="2659800"/>
          </a:xfrm>
          <a:prstGeom prst="rect">
            <a:avLst/>
          </a:prstGeom>
          <a:noFill/>
          <a:ln>
            <a:noFill/>
          </a:ln>
        </p:spPr>
        <p:txBody>
          <a:bodyPr spcFirstLastPara="1" wrap="square" lIns="0" tIns="0" rIns="0" bIns="0" anchor="t" anchorCtr="0">
            <a:spAutoFit/>
          </a:bodyPr>
          <a:lstStyle/>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Helps corporations strategically to plan ecological restoration projects contributing to ESG narrative.</a:t>
            </a:r>
            <a:endParaRPr sz="2400">
              <a:latin typeface="Inter"/>
              <a:ea typeface="Inter"/>
              <a:cs typeface="Inter"/>
              <a:sym typeface="Inter"/>
            </a:endParaRPr>
          </a:p>
          <a:p>
            <a:pPr marL="457200" marR="0" lvl="0" indent="-381000" algn="just" rtl="0">
              <a:lnSpc>
                <a:spcPct val="155000"/>
              </a:lnSpc>
              <a:spcBef>
                <a:spcPts val="0"/>
              </a:spcBef>
              <a:spcAft>
                <a:spcPts val="0"/>
              </a:spcAft>
              <a:buSzPts val="2400"/>
              <a:buFont typeface="Inter"/>
              <a:buChar char="●"/>
            </a:pPr>
            <a:r>
              <a:rPr lang="en-US" sz="2400">
                <a:latin typeface="Inter"/>
                <a:ea typeface="Inter"/>
                <a:cs typeface="Inter"/>
                <a:sym typeface="Inter"/>
              </a:rPr>
              <a:t>Helps to increase the brand value of ESG company as an eco-friendly company contributing to long-term financial and social value.</a:t>
            </a:r>
            <a:endParaRPr sz="2400">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0" name="Google Shape;530;g35013d3f423_0_257"/>
          <p:cNvGrpSpPr/>
          <p:nvPr/>
        </p:nvGrpSpPr>
        <p:grpSpPr>
          <a:xfrm>
            <a:off x="0" y="-180827"/>
            <a:ext cx="18288118" cy="3125999"/>
            <a:chOff x="0" y="-47625"/>
            <a:chExt cx="4816592" cy="823303"/>
          </a:xfrm>
        </p:grpSpPr>
        <p:sp>
          <p:nvSpPr>
            <p:cNvPr id="531" name="Google Shape;531;g35013d3f423_0_257"/>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532" name="Google Shape;532;g35013d3f423_0_257"/>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33" name="Google Shape;533;g35013d3f423_0_257"/>
          <p:cNvSpPr txBox="1"/>
          <p:nvPr/>
        </p:nvSpPr>
        <p:spPr>
          <a:xfrm>
            <a:off x="3927900" y="5502550"/>
            <a:ext cx="111306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What We Learned</a:t>
            </a:r>
            <a:endParaRPr sz="10000"/>
          </a:p>
        </p:txBody>
      </p:sp>
      <p:grpSp>
        <p:nvGrpSpPr>
          <p:cNvPr id="534" name="Google Shape;534;g35013d3f423_0_257"/>
          <p:cNvGrpSpPr/>
          <p:nvPr/>
        </p:nvGrpSpPr>
        <p:grpSpPr>
          <a:xfrm>
            <a:off x="15745226" y="-1332365"/>
            <a:ext cx="3803172" cy="3803172"/>
            <a:chOff x="0" y="0"/>
            <a:chExt cx="812800" cy="812800"/>
          </a:xfrm>
        </p:grpSpPr>
        <p:sp>
          <p:nvSpPr>
            <p:cNvPr id="535" name="Google Shape;535;g35013d3f423_0_25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g35013d3f423_0_25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grpSp>
        <p:nvGrpSpPr>
          <p:cNvPr id="541" name="Google Shape;541;p6"/>
          <p:cNvGrpSpPr/>
          <p:nvPr/>
        </p:nvGrpSpPr>
        <p:grpSpPr>
          <a:xfrm>
            <a:off x="12634610" y="-180826"/>
            <a:ext cx="5653390" cy="10467826"/>
            <a:chOff x="0" y="-47625"/>
            <a:chExt cx="1488959" cy="2756958"/>
          </a:xfrm>
        </p:grpSpPr>
        <p:sp>
          <p:nvSpPr>
            <p:cNvPr id="542" name="Google Shape;542;p6"/>
            <p:cNvSpPr/>
            <p:nvPr/>
          </p:nvSpPr>
          <p:spPr>
            <a:xfrm>
              <a:off x="0" y="0"/>
              <a:ext cx="1488959" cy="2709333"/>
            </a:xfrm>
            <a:custGeom>
              <a:avLst/>
              <a:gdLst/>
              <a:ahLst/>
              <a:cxnLst/>
              <a:rect l="l" t="t" r="r" b="b"/>
              <a:pathLst>
                <a:path w="1488959" h="2709333" extrusionOk="0">
                  <a:moveTo>
                    <a:pt x="0" y="0"/>
                  </a:moveTo>
                  <a:lnTo>
                    <a:pt x="1488959" y="0"/>
                  </a:lnTo>
                  <a:lnTo>
                    <a:pt x="1488959" y="2709333"/>
                  </a:lnTo>
                  <a:lnTo>
                    <a:pt x="0" y="2709333"/>
                  </a:lnTo>
                  <a:close/>
                </a:path>
              </a:pathLst>
            </a:custGeom>
            <a:solidFill>
              <a:srgbClr val="F6F6F6"/>
            </a:solidFill>
            <a:ln>
              <a:noFill/>
            </a:ln>
          </p:spPr>
          <p:txBody>
            <a:bodyPr/>
            <a:lstStyle/>
            <a:p>
              <a:endParaRPr lang="en-US"/>
            </a:p>
          </p:txBody>
        </p:sp>
        <p:sp>
          <p:nvSpPr>
            <p:cNvPr id="543" name="Google Shape;543;p6"/>
            <p:cNvSpPr txBox="1"/>
            <p:nvPr/>
          </p:nvSpPr>
          <p:spPr>
            <a:xfrm>
              <a:off x="0" y="-47625"/>
              <a:ext cx="1488959"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44" name="Google Shape;544;p6"/>
          <p:cNvSpPr/>
          <p:nvPr/>
        </p:nvSpPr>
        <p:spPr>
          <a:xfrm>
            <a:off x="9590495" y="-1909062"/>
            <a:ext cx="7810500" cy="7810500"/>
          </a:xfrm>
          <a:custGeom>
            <a:avLst/>
            <a:gdLst/>
            <a:ahLst/>
            <a:cxnLst/>
            <a:rect l="l" t="t" r="r" b="b"/>
            <a:pathLst>
              <a:path w="6350000" h="6350000" extrusionOk="0">
                <a:moveTo>
                  <a:pt x="4838700" y="0"/>
                </a:moveTo>
                <a:lnTo>
                  <a:pt x="1511300" y="0"/>
                </a:lnTo>
                <a:cubicBezTo>
                  <a:pt x="676910" y="0"/>
                  <a:pt x="0" y="676910"/>
                  <a:pt x="0" y="1511300"/>
                </a:cubicBezTo>
                <a:lnTo>
                  <a:pt x="0" y="6350000"/>
                </a:lnTo>
                <a:lnTo>
                  <a:pt x="4838700" y="6350000"/>
                </a:lnTo>
                <a:cubicBezTo>
                  <a:pt x="5673090" y="6350000"/>
                  <a:pt x="6350000" y="5673090"/>
                  <a:pt x="6350000" y="4838700"/>
                </a:cubicBezTo>
                <a:lnTo>
                  <a:pt x="6350000" y="0"/>
                </a:lnTo>
                <a:lnTo>
                  <a:pt x="4838700" y="0"/>
                </a:lnTo>
                <a:close/>
              </a:path>
            </a:pathLst>
          </a:custGeom>
          <a:blipFill rotWithShape="1">
            <a:blip r:embed="rId3">
              <a:alphaModFix/>
            </a:blip>
            <a:stretch>
              <a:fillRect l="-35754" r="-40066"/>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6"/>
          <p:cNvGrpSpPr/>
          <p:nvPr/>
        </p:nvGrpSpPr>
        <p:grpSpPr>
          <a:xfrm>
            <a:off x="839945" y="2796715"/>
            <a:ext cx="877649" cy="877649"/>
            <a:chOff x="0" y="0"/>
            <a:chExt cx="812800" cy="812800"/>
          </a:xfrm>
        </p:grpSpPr>
        <p:sp>
          <p:nvSpPr>
            <p:cNvPr id="546" name="Google Shape;546;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txBox="1"/>
            <p:nvPr/>
          </p:nvSpPr>
          <p:spPr>
            <a:xfrm>
              <a:off x="76200" y="28575"/>
              <a:ext cx="660400" cy="708025"/>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01</a:t>
              </a:r>
              <a:endParaRPr/>
            </a:p>
          </p:txBody>
        </p:sp>
      </p:grpSp>
      <p:grpSp>
        <p:nvGrpSpPr>
          <p:cNvPr id="548" name="Google Shape;548;p6"/>
          <p:cNvGrpSpPr/>
          <p:nvPr/>
        </p:nvGrpSpPr>
        <p:grpSpPr>
          <a:xfrm>
            <a:off x="839945" y="5759767"/>
            <a:ext cx="877661" cy="877661"/>
            <a:chOff x="0" y="0"/>
            <a:chExt cx="812800" cy="812800"/>
          </a:xfrm>
        </p:grpSpPr>
        <p:sp>
          <p:nvSpPr>
            <p:cNvPr id="549" name="Google Shape;549;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txBox="1"/>
            <p:nvPr/>
          </p:nvSpPr>
          <p:spPr>
            <a:xfrm>
              <a:off x="76200" y="28575"/>
              <a:ext cx="660400" cy="708025"/>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02</a:t>
              </a:r>
              <a:endParaRPr/>
            </a:p>
          </p:txBody>
        </p:sp>
      </p:grpSp>
      <p:grpSp>
        <p:nvGrpSpPr>
          <p:cNvPr id="551" name="Google Shape;551;p6"/>
          <p:cNvGrpSpPr/>
          <p:nvPr/>
        </p:nvGrpSpPr>
        <p:grpSpPr>
          <a:xfrm>
            <a:off x="9590495" y="6406654"/>
            <a:ext cx="877649" cy="877649"/>
            <a:chOff x="0" y="0"/>
            <a:chExt cx="812800" cy="812800"/>
          </a:xfrm>
        </p:grpSpPr>
        <p:sp>
          <p:nvSpPr>
            <p:cNvPr id="552" name="Google Shape;552;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txBox="1"/>
            <p:nvPr/>
          </p:nvSpPr>
          <p:spPr>
            <a:xfrm>
              <a:off x="76200" y="28575"/>
              <a:ext cx="660400" cy="708025"/>
            </a:xfrm>
            <a:prstGeom prst="rect">
              <a:avLst/>
            </a:prstGeom>
            <a:noFill/>
            <a:ln>
              <a:noFill/>
            </a:ln>
          </p:spPr>
          <p:txBody>
            <a:bodyPr spcFirstLastPara="1" wrap="square" lIns="44450" tIns="44450" rIns="44450" bIns="44450" anchor="ctr" anchorCtr="0">
              <a:noAutofit/>
            </a:bodyPr>
            <a:lstStyle/>
            <a:p>
              <a:pPr marL="0" marR="0" lvl="0" indent="0" algn="ctr" rtl="0">
                <a:lnSpc>
                  <a:spcPct val="140013"/>
                </a:lnSpc>
                <a:spcBef>
                  <a:spcPts val="0"/>
                </a:spcBef>
                <a:spcAft>
                  <a:spcPts val="0"/>
                </a:spcAft>
                <a:buNone/>
              </a:pPr>
              <a:r>
                <a:rPr lang="en-US" sz="2999" b="1" i="0" u="none" strike="noStrike" cap="none">
                  <a:solidFill>
                    <a:srgbClr val="17726D"/>
                  </a:solidFill>
                  <a:latin typeface="Inter"/>
                  <a:ea typeface="Inter"/>
                  <a:cs typeface="Inter"/>
                  <a:sym typeface="Inter"/>
                </a:rPr>
                <a:t>03</a:t>
              </a:r>
              <a:endParaRPr/>
            </a:p>
          </p:txBody>
        </p:sp>
      </p:grpSp>
      <p:grpSp>
        <p:nvGrpSpPr>
          <p:cNvPr id="554" name="Google Shape;554;p6"/>
          <p:cNvGrpSpPr/>
          <p:nvPr/>
        </p:nvGrpSpPr>
        <p:grpSpPr>
          <a:xfrm>
            <a:off x="-1061650" y="8036778"/>
            <a:ext cx="3803190" cy="3803190"/>
            <a:chOff x="0" y="0"/>
            <a:chExt cx="812800" cy="812800"/>
          </a:xfrm>
        </p:grpSpPr>
        <p:sp>
          <p:nvSpPr>
            <p:cNvPr id="555" name="Google Shape;555;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57" name="Google Shape;557;p6"/>
          <p:cNvGrpSpPr/>
          <p:nvPr/>
        </p:nvGrpSpPr>
        <p:grpSpPr>
          <a:xfrm>
            <a:off x="0" y="9913868"/>
            <a:ext cx="18264272" cy="373132"/>
            <a:chOff x="0" y="-47625"/>
            <a:chExt cx="4810343" cy="98273"/>
          </a:xfrm>
        </p:grpSpPr>
        <p:sp>
          <p:nvSpPr>
            <p:cNvPr id="558" name="Google Shape;558;p6"/>
            <p:cNvSpPr/>
            <p:nvPr/>
          </p:nvSpPr>
          <p:spPr>
            <a:xfrm>
              <a:off x="0" y="0"/>
              <a:ext cx="4810343" cy="50648"/>
            </a:xfrm>
            <a:custGeom>
              <a:avLst/>
              <a:gdLst/>
              <a:ahLst/>
              <a:cxnLst/>
              <a:rect l="l" t="t" r="r" b="b"/>
              <a:pathLst>
                <a:path w="4810343" h="50648" extrusionOk="0">
                  <a:moveTo>
                    <a:pt x="0" y="0"/>
                  </a:moveTo>
                  <a:lnTo>
                    <a:pt x="4810343" y="0"/>
                  </a:lnTo>
                  <a:lnTo>
                    <a:pt x="4810343" y="50648"/>
                  </a:lnTo>
                  <a:lnTo>
                    <a:pt x="0" y="50648"/>
                  </a:lnTo>
                  <a:close/>
                </a:path>
              </a:pathLst>
            </a:custGeom>
            <a:solidFill>
              <a:srgbClr val="17726D"/>
            </a:solidFill>
            <a:ln>
              <a:noFill/>
            </a:ln>
          </p:spPr>
          <p:txBody>
            <a:bodyPr/>
            <a:lstStyle/>
            <a:p>
              <a:endParaRPr lang="en-US"/>
            </a:p>
          </p:txBody>
        </p:sp>
        <p:sp>
          <p:nvSpPr>
            <p:cNvPr id="559" name="Google Shape;559;p6"/>
            <p:cNvSpPr txBox="1"/>
            <p:nvPr/>
          </p:nvSpPr>
          <p:spPr>
            <a:xfrm>
              <a:off x="0" y="-47625"/>
              <a:ext cx="4810343" cy="98273"/>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60" name="Google Shape;560;p6"/>
          <p:cNvGrpSpPr/>
          <p:nvPr/>
        </p:nvGrpSpPr>
        <p:grpSpPr>
          <a:xfrm>
            <a:off x="17400866" y="-180827"/>
            <a:ext cx="863415" cy="2095889"/>
            <a:chOff x="0" y="-47625"/>
            <a:chExt cx="227400" cy="552000"/>
          </a:xfrm>
        </p:grpSpPr>
        <p:sp>
          <p:nvSpPr>
            <p:cNvPr id="561" name="Google Shape;561;p6"/>
            <p:cNvSpPr/>
            <p:nvPr/>
          </p:nvSpPr>
          <p:spPr>
            <a:xfrm>
              <a:off x="0" y="0"/>
              <a:ext cx="227399" cy="504314"/>
            </a:xfrm>
            <a:custGeom>
              <a:avLst/>
              <a:gdLst/>
              <a:ahLst/>
              <a:cxnLst/>
              <a:rect l="l" t="t" r="r" b="b"/>
              <a:pathLst>
                <a:path w="227399" h="504314" extrusionOk="0">
                  <a:moveTo>
                    <a:pt x="0" y="0"/>
                  </a:moveTo>
                  <a:lnTo>
                    <a:pt x="227399" y="0"/>
                  </a:lnTo>
                  <a:lnTo>
                    <a:pt x="227399" y="504314"/>
                  </a:lnTo>
                  <a:lnTo>
                    <a:pt x="0" y="504314"/>
                  </a:lnTo>
                  <a:close/>
                </a:path>
              </a:pathLst>
            </a:custGeom>
            <a:solidFill>
              <a:srgbClr val="17726D"/>
            </a:solidFill>
            <a:ln>
              <a:noFill/>
            </a:ln>
          </p:spPr>
          <p:txBody>
            <a:bodyPr/>
            <a:lstStyle/>
            <a:p>
              <a:endParaRPr lang="en-US"/>
            </a:p>
          </p:txBody>
        </p:sp>
        <p:sp>
          <p:nvSpPr>
            <p:cNvPr id="562" name="Google Shape;562;p6"/>
            <p:cNvSpPr txBox="1"/>
            <p:nvPr/>
          </p:nvSpPr>
          <p:spPr>
            <a:xfrm>
              <a:off x="0" y="-47625"/>
              <a:ext cx="227400" cy="552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3" name="Google Shape;563;p6"/>
          <p:cNvSpPr txBox="1"/>
          <p:nvPr/>
        </p:nvSpPr>
        <p:spPr>
          <a:xfrm>
            <a:off x="224700" y="806850"/>
            <a:ext cx="11066700" cy="1108200"/>
          </a:xfrm>
          <a:prstGeom prst="rect">
            <a:avLst/>
          </a:prstGeom>
          <a:noFill/>
          <a:ln>
            <a:noFill/>
          </a:ln>
        </p:spPr>
        <p:txBody>
          <a:bodyPr spcFirstLastPara="1" wrap="square" lIns="0" tIns="0" rIns="0" bIns="0" anchor="t" anchorCtr="0">
            <a:spAutoFit/>
          </a:bodyPr>
          <a:lstStyle/>
          <a:p>
            <a:pPr marL="0" lvl="0" indent="0" algn="l" rtl="0">
              <a:lnSpc>
                <a:spcPct val="105000"/>
              </a:lnSpc>
              <a:spcBef>
                <a:spcPts val="0"/>
              </a:spcBef>
              <a:spcAft>
                <a:spcPts val="0"/>
              </a:spcAft>
              <a:buClr>
                <a:schemeClr val="dk1"/>
              </a:buClr>
              <a:buFont typeface="Arial"/>
              <a:buNone/>
            </a:pPr>
            <a:r>
              <a:rPr lang="en-US" sz="7200" b="1">
                <a:solidFill>
                  <a:srgbClr val="17726D"/>
                </a:solidFill>
                <a:latin typeface="Inter"/>
                <a:ea typeface="Inter"/>
                <a:cs typeface="Inter"/>
                <a:sym typeface="Inter"/>
              </a:rPr>
              <a:t>What We Learned</a:t>
            </a:r>
            <a:endParaRPr/>
          </a:p>
        </p:txBody>
      </p:sp>
      <p:sp>
        <p:nvSpPr>
          <p:cNvPr id="564" name="Google Shape;564;p6"/>
          <p:cNvSpPr txBox="1"/>
          <p:nvPr/>
        </p:nvSpPr>
        <p:spPr>
          <a:xfrm>
            <a:off x="1925705" y="2992425"/>
            <a:ext cx="7473000" cy="4155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699" b="1">
                <a:latin typeface="Inter"/>
                <a:ea typeface="Inter"/>
                <a:cs typeface="Inter"/>
                <a:sym typeface="Inter"/>
              </a:rPr>
              <a:t>The importance of Pre-processing</a:t>
            </a:r>
            <a:endParaRPr/>
          </a:p>
        </p:txBody>
      </p:sp>
      <p:sp>
        <p:nvSpPr>
          <p:cNvPr id="565" name="Google Shape;565;p6"/>
          <p:cNvSpPr txBox="1"/>
          <p:nvPr/>
        </p:nvSpPr>
        <p:spPr>
          <a:xfrm>
            <a:off x="1821706" y="5990838"/>
            <a:ext cx="7664700" cy="4155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699" b="1">
                <a:latin typeface="Inter"/>
                <a:ea typeface="Inter"/>
                <a:cs typeface="Inter"/>
                <a:sym typeface="Inter"/>
              </a:rPr>
              <a:t>Application of Machine Learning Methods</a:t>
            </a:r>
            <a:endParaRPr/>
          </a:p>
        </p:txBody>
      </p:sp>
      <p:sp>
        <p:nvSpPr>
          <p:cNvPr id="566" name="Google Shape;566;p6"/>
          <p:cNvSpPr txBox="1"/>
          <p:nvPr/>
        </p:nvSpPr>
        <p:spPr>
          <a:xfrm>
            <a:off x="10676251" y="6602375"/>
            <a:ext cx="7164600" cy="4155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2699" b="1">
                <a:latin typeface="Inter"/>
                <a:ea typeface="Inter"/>
                <a:cs typeface="Inter"/>
                <a:sym typeface="Inter"/>
              </a:rPr>
              <a:t>Thinking About the Business Application</a:t>
            </a:r>
            <a:endParaRPr/>
          </a:p>
        </p:txBody>
      </p:sp>
      <p:sp>
        <p:nvSpPr>
          <p:cNvPr id="567" name="Google Shape;567;p6"/>
          <p:cNvSpPr txBox="1"/>
          <p:nvPr/>
        </p:nvSpPr>
        <p:spPr>
          <a:xfrm>
            <a:off x="1925690" y="3598164"/>
            <a:ext cx="6724500" cy="215400"/>
          </a:xfrm>
          <a:prstGeom prst="rect">
            <a:avLst/>
          </a:prstGeom>
          <a:noFill/>
          <a:ln>
            <a:noFill/>
          </a:ln>
        </p:spPr>
        <p:txBody>
          <a:bodyPr spcFirstLastPara="1" wrap="square" lIns="0" tIns="0" rIns="0" bIns="0" anchor="t" anchorCtr="0">
            <a:spAutoFit/>
          </a:bodyPr>
          <a:lstStyle/>
          <a:p>
            <a:pPr marL="0" marR="0" lvl="0" indent="0" algn="just" rtl="0">
              <a:lnSpc>
                <a:spcPct val="155000"/>
              </a:lnSpc>
              <a:spcBef>
                <a:spcPts val="0"/>
              </a:spcBef>
              <a:spcAft>
                <a:spcPts val="0"/>
              </a:spcAft>
              <a:buNone/>
            </a:pPr>
            <a:endParaRPr/>
          </a:p>
        </p:txBody>
      </p:sp>
      <p:sp>
        <p:nvSpPr>
          <p:cNvPr id="568" name="Google Shape;568;p6"/>
          <p:cNvSpPr txBox="1"/>
          <p:nvPr/>
        </p:nvSpPr>
        <p:spPr>
          <a:xfrm>
            <a:off x="1925690" y="6637428"/>
            <a:ext cx="6724500" cy="3804900"/>
          </a:xfrm>
          <a:prstGeom prst="rect">
            <a:avLst/>
          </a:prstGeom>
          <a:noFill/>
          <a:ln>
            <a:noFill/>
          </a:ln>
        </p:spPr>
        <p:txBody>
          <a:bodyPr spcFirstLastPara="1" wrap="square" lIns="0" tIns="0" rIns="0" bIns="0" anchor="t" anchorCtr="0">
            <a:spAutoFit/>
          </a:bodyPr>
          <a:lstStyle/>
          <a:p>
            <a:pPr marL="457200" lvl="0" indent="-381000" algn="just" rtl="0">
              <a:lnSpc>
                <a:spcPct val="155000"/>
              </a:lnSpc>
              <a:spcBef>
                <a:spcPts val="0"/>
              </a:spcBef>
              <a:spcAft>
                <a:spcPts val="0"/>
              </a:spcAft>
              <a:buSzPts val="2400"/>
              <a:buFont typeface="Open Sans"/>
              <a:buChar char="●"/>
            </a:pPr>
            <a:r>
              <a:rPr lang="en-US" sz="2400">
                <a:latin typeface="Open Sans"/>
                <a:ea typeface="Open Sans"/>
                <a:cs typeface="Open Sans"/>
                <a:sym typeface="Open Sans"/>
              </a:rPr>
              <a:t>We could gain the knowledge about the new machine learning techniques and have a chance to apply with real data.</a:t>
            </a:r>
            <a:endParaRPr sz="2400">
              <a:latin typeface="Open Sans"/>
              <a:ea typeface="Open Sans"/>
              <a:cs typeface="Open Sans"/>
              <a:sym typeface="Open Sans"/>
            </a:endParaRPr>
          </a:p>
          <a:p>
            <a:pPr marL="457200" lvl="0" indent="-381000" algn="just" rtl="0">
              <a:lnSpc>
                <a:spcPct val="155000"/>
              </a:lnSpc>
              <a:spcBef>
                <a:spcPts val="0"/>
              </a:spcBef>
              <a:spcAft>
                <a:spcPts val="0"/>
              </a:spcAft>
              <a:buSzPts val="2400"/>
              <a:buFont typeface="Open Sans"/>
              <a:buChar char="●"/>
            </a:pPr>
            <a:r>
              <a:rPr lang="en-US" sz="2400">
                <a:solidFill>
                  <a:schemeClr val="dk1"/>
                </a:solidFill>
                <a:latin typeface="Open Sans"/>
                <a:ea typeface="Open Sans"/>
                <a:cs typeface="Open Sans"/>
                <a:sym typeface="Open Sans"/>
              </a:rPr>
              <a:t>Trying XGBoost, LightGBM, Random Forest, Extra Trees helped benchmark the best solution.</a:t>
            </a:r>
            <a:endParaRPr sz="2400">
              <a:latin typeface="Open Sans"/>
              <a:ea typeface="Open Sans"/>
              <a:cs typeface="Open Sans"/>
              <a:sym typeface="Open Sans"/>
            </a:endParaRPr>
          </a:p>
          <a:p>
            <a:pPr marL="457200" marR="0" lvl="0" indent="0" algn="just" rtl="0">
              <a:lnSpc>
                <a:spcPct val="155000"/>
              </a:lnSpc>
              <a:spcBef>
                <a:spcPts val="0"/>
              </a:spcBef>
              <a:spcAft>
                <a:spcPts val="0"/>
              </a:spcAft>
              <a:buNone/>
            </a:pPr>
            <a:endParaRPr sz="2400">
              <a:latin typeface="Open Sans"/>
              <a:ea typeface="Open Sans"/>
              <a:cs typeface="Open Sans"/>
              <a:sym typeface="Open Sans"/>
            </a:endParaRPr>
          </a:p>
        </p:txBody>
      </p:sp>
      <p:sp>
        <p:nvSpPr>
          <p:cNvPr id="569" name="Google Shape;569;p6"/>
          <p:cNvSpPr txBox="1"/>
          <p:nvPr/>
        </p:nvSpPr>
        <p:spPr>
          <a:xfrm>
            <a:off x="10676240" y="7208103"/>
            <a:ext cx="6724500" cy="1514700"/>
          </a:xfrm>
          <a:prstGeom prst="rect">
            <a:avLst/>
          </a:prstGeom>
          <a:noFill/>
          <a:ln>
            <a:noFill/>
          </a:ln>
        </p:spPr>
        <p:txBody>
          <a:bodyPr spcFirstLastPara="1" wrap="square" lIns="0" tIns="0" rIns="0" bIns="0" anchor="t" anchorCtr="0">
            <a:spAutoFit/>
          </a:bodyPr>
          <a:lstStyle/>
          <a:p>
            <a:pPr marL="457200" marR="0" lvl="0" indent="-381000" algn="just" rtl="0">
              <a:lnSpc>
                <a:spcPct val="155000"/>
              </a:lnSpc>
              <a:spcBef>
                <a:spcPts val="0"/>
              </a:spcBef>
              <a:spcAft>
                <a:spcPts val="0"/>
              </a:spcAft>
              <a:buSzPts val="2400"/>
              <a:buFont typeface="Open Sans"/>
              <a:buChar char="●"/>
            </a:pPr>
            <a:r>
              <a:rPr lang="en-US" sz="2400">
                <a:latin typeface="Open Sans"/>
                <a:ea typeface="Open Sans"/>
                <a:cs typeface="Open Sans"/>
                <a:sym typeface="Open Sans"/>
              </a:rPr>
              <a:t>Beyond technical performance thinking about business strengthened the projects practical value.</a:t>
            </a:r>
            <a:endParaRPr/>
          </a:p>
        </p:txBody>
      </p:sp>
      <p:grpSp>
        <p:nvGrpSpPr>
          <p:cNvPr id="570" name="Google Shape;570;p6"/>
          <p:cNvGrpSpPr/>
          <p:nvPr/>
        </p:nvGrpSpPr>
        <p:grpSpPr>
          <a:xfrm>
            <a:off x="9232905" y="671110"/>
            <a:ext cx="715183" cy="715183"/>
            <a:chOff x="0" y="0"/>
            <a:chExt cx="812800" cy="812800"/>
          </a:xfrm>
        </p:grpSpPr>
        <p:sp>
          <p:nvSpPr>
            <p:cNvPr id="571" name="Google Shape;571;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cmpd="sng">
              <a:solidFill>
                <a:srgbClr val="17726D"/>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73" name="Google Shape;573;p6"/>
          <p:cNvSpPr txBox="1"/>
          <p:nvPr/>
        </p:nvSpPr>
        <p:spPr>
          <a:xfrm>
            <a:off x="1717600" y="3674381"/>
            <a:ext cx="6724500" cy="1514700"/>
          </a:xfrm>
          <a:prstGeom prst="rect">
            <a:avLst/>
          </a:prstGeom>
          <a:noFill/>
          <a:ln>
            <a:noFill/>
          </a:ln>
        </p:spPr>
        <p:txBody>
          <a:bodyPr spcFirstLastPara="1" wrap="square" lIns="0" tIns="0" rIns="0" bIns="0" anchor="t" anchorCtr="0">
            <a:spAutoFit/>
          </a:bodyPr>
          <a:lstStyle/>
          <a:p>
            <a:pPr marL="457200" marR="0" lvl="0" indent="-317500" algn="just" rtl="0">
              <a:lnSpc>
                <a:spcPct val="155000"/>
              </a:lnSpc>
              <a:spcBef>
                <a:spcPts val="0"/>
              </a:spcBef>
              <a:spcAft>
                <a:spcPts val="0"/>
              </a:spcAft>
              <a:buSzPts val="1400"/>
              <a:buFont typeface="Inter"/>
              <a:buChar char="●"/>
            </a:pPr>
            <a:r>
              <a:rPr lang="en-US" sz="2400">
                <a:latin typeface="Inter"/>
                <a:ea typeface="Inter"/>
                <a:cs typeface="Inter"/>
                <a:sym typeface="Inter"/>
              </a:rPr>
              <a:t>Proper handling of missing values, outliers, and class imbalance significantly impacts model performance.</a:t>
            </a:r>
            <a:endParaRPr sz="240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grpSp>
        <p:nvGrpSpPr>
          <p:cNvPr id="578" name="Google Shape;578;g3514c8b162c_0_44"/>
          <p:cNvGrpSpPr/>
          <p:nvPr/>
        </p:nvGrpSpPr>
        <p:grpSpPr>
          <a:xfrm>
            <a:off x="0" y="-180827"/>
            <a:ext cx="18288118" cy="3125999"/>
            <a:chOff x="0" y="-47625"/>
            <a:chExt cx="4816592" cy="823303"/>
          </a:xfrm>
        </p:grpSpPr>
        <p:sp>
          <p:nvSpPr>
            <p:cNvPr id="579" name="Google Shape;579;g3514c8b162c_0_44"/>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580" name="Google Shape;580;g3514c8b162c_0_44"/>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81" name="Google Shape;581;g3514c8b162c_0_44"/>
          <p:cNvSpPr txBox="1"/>
          <p:nvPr/>
        </p:nvSpPr>
        <p:spPr>
          <a:xfrm>
            <a:off x="6101775" y="5156150"/>
            <a:ext cx="71655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Thank you</a:t>
            </a:r>
            <a:endParaRPr sz="10000"/>
          </a:p>
        </p:txBody>
      </p:sp>
      <p:grpSp>
        <p:nvGrpSpPr>
          <p:cNvPr id="582" name="Google Shape;582;g3514c8b162c_0_44"/>
          <p:cNvGrpSpPr/>
          <p:nvPr/>
        </p:nvGrpSpPr>
        <p:grpSpPr>
          <a:xfrm>
            <a:off x="15745226" y="-1332365"/>
            <a:ext cx="3803172" cy="3803172"/>
            <a:chOff x="0" y="0"/>
            <a:chExt cx="812800" cy="812800"/>
          </a:xfrm>
        </p:grpSpPr>
        <p:sp>
          <p:nvSpPr>
            <p:cNvPr id="583" name="Google Shape;583;g3514c8b162c_0_4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g3514c8b162c_0_44"/>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Google Shape;139;p3"/>
          <p:cNvGrpSpPr/>
          <p:nvPr/>
        </p:nvGrpSpPr>
        <p:grpSpPr>
          <a:xfrm>
            <a:off x="0" y="-180825"/>
            <a:ext cx="3680542" cy="10467894"/>
            <a:chOff x="0" y="-47625"/>
            <a:chExt cx="1661494" cy="2756958"/>
          </a:xfrm>
        </p:grpSpPr>
        <p:sp>
          <p:nvSpPr>
            <p:cNvPr id="140" name="Google Shape;140;p3"/>
            <p:cNvSpPr/>
            <p:nvPr/>
          </p:nvSpPr>
          <p:spPr>
            <a:xfrm>
              <a:off x="0" y="0"/>
              <a:ext cx="1661494" cy="2709333"/>
            </a:xfrm>
            <a:custGeom>
              <a:avLst/>
              <a:gdLst/>
              <a:ahLst/>
              <a:cxnLst/>
              <a:rect l="l" t="t" r="r" b="b"/>
              <a:pathLst>
                <a:path w="1661494" h="2709333" extrusionOk="0">
                  <a:moveTo>
                    <a:pt x="0" y="0"/>
                  </a:moveTo>
                  <a:lnTo>
                    <a:pt x="1661494" y="0"/>
                  </a:lnTo>
                  <a:lnTo>
                    <a:pt x="1661494" y="2709333"/>
                  </a:lnTo>
                  <a:lnTo>
                    <a:pt x="0" y="2709333"/>
                  </a:lnTo>
                  <a:close/>
                </a:path>
              </a:pathLst>
            </a:custGeom>
            <a:solidFill>
              <a:srgbClr val="17726D"/>
            </a:solidFill>
            <a:ln>
              <a:noFill/>
            </a:ln>
          </p:spPr>
          <p:txBody>
            <a:bodyPr/>
            <a:lstStyle/>
            <a:p>
              <a:endParaRPr lang="en-US"/>
            </a:p>
          </p:txBody>
        </p:sp>
        <p:sp>
          <p:nvSpPr>
            <p:cNvPr id="141" name="Google Shape;141;p3"/>
            <p:cNvSpPr txBox="1"/>
            <p:nvPr/>
          </p:nvSpPr>
          <p:spPr>
            <a:xfrm>
              <a:off x="0" y="-47625"/>
              <a:ext cx="1661493"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42" name="Google Shape;142;p3"/>
          <p:cNvCxnSpPr/>
          <p:nvPr/>
        </p:nvCxnSpPr>
        <p:spPr>
          <a:xfrm>
            <a:off x="4571992" y="1964207"/>
            <a:ext cx="4351800" cy="0"/>
          </a:xfrm>
          <a:prstGeom prst="straightConnector1">
            <a:avLst/>
          </a:prstGeom>
          <a:noFill/>
          <a:ln w="76200" cap="flat" cmpd="sng">
            <a:solidFill>
              <a:srgbClr val="EAE4D2"/>
            </a:solidFill>
            <a:prstDash val="solid"/>
            <a:round/>
            <a:headEnd type="none" w="sm" len="sm"/>
            <a:tailEnd type="none" w="sm" len="sm"/>
          </a:ln>
        </p:spPr>
      </p:cxnSp>
      <p:grpSp>
        <p:nvGrpSpPr>
          <p:cNvPr id="143" name="Google Shape;143;p3"/>
          <p:cNvGrpSpPr/>
          <p:nvPr/>
        </p:nvGrpSpPr>
        <p:grpSpPr>
          <a:xfrm>
            <a:off x="1028700" y="8881660"/>
            <a:ext cx="715180" cy="715180"/>
            <a:chOff x="0" y="0"/>
            <a:chExt cx="812800" cy="812800"/>
          </a:xfrm>
        </p:grpSpPr>
        <p:sp>
          <p:nvSpPr>
            <p:cNvPr id="144" name="Google Shape;144;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6" name="Google Shape;146;p3"/>
          <p:cNvSpPr txBox="1"/>
          <p:nvPr/>
        </p:nvSpPr>
        <p:spPr>
          <a:xfrm>
            <a:off x="4416776" y="855998"/>
            <a:ext cx="81681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7200" b="1">
                <a:solidFill>
                  <a:srgbClr val="17726D"/>
                </a:solidFill>
                <a:latin typeface="Inter"/>
                <a:ea typeface="Inter"/>
                <a:cs typeface="Inter"/>
                <a:sym typeface="Inter"/>
              </a:rPr>
              <a:t>Overview</a:t>
            </a:r>
            <a:endParaRPr/>
          </a:p>
        </p:txBody>
      </p:sp>
      <p:grpSp>
        <p:nvGrpSpPr>
          <p:cNvPr id="147" name="Google Shape;147;p3"/>
          <p:cNvGrpSpPr/>
          <p:nvPr/>
        </p:nvGrpSpPr>
        <p:grpSpPr>
          <a:xfrm>
            <a:off x="14871011" y="6031106"/>
            <a:ext cx="5402508" cy="5402508"/>
            <a:chOff x="0" y="0"/>
            <a:chExt cx="812800" cy="812800"/>
          </a:xfrm>
        </p:grpSpPr>
        <p:sp>
          <p:nvSpPr>
            <p:cNvPr id="148" name="Google Shape;148;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0" name="Google Shape;150;p3"/>
          <p:cNvSpPr txBox="1"/>
          <p:nvPr/>
        </p:nvSpPr>
        <p:spPr>
          <a:xfrm>
            <a:off x="4572000" y="2389400"/>
            <a:ext cx="12687300" cy="5331900"/>
          </a:xfrm>
          <a:prstGeom prst="rect">
            <a:avLst/>
          </a:prstGeom>
          <a:noFill/>
          <a:ln>
            <a:noFill/>
          </a:ln>
        </p:spPr>
        <p:txBody>
          <a:bodyPr spcFirstLastPara="1" wrap="square" lIns="0" tIns="0" rIns="0" bIns="0" anchor="t" anchorCtr="0">
            <a:spAutoFit/>
          </a:bodyPr>
          <a:lstStyle/>
          <a:p>
            <a:pPr marL="457200" lvl="0" indent="-393700" algn="l" rtl="0">
              <a:lnSpc>
                <a:spcPct val="155000"/>
              </a:lnSpc>
              <a:spcBef>
                <a:spcPts val="0"/>
              </a:spcBef>
              <a:spcAft>
                <a:spcPts val="0"/>
              </a:spcAft>
              <a:buClr>
                <a:srgbClr val="262626"/>
              </a:buClr>
              <a:buSzPts val="2600"/>
              <a:buFont typeface="Inter"/>
              <a:buChar char="●"/>
            </a:pPr>
            <a:r>
              <a:rPr lang="en-US" sz="2600">
                <a:solidFill>
                  <a:srgbClr val="262626"/>
                </a:solidFill>
                <a:highlight>
                  <a:srgbClr val="FFFFFF"/>
                </a:highlight>
                <a:latin typeface="Inter"/>
                <a:ea typeface="Inter"/>
                <a:cs typeface="Inter"/>
                <a:sym typeface="Inter"/>
              </a:rPr>
              <a:t>Our project aimed to predict frog presence in southeastern Australia using climate data from the TerraClimate dataset. </a:t>
            </a:r>
            <a:endParaRPr sz="2600">
              <a:solidFill>
                <a:srgbClr val="262626"/>
              </a:solidFill>
              <a:highlight>
                <a:srgbClr val="FFFFFF"/>
              </a:highlight>
              <a:latin typeface="Inter"/>
              <a:ea typeface="Inter"/>
              <a:cs typeface="Inter"/>
              <a:sym typeface="Inter"/>
            </a:endParaRPr>
          </a:p>
          <a:p>
            <a:pPr marL="457200" lvl="0" indent="-393700" algn="l" rtl="0">
              <a:lnSpc>
                <a:spcPct val="155000"/>
              </a:lnSpc>
              <a:spcBef>
                <a:spcPts val="0"/>
              </a:spcBef>
              <a:spcAft>
                <a:spcPts val="0"/>
              </a:spcAft>
              <a:buClr>
                <a:srgbClr val="262626"/>
              </a:buClr>
              <a:buSzPts val="2600"/>
              <a:buFont typeface="Inter"/>
              <a:buChar char="●"/>
            </a:pPr>
            <a:r>
              <a:rPr lang="en-US" sz="2600">
                <a:solidFill>
                  <a:srgbClr val="262626"/>
                </a:solidFill>
                <a:highlight>
                  <a:srgbClr val="FFFFFF"/>
                </a:highlight>
                <a:latin typeface="Inter"/>
                <a:ea typeface="Inter"/>
                <a:cs typeface="Inter"/>
                <a:sym typeface="Inter"/>
              </a:rPr>
              <a:t>Frogs serve as key indicators of ecosystem health, and accurate predictions can guide conservation, farming, and ESG initiatives. </a:t>
            </a:r>
            <a:endParaRPr sz="2600">
              <a:solidFill>
                <a:srgbClr val="262626"/>
              </a:solidFill>
              <a:highlight>
                <a:srgbClr val="FFFFFF"/>
              </a:highlight>
              <a:latin typeface="Inter"/>
              <a:ea typeface="Inter"/>
              <a:cs typeface="Inter"/>
              <a:sym typeface="Inter"/>
            </a:endParaRPr>
          </a:p>
          <a:p>
            <a:pPr marL="457200" lvl="0" indent="-393700" algn="l" rtl="0">
              <a:lnSpc>
                <a:spcPct val="155000"/>
              </a:lnSpc>
              <a:spcBef>
                <a:spcPts val="0"/>
              </a:spcBef>
              <a:spcAft>
                <a:spcPts val="0"/>
              </a:spcAft>
              <a:buClr>
                <a:srgbClr val="262626"/>
              </a:buClr>
              <a:buSzPts val="2600"/>
              <a:buFont typeface="Inter"/>
              <a:buChar char="●"/>
            </a:pPr>
            <a:r>
              <a:rPr lang="en-US" sz="2600">
                <a:solidFill>
                  <a:srgbClr val="262626"/>
                </a:solidFill>
                <a:highlight>
                  <a:srgbClr val="FFFFFF"/>
                </a:highlight>
                <a:latin typeface="Inter"/>
                <a:ea typeface="Inter"/>
                <a:cs typeface="Inter"/>
                <a:sym typeface="Inter"/>
              </a:rPr>
              <a:t>After advanced preprocessing and model testing, the ExtraTreesClassifier achieved the best performance with 83.10% test accuracy. </a:t>
            </a:r>
            <a:endParaRPr sz="2600">
              <a:solidFill>
                <a:srgbClr val="262626"/>
              </a:solidFill>
              <a:highlight>
                <a:srgbClr val="FFFFFF"/>
              </a:highlight>
              <a:latin typeface="Inter"/>
              <a:ea typeface="Inter"/>
              <a:cs typeface="Inter"/>
              <a:sym typeface="Inter"/>
            </a:endParaRPr>
          </a:p>
          <a:p>
            <a:pPr marL="457200" lvl="0" indent="-393700" algn="l" rtl="0">
              <a:lnSpc>
                <a:spcPct val="155000"/>
              </a:lnSpc>
              <a:spcBef>
                <a:spcPts val="0"/>
              </a:spcBef>
              <a:spcAft>
                <a:spcPts val="0"/>
              </a:spcAft>
              <a:buClr>
                <a:srgbClr val="262626"/>
              </a:buClr>
              <a:buSzPts val="2600"/>
              <a:buFont typeface="Inter"/>
              <a:buChar char="●"/>
            </a:pPr>
            <a:r>
              <a:rPr lang="en-US" sz="2600">
                <a:solidFill>
                  <a:srgbClr val="262626"/>
                </a:solidFill>
                <a:highlight>
                  <a:srgbClr val="FFFFFF"/>
                </a:highlight>
                <a:latin typeface="Inter"/>
                <a:ea typeface="Inter"/>
                <a:cs typeface="Inter"/>
                <a:sym typeface="Inter"/>
              </a:rPr>
              <a:t>The project shows how machine learning can turn ecological data into actionable insights for environmental planning.</a:t>
            </a:r>
            <a:endParaRPr sz="2600">
              <a:solidFill>
                <a:srgbClr val="262626"/>
              </a:solidFill>
              <a:highlight>
                <a:srgbClr val="FFFFFF"/>
              </a:highlight>
              <a:latin typeface="Inter"/>
              <a:ea typeface="Inter"/>
              <a:cs typeface="Inter"/>
              <a:sym typeface="Inter"/>
            </a:endParaRPr>
          </a:p>
          <a:p>
            <a:pPr marL="0" marR="0" lvl="0" indent="0" algn="just" rtl="0">
              <a:lnSpc>
                <a:spcPct val="176000"/>
              </a:lnSpc>
              <a:spcBef>
                <a:spcPts val="0"/>
              </a:spcBef>
              <a:spcAft>
                <a:spcPts val="0"/>
              </a:spcAft>
              <a:buNone/>
            </a:pPr>
            <a:endParaRPr sz="2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pSp>
        <p:nvGrpSpPr>
          <p:cNvPr id="155" name="Google Shape;155;g35013d3f423_0_213"/>
          <p:cNvGrpSpPr/>
          <p:nvPr/>
        </p:nvGrpSpPr>
        <p:grpSpPr>
          <a:xfrm>
            <a:off x="0" y="-180827"/>
            <a:ext cx="18288118" cy="3125999"/>
            <a:chOff x="0" y="-47625"/>
            <a:chExt cx="4816592" cy="823303"/>
          </a:xfrm>
        </p:grpSpPr>
        <p:sp>
          <p:nvSpPr>
            <p:cNvPr id="156" name="Google Shape;156;g35013d3f423_0_213"/>
            <p:cNvSpPr/>
            <p:nvPr/>
          </p:nvSpPr>
          <p:spPr>
            <a:xfrm>
              <a:off x="0" y="0"/>
              <a:ext cx="4816592" cy="775678"/>
            </a:xfrm>
            <a:custGeom>
              <a:avLst/>
              <a:gdLst/>
              <a:ahLst/>
              <a:cxnLst/>
              <a:rect l="l" t="t" r="r" b="b"/>
              <a:pathLst>
                <a:path w="4816592" h="775678" extrusionOk="0">
                  <a:moveTo>
                    <a:pt x="0" y="0"/>
                  </a:moveTo>
                  <a:lnTo>
                    <a:pt x="4816592" y="0"/>
                  </a:lnTo>
                  <a:lnTo>
                    <a:pt x="4816592" y="775678"/>
                  </a:lnTo>
                  <a:lnTo>
                    <a:pt x="0" y="775678"/>
                  </a:lnTo>
                  <a:close/>
                </a:path>
              </a:pathLst>
            </a:custGeom>
            <a:solidFill>
              <a:srgbClr val="17726D"/>
            </a:solidFill>
            <a:ln>
              <a:noFill/>
            </a:ln>
          </p:spPr>
          <p:txBody>
            <a:bodyPr/>
            <a:lstStyle/>
            <a:p>
              <a:endParaRPr lang="en-US"/>
            </a:p>
          </p:txBody>
        </p:sp>
        <p:sp>
          <p:nvSpPr>
            <p:cNvPr id="157" name="Google Shape;157;g35013d3f423_0_213"/>
            <p:cNvSpPr txBox="1"/>
            <p:nvPr/>
          </p:nvSpPr>
          <p:spPr>
            <a:xfrm>
              <a:off x="0" y="-47625"/>
              <a:ext cx="4816500" cy="8232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8" name="Google Shape;158;g35013d3f423_0_213"/>
          <p:cNvSpPr txBox="1"/>
          <p:nvPr/>
        </p:nvSpPr>
        <p:spPr>
          <a:xfrm>
            <a:off x="3678400" y="5257625"/>
            <a:ext cx="11217000" cy="15393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10000" b="1">
                <a:solidFill>
                  <a:srgbClr val="17726D"/>
                </a:solidFill>
                <a:latin typeface="Inter"/>
                <a:ea typeface="Inter"/>
                <a:cs typeface="Inter"/>
                <a:sym typeface="Inter"/>
              </a:rPr>
              <a:t>Project   Process</a:t>
            </a:r>
            <a:endParaRPr sz="10000"/>
          </a:p>
        </p:txBody>
      </p:sp>
      <p:grpSp>
        <p:nvGrpSpPr>
          <p:cNvPr id="159" name="Google Shape;159;g35013d3f423_0_213"/>
          <p:cNvGrpSpPr/>
          <p:nvPr/>
        </p:nvGrpSpPr>
        <p:grpSpPr>
          <a:xfrm>
            <a:off x="15745226" y="-1332365"/>
            <a:ext cx="3803172" cy="3803172"/>
            <a:chOff x="0" y="0"/>
            <a:chExt cx="812800" cy="812800"/>
          </a:xfrm>
        </p:grpSpPr>
        <p:sp>
          <p:nvSpPr>
            <p:cNvPr id="160" name="Google Shape;160;g35013d3f423_0_21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EAE4D2"/>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g35013d3f423_0_213"/>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Google Shape;166;g35013d3f423_0_59"/>
          <p:cNvGrpSpPr/>
          <p:nvPr/>
        </p:nvGrpSpPr>
        <p:grpSpPr>
          <a:xfrm>
            <a:off x="14621451" y="-180825"/>
            <a:ext cx="3666542" cy="10468053"/>
            <a:chOff x="0" y="-47625"/>
            <a:chExt cx="1321562" cy="2757000"/>
          </a:xfrm>
        </p:grpSpPr>
        <p:sp>
          <p:nvSpPr>
            <p:cNvPr id="167" name="Google Shape;167;g35013d3f423_0_59"/>
            <p:cNvSpPr/>
            <p:nvPr/>
          </p:nvSpPr>
          <p:spPr>
            <a:xfrm>
              <a:off x="0" y="0"/>
              <a:ext cx="1321562" cy="2709333"/>
            </a:xfrm>
            <a:custGeom>
              <a:avLst/>
              <a:gdLst/>
              <a:ahLst/>
              <a:cxnLst/>
              <a:rect l="l" t="t" r="r" b="b"/>
              <a:pathLst>
                <a:path w="1321562" h="2709333" extrusionOk="0">
                  <a:moveTo>
                    <a:pt x="0" y="0"/>
                  </a:moveTo>
                  <a:lnTo>
                    <a:pt x="1321562" y="0"/>
                  </a:lnTo>
                  <a:lnTo>
                    <a:pt x="1321562" y="2709333"/>
                  </a:lnTo>
                  <a:lnTo>
                    <a:pt x="0" y="2709333"/>
                  </a:lnTo>
                  <a:close/>
                </a:path>
              </a:pathLst>
            </a:custGeom>
            <a:solidFill>
              <a:srgbClr val="17726D"/>
            </a:solidFill>
            <a:ln>
              <a:noFill/>
            </a:ln>
          </p:spPr>
          <p:txBody>
            <a:bodyPr/>
            <a:lstStyle/>
            <a:p>
              <a:endParaRPr lang="en-US"/>
            </a:p>
          </p:txBody>
        </p:sp>
        <p:sp>
          <p:nvSpPr>
            <p:cNvPr id="168" name="Google Shape;168;g35013d3f423_0_59"/>
            <p:cNvSpPr txBox="1"/>
            <p:nvPr/>
          </p:nvSpPr>
          <p:spPr>
            <a:xfrm>
              <a:off x="0" y="-47625"/>
              <a:ext cx="13215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9" name="Google Shape;169;g35013d3f423_0_59"/>
          <p:cNvGrpSpPr/>
          <p:nvPr/>
        </p:nvGrpSpPr>
        <p:grpSpPr>
          <a:xfrm>
            <a:off x="17259300" y="8970512"/>
            <a:ext cx="1028706" cy="1316765"/>
            <a:chOff x="0" y="-47625"/>
            <a:chExt cx="270933" cy="346800"/>
          </a:xfrm>
        </p:grpSpPr>
        <p:sp>
          <p:nvSpPr>
            <p:cNvPr id="170" name="Google Shape;170;g35013d3f423_0_59"/>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171" name="Google Shape;171;g35013d3f423_0_59"/>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2" name="Google Shape;172;g35013d3f423_0_59"/>
          <p:cNvGrpSpPr/>
          <p:nvPr/>
        </p:nvGrpSpPr>
        <p:grpSpPr>
          <a:xfrm>
            <a:off x="10866642" y="-180827"/>
            <a:ext cx="1028706" cy="1316765"/>
            <a:chOff x="0" y="-47625"/>
            <a:chExt cx="270933" cy="346800"/>
          </a:xfrm>
        </p:grpSpPr>
        <p:sp>
          <p:nvSpPr>
            <p:cNvPr id="173" name="Google Shape;173;g35013d3f423_0_59"/>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174" name="Google Shape;174;g35013d3f423_0_59"/>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5" name="Google Shape;175;g35013d3f423_0_59"/>
          <p:cNvGrpSpPr/>
          <p:nvPr/>
        </p:nvGrpSpPr>
        <p:grpSpPr>
          <a:xfrm>
            <a:off x="3268930" y="-1565593"/>
            <a:ext cx="5402519" cy="5402519"/>
            <a:chOff x="0" y="0"/>
            <a:chExt cx="812800" cy="812800"/>
          </a:xfrm>
        </p:grpSpPr>
        <p:sp>
          <p:nvSpPr>
            <p:cNvPr id="176" name="Google Shape;176;g35013d3f423_0_5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g35013d3f423_0_59"/>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8" name="Google Shape;178;g35013d3f423_0_59"/>
          <p:cNvSpPr txBox="1"/>
          <p:nvPr/>
        </p:nvSpPr>
        <p:spPr>
          <a:xfrm>
            <a:off x="846338" y="853688"/>
            <a:ext cx="102477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Dataset </a:t>
            </a:r>
            <a:endParaRPr/>
          </a:p>
        </p:txBody>
      </p:sp>
      <p:sp>
        <p:nvSpPr>
          <p:cNvPr id="179" name="Google Shape;179;g35013d3f423_0_59"/>
          <p:cNvSpPr txBox="1"/>
          <p:nvPr/>
        </p:nvSpPr>
        <p:spPr>
          <a:xfrm>
            <a:off x="1141050" y="2342925"/>
            <a:ext cx="13863000" cy="64647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endParaRPr sz="2500">
              <a:solidFill>
                <a:srgbClr val="1F2328"/>
              </a:solidFill>
              <a:latin typeface="Inter"/>
              <a:ea typeface="Inter"/>
              <a:cs typeface="Inter"/>
              <a:sym typeface="Inter"/>
            </a:endParaRPr>
          </a:p>
          <a:p>
            <a:pPr marL="457200" lvl="0" indent="-387350" algn="l" rtl="0">
              <a:lnSpc>
                <a:spcPct val="115000"/>
              </a:lnSpc>
              <a:spcBef>
                <a:spcPts val="1200"/>
              </a:spcBef>
              <a:spcAft>
                <a:spcPts val="0"/>
              </a:spcAft>
              <a:buClr>
                <a:srgbClr val="1F2328"/>
              </a:buClr>
              <a:buSzPts val="2500"/>
              <a:buChar char="●"/>
            </a:pPr>
            <a:r>
              <a:rPr lang="en-US" sz="2500" b="1">
                <a:solidFill>
                  <a:srgbClr val="1F2328"/>
                </a:solidFill>
                <a:latin typeface="Inter"/>
                <a:ea typeface="Inter"/>
                <a:cs typeface="Inter"/>
                <a:sym typeface="Inter"/>
              </a:rPr>
              <a:t>Train Dataset (Training_Data.csv)</a:t>
            </a:r>
            <a:endParaRPr sz="2500" b="1">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chemeClr val="dk1"/>
              </a:buClr>
              <a:buSzPts val="2500"/>
              <a:buChar char="○"/>
            </a:pPr>
            <a:r>
              <a:rPr lang="en-US" sz="2500">
                <a:solidFill>
                  <a:srgbClr val="1F2328"/>
                </a:solidFill>
                <a:latin typeface="Inter"/>
                <a:ea typeface="Inter"/>
                <a:cs typeface="Inter"/>
                <a:sym typeface="Inter"/>
              </a:rPr>
              <a:t>3792 frog presence (Occurrence Status =1) </a:t>
            </a:r>
            <a:endParaRPr sz="2500">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chemeClr val="dk1"/>
              </a:buClr>
              <a:buSzPts val="2500"/>
              <a:buChar char="○"/>
            </a:pPr>
            <a:r>
              <a:rPr lang="en-US" sz="2500">
                <a:solidFill>
                  <a:srgbClr val="1F2328"/>
                </a:solidFill>
                <a:latin typeface="Inter"/>
                <a:ea typeface="Inter"/>
                <a:cs typeface="Inter"/>
                <a:sym typeface="Inter"/>
              </a:rPr>
              <a:t>2520 frog absence (Occurrence Status =0) </a:t>
            </a:r>
            <a:endParaRPr sz="2500">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chemeClr val="dk1"/>
              </a:buClr>
              <a:buSzPts val="2500"/>
              <a:buChar char="○"/>
            </a:pPr>
            <a:r>
              <a:rPr lang="en-US" sz="2500">
                <a:solidFill>
                  <a:srgbClr val="1F2328"/>
                </a:solidFill>
                <a:latin typeface="Inter"/>
                <a:ea typeface="Inter"/>
                <a:cs typeface="Inter"/>
                <a:sym typeface="Inter"/>
              </a:rPr>
              <a:t>Includes latitude and longitude for model training</a:t>
            </a:r>
            <a:endParaRPr sz="2500">
              <a:solidFill>
                <a:srgbClr val="1F2328"/>
              </a:solidFill>
              <a:latin typeface="Inter"/>
              <a:ea typeface="Inter"/>
              <a:cs typeface="Inter"/>
              <a:sym typeface="Inter"/>
            </a:endParaRPr>
          </a:p>
          <a:p>
            <a:pPr marL="914400" lvl="0" indent="0" algn="l" rtl="0">
              <a:lnSpc>
                <a:spcPct val="115000"/>
              </a:lnSpc>
              <a:spcBef>
                <a:spcPts val="1200"/>
              </a:spcBef>
              <a:spcAft>
                <a:spcPts val="0"/>
              </a:spcAft>
              <a:buNone/>
            </a:pPr>
            <a:endParaRPr sz="2500">
              <a:solidFill>
                <a:srgbClr val="1F2328"/>
              </a:solidFill>
              <a:latin typeface="Inter"/>
              <a:ea typeface="Inter"/>
              <a:cs typeface="Inter"/>
              <a:sym typeface="Inter"/>
            </a:endParaRPr>
          </a:p>
          <a:p>
            <a:pPr marL="457200" lvl="0" indent="-387350" algn="l" rtl="0">
              <a:lnSpc>
                <a:spcPct val="115000"/>
              </a:lnSpc>
              <a:spcBef>
                <a:spcPts val="1200"/>
              </a:spcBef>
              <a:spcAft>
                <a:spcPts val="0"/>
              </a:spcAft>
              <a:buClr>
                <a:srgbClr val="1F2328"/>
              </a:buClr>
              <a:buSzPts val="2500"/>
              <a:buChar char="●"/>
            </a:pPr>
            <a:r>
              <a:rPr lang="en-US" sz="2500" b="1">
                <a:solidFill>
                  <a:srgbClr val="1F2328"/>
                </a:solidFill>
                <a:latin typeface="Inter"/>
                <a:ea typeface="Inter"/>
                <a:cs typeface="Inter"/>
                <a:sym typeface="Inter"/>
              </a:rPr>
              <a:t>TerraClimate Dataset (TerraClimate_output.tiff)</a:t>
            </a:r>
            <a:endParaRPr sz="2500" b="1">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rgbClr val="1F2328"/>
              </a:buClr>
              <a:buSzPts val="2500"/>
              <a:buFont typeface="Inter"/>
              <a:buChar char="○"/>
            </a:pPr>
            <a:r>
              <a:rPr lang="en-US" sz="2500">
                <a:solidFill>
                  <a:srgbClr val="1F2328"/>
                </a:solidFill>
                <a:latin typeface="Inter"/>
                <a:ea typeface="Inter"/>
                <a:cs typeface="Inter"/>
                <a:sym typeface="Inter"/>
              </a:rPr>
              <a:t>Monthly climate data since 1958 at a 4 km spatial resolution </a:t>
            </a:r>
            <a:endParaRPr sz="2500">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rgbClr val="1F2328"/>
              </a:buClr>
              <a:buSzPts val="2500"/>
              <a:buFont typeface="Inter"/>
              <a:buChar char="○"/>
            </a:pPr>
            <a:r>
              <a:rPr lang="en-US" sz="2500">
                <a:solidFill>
                  <a:srgbClr val="1F2328"/>
                </a:solidFill>
                <a:latin typeface="Inter"/>
                <a:ea typeface="Inter"/>
                <a:cs typeface="Inter"/>
                <a:sym typeface="Inter"/>
              </a:rPr>
              <a:t>Contains 14 key climate variables impacting frog populations</a:t>
            </a:r>
            <a:endParaRPr sz="2500">
              <a:solidFill>
                <a:srgbClr val="1F2328"/>
              </a:solidFill>
              <a:latin typeface="Inter"/>
              <a:ea typeface="Inter"/>
              <a:cs typeface="Inter"/>
              <a:sym typeface="Inter"/>
            </a:endParaRPr>
          </a:p>
          <a:p>
            <a:pPr marL="914400" lvl="0" indent="0" algn="l" rtl="0">
              <a:lnSpc>
                <a:spcPct val="115000"/>
              </a:lnSpc>
              <a:spcBef>
                <a:spcPts val="1200"/>
              </a:spcBef>
              <a:spcAft>
                <a:spcPts val="0"/>
              </a:spcAft>
              <a:buNone/>
            </a:pPr>
            <a:endParaRPr sz="2500">
              <a:solidFill>
                <a:srgbClr val="1F2328"/>
              </a:solidFill>
              <a:latin typeface="Inter"/>
              <a:ea typeface="Inter"/>
              <a:cs typeface="Inter"/>
              <a:sym typeface="Inter"/>
            </a:endParaRPr>
          </a:p>
          <a:p>
            <a:pPr marL="457200" lvl="0" indent="-387350" algn="l" rtl="0">
              <a:lnSpc>
                <a:spcPct val="115000"/>
              </a:lnSpc>
              <a:spcBef>
                <a:spcPts val="1200"/>
              </a:spcBef>
              <a:spcAft>
                <a:spcPts val="0"/>
              </a:spcAft>
              <a:buClr>
                <a:srgbClr val="1F2328"/>
              </a:buClr>
              <a:buSzPts val="2500"/>
              <a:buChar char="●"/>
            </a:pPr>
            <a:r>
              <a:rPr lang="en-US" sz="2500" b="1">
                <a:solidFill>
                  <a:srgbClr val="1F2328"/>
                </a:solidFill>
                <a:latin typeface="Inter"/>
                <a:ea typeface="Inter"/>
                <a:cs typeface="Inter"/>
                <a:sym typeface="Inter"/>
              </a:rPr>
              <a:t>Validation Data (Validation_Template.csv)</a:t>
            </a:r>
            <a:endParaRPr sz="2500" b="1">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rgbClr val="1F2328"/>
              </a:buClr>
              <a:buSzPts val="2500"/>
              <a:buFont typeface="Inter"/>
              <a:buChar char="○"/>
            </a:pPr>
            <a:r>
              <a:rPr lang="en-US" sz="2500">
                <a:solidFill>
                  <a:srgbClr val="1F2328"/>
                </a:solidFill>
                <a:latin typeface="Inter"/>
                <a:ea typeface="Inter"/>
                <a:cs typeface="Inter"/>
                <a:sym typeface="Inter"/>
              </a:rPr>
              <a:t>2000 new locations (latitude and longitude)</a:t>
            </a:r>
            <a:endParaRPr sz="2500">
              <a:solidFill>
                <a:srgbClr val="1F2328"/>
              </a:solidFill>
              <a:latin typeface="Inter"/>
              <a:ea typeface="Inter"/>
              <a:cs typeface="Inter"/>
              <a:sym typeface="Inter"/>
            </a:endParaRPr>
          </a:p>
          <a:p>
            <a:pPr marL="914400" lvl="1" indent="-387350" algn="l" rtl="0">
              <a:lnSpc>
                <a:spcPct val="115000"/>
              </a:lnSpc>
              <a:spcBef>
                <a:spcPts val="0"/>
              </a:spcBef>
              <a:spcAft>
                <a:spcPts val="0"/>
              </a:spcAft>
              <a:buClr>
                <a:srgbClr val="1F2328"/>
              </a:buClr>
              <a:buSzPts val="2500"/>
              <a:buFont typeface="Inter"/>
              <a:buChar char="○"/>
            </a:pPr>
            <a:r>
              <a:rPr lang="en-US" sz="2500">
                <a:solidFill>
                  <a:srgbClr val="1F2328"/>
                </a:solidFill>
                <a:latin typeface="Inter"/>
                <a:ea typeface="Inter"/>
                <a:cs typeface="Inter"/>
                <a:sym typeface="Inter"/>
              </a:rPr>
              <a:t>Used for validating model predictions</a:t>
            </a:r>
            <a:endParaRPr sz="2500">
              <a:solidFill>
                <a:srgbClr val="1F2328"/>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184" name="Google Shape;184;p4"/>
          <p:cNvGrpSpPr/>
          <p:nvPr/>
        </p:nvGrpSpPr>
        <p:grpSpPr>
          <a:xfrm>
            <a:off x="14621451" y="-180825"/>
            <a:ext cx="3666542" cy="10467894"/>
            <a:chOff x="0" y="-47625"/>
            <a:chExt cx="1321562" cy="2756958"/>
          </a:xfrm>
        </p:grpSpPr>
        <p:sp>
          <p:nvSpPr>
            <p:cNvPr id="185" name="Google Shape;185;p4"/>
            <p:cNvSpPr/>
            <p:nvPr/>
          </p:nvSpPr>
          <p:spPr>
            <a:xfrm>
              <a:off x="0" y="0"/>
              <a:ext cx="1321562" cy="2709333"/>
            </a:xfrm>
            <a:custGeom>
              <a:avLst/>
              <a:gdLst/>
              <a:ahLst/>
              <a:cxnLst/>
              <a:rect l="l" t="t" r="r" b="b"/>
              <a:pathLst>
                <a:path w="1321562" h="2709333" extrusionOk="0">
                  <a:moveTo>
                    <a:pt x="0" y="0"/>
                  </a:moveTo>
                  <a:lnTo>
                    <a:pt x="1321562" y="0"/>
                  </a:lnTo>
                  <a:lnTo>
                    <a:pt x="1321562" y="2709333"/>
                  </a:lnTo>
                  <a:lnTo>
                    <a:pt x="0" y="2709333"/>
                  </a:lnTo>
                  <a:close/>
                </a:path>
              </a:pathLst>
            </a:custGeom>
            <a:solidFill>
              <a:srgbClr val="17726D"/>
            </a:solidFill>
            <a:ln>
              <a:noFill/>
            </a:ln>
          </p:spPr>
          <p:txBody>
            <a:bodyPr/>
            <a:lstStyle/>
            <a:p>
              <a:endParaRPr lang="en-US"/>
            </a:p>
          </p:txBody>
        </p:sp>
        <p:sp>
          <p:nvSpPr>
            <p:cNvPr id="186" name="Google Shape;186;p4"/>
            <p:cNvSpPr txBox="1"/>
            <p:nvPr/>
          </p:nvSpPr>
          <p:spPr>
            <a:xfrm>
              <a:off x="0" y="-47625"/>
              <a:ext cx="1321562" cy="2756958"/>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7" name="Google Shape;187;p4"/>
          <p:cNvGrpSpPr/>
          <p:nvPr/>
        </p:nvGrpSpPr>
        <p:grpSpPr>
          <a:xfrm>
            <a:off x="17259300" y="8970513"/>
            <a:ext cx="1028700" cy="1316487"/>
            <a:chOff x="0" y="-47625"/>
            <a:chExt cx="270933" cy="346729"/>
          </a:xfrm>
        </p:grpSpPr>
        <p:sp>
          <p:nvSpPr>
            <p:cNvPr id="188" name="Google Shape;188;p4"/>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189" name="Google Shape;189;p4"/>
            <p:cNvSpPr txBox="1"/>
            <p:nvPr/>
          </p:nvSpPr>
          <p:spPr>
            <a:xfrm>
              <a:off x="0" y="-47625"/>
              <a:ext cx="270933" cy="346729"/>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0" name="Google Shape;190;p4"/>
          <p:cNvGrpSpPr/>
          <p:nvPr/>
        </p:nvGrpSpPr>
        <p:grpSpPr>
          <a:xfrm>
            <a:off x="10866642" y="-180826"/>
            <a:ext cx="1028700" cy="1316487"/>
            <a:chOff x="0" y="-47625"/>
            <a:chExt cx="270933" cy="346729"/>
          </a:xfrm>
        </p:grpSpPr>
        <p:sp>
          <p:nvSpPr>
            <p:cNvPr id="191" name="Google Shape;191;p4"/>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192" name="Google Shape;192;p4"/>
            <p:cNvSpPr txBox="1"/>
            <p:nvPr/>
          </p:nvSpPr>
          <p:spPr>
            <a:xfrm>
              <a:off x="0" y="-47625"/>
              <a:ext cx="270933" cy="346729"/>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93" name="Google Shape;193;p4"/>
          <p:cNvGrpSpPr/>
          <p:nvPr/>
        </p:nvGrpSpPr>
        <p:grpSpPr>
          <a:xfrm>
            <a:off x="3268930" y="-1565593"/>
            <a:ext cx="5402508" cy="5402508"/>
            <a:chOff x="0" y="0"/>
            <a:chExt cx="812800" cy="812800"/>
          </a:xfrm>
        </p:grpSpPr>
        <p:sp>
          <p:nvSpPr>
            <p:cNvPr id="194" name="Google Shape;194;p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96" name="Google Shape;196;p4"/>
          <p:cNvSpPr txBox="1"/>
          <p:nvPr/>
        </p:nvSpPr>
        <p:spPr>
          <a:xfrm>
            <a:off x="729325" y="336650"/>
            <a:ext cx="128325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7200" b="1">
                <a:solidFill>
                  <a:srgbClr val="17726D"/>
                </a:solidFill>
                <a:latin typeface="Inter"/>
                <a:ea typeface="Inter"/>
                <a:cs typeface="Inter"/>
                <a:sym typeface="Inter"/>
              </a:rPr>
              <a:t>Data Pre-Processing Steps</a:t>
            </a:r>
            <a:endParaRPr/>
          </a:p>
        </p:txBody>
      </p:sp>
      <p:sp>
        <p:nvSpPr>
          <p:cNvPr id="197" name="Google Shape;197;p4"/>
          <p:cNvSpPr txBox="1"/>
          <p:nvPr/>
        </p:nvSpPr>
        <p:spPr>
          <a:xfrm>
            <a:off x="1028700" y="1689775"/>
            <a:ext cx="14052000" cy="8304300"/>
          </a:xfrm>
          <a:prstGeom prst="rect">
            <a:avLst/>
          </a:prstGeom>
          <a:noFill/>
          <a:ln>
            <a:noFill/>
          </a:ln>
        </p:spPr>
        <p:txBody>
          <a:bodyPr spcFirstLastPara="1" wrap="square" lIns="0" tIns="0" rIns="0" bIns="0" anchor="t" anchorCtr="0">
            <a:spAutoFit/>
          </a:bodyPr>
          <a:lstStyle/>
          <a:p>
            <a:pPr marL="457200" lvl="0" indent="-393700" algn="l" rtl="0">
              <a:lnSpc>
                <a:spcPct val="155000"/>
              </a:lnSpc>
              <a:spcBef>
                <a:spcPts val="0"/>
              </a:spcBef>
              <a:spcAft>
                <a:spcPts val="0"/>
              </a:spcAft>
              <a:buClr>
                <a:schemeClr val="dk1"/>
              </a:buClr>
              <a:buSzPts val="2600"/>
              <a:buFont typeface="Inter"/>
              <a:buChar char="●"/>
            </a:pPr>
            <a:r>
              <a:rPr lang="en-US" sz="2600" b="1">
                <a:solidFill>
                  <a:schemeClr val="dk1"/>
                </a:solidFill>
                <a:latin typeface="Inter"/>
                <a:ea typeface="Inter"/>
                <a:cs typeface="Inter"/>
                <a:sym typeface="Inter"/>
              </a:rPr>
              <a:t>Scope Narrowing</a:t>
            </a:r>
            <a:endParaRPr sz="2600" b="1">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rgbClr val="1F2328"/>
                </a:solidFill>
                <a:latin typeface="Inter"/>
                <a:ea typeface="Inter"/>
                <a:cs typeface="Inter"/>
                <a:sym typeface="Inter"/>
              </a:rPr>
              <a:t>Focused on Southeastern Australia (Nov 2017 - Nov 2019)</a:t>
            </a:r>
            <a:endParaRPr sz="2600">
              <a:solidFill>
                <a:srgbClr val="1F2328"/>
              </a:solidFill>
              <a:latin typeface="Inter"/>
              <a:ea typeface="Inter"/>
              <a:cs typeface="Inter"/>
              <a:sym typeface="Inter"/>
            </a:endParaRPr>
          </a:p>
          <a:p>
            <a:pPr marL="914400" lvl="1" indent="-393700" algn="l" rtl="0">
              <a:lnSpc>
                <a:spcPct val="115000"/>
              </a:lnSpc>
              <a:spcBef>
                <a:spcPts val="0"/>
              </a:spcBef>
              <a:spcAft>
                <a:spcPts val="0"/>
              </a:spcAft>
              <a:buClr>
                <a:srgbClr val="1F2328"/>
              </a:buClr>
              <a:buSzPts val="2600"/>
              <a:buFont typeface="Inter"/>
              <a:buChar char="○"/>
            </a:pPr>
            <a:r>
              <a:rPr lang="en-US" sz="2600">
                <a:solidFill>
                  <a:srgbClr val="1F2328"/>
                </a:solidFill>
                <a:latin typeface="Inter"/>
                <a:ea typeface="Inter"/>
                <a:cs typeface="Inter"/>
                <a:sym typeface="Inter"/>
              </a:rPr>
              <a:t>Predicting frog presence or absence at given coordinates</a:t>
            </a:r>
            <a:endParaRPr sz="2600">
              <a:solidFill>
                <a:srgbClr val="1F2328"/>
              </a:solidFill>
              <a:latin typeface="Inter"/>
              <a:ea typeface="Inter"/>
              <a:cs typeface="Inter"/>
              <a:sym typeface="Inter"/>
            </a:endParaRPr>
          </a:p>
          <a:p>
            <a:pPr marL="457200" lvl="0" indent="-393700" algn="l" rtl="0">
              <a:lnSpc>
                <a:spcPct val="155000"/>
              </a:lnSpc>
              <a:spcBef>
                <a:spcPts val="0"/>
              </a:spcBef>
              <a:spcAft>
                <a:spcPts val="0"/>
              </a:spcAft>
              <a:buClr>
                <a:schemeClr val="dk1"/>
              </a:buClr>
              <a:buSzPts val="2600"/>
              <a:buFont typeface="Inter"/>
              <a:buChar char="●"/>
            </a:pPr>
            <a:r>
              <a:rPr lang="en-US" sz="2600" b="1">
                <a:solidFill>
                  <a:schemeClr val="dk1"/>
                </a:solidFill>
                <a:latin typeface="Inter"/>
                <a:ea typeface="Inter"/>
                <a:cs typeface="Inter"/>
                <a:sym typeface="Inter"/>
              </a:rPr>
              <a:t>Data Integration</a:t>
            </a:r>
            <a:endParaRPr sz="2600" b="1">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Merged TerraClimate data with training data using latitude and longitude</a:t>
            </a:r>
            <a:endParaRPr sz="2600">
              <a:solidFill>
                <a:schemeClr val="dk1"/>
              </a:solidFill>
              <a:latin typeface="Inter"/>
              <a:ea typeface="Inter"/>
              <a:cs typeface="Inter"/>
              <a:sym typeface="Inter"/>
            </a:endParaRPr>
          </a:p>
          <a:p>
            <a:pPr marL="457200" lvl="0" indent="-393700" algn="l" rtl="0">
              <a:lnSpc>
                <a:spcPct val="155000"/>
              </a:lnSpc>
              <a:spcBef>
                <a:spcPts val="0"/>
              </a:spcBef>
              <a:spcAft>
                <a:spcPts val="0"/>
              </a:spcAft>
              <a:buClr>
                <a:schemeClr val="dk1"/>
              </a:buClr>
              <a:buSzPts val="2600"/>
              <a:buFont typeface="Inter"/>
              <a:buChar char="●"/>
            </a:pPr>
            <a:r>
              <a:rPr lang="en-US" sz="2600" b="1">
                <a:solidFill>
                  <a:schemeClr val="dk1"/>
                </a:solidFill>
                <a:latin typeface="Inter"/>
                <a:ea typeface="Inter"/>
                <a:cs typeface="Inter"/>
                <a:sym typeface="Inter"/>
              </a:rPr>
              <a:t>Data Cleaning</a:t>
            </a:r>
            <a:endParaRPr sz="2600" b="1">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Removed all null values</a:t>
            </a:r>
            <a:endParaRPr sz="2600">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Eliminated outliers using Z-score method</a:t>
            </a:r>
            <a:endParaRPr sz="2600">
              <a:solidFill>
                <a:schemeClr val="dk1"/>
              </a:solidFill>
              <a:latin typeface="Inter"/>
              <a:ea typeface="Inter"/>
              <a:cs typeface="Inter"/>
              <a:sym typeface="Inter"/>
            </a:endParaRPr>
          </a:p>
          <a:p>
            <a:pPr marL="457200" lvl="0" indent="-393700" algn="l" rtl="0">
              <a:lnSpc>
                <a:spcPct val="155000"/>
              </a:lnSpc>
              <a:spcBef>
                <a:spcPts val="0"/>
              </a:spcBef>
              <a:spcAft>
                <a:spcPts val="0"/>
              </a:spcAft>
              <a:buClr>
                <a:schemeClr val="dk1"/>
              </a:buClr>
              <a:buSzPts val="2600"/>
              <a:buFont typeface="Inter"/>
              <a:buChar char="●"/>
            </a:pPr>
            <a:r>
              <a:rPr lang="en-US" sz="2600" b="1">
                <a:solidFill>
                  <a:schemeClr val="dk1"/>
                </a:solidFill>
                <a:latin typeface="Inter"/>
                <a:ea typeface="Inter"/>
                <a:cs typeface="Inter"/>
                <a:sym typeface="Inter"/>
              </a:rPr>
              <a:t>Feature Selection</a:t>
            </a:r>
            <a:endParaRPr sz="2600" b="1">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Dropped low-impact variable: Snow Water Equivalent (SWE)</a:t>
            </a:r>
            <a:endParaRPr sz="2600">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Selected features based on correlation analysis and conceptual relevance</a:t>
            </a:r>
            <a:endParaRPr sz="2600">
              <a:solidFill>
                <a:schemeClr val="dk1"/>
              </a:solidFill>
              <a:latin typeface="Inter"/>
              <a:ea typeface="Inter"/>
              <a:cs typeface="Inter"/>
              <a:sym typeface="Inter"/>
            </a:endParaRPr>
          </a:p>
          <a:p>
            <a:pPr marL="914400" lvl="1" indent="-393700" algn="l" rtl="0">
              <a:lnSpc>
                <a:spcPct val="155000"/>
              </a:lnSpc>
              <a:spcBef>
                <a:spcPts val="0"/>
              </a:spcBef>
              <a:spcAft>
                <a:spcPts val="0"/>
              </a:spcAft>
              <a:buClr>
                <a:schemeClr val="dk1"/>
              </a:buClr>
              <a:buSzPts val="2600"/>
              <a:buFont typeface="Inter"/>
              <a:buChar char="○"/>
            </a:pPr>
            <a:r>
              <a:rPr lang="en-US" sz="2600">
                <a:solidFill>
                  <a:schemeClr val="dk1"/>
                </a:solidFill>
                <a:latin typeface="Inter"/>
                <a:ea typeface="Inter"/>
                <a:cs typeface="Inter"/>
                <a:sym typeface="Inter"/>
              </a:rPr>
              <a:t>Conducted multiple trials with different feature combinations</a:t>
            </a:r>
            <a:endParaRPr sz="2600">
              <a:solidFill>
                <a:srgbClr val="1F1F1F"/>
              </a:solidFill>
              <a:latin typeface="Inter"/>
              <a:ea typeface="Inter"/>
              <a:cs typeface="Inter"/>
              <a:sym typeface="Inter"/>
            </a:endParaRPr>
          </a:p>
          <a:p>
            <a:pPr marL="457200" lvl="0" indent="-393700" algn="l" rtl="0">
              <a:lnSpc>
                <a:spcPct val="155000"/>
              </a:lnSpc>
              <a:spcBef>
                <a:spcPts val="0"/>
              </a:spcBef>
              <a:spcAft>
                <a:spcPts val="0"/>
              </a:spcAft>
              <a:buClr>
                <a:srgbClr val="1F1F1F"/>
              </a:buClr>
              <a:buSzPts val="2600"/>
              <a:buFont typeface="Inter"/>
              <a:buChar char="●"/>
            </a:pPr>
            <a:r>
              <a:rPr lang="en-US" sz="2600" b="1">
                <a:solidFill>
                  <a:srgbClr val="1F1F1F"/>
                </a:solidFill>
                <a:latin typeface="Inter"/>
                <a:ea typeface="Inter"/>
                <a:cs typeface="Inter"/>
                <a:sym typeface="Inter"/>
              </a:rPr>
              <a:t>Class Balancing</a:t>
            </a:r>
            <a:endParaRPr sz="2600" b="1">
              <a:solidFill>
                <a:srgbClr val="1F1F1F"/>
              </a:solidFill>
              <a:latin typeface="Inter"/>
              <a:ea typeface="Inter"/>
              <a:cs typeface="Inter"/>
              <a:sym typeface="Inter"/>
            </a:endParaRPr>
          </a:p>
          <a:p>
            <a:pPr marL="914400" lvl="1" indent="-393700" algn="l" rtl="0">
              <a:lnSpc>
                <a:spcPct val="155000"/>
              </a:lnSpc>
              <a:spcBef>
                <a:spcPts val="0"/>
              </a:spcBef>
              <a:spcAft>
                <a:spcPts val="0"/>
              </a:spcAft>
              <a:buClr>
                <a:srgbClr val="1F1F1F"/>
              </a:buClr>
              <a:buSzPts val="2600"/>
              <a:buFont typeface="Inter"/>
              <a:buChar char="○"/>
            </a:pPr>
            <a:r>
              <a:rPr lang="en-US" sz="2600">
                <a:solidFill>
                  <a:srgbClr val="1F1F1F"/>
                </a:solidFill>
                <a:latin typeface="Inter"/>
                <a:ea typeface="Inter"/>
                <a:cs typeface="Inter"/>
                <a:sym typeface="Inter"/>
              </a:rPr>
              <a:t>Addressed imbalance with RandomOverSampler</a:t>
            </a:r>
            <a:endParaRPr sz="260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g35013d3f423_0_87"/>
          <p:cNvGrpSpPr/>
          <p:nvPr/>
        </p:nvGrpSpPr>
        <p:grpSpPr>
          <a:xfrm>
            <a:off x="16637005" y="-180825"/>
            <a:ext cx="1650895" cy="10468053"/>
            <a:chOff x="0" y="-47625"/>
            <a:chExt cx="1321562" cy="2757000"/>
          </a:xfrm>
        </p:grpSpPr>
        <p:sp>
          <p:nvSpPr>
            <p:cNvPr id="203" name="Google Shape;203;g35013d3f423_0_87"/>
            <p:cNvSpPr/>
            <p:nvPr/>
          </p:nvSpPr>
          <p:spPr>
            <a:xfrm>
              <a:off x="0" y="0"/>
              <a:ext cx="1321562" cy="2709333"/>
            </a:xfrm>
            <a:custGeom>
              <a:avLst/>
              <a:gdLst/>
              <a:ahLst/>
              <a:cxnLst/>
              <a:rect l="l" t="t" r="r" b="b"/>
              <a:pathLst>
                <a:path w="1321562" h="2709333" extrusionOk="0">
                  <a:moveTo>
                    <a:pt x="0" y="0"/>
                  </a:moveTo>
                  <a:lnTo>
                    <a:pt x="1321562" y="0"/>
                  </a:lnTo>
                  <a:lnTo>
                    <a:pt x="1321562" y="2709333"/>
                  </a:lnTo>
                  <a:lnTo>
                    <a:pt x="0" y="2709333"/>
                  </a:lnTo>
                  <a:close/>
                </a:path>
              </a:pathLst>
            </a:custGeom>
            <a:solidFill>
              <a:srgbClr val="17726D"/>
            </a:solidFill>
            <a:ln>
              <a:noFill/>
            </a:ln>
          </p:spPr>
          <p:txBody>
            <a:bodyPr/>
            <a:lstStyle/>
            <a:p>
              <a:endParaRPr lang="en-US"/>
            </a:p>
          </p:txBody>
        </p:sp>
        <p:sp>
          <p:nvSpPr>
            <p:cNvPr id="204" name="Google Shape;204;g35013d3f423_0_87"/>
            <p:cNvSpPr txBox="1"/>
            <p:nvPr/>
          </p:nvSpPr>
          <p:spPr>
            <a:xfrm>
              <a:off x="0" y="-47625"/>
              <a:ext cx="13215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g35013d3f423_0_87"/>
          <p:cNvGrpSpPr/>
          <p:nvPr/>
        </p:nvGrpSpPr>
        <p:grpSpPr>
          <a:xfrm>
            <a:off x="17259300" y="8970512"/>
            <a:ext cx="1028706" cy="1316765"/>
            <a:chOff x="0" y="-47625"/>
            <a:chExt cx="270933" cy="346800"/>
          </a:xfrm>
        </p:grpSpPr>
        <p:sp>
          <p:nvSpPr>
            <p:cNvPr id="206" name="Google Shape;206;g35013d3f423_0_87"/>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207" name="Google Shape;207;g35013d3f423_0_87"/>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8" name="Google Shape;208;g35013d3f423_0_87"/>
          <p:cNvGrpSpPr/>
          <p:nvPr/>
        </p:nvGrpSpPr>
        <p:grpSpPr>
          <a:xfrm>
            <a:off x="10866642" y="-180827"/>
            <a:ext cx="1028706" cy="1316765"/>
            <a:chOff x="0" y="-47625"/>
            <a:chExt cx="270933" cy="346800"/>
          </a:xfrm>
        </p:grpSpPr>
        <p:sp>
          <p:nvSpPr>
            <p:cNvPr id="209" name="Google Shape;209;g35013d3f423_0_87"/>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210" name="Google Shape;210;g35013d3f423_0_87"/>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1" name="Google Shape;211;g35013d3f423_0_87"/>
          <p:cNvGrpSpPr/>
          <p:nvPr/>
        </p:nvGrpSpPr>
        <p:grpSpPr>
          <a:xfrm>
            <a:off x="3268930" y="-1565593"/>
            <a:ext cx="5402519" cy="5402519"/>
            <a:chOff x="0" y="0"/>
            <a:chExt cx="812800" cy="812800"/>
          </a:xfrm>
        </p:grpSpPr>
        <p:sp>
          <p:nvSpPr>
            <p:cNvPr id="212" name="Google Shape;212;g35013d3f423_0_8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g35013d3f423_0_87"/>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4" name="Google Shape;214;g35013d3f423_0_87"/>
          <p:cNvSpPr txBox="1"/>
          <p:nvPr/>
        </p:nvSpPr>
        <p:spPr>
          <a:xfrm>
            <a:off x="1028700" y="581563"/>
            <a:ext cx="102477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Removing Outliers</a:t>
            </a:r>
            <a:endParaRPr/>
          </a:p>
        </p:txBody>
      </p:sp>
      <p:pic>
        <p:nvPicPr>
          <p:cNvPr id="215" name="Google Shape;215;g35013d3f423_0_87"/>
          <p:cNvPicPr preferRelativeResize="0"/>
          <p:nvPr/>
        </p:nvPicPr>
        <p:blipFill>
          <a:blip r:embed="rId3">
            <a:alphaModFix/>
          </a:blip>
          <a:stretch>
            <a:fillRect/>
          </a:stretch>
        </p:blipFill>
        <p:spPr>
          <a:xfrm>
            <a:off x="716625" y="5110575"/>
            <a:ext cx="7302843" cy="3616125"/>
          </a:xfrm>
          <a:prstGeom prst="rect">
            <a:avLst/>
          </a:prstGeom>
          <a:noFill/>
          <a:ln w="38100" cap="flat" cmpd="sng">
            <a:solidFill>
              <a:schemeClr val="dk2"/>
            </a:solidFill>
            <a:prstDash val="solid"/>
            <a:round/>
            <a:headEnd type="none" w="sm" len="sm"/>
            <a:tailEnd type="none" w="sm" len="sm"/>
          </a:ln>
        </p:spPr>
      </p:pic>
      <p:pic>
        <p:nvPicPr>
          <p:cNvPr id="216" name="Google Shape;216;g35013d3f423_0_87"/>
          <p:cNvPicPr preferRelativeResize="0"/>
          <p:nvPr/>
        </p:nvPicPr>
        <p:blipFill>
          <a:blip r:embed="rId4">
            <a:alphaModFix/>
          </a:blip>
          <a:stretch>
            <a:fillRect/>
          </a:stretch>
        </p:blipFill>
        <p:spPr>
          <a:xfrm>
            <a:off x="9268850" y="5110575"/>
            <a:ext cx="6970239" cy="3616125"/>
          </a:xfrm>
          <a:prstGeom prst="rect">
            <a:avLst/>
          </a:prstGeom>
          <a:noFill/>
          <a:ln w="38100" cap="flat" cmpd="sng">
            <a:solidFill>
              <a:schemeClr val="dk2"/>
            </a:solidFill>
            <a:prstDash val="solid"/>
            <a:round/>
            <a:headEnd type="none" w="sm" len="sm"/>
            <a:tailEnd type="none" w="sm" len="sm"/>
          </a:ln>
        </p:spPr>
      </p:pic>
      <p:sp>
        <p:nvSpPr>
          <p:cNvPr id="217" name="Google Shape;217;g35013d3f423_0_87"/>
          <p:cNvSpPr txBox="1"/>
          <p:nvPr/>
        </p:nvSpPr>
        <p:spPr>
          <a:xfrm>
            <a:off x="2095500" y="8835575"/>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&lt;Before Removing Outliers&gt;</a:t>
            </a:r>
            <a:endParaRPr sz="3200">
              <a:solidFill>
                <a:schemeClr val="dk1"/>
              </a:solidFill>
              <a:latin typeface="Calibri"/>
              <a:ea typeface="Calibri"/>
              <a:cs typeface="Calibri"/>
              <a:sym typeface="Calibri"/>
            </a:endParaRPr>
          </a:p>
        </p:txBody>
      </p:sp>
      <p:sp>
        <p:nvSpPr>
          <p:cNvPr id="218" name="Google Shape;218;g35013d3f423_0_87"/>
          <p:cNvSpPr txBox="1"/>
          <p:nvPr/>
        </p:nvSpPr>
        <p:spPr>
          <a:xfrm>
            <a:off x="10738775" y="8835575"/>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&lt;After Removing Outliers&gt;</a:t>
            </a:r>
            <a:endParaRPr sz="3200">
              <a:solidFill>
                <a:schemeClr val="dk1"/>
              </a:solidFill>
              <a:latin typeface="Calibri"/>
              <a:ea typeface="Calibri"/>
              <a:cs typeface="Calibri"/>
              <a:sym typeface="Calibri"/>
            </a:endParaRPr>
          </a:p>
        </p:txBody>
      </p:sp>
      <p:sp>
        <p:nvSpPr>
          <p:cNvPr id="219" name="Google Shape;219;g35013d3f423_0_87"/>
          <p:cNvSpPr txBox="1"/>
          <p:nvPr/>
        </p:nvSpPr>
        <p:spPr>
          <a:xfrm>
            <a:off x="716625" y="1753763"/>
            <a:ext cx="16383000" cy="2739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Before removing outliers, the F1-score was 0.74.</a:t>
            </a:r>
            <a:endParaRPr sz="2800">
              <a:solidFill>
                <a:schemeClr val="dk1"/>
              </a:solidFill>
              <a:latin typeface="Inter"/>
              <a:ea typeface="Inter"/>
              <a:cs typeface="Inter"/>
              <a:sym typeface="Inter"/>
            </a:endParaRPr>
          </a:p>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After applying Z-score outlier removal, the F1-score improved to 0.76.</a:t>
            </a:r>
            <a:endParaRPr sz="2800">
              <a:solidFill>
                <a:schemeClr val="dk1"/>
              </a:solidFill>
              <a:latin typeface="Inter"/>
              <a:ea typeface="Inter"/>
              <a:cs typeface="Inter"/>
              <a:sym typeface="Inter"/>
            </a:endParaRPr>
          </a:p>
          <a:p>
            <a:pPr marL="0" lvl="0" indent="0" algn="l" rtl="0">
              <a:spcBef>
                <a:spcPts val="0"/>
              </a:spcBef>
              <a:spcAft>
                <a:spcPts val="0"/>
              </a:spcAft>
              <a:buNone/>
            </a:pPr>
            <a:endParaRPr sz="2800">
              <a:solidFill>
                <a:schemeClr val="dk1"/>
              </a:solidFill>
              <a:latin typeface="Inter"/>
              <a:ea typeface="Inter"/>
              <a:cs typeface="Inter"/>
              <a:sym typeface="Inter"/>
            </a:endParaRPr>
          </a:p>
          <a:p>
            <a:pPr marL="0" lvl="0" indent="0" algn="l" rtl="0">
              <a:spcBef>
                <a:spcPts val="0"/>
              </a:spcBef>
              <a:spcAft>
                <a:spcPts val="0"/>
              </a:spcAft>
              <a:buNone/>
            </a:pPr>
            <a:r>
              <a:rPr lang="en-US" sz="2800" b="1" i="1">
                <a:solidFill>
                  <a:schemeClr val="dk1"/>
                </a:solidFill>
                <a:latin typeface="Inter"/>
                <a:ea typeface="Inter"/>
                <a:cs typeface="Inter"/>
                <a:sym typeface="Inter"/>
              </a:rPr>
              <a:t>→ Outlier handling improved model robustness and predictive performance</a:t>
            </a:r>
            <a:endParaRPr sz="2800" b="1" i="1">
              <a:solidFill>
                <a:schemeClr val="dk1"/>
              </a:solidFill>
              <a:latin typeface="Inter"/>
              <a:ea typeface="Inter"/>
              <a:cs typeface="Inter"/>
              <a:sym typeface="Inter"/>
            </a:endParaRPr>
          </a:p>
          <a:p>
            <a:pPr marL="0" lvl="0" indent="0" algn="l" rtl="0">
              <a:spcBef>
                <a:spcPts val="0"/>
              </a:spcBef>
              <a:spcAft>
                <a:spcPts val="0"/>
              </a:spcAft>
              <a:buNone/>
            </a:pPr>
            <a:endParaRPr sz="2800" b="1" i="1">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pSp>
        <p:nvGrpSpPr>
          <p:cNvPr id="224" name="Google Shape;224;g35013d3f423_0_139"/>
          <p:cNvGrpSpPr/>
          <p:nvPr/>
        </p:nvGrpSpPr>
        <p:grpSpPr>
          <a:xfrm>
            <a:off x="16637005" y="-180825"/>
            <a:ext cx="1650895" cy="10468053"/>
            <a:chOff x="0" y="-47625"/>
            <a:chExt cx="1321562" cy="2757000"/>
          </a:xfrm>
        </p:grpSpPr>
        <p:sp>
          <p:nvSpPr>
            <p:cNvPr id="225" name="Google Shape;225;g35013d3f423_0_139"/>
            <p:cNvSpPr/>
            <p:nvPr/>
          </p:nvSpPr>
          <p:spPr>
            <a:xfrm>
              <a:off x="0" y="0"/>
              <a:ext cx="1321562" cy="2709333"/>
            </a:xfrm>
            <a:custGeom>
              <a:avLst/>
              <a:gdLst/>
              <a:ahLst/>
              <a:cxnLst/>
              <a:rect l="l" t="t" r="r" b="b"/>
              <a:pathLst>
                <a:path w="1321562" h="2709333" extrusionOk="0">
                  <a:moveTo>
                    <a:pt x="0" y="0"/>
                  </a:moveTo>
                  <a:lnTo>
                    <a:pt x="1321562" y="0"/>
                  </a:lnTo>
                  <a:lnTo>
                    <a:pt x="1321562" y="2709333"/>
                  </a:lnTo>
                  <a:lnTo>
                    <a:pt x="0" y="2709333"/>
                  </a:lnTo>
                  <a:close/>
                </a:path>
              </a:pathLst>
            </a:custGeom>
            <a:solidFill>
              <a:srgbClr val="17726D"/>
            </a:solidFill>
            <a:ln>
              <a:noFill/>
            </a:ln>
          </p:spPr>
          <p:txBody>
            <a:bodyPr/>
            <a:lstStyle/>
            <a:p>
              <a:endParaRPr lang="en-US"/>
            </a:p>
          </p:txBody>
        </p:sp>
        <p:sp>
          <p:nvSpPr>
            <p:cNvPr id="226" name="Google Shape;226;g35013d3f423_0_139"/>
            <p:cNvSpPr txBox="1"/>
            <p:nvPr/>
          </p:nvSpPr>
          <p:spPr>
            <a:xfrm>
              <a:off x="0" y="-47625"/>
              <a:ext cx="1321500" cy="2757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7" name="Google Shape;227;g35013d3f423_0_139"/>
          <p:cNvGrpSpPr/>
          <p:nvPr/>
        </p:nvGrpSpPr>
        <p:grpSpPr>
          <a:xfrm>
            <a:off x="17259300" y="8970512"/>
            <a:ext cx="1028706" cy="1316765"/>
            <a:chOff x="0" y="-47625"/>
            <a:chExt cx="270933" cy="346800"/>
          </a:xfrm>
        </p:grpSpPr>
        <p:sp>
          <p:nvSpPr>
            <p:cNvPr id="228" name="Google Shape;228;g35013d3f423_0_139"/>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229" name="Google Shape;229;g35013d3f423_0_139"/>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0" name="Google Shape;230;g35013d3f423_0_139"/>
          <p:cNvGrpSpPr/>
          <p:nvPr/>
        </p:nvGrpSpPr>
        <p:grpSpPr>
          <a:xfrm>
            <a:off x="10866642" y="-180827"/>
            <a:ext cx="1028706" cy="1316765"/>
            <a:chOff x="0" y="-47625"/>
            <a:chExt cx="270933" cy="346800"/>
          </a:xfrm>
        </p:grpSpPr>
        <p:sp>
          <p:nvSpPr>
            <p:cNvPr id="231" name="Google Shape;231;g35013d3f423_0_139"/>
            <p:cNvSpPr/>
            <p:nvPr/>
          </p:nvSpPr>
          <p:spPr>
            <a:xfrm>
              <a:off x="0" y="0"/>
              <a:ext cx="270933" cy="299104"/>
            </a:xfrm>
            <a:custGeom>
              <a:avLst/>
              <a:gdLst/>
              <a:ahLst/>
              <a:cxnLst/>
              <a:rect l="l" t="t" r="r" b="b"/>
              <a:pathLst>
                <a:path w="270933" h="299104" extrusionOk="0">
                  <a:moveTo>
                    <a:pt x="0" y="0"/>
                  </a:moveTo>
                  <a:lnTo>
                    <a:pt x="270933" y="0"/>
                  </a:lnTo>
                  <a:lnTo>
                    <a:pt x="270933" y="299104"/>
                  </a:lnTo>
                  <a:lnTo>
                    <a:pt x="0" y="299104"/>
                  </a:lnTo>
                  <a:close/>
                </a:path>
              </a:pathLst>
            </a:custGeom>
            <a:solidFill>
              <a:srgbClr val="EAE4D2"/>
            </a:solidFill>
            <a:ln>
              <a:noFill/>
            </a:ln>
          </p:spPr>
          <p:txBody>
            <a:bodyPr/>
            <a:lstStyle/>
            <a:p>
              <a:endParaRPr lang="en-US"/>
            </a:p>
          </p:txBody>
        </p:sp>
        <p:sp>
          <p:nvSpPr>
            <p:cNvPr id="232" name="Google Shape;232;g35013d3f423_0_139"/>
            <p:cNvSpPr txBox="1"/>
            <p:nvPr/>
          </p:nvSpPr>
          <p:spPr>
            <a:xfrm>
              <a:off x="0" y="-47625"/>
              <a:ext cx="270900" cy="3468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33" name="Google Shape;233;g35013d3f423_0_139"/>
          <p:cNvGrpSpPr/>
          <p:nvPr/>
        </p:nvGrpSpPr>
        <p:grpSpPr>
          <a:xfrm>
            <a:off x="3268930" y="-1565593"/>
            <a:ext cx="5402519" cy="5402519"/>
            <a:chOff x="0" y="0"/>
            <a:chExt cx="812800" cy="812800"/>
          </a:xfrm>
        </p:grpSpPr>
        <p:sp>
          <p:nvSpPr>
            <p:cNvPr id="234" name="Google Shape;234;g35013d3f423_0_13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g35013d3f423_0_139"/>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36" name="Google Shape;236;g35013d3f423_0_139"/>
          <p:cNvSpPr txBox="1"/>
          <p:nvPr/>
        </p:nvSpPr>
        <p:spPr>
          <a:xfrm>
            <a:off x="1028700" y="581563"/>
            <a:ext cx="10247700" cy="1108200"/>
          </a:xfrm>
          <a:prstGeom prst="rect">
            <a:avLst/>
          </a:prstGeom>
          <a:noFill/>
          <a:ln>
            <a:noFill/>
          </a:ln>
        </p:spPr>
        <p:txBody>
          <a:bodyPr spcFirstLastPara="1" wrap="square" lIns="0" tIns="0" rIns="0" bIns="0" anchor="t" anchorCtr="0">
            <a:spAutoFit/>
          </a:bodyPr>
          <a:lstStyle/>
          <a:p>
            <a:pPr marL="0" marR="0" lvl="0" indent="0" algn="l" rtl="0">
              <a:lnSpc>
                <a:spcPct val="105000"/>
              </a:lnSpc>
              <a:spcBef>
                <a:spcPts val="0"/>
              </a:spcBef>
              <a:spcAft>
                <a:spcPts val="0"/>
              </a:spcAft>
              <a:buNone/>
            </a:pPr>
            <a:r>
              <a:rPr lang="en-US" sz="7200" b="1">
                <a:solidFill>
                  <a:srgbClr val="17726D"/>
                </a:solidFill>
                <a:latin typeface="Inter"/>
                <a:ea typeface="Inter"/>
                <a:cs typeface="Inter"/>
                <a:sym typeface="Inter"/>
              </a:rPr>
              <a:t>Class Balancing</a:t>
            </a:r>
            <a:endParaRPr/>
          </a:p>
        </p:txBody>
      </p:sp>
      <p:pic>
        <p:nvPicPr>
          <p:cNvPr id="237" name="Google Shape;237;g35013d3f423_0_139"/>
          <p:cNvPicPr preferRelativeResize="0"/>
          <p:nvPr/>
        </p:nvPicPr>
        <p:blipFill>
          <a:blip r:embed="rId3">
            <a:alphaModFix/>
          </a:blip>
          <a:stretch>
            <a:fillRect/>
          </a:stretch>
        </p:blipFill>
        <p:spPr>
          <a:xfrm>
            <a:off x="1086875" y="5083375"/>
            <a:ext cx="6970239" cy="3616125"/>
          </a:xfrm>
          <a:prstGeom prst="rect">
            <a:avLst/>
          </a:prstGeom>
          <a:noFill/>
          <a:ln w="38100" cap="flat" cmpd="sng">
            <a:solidFill>
              <a:schemeClr val="dk2"/>
            </a:solidFill>
            <a:prstDash val="solid"/>
            <a:round/>
            <a:headEnd type="none" w="sm" len="sm"/>
            <a:tailEnd type="none" w="sm" len="sm"/>
          </a:ln>
        </p:spPr>
      </p:pic>
      <p:sp>
        <p:nvSpPr>
          <p:cNvPr id="238" name="Google Shape;238;g35013d3f423_0_139"/>
          <p:cNvSpPr txBox="1"/>
          <p:nvPr/>
        </p:nvSpPr>
        <p:spPr>
          <a:xfrm>
            <a:off x="2095500" y="8835575"/>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&lt;Before Balancing the Class&gt;</a:t>
            </a:r>
            <a:endParaRPr sz="3200">
              <a:solidFill>
                <a:schemeClr val="dk1"/>
              </a:solidFill>
              <a:latin typeface="Calibri"/>
              <a:ea typeface="Calibri"/>
              <a:cs typeface="Calibri"/>
              <a:sym typeface="Calibri"/>
            </a:endParaRPr>
          </a:p>
        </p:txBody>
      </p:sp>
      <p:sp>
        <p:nvSpPr>
          <p:cNvPr id="239" name="Google Shape;239;g35013d3f423_0_139"/>
          <p:cNvSpPr txBox="1"/>
          <p:nvPr/>
        </p:nvSpPr>
        <p:spPr>
          <a:xfrm>
            <a:off x="10276125" y="8835575"/>
            <a:ext cx="49530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&lt;After Balancing the Class&gt;</a:t>
            </a:r>
            <a:endParaRPr sz="3200">
              <a:solidFill>
                <a:schemeClr val="dk1"/>
              </a:solidFill>
              <a:latin typeface="Calibri"/>
              <a:ea typeface="Calibri"/>
              <a:cs typeface="Calibri"/>
              <a:sym typeface="Calibri"/>
            </a:endParaRPr>
          </a:p>
        </p:txBody>
      </p:sp>
      <p:sp>
        <p:nvSpPr>
          <p:cNvPr id="240" name="Google Shape;240;g35013d3f423_0_139"/>
          <p:cNvSpPr txBox="1"/>
          <p:nvPr/>
        </p:nvSpPr>
        <p:spPr>
          <a:xfrm>
            <a:off x="716625" y="1753763"/>
            <a:ext cx="16383000" cy="27390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Before balancing the classes, the F1-score was 0.76.</a:t>
            </a:r>
            <a:endParaRPr sz="2800">
              <a:solidFill>
                <a:schemeClr val="dk1"/>
              </a:solidFill>
              <a:latin typeface="Inter"/>
              <a:ea typeface="Inter"/>
              <a:cs typeface="Inter"/>
              <a:sym typeface="Inter"/>
            </a:endParaRPr>
          </a:p>
          <a:p>
            <a:pPr marL="457200" lvl="0" indent="0" algn="l" rtl="0">
              <a:spcBef>
                <a:spcPts val="0"/>
              </a:spcBef>
              <a:spcAft>
                <a:spcPts val="0"/>
              </a:spcAft>
              <a:buNone/>
            </a:pPr>
            <a:endParaRPr sz="2800">
              <a:solidFill>
                <a:schemeClr val="dk1"/>
              </a:solidFill>
              <a:latin typeface="Inter"/>
              <a:ea typeface="Inter"/>
              <a:cs typeface="Inter"/>
              <a:sym typeface="Inter"/>
            </a:endParaRPr>
          </a:p>
          <a:p>
            <a:pPr marL="457200" lvl="0" indent="-406400" algn="l" rtl="0">
              <a:spcBef>
                <a:spcPts val="0"/>
              </a:spcBef>
              <a:spcAft>
                <a:spcPts val="0"/>
              </a:spcAft>
              <a:buClr>
                <a:schemeClr val="dk1"/>
              </a:buClr>
              <a:buSzPts val="2800"/>
              <a:buFont typeface="Inter"/>
              <a:buChar char="●"/>
            </a:pPr>
            <a:r>
              <a:rPr lang="en-US" sz="2800">
                <a:solidFill>
                  <a:schemeClr val="dk1"/>
                </a:solidFill>
                <a:latin typeface="Inter"/>
                <a:ea typeface="Inter"/>
                <a:cs typeface="Inter"/>
                <a:sym typeface="Inter"/>
              </a:rPr>
              <a:t>After applying </a:t>
            </a:r>
            <a:r>
              <a:rPr lang="en-US" sz="2600" b="1">
                <a:solidFill>
                  <a:schemeClr val="dk1"/>
                </a:solidFill>
                <a:latin typeface="Inter"/>
                <a:ea typeface="Inter"/>
                <a:cs typeface="Inter"/>
                <a:sym typeface="Inter"/>
              </a:rPr>
              <a:t>RandomOverSampler </a:t>
            </a:r>
            <a:r>
              <a:rPr lang="en-US" sz="2800">
                <a:solidFill>
                  <a:schemeClr val="dk1"/>
                </a:solidFill>
                <a:latin typeface="Inter"/>
                <a:ea typeface="Inter"/>
                <a:cs typeface="Inter"/>
                <a:sym typeface="Inter"/>
              </a:rPr>
              <a:t>, the F1-score increased to 0.83.</a:t>
            </a:r>
            <a:endParaRPr sz="2800">
              <a:solidFill>
                <a:schemeClr val="dk1"/>
              </a:solidFill>
              <a:latin typeface="Inter"/>
              <a:ea typeface="Inter"/>
              <a:cs typeface="Inter"/>
              <a:sym typeface="Inter"/>
            </a:endParaRPr>
          </a:p>
          <a:p>
            <a:pPr marL="0" lvl="0" indent="0" algn="l" rtl="0">
              <a:spcBef>
                <a:spcPts val="0"/>
              </a:spcBef>
              <a:spcAft>
                <a:spcPts val="0"/>
              </a:spcAft>
              <a:buNone/>
            </a:pPr>
            <a:endParaRPr sz="2800">
              <a:solidFill>
                <a:schemeClr val="dk1"/>
              </a:solidFill>
              <a:latin typeface="Inter"/>
              <a:ea typeface="Inter"/>
              <a:cs typeface="Inter"/>
              <a:sym typeface="Inter"/>
            </a:endParaRPr>
          </a:p>
          <a:p>
            <a:pPr marL="0" lvl="0" indent="0" algn="l" rtl="0">
              <a:spcBef>
                <a:spcPts val="0"/>
              </a:spcBef>
              <a:spcAft>
                <a:spcPts val="0"/>
              </a:spcAft>
              <a:buNone/>
            </a:pPr>
            <a:r>
              <a:rPr lang="en-US" sz="2800" b="1" i="1">
                <a:solidFill>
                  <a:schemeClr val="dk1"/>
                </a:solidFill>
                <a:latin typeface="Inter"/>
                <a:ea typeface="Inter"/>
                <a:cs typeface="Inter"/>
                <a:sym typeface="Inter"/>
              </a:rPr>
              <a:t>→ Class balancing significantly improved model robustness and predictive accuracy.</a:t>
            </a:r>
            <a:endParaRPr sz="2800" b="1" i="1">
              <a:solidFill>
                <a:schemeClr val="dk1"/>
              </a:solidFill>
              <a:latin typeface="Inter"/>
              <a:ea typeface="Inter"/>
              <a:cs typeface="Inter"/>
              <a:sym typeface="Inter"/>
            </a:endParaRPr>
          </a:p>
          <a:p>
            <a:pPr marL="0" lvl="0" indent="0" algn="l" rtl="0">
              <a:spcBef>
                <a:spcPts val="0"/>
              </a:spcBef>
              <a:spcAft>
                <a:spcPts val="0"/>
              </a:spcAft>
              <a:buNone/>
            </a:pPr>
            <a:endParaRPr sz="2800" b="1" i="1">
              <a:solidFill>
                <a:schemeClr val="dk1"/>
              </a:solidFill>
              <a:latin typeface="Inter"/>
              <a:ea typeface="Inter"/>
              <a:cs typeface="Inter"/>
              <a:sym typeface="Inter"/>
            </a:endParaRPr>
          </a:p>
        </p:txBody>
      </p:sp>
      <p:pic>
        <p:nvPicPr>
          <p:cNvPr id="241" name="Google Shape;241;g35013d3f423_0_139"/>
          <p:cNvPicPr preferRelativeResize="0"/>
          <p:nvPr/>
        </p:nvPicPr>
        <p:blipFill>
          <a:blip r:embed="rId4">
            <a:alphaModFix/>
          </a:blip>
          <a:stretch>
            <a:fillRect/>
          </a:stretch>
        </p:blipFill>
        <p:spPr>
          <a:xfrm>
            <a:off x="8861938" y="5110600"/>
            <a:ext cx="6970250" cy="361612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
          <p:cNvSpPr/>
          <p:nvPr/>
        </p:nvSpPr>
        <p:spPr>
          <a:xfrm>
            <a:off x="0" y="8499825"/>
            <a:ext cx="18291008" cy="1786305"/>
          </a:xfrm>
          <a:custGeom>
            <a:avLst/>
            <a:gdLst/>
            <a:ahLst/>
            <a:cxnLst/>
            <a:rect l="l" t="t" r="r" b="b"/>
            <a:pathLst>
              <a:path w="4816592" h="1192858" extrusionOk="0">
                <a:moveTo>
                  <a:pt x="0" y="0"/>
                </a:moveTo>
                <a:lnTo>
                  <a:pt x="4816592" y="0"/>
                </a:lnTo>
                <a:lnTo>
                  <a:pt x="4816592" y="1192858"/>
                </a:lnTo>
                <a:lnTo>
                  <a:pt x="0" y="1192858"/>
                </a:lnTo>
                <a:close/>
              </a:path>
            </a:pathLst>
          </a:custGeom>
          <a:solidFill>
            <a:srgbClr val="17726D"/>
          </a:solidFill>
          <a:ln>
            <a:noFill/>
          </a:ln>
        </p:spPr>
        <p:txBody>
          <a:bodyPr/>
          <a:lstStyle/>
          <a:p>
            <a:endParaRPr lang="en-US"/>
          </a:p>
        </p:txBody>
      </p:sp>
      <p:grpSp>
        <p:nvGrpSpPr>
          <p:cNvPr id="247" name="Google Shape;247;p5"/>
          <p:cNvGrpSpPr/>
          <p:nvPr/>
        </p:nvGrpSpPr>
        <p:grpSpPr>
          <a:xfrm>
            <a:off x="15853048" y="-912528"/>
            <a:ext cx="3803172" cy="3803172"/>
            <a:chOff x="0" y="0"/>
            <a:chExt cx="812800" cy="812800"/>
          </a:xfrm>
        </p:grpSpPr>
        <p:sp>
          <p:nvSpPr>
            <p:cNvPr id="248" name="Google Shape;248;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6F6F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50" name="Google Shape;250;p5"/>
          <p:cNvSpPr txBox="1"/>
          <p:nvPr/>
        </p:nvSpPr>
        <p:spPr>
          <a:xfrm>
            <a:off x="4046500" y="434950"/>
            <a:ext cx="15273000" cy="1108200"/>
          </a:xfrm>
          <a:prstGeom prst="rect">
            <a:avLst/>
          </a:prstGeom>
          <a:noFill/>
          <a:ln>
            <a:noFill/>
          </a:ln>
        </p:spPr>
        <p:txBody>
          <a:bodyPr spcFirstLastPara="1" wrap="square" lIns="0" tIns="0" rIns="0" bIns="0" anchor="t" anchorCtr="0">
            <a:spAutoFit/>
          </a:bodyPr>
          <a:lstStyle/>
          <a:p>
            <a:pPr marL="0" marR="0" lvl="0" indent="0" algn="l" rtl="0">
              <a:lnSpc>
                <a:spcPct val="104999"/>
              </a:lnSpc>
              <a:spcBef>
                <a:spcPts val="0"/>
              </a:spcBef>
              <a:spcAft>
                <a:spcPts val="0"/>
              </a:spcAft>
              <a:buNone/>
            </a:pPr>
            <a:r>
              <a:rPr lang="en-US" sz="7200" b="1">
                <a:solidFill>
                  <a:srgbClr val="17726D"/>
                </a:solidFill>
                <a:latin typeface="Inter"/>
                <a:ea typeface="Inter"/>
                <a:cs typeface="Inter"/>
                <a:sym typeface="Inter"/>
              </a:rPr>
              <a:t>Trend of Model Scores by Trial</a:t>
            </a:r>
            <a:endParaRPr/>
          </a:p>
        </p:txBody>
      </p:sp>
      <p:grpSp>
        <p:nvGrpSpPr>
          <p:cNvPr id="251" name="Google Shape;251;p5"/>
          <p:cNvGrpSpPr/>
          <p:nvPr/>
        </p:nvGrpSpPr>
        <p:grpSpPr>
          <a:xfrm>
            <a:off x="0" y="9077474"/>
            <a:ext cx="1028700" cy="1209526"/>
            <a:chOff x="0" y="-47625"/>
            <a:chExt cx="270933" cy="318558"/>
          </a:xfrm>
        </p:grpSpPr>
        <p:sp>
          <p:nvSpPr>
            <p:cNvPr id="252" name="Google Shape;252;p5"/>
            <p:cNvSpPr/>
            <p:nvPr/>
          </p:nvSpPr>
          <p:spPr>
            <a:xfrm>
              <a:off x="0" y="0"/>
              <a:ext cx="270933" cy="270933"/>
            </a:xfrm>
            <a:custGeom>
              <a:avLst/>
              <a:gdLst/>
              <a:ahLst/>
              <a:cxnLst/>
              <a:rect l="l" t="t" r="r" b="b"/>
              <a:pathLst>
                <a:path w="270933" h="270933" extrusionOk="0">
                  <a:moveTo>
                    <a:pt x="0" y="0"/>
                  </a:moveTo>
                  <a:lnTo>
                    <a:pt x="270933" y="0"/>
                  </a:lnTo>
                  <a:lnTo>
                    <a:pt x="270933" y="270933"/>
                  </a:lnTo>
                  <a:lnTo>
                    <a:pt x="0" y="270933"/>
                  </a:lnTo>
                  <a:close/>
                </a:path>
              </a:pathLst>
            </a:custGeom>
            <a:solidFill>
              <a:srgbClr val="EAE4D2"/>
            </a:solidFill>
            <a:ln>
              <a:noFill/>
            </a:ln>
          </p:spPr>
          <p:txBody>
            <a:bodyPr/>
            <a:lstStyle/>
            <a:p>
              <a:endParaRPr lang="en-US"/>
            </a:p>
          </p:txBody>
        </p:sp>
        <p:sp>
          <p:nvSpPr>
            <p:cNvPr id="253" name="Google Shape;253;p5"/>
            <p:cNvSpPr txBox="1"/>
            <p:nvPr/>
          </p:nvSpPr>
          <p:spPr>
            <a:xfrm>
              <a:off x="0" y="-47625"/>
              <a:ext cx="270933" cy="318558"/>
            </a:xfrm>
            <a:prstGeom prst="rect">
              <a:avLst/>
            </a:prstGeom>
            <a:noFill/>
            <a:ln>
              <a:noFill/>
            </a:ln>
          </p:spPr>
          <p:txBody>
            <a:bodyPr spcFirstLastPara="1" wrap="square" lIns="50800" tIns="50800" rIns="50800" bIns="50800" anchor="ctr" anchorCtr="0">
              <a:noAutofit/>
            </a:bodyPr>
            <a:lstStyle/>
            <a:p>
              <a:pPr marL="0" marR="0" lvl="0" indent="0" algn="ctr" rtl="0">
                <a:lnSpc>
                  <a:spcPct val="13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54" name="Google Shape;254;p5"/>
          <p:cNvPicPr preferRelativeResize="0"/>
          <p:nvPr/>
        </p:nvPicPr>
        <p:blipFill>
          <a:blip r:embed="rId3">
            <a:alphaModFix/>
          </a:blip>
          <a:stretch>
            <a:fillRect/>
          </a:stretch>
        </p:blipFill>
        <p:spPr>
          <a:xfrm>
            <a:off x="876300" y="1868625"/>
            <a:ext cx="12863349" cy="7673800"/>
          </a:xfrm>
          <a:prstGeom prst="rect">
            <a:avLst/>
          </a:prstGeom>
          <a:noFill/>
          <a:ln>
            <a:noFill/>
          </a:ln>
        </p:spPr>
      </p:pic>
      <p:sp>
        <p:nvSpPr>
          <p:cNvPr id="255" name="Google Shape;255;p5"/>
          <p:cNvSpPr txBox="1"/>
          <p:nvPr/>
        </p:nvSpPr>
        <p:spPr>
          <a:xfrm>
            <a:off x="14594100" y="5309925"/>
            <a:ext cx="3350100" cy="178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solidFill>
                  <a:schemeClr val="dk1"/>
                </a:solidFill>
                <a:latin typeface="Calibri"/>
                <a:ea typeface="Calibri"/>
                <a:cs typeface="Calibri"/>
                <a:sym typeface="Calibri"/>
              </a:rPr>
              <a:t>Best Model</a:t>
            </a:r>
            <a:endParaRPr sz="3200">
              <a:solidFill>
                <a:schemeClr val="dk1"/>
              </a:solidFill>
              <a:latin typeface="Calibri"/>
              <a:ea typeface="Calibri"/>
              <a:cs typeface="Calibri"/>
              <a:sym typeface="Calibri"/>
            </a:endParaRPr>
          </a:p>
          <a:p>
            <a:pPr marL="0" lvl="0" indent="0" algn="l" rtl="0">
              <a:spcBef>
                <a:spcPts val="0"/>
              </a:spcBef>
              <a:spcAft>
                <a:spcPts val="0"/>
              </a:spcAft>
              <a:buNone/>
            </a:pPr>
            <a:r>
              <a:rPr lang="en-US" sz="3200">
                <a:solidFill>
                  <a:schemeClr val="dk1"/>
                </a:solidFill>
                <a:latin typeface="Calibri"/>
                <a:ea typeface="Calibri"/>
                <a:cs typeface="Calibri"/>
                <a:sym typeface="Calibri"/>
              </a:rPr>
              <a:t>Accuracy: 0.8170</a:t>
            </a:r>
            <a:endParaRPr sz="3200">
              <a:solidFill>
                <a:schemeClr val="dk1"/>
              </a:solidFill>
              <a:latin typeface="Calibri"/>
              <a:ea typeface="Calibri"/>
              <a:cs typeface="Calibri"/>
              <a:sym typeface="Calibri"/>
            </a:endParaRPr>
          </a:p>
          <a:p>
            <a:pPr marL="0" lvl="0" indent="0" algn="l" rtl="0">
              <a:spcBef>
                <a:spcPts val="0"/>
              </a:spcBef>
              <a:spcAft>
                <a:spcPts val="0"/>
              </a:spcAft>
              <a:buNone/>
            </a:pPr>
            <a:r>
              <a:rPr lang="en-US" sz="3200">
                <a:solidFill>
                  <a:schemeClr val="dk1"/>
                </a:solidFill>
                <a:latin typeface="Calibri"/>
                <a:ea typeface="Calibri"/>
                <a:cs typeface="Calibri"/>
                <a:sym typeface="Calibri"/>
              </a:rPr>
              <a:t>Precision: 0.7520</a:t>
            </a:r>
            <a:endParaRPr sz="3200">
              <a:solidFill>
                <a:schemeClr val="dk1"/>
              </a:solidFill>
              <a:latin typeface="Calibri"/>
              <a:ea typeface="Calibri"/>
              <a:cs typeface="Calibri"/>
              <a:sym typeface="Calibri"/>
            </a:endParaRPr>
          </a:p>
          <a:p>
            <a:pPr marL="0" lvl="0" indent="0" algn="l" rtl="0">
              <a:spcBef>
                <a:spcPts val="0"/>
              </a:spcBef>
              <a:spcAft>
                <a:spcPts val="0"/>
              </a:spcAft>
              <a:buNone/>
            </a:pPr>
            <a:r>
              <a:rPr lang="en-US" sz="3200">
                <a:solidFill>
                  <a:schemeClr val="dk1"/>
                </a:solidFill>
                <a:latin typeface="Calibri"/>
                <a:ea typeface="Calibri"/>
                <a:cs typeface="Calibri"/>
                <a:sym typeface="Calibri"/>
              </a:rPr>
              <a:t>Recall: 0.9493</a:t>
            </a:r>
            <a:endParaRPr sz="32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3200">
                <a:solidFill>
                  <a:schemeClr val="dk1"/>
                </a:solidFill>
                <a:latin typeface="Calibri"/>
                <a:ea typeface="Calibri"/>
                <a:cs typeface="Calibri"/>
                <a:sym typeface="Calibri"/>
              </a:rPr>
              <a:t>F1 Score: 0.8392</a:t>
            </a:r>
            <a:endParaRPr sz="3200">
              <a:solidFill>
                <a:schemeClr val="dk1"/>
              </a:solidFill>
              <a:latin typeface="Calibri"/>
              <a:ea typeface="Calibri"/>
              <a:cs typeface="Calibri"/>
              <a:sym typeface="Calibri"/>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endParaRPr sz="3200">
              <a:solidFill>
                <a:schemeClr val="dk1"/>
              </a:solidFill>
              <a:latin typeface="Calibri"/>
              <a:ea typeface="Calibri"/>
              <a:cs typeface="Calibri"/>
              <a:sym typeface="Calibri"/>
            </a:endParaRPr>
          </a:p>
        </p:txBody>
      </p:sp>
      <p:cxnSp>
        <p:nvCxnSpPr>
          <p:cNvPr id="256" name="Google Shape;256;p5"/>
          <p:cNvCxnSpPr>
            <a:stCxn id="257" idx="3"/>
            <a:endCxn id="255" idx="0"/>
          </p:cNvCxnSpPr>
          <p:nvPr/>
        </p:nvCxnSpPr>
        <p:spPr>
          <a:xfrm>
            <a:off x="12321550" y="3256000"/>
            <a:ext cx="3947700" cy="2053800"/>
          </a:xfrm>
          <a:prstGeom prst="curvedConnector2">
            <a:avLst/>
          </a:prstGeom>
          <a:noFill/>
          <a:ln w="38100" cap="flat" cmpd="sng">
            <a:solidFill>
              <a:srgbClr val="434343"/>
            </a:solidFill>
            <a:prstDash val="solid"/>
            <a:round/>
            <a:headEnd type="none" w="med" len="med"/>
            <a:tailEnd type="triangle" w="med" len="med"/>
          </a:ln>
        </p:spPr>
      </p:cxnSp>
      <p:sp>
        <p:nvSpPr>
          <p:cNvPr id="257" name="Google Shape;257;p5"/>
          <p:cNvSpPr/>
          <p:nvPr/>
        </p:nvSpPr>
        <p:spPr>
          <a:xfrm>
            <a:off x="11861650" y="2171950"/>
            <a:ext cx="459900" cy="2168100"/>
          </a:xfrm>
          <a:prstGeom prst="rect">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1664</Words>
  <Application>Microsoft Office PowerPoint</Application>
  <PresentationFormat>Custom</PresentationFormat>
  <Paragraphs>240</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Open Sans</vt:lpstr>
      <vt:lpstr>Arial</vt:lpstr>
      <vt:lpstr>Calibri</vt:lpstr>
      <vt:lpstr>Inter</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Jayasree Lakshmi Narayanan</cp:lastModifiedBy>
  <cp:revision>1</cp:revision>
  <dcterms:created xsi:type="dcterms:W3CDTF">2006-08-16T00:00:00Z</dcterms:created>
  <dcterms:modified xsi:type="dcterms:W3CDTF">2025-07-10T16:08:45Z</dcterms:modified>
</cp:coreProperties>
</file>