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00000"/>
    <a:srgbClr val="E9D0F4"/>
    <a:srgbClr val="C78AE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17301-743A-B4EC-DC20-341EFEB852F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B8F0493-0B19-9F1A-A0A2-7EFA748E6E0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8C246F0-8A3A-F29E-8625-14229F2C1549}"/>
              </a:ext>
            </a:extLst>
          </p:cNvPr>
          <p:cNvSpPr>
            <a:spLocks noGrp="1"/>
          </p:cNvSpPr>
          <p:nvPr>
            <p:ph type="dt" sz="half" idx="10"/>
          </p:nvPr>
        </p:nvSpPr>
        <p:spPr/>
        <p:txBody>
          <a:bodyPr/>
          <a:lstStyle/>
          <a:p>
            <a:fld id="{98CE1260-56B5-49F3-8374-FEB58279DE69}" type="datetimeFigureOut">
              <a:rPr lang="en-IN" smtClean="0"/>
              <a:t>09-04-2024</a:t>
            </a:fld>
            <a:endParaRPr lang="en-IN"/>
          </a:p>
        </p:txBody>
      </p:sp>
      <p:sp>
        <p:nvSpPr>
          <p:cNvPr id="5" name="Footer Placeholder 4">
            <a:extLst>
              <a:ext uri="{FF2B5EF4-FFF2-40B4-BE49-F238E27FC236}">
                <a16:creationId xmlns:a16="http://schemas.microsoft.com/office/drawing/2014/main" id="{A47DBA2C-84DD-8E4D-C446-3931A4B0A08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1D3995F-6AED-0EE7-4AE7-AB2EFEA5B0E5}"/>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41935701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2B46B-EA1E-4266-58F9-527B8AE7714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0B26BF9-6720-C219-0EB6-F19B4DAF0D0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95A281F-175B-EF4C-6101-5728C4311B9A}"/>
              </a:ext>
            </a:extLst>
          </p:cNvPr>
          <p:cNvSpPr>
            <a:spLocks noGrp="1"/>
          </p:cNvSpPr>
          <p:nvPr>
            <p:ph type="dt" sz="half" idx="10"/>
          </p:nvPr>
        </p:nvSpPr>
        <p:spPr/>
        <p:txBody>
          <a:bodyPr/>
          <a:lstStyle/>
          <a:p>
            <a:fld id="{98CE1260-56B5-49F3-8374-FEB58279DE69}" type="datetimeFigureOut">
              <a:rPr lang="en-IN" smtClean="0"/>
              <a:t>09-04-2024</a:t>
            </a:fld>
            <a:endParaRPr lang="en-IN"/>
          </a:p>
        </p:txBody>
      </p:sp>
      <p:sp>
        <p:nvSpPr>
          <p:cNvPr id="5" name="Footer Placeholder 4">
            <a:extLst>
              <a:ext uri="{FF2B5EF4-FFF2-40B4-BE49-F238E27FC236}">
                <a16:creationId xmlns:a16="http://schemas.microsoft.com/office/drawing/2014/main" id="{ABBC67C6-E114-829D-AC95-72733880349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339D94C-9294-B408-AEC8-F9172425C75B}"/>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6298453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3D18E91-B7C8-7595-0C3B-B2ACFCB55CB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987FB58-6567-32D4-864C-8488801FD1B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0FFC523-AD28-C605-E685-D7C293B01D0F}"/>
              </a:ext>
            </a:extLst>
          </p:cNvPr>
          <p:cNvSpPr>
            <a:spLocks noGrp="1"/>
          </p:cNvSpPr>
          <p:nvPr>
            <p:ph type="dt" sz="half" idx="10"/>
          </p:nvPr>
        </p:nvSpPr>
        <p:spPr/>
        <p:txBody>
          <a:bodyPr/>
          <a:lstStyle/>
          <a:p>
            <a:fld id="{98CE1260-56B5-49F3-8374-FEB58279DE69}" type="datetimeFigureOut">
              <a:rPr lang="en-IN" smtClean="0"/>
              <a:t>09-04-2024</a:t>
            </a:fld>
            <a:endParaRPr lang="en-IN"/>
          </a:p>
        </p:txBody>
      </p:sp>
      <p:sp>
        <p:nvSpPr>
          <p:cNvPr id="5" name="Footer Placeholder 4">
            <a:extLst>
              <a:ext uri="{FF2B5EF4-FFF2-40B4-BE49-F238E27FC236}">
                <a16:creationId xmlns:a16="http://schemas.microsoft.com/office/drawing/2014/main" id="{BABAEFFF-89E5-949C-D054-63D620C9ACA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6C26FA7-DAC5-EA66-9A04-C16CB1D647CA}"/>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37999702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21CA35-CA81-1E05-DCDA-1FA26E941BA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C152560-F81A-6D93-B07A-58C483ED9F0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76A517D-5DFB-BD11-D3DE-F4FE2F631835}"/>
              </a:ext>
            </a:extLst>
          </p:cNvPr>
          <p:cNvSpPr>
            <a:spLocks noGrp="1"/>
          </p:cNvSpPr>
          <p:nvPr>
            <p:ph type="dt" sz="half" idx="10"/>
          </p:nvPr>
        </p:nvSpPr>
        <p:spPr/>
        <p:txBody>
          <a:bodyPr/>
          <a:lstStyle/>
          <a:p>
            <a:fld id="{98CE1260-56B5-49F3-8374-FEB58279DE69}" type="datetimeFigureOut">
              <a:rPr lang="en-IN" smtClean="0"/>
              <a:t>09-04-2024</a:t>
            </a:fld>
            <a:endParaRPr lang="en-IN"/>
          </a:p>
        </p:txBody>
      </p:sp>
      <p:sp>
        <p:nvSpPr>
          <p:cNvPr id="5" name="Footer Placeholder 4">
            <a:extLst>
              <a:ext uri="{FF2B5EF4-FFF2-40B4-BE49-F238E27FC236}">
                <a16:creationId xmlns:a16="http://schemas.microsoft.com/office/drawing/2014/main" id="{7D3D4C8A-9D6B-C2A3-F578-B9792EF873D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8D98333-1534-5B23-8238-A5DED24A8D04}"/>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1946808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BE6A0-D2F0-B329-D191-9C8E490824D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B39E688-2D98-B5A7-BD47-4B0315C19AEE}"/>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61E7D9F-5A4B-417A-B197-1931309EBE57}"/>
              </a:ext>
            </a:extLst>
          </p:cNvPr>
          <p:cNvSpPr>
            <a:spLocks noGrp="1"/>
          </p:cNvSpPr>
          <p:nvPr>
            <p:ph type="dt" sz="half" idx="10"/>
          </p:nvPr>
        </p:nvSpPr>
        <p:spPr/>
        <p:txBody>
          <a:bodyPr/>
          <a:lstStyle/>
          <a:p>
            <a:fld id="{98CE1260-56B5-49F3-8374-FEB58279DE69}" type="datetimeFigureOut">
              <a:rPr lang="en-IN" smtClean="0"/>
              <a:t>09-04-2024</a:t>
            </a:fld>
            <a:endParaRPr lang="en-IN"/>
          </a:p>
        </p:txBody>
      </p:sp>
      <p:sp>
        <p:nvSpPr>
          <p:cNvPr id="5" name="Footer Placeholder 4">
            <a:extLst>
              <a:ext uri="{FF2B5EF4-FFF2-40B4-BE49-F238E27FC236}">
                <a16:creationId xmlns:a16="http://schemas.microsoft.com/office/drawing/2014/main" id="{9735061D-2FB2-1E61-C14B-4E23F0CE9FB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990D81D-511B-73D4-D515-B8BAAADA65F6}"/>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13647632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3481C-B009-39CC-E379-55B0FCB5DAA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206E1CE-4499-C8C9-D4E8-C0DC1A94C59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8574DA5-1D71-CCF5-2D57-300162517FB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751985F-0ECD-AC7A-9841-1DA89223A889}"/>
              </a:ext>
            </a:extLst>
          </p:cNvPr>
          <p:cNvSpPr>
            <a:spLocks noGrp="1"/>
          </p:cNvSpPr>
          <p:nvPr>
            <p:ph type="dt" sz="half" idx="10"/>
          </p:nvPr>
        </p:nvSpPr>
        <p:spPr/>
        <p:txBody>
          <a:bodyPr/>
          <a:lstStyle/>
          <a:p>
            <a:fld id="{98CE1260-56B5-49F3-8374-FEB58279DE69}" type="datetimeFigureOut">
              <a:rPr lang="en-IN" smtClean="0"/>
              <a:t>09-04-2024</a:t>
            </a:fld>
            <a:endParaRPr lang="en-IN"/>
          </a:p>
        </p:txBody>
      </p:sp>
      <p:sp>
        <p:nvSpPr>
          <p:cNvPr id="6" name="Footer Placeholder 5">
            <a:extLst>
              <a:ext uri="{FF2B5EF4-FFF2-40B4-BE49-F238E27FC236}">
                <a16:creationId xmlns:a16="http://schemas.microsoft.com/office/drawing/2014/main" id="{FED604EF-10B8-C90F-4E8C-037EA47C1F9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F3EB647-9B8E-978C-56EF-F47248AB3A3C}"/>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33144169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2E421D-B459-2CC6-B052-2AC7A5C6E27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D63C4EF-21B9-45F4-C07D-71BAC703DDB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0B18676-BD96-5595-F382-C8E54D42633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D9A8F44-C0C2-B6D3-BB7B-5A2B3CC9EFB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4282CF3-00C2-78AC-47E0-1FB6FC46E17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F191001-577C-B09C-F405-42799AEC788A}"/>
              </a:ext>
            </a:extLst>
          </p:cNvPr>
          <p:cNvSpPr>
            <a:spLocks noGrp="1"/>
          </p:cNvSpPr>
          <p:nvPr>
            <p:ph type="dt" sz="half" idx="10"/>
          </p:nvPr>
        </p:nvSpPr>
        <p:spPr/>
        <p:txBody>
          <a:bodyPr/>
          <a:lstStyle/>
          <a:p>
            <a:fld id="{98CE1260-56B5-49F3-8374-FEB58279DE69}" type="datetimeFigureOut">
              <a:rPr lang="en-IN" smtClean="0"/>
              <a:t>09-04-2024</a:t>
            </a:fld>
            <a:endParaRPr lang="en-IN"/>
          </a:p>
        </p:txBody>
      </p:sp>
      <p:sp>
        <p:nvSpPr>
          <p:cNvPr id="8" name="Footer Placeholder 7">
            <a:extLst>
              <a:ext uri="{FF2B5EF4-FFF2-40B4-BE49-F238E27FC236}">
                <a16:creationId xmlns:a16="http://schemas.microsoft.com/office/drawing/2014/main" id="{B024C1B3-EB58-4DE4-130B-F35B27B47EE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DEF2F3C-B211-F9F5-3DE9-1F97311AAB31}"/>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7848662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5A9C7-2BBF-043B-DA0E-F80DAB1F32B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D0C735F-3773-A5BB-95B2-B5D17051712D}"/>
              </a:ext>
            </a:extLst>
          </p:cNvPr>
          <p:cNvSpPr>
            <a:spLocks noGrp="1"/>
          </p:cNvSpPr>
          <p:nvPr>
            <p:ph type="dt" sz="half" idx="10"/>
          </p:nvPr>
        </p:nvSpPr>
        <p:spPr/>
        <p:txBody>
          <a:bodyPr/>
          <a:lstStyle/>
          <a:p>
            <a:fld id="{98CE1260-56B5-49F3-8374-FEB58279DE69}" type="datetimeFigureOut">
              <a:rPr lang="en-IN" smtClean="0"/>
              <a:t>09-04-2024</a:t>
            </a:fld>
            <a:endParaRPr lang="en-IN"/>
          </a:p>
        </p:txBody>
      </p:sp>
      <p:sp>
        <p:nvSpPr>
          <p:cNvPr id="4" name="Footer Placeholder 3">
            <a:extLst>
              <a:ext uri="{FF2B5EF4-FFF2-40B4-BE49-F238E27FC236}">
                <a16:creationId xmlns:a16="http://schemas.microsoft.com/office/drawing/2014/main" id="{3E153E28-B58C-C964-2E53-96579780BB7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09E4933-E31A-21C7-14E0-0981E8DE5075}"/>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38889140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9EE5EE0-761F-67F6-605B-21B9120D5D70}"/>
              </a:ext>
            </a:extLst>
          </p:cNvPr>
          <p:cNvSpPr>
            <a:spLocks noGrp="1"/>
          </p:cNvSpPr>
          <p:nvPr>
            <p:ph type="dt" sz="half" idx="10"/>
          </p:nvPr>
        </p:nvSpPr>
        <p:spPr/>
        <p:txBody>
          <a:bodyPr/>
          <a:lstStyle/>
          <a:p>
            <a:fld id="{98CE1260-56B5-49F3-8374-FEB58279DE69}" type="datetimeFigureOut">
              <a:rPr lang="en-IN" smtClean="0"/>
              <a:t>09-04-2024</a:t>
            </a:fld>
            <a:endParaRPr lang="en-IN"/>
          </a:p>
        </p:txBody>
      </p:sp>
      <p:sp>
        <p:nvSpPr>
          <p:cNvPr id="3" name="Footer Placeholder 2">
            <a:extLst>
              <a:ext uri="{FF2B5EF4-FFF2-40B4-BE49-F238E27FC236}">
                <a16:creationId xmlns:a16="http://schemas.microsoft.com/office/drawing/2014/main" id="{9EB0030E-FEB3-9662-CA92-A2678DEA47B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45424E2-DB39-3247-0DA1-2AA3612F8B03}"/>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26671530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2D730-851F-BEF7-474F-E0E43B4E44A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7214F9C-2468-D140-8050-25636D357DD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53541E8-E1D2-266A-9DFE-A3A24FAF62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2FBBB2C-FE76-C0B2-76ED-FAAD203EC729}"/>
              </a:ext>
            </a:extLst>
          </p:cNvPr>
          <p:cNvSpPr>
            <a:spLocks noGrp="1"/>
          </p:cNvSpPr>
          <p:nvPr>
            <p:ph type="dt" sz="half" idx="10"/>
          </p:nvPr>
        </p:nvSpPr>
        <p:spPr/>
        <p:txBody>
          <a:bodyPr/>
          <a:lstStyle/>
          <a:p>
            <a:fld id="{98CE1260-56B5-49F3-8374-FEB58279DE69}" type="datetimeFigureOut">
              <a:rPr lang="en-IN" smtClean="0"/>
              <a:t>09-04-2024</a:t>
            </a:fld>
            <a:endParaRPr lang="en-IN"/>
          </a:p>
        </p:txBody>
      </p:sp>
      <p:sp>
        <p:nvSpPr>
          <p:cNvPr id="6" name="Footer Placeholder 5">
            <a:extLst>
              <a:ext uri="{FF2B5EF4-FFF2-40B4-BE49-F238E27FC236}">
                <a16:creationId xmlns:a16="http://schemas.microsoft.com/office/drawing/2014/main" id="{16650999-58B9-DF12-B647-0F00BB368B7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8CE80F0-AE6B-9089-1EC1-18162BF7A59A}"/>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1307538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855D2-8609-AD68-5090-5671C5E7286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37EC2B5-A107-7AF8-FE23-15E14863EA9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D98D53B-293F-87C8-A871-2835DD0D62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6FC5D1-6102-B0C9-AFA3-8FA1F99A0D01}"/>
              </a:ext>
            </a:extLst>
          </p:cNvPr>
          <p:cNvSpPr>
            <a:spLocks noGrp="1"/>
          </p:cNvSpPr>
          <p:nvPr>
            <p:ph type="dt" sz="half" idx="10"/>
          </p:nvPr>
        </p:nvSpPr>
        <p:spPr/>
        <p:txBody>
          <a:bodyPr/>
          <a:lstStyle/>
          <a:p>
            <a:fld id="{98CE1260-56B5-49F3-8374-FEB58279DE69}" type="datetimeFigureOut">
              <a:rPr lang="en-IN" smtClean="0"/>
              <a:t>09-04-2024</a:t>
            </a:fld>
            <a:endParaRPr lang="en-IN"/>
          </a:p>
        </p:txBody>
      </p:sp>
      <p:sp>
        <p:nvSpPr>
          <p:cNvPr id="6" name="Footer Placeholder 5">
            <a:extLst>
              <a:ext uri="{FF2B5EF4-FFF2-40B4-BE49-F238E27FC236}">
                <a16:creationId xmlns:a16="http://schemas.microsoft.com/office/drawing/2014/main" id="{9045D590-8BEE-94A6-6BD4-37F5A49C5C9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5567B47-F0B0-0F43-64D7-698CAB40DE7D}"/>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28716151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92A7071-6FE4-5020-D5C7-313A883A43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1C7856E-1EC5-A17F-9F00-84326DE5F5D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0B5D094-BF13-2C62-D021-2BCBB94B55A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98CE1260-56B5-49F3-8374-FEB58279DE69}" type="datetimeFigureOut">
              <a:rPr lang="en-IN" smtClean="0"/>
              <a:t>09-04-2024</a:t>
            </a:fld>
            <a:endParaRPr lang="en-IN"/>
          </a:p>
        </p:txBody>
      </p:sp>
      <p:sp>
        <p:nvSpPr>
          <p:cNvPr id="5" name="Footer Placeholder 4">
            <a:extLst>
              <a:ext uri="{FF2B5EF4-FFF2-40B4-BE49-F238E27FC236}">
                <a16:creationId xmlns:a16="http://schemas.microsoft.com/office/drawing/2014/main" id="{73AFD88B-AB58-7643-A40D-D5B80037DA5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B4C0D330-1BF4-82A5-3F8E-9FE06F8739C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01B37E9-FAE6-48CD-94A8-5B2A2DC34583}" type="slidenum">
              <a:rPr lang="en-IN" smtClean="0"/>
              <a:t>‹#›</a:t>
            </a:fld>
            <a:endParaRPr lang="en-IN"/>
          </a:p>
        </p:txBody>
      </p:sp>
    </p:spTree>
    <p:extLst>
      <p:ext uri="{BB962C8B-B14F-4D97-AF65-F5344CB8AC3E}">
        <p14:creationId xmlns:p14="http://schemas.microsoft.com/office/powerpoint/2010/main" val="40048776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5.jpeg"/></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C78AE2">
            <a:alpha val="61000"/>
          </a:srgbClr>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C33E5F9B-5AEF-F440-975F-B4439801850A}"/>
              </a:ext>
            </a:extLst>
          </p:cNvPr>
          <p:cNvSpPr/>
          <p:nvPr/>
        </p:nvSpPr>
        <p:spPr>
          <a:xfrm>
            <a:off x="979714" y="359229"/>
            <a:ext cx="10711543" cy="6248400"/>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ectangle 3">
            <a:extLst>
              <a:ext uri="{FF2B5EF4-FFF2-40B4-BE49-F238E27FC236}">
                <a16:creationId xmlns:a16="http://schemas.microsoft.com/office/drawing/2014/main" id="{0C887D1E-9F40-CDFF-850B-0B769EFD4EBB}"/>
              </a:ext>
            </a:extLst>
          </p:cNvPr>
          <p:cNvSpPr/>
          <p:nvPr/>
        </p:nvSpPr>
        <p:spPr>
          <a:xfrm>
            <a:off x="500743" y="707571"/>
            <a:ext cx="10913718" cy="5608905"/>
          </a:xfrm>
          <a:prstGeom prst="rect">
            <a:avLst/>
          </a:prstGeom>
          <a:solidFill>
            <a:schemeClr val="bg1"/>
          </a:solidFill>
          <a:ln>
            <a:noFill/>
          </a:ln>
          <a:effectLst>
            <a:outerShdw blurRad="317500" dist="50800" dir="5400000" sx="105000" sy="105000" algn="ctr" rotWithShape="0">
              <a:srgbClr val="000000">
                <a:alpha val="26000"/>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026" name="Picture 2">
            <a:extLst>
              <a:ext uri="{FF2B5EF4-FFF2-40B4-BE49-F238E27FC236}">
                <a16:creationId xmlns:a16="http://schemas.microsoft.com/office/drawing/2014/main" id="{AFEB6E5D-CFD0-BCA4-3271-FC23119308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43102" y="925285"/>
            <a:ext cx="3429000" cy="88174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ECB3953C-A54E-E3BC-2E93-FB1D234CE55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9714" y="849086"/>
            <a:ext cx="2307772" cy="126274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A screenshot of a computer&#10;&#10;Description automatically generated">
            <a:extLst>
              <a:ext uri="{FF2B5EF4-FFF2-40B4-BE49-F238E27FC236}">
                <a16:creationId xmlns:a16="http://schemas.microsoft.com/office/drawing/2014/main" id="{D4977AF9-5F1C-6E3B-657B-7618DDB07C8D}"/>
              </a:ext>
            </a:extLst>
          </p:cNvPr>
          <p:cNvPicPr>
            <a:picLocks noChangeAspect="1"/>
          </p:cNvPicPr>
          <p:nvPr/>
        </p:nvPicPr>
        <p:blipFill rotWithShape="1">
          <a:blip r:embed="rId4">
            <a:extLst>
              <a:ext uri="{28A0092B-C50C-407E-A947-70E740481C1C}">
                <a14:useLocalDpi xmlns:a14="http://schemas.microsoft.com/office/drawing/2010/main" val="0"/>
              </a:ext>
            </a:extLst>
          </a:blip>
          <a:srcRect l="71716" t="24864" r="19819" b="60390"/>
          <a:stretch/>
        </p:blipFill>
        <p:spPr>
          <a:xfrm>
            <a:off x="9133114" y="876298"/>
            <a:ext cx="1306286" cy="979715"/>
          </a:xfrm>
          <a:prstGeom prst="rect">
            <a:avLst/>
          </a:prstGeom>
        </p:spPr>
      </p:pic>
      <p:sp>
        <p:nvSpPr>
          <p:cNvPr id="8" name="TextBox 7">
            <a:extLst>
              <a:ext uri="{FF2B5EF4-FFF2-40B4-BE49-F238E27FC236}">
                <a16:creationId xmlns:a16="http://schemas.microsoft.com/office/drawing/2014/main" id="{D9E679B2-650D-05F8-912F-1BD55CAC9D9B}"/>
              </a:ext>
            </a:extLst>
          </p:cNvPr>
          <p:cNvSpPr txBox="1"/>
          <p:nvPr/>
        </p:nvSpPr>
        <p:spPr>
          <a:xfrm>
            <a:off x="3015344" y="2460171"/>
            <a:ext cx="6368142" cy="523220"/>
          </a:xfrm>
          <a:prstGeom prst="rect">
            <a:avLst/>
          </a:prstGeom>
          <a:noFill/>
        </p:spPr>
        <p:txBody>
          <a:bodyPr wrap="square" rtlCol="0">
            <a:spAutoFit/>
          </a:bodyPr>
          <a:lstStyle/>
          <a:p>
            <a:r>
              <a:rPr lang="en-US" sz="2800" b="1" dirty="0"/>
              <a:t>NEXT GEN EMPLOYABILITY PROGRAM</a:t>
            </a:r>
            <a:endParaRPr lang="en-IN" sz="2800" b="1" dirty="0"/>
          </a:p>
        </p:txBody>
      </p:sp>
      <p:sp>
        <p:nvSpPr>
          <p:cNvPr id="9" name="TextBox 8">
            <a:extLst>
              <a:ext uri="{FF2B5EF4-FFF2-40B4-BE49-F238E27FC236}">
                <a16:creationId xmlns:a16="http://schemas.microsoft.com/office/drawing/2014/main" id="{AD656B55-BEC0-4106-BED4-F501D4CE4F0C}"/>
              </a:ext>
            </a:extLst>
          </p:cNvPr>
          <p:cNvSpPr txBox="1"/>
          <p:nvPr/>
        </p:nvSpPr>
        <p:spPr>
          <a:xfrm>
            <a:off x="3701142" y="3135086"/>
            <a:ext cx="5682343" cy="523220"/>
          </a:xfrm>
          <a:prstGeom prst="rect">
            <a:avLst/>
          </a:prstGeom>
          <a:noFill/>
        </p:spPr>
        <p:txBody>
          <a:bodyPr wrap="square" rtlCol="0">
            <a:spAutoFit/>
          </a:bodyPr>
          <a:lstStyle/>
          <a:p>
            <a:r>
              <a:rPr lang="en-US" sz="2800" b="1" dirty="0">
                <a:latin typeface="Aptos Display" panose="020B0004020202020204" pitchFamily="34" charset="0"/>
                <a:ea typeface="Calibri" panose="020F0502020204030204" pitchFamily="34" charset="0"/>
                <a:cs typeface="Calibri" panose="020F0502020204030204" pitchFamily="34" charset="0"/>
              </a:rPr>
              <a:t>Creating a future-ready workforce</a:t>
            </a:r>
            <a:endParaRPr lang="en-IN" sz="2800" b="1" dirty="0">
              <a:latin typeface="Aptos Display" panose="020B0004020202020204" pitchFamily="34" charset="0"/>
              <a:ea typeface="Calibri" panose="020F0502020204030204" pitchFamily="34" charset="0"/>
              <a:cs typeface="Calibri" panose="020F0502020204030204" pitchFamily="34" charset="0"/>
            </a:endParaRPr>
          </a:p>
        </p:txBody>
      </p:sp>
      <p:sp>
        <p:nvSpPr>
          <p:cNvPr id="10" name="Rectangle 9">
            <a:extLst>
              <a:ext uri="{FF2B5EF4-FFF2-40B4-BE49-F238E27FC236}">
                <a16:creationId xmlns:a16="http://schemas.microsoft.com/office/drawing/2014/main" id="{F0C1F503-E3D9-C951-9928-7094B5D35A73}"/>
              </a:ext>
            </a:extLst>
          </p:cNvPr>
          <p:cNvSpPr/>
          <p:nvPr/>
        </p:nvSpPr>
        <p:spPr>
          <a:xfrm>
            <a:off x="3570514" y="3059238"/>
            <a:ext cx="130628" cy="674915"/>
          </a:xfrm>
          <a:prstGeom prst="rect">
            <a:avLst/>
          </a:prstGeom>
          <a:solidFill>
            <a:srgbClr val="FFFF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a:extLst>
              <a:ext uri="{FF2B5EF4-FFF2-40B4-BE49-F238E27FC236}">
                <a16:creationId xmlns:a16="http://schemas.microsoft.com/office/drawing/2014/main" id="{089B56EA-C4FB-4B58-3FD5-E8CDC29757F5}"/>
              </a:ext>
            </a:extLst>
          </p:cNvPr>
          <p:cNvSpPr txBox="1"/>
          <p:nvPr/>
        </p:nvSpPr>
        <p:spPr>
          <a:xfrm>
            <a:off x="1132113" y="4822371"/>
            <a:ext cx="4158344" cy="348813"/>
          </a:xfrm>
          <a:prstGeom prst="rect">
            <a:avLst/>
          </a:prstGeom>
          <a:noFill/>
        </p:spPr>
        <p:txBody>
          <a:bodyPr wrap="square" rtlCol="0">
            <a:spAutoFit/>
          </a:bodyPr>
          <a:lstStyle/>
          <a:p>
            <a:pPr>
              <a:lnSpc>
                <a:spcPts val="2000"/>
              </a:lnSpc>
              <a:spcBef>
                <a:spcPts val="200"/>
              </a:spcBef>
            </a:pPr>
            <a:r>
              <a:rPr lang="en-US" b="1" dirty="0"/>
              <a:t>………………………………………...............</a:t>
            </a:r>
            <a:endParaRPr lang="en-IN" b="1" dirty="0"/>
          </a:p>
        </p:txBody>
      </p:sp>
      <p:sp>
        <p:nvSpPr>
          <p:cNvPr id="13" name="TextBox 12">
            <a:extLst>
              <a:ext uri="{FF2B5EF4-FFF2-40B4-BE49-F238E27FC236}">
                <a16:creationId xmlns:a16="http://schemas.microsoft.com/office/drawing/2014/main" id="{1919846F-897E-32D5-7FAD-0CBC0EA1E030}"/>
              </a:ext>
            </a:extLst>
          </p:cNvPr>
          <p:cNvSpPr txBox="1"/>
          <p:nvPr/>
        </p:nvSpPr>
        <p:spPr>
          <a:xfrm>
            <a:off x="1170610" y="4630143"/>
            <a:ext cx="6144984" cy="352404"/>
          </a:xfrm>
          <a:prstGeom prst="rect">
            <a:avLst/>
          </a:prstGeom>
          <a:noFill/>
        </p:spPr>
        <p:txBody>
          <a:bodyPr wrap="square">
            <a:spAutoFit/>
          </a:bodyPr>
          <a:lstStyle/>
          <a:p>
            <a:pPr>
              <a:lnSpc>
                <a:spcPts val="2000"/>
              </a:lnSpc>
              <a:spcBef>
                <a:spcPts val="200"/>
              </a:spcBef>
            </a:pPr>
            <a:r>
              <a:rPr lang="en-US" sz="2000" b="1" dirty="0">
                <a:latin typeface="Calibri" panose="020F0502020204030204" pitchFamily="34" charset="0"/>
                <a:ea typeface="Calibri" panose="020F0502020204030204" pitchFamily="34" charset="0"/>
                <a:cs typeface="Calibri" panose="020F0502020204030204" pitchFamily="34" charset="0"/>
              </a:rPr>
              <a:t>Team Members</a:t>
            </a:r>
          </a:p>
        </p:txBody>
      </p:sp>
      <p:sp>
        <p:nvSpPr>
          <p:cNvPr id="14" name="TextBox 13">
            <a:extLst>
              <a:ext uri="{FF2B5EF4-FFF2-40B4-BE49-F238E27FC236}">
                <a16:creationId xmlns:a16="http://schemas.microsoft.com/office/drawing/2014/main" id="{04DF947A-6B8C-E1A1-EFCC-77BA0CE240FD}"/>
              </a:ext>
            </a:extLst>
          </p:cNvPr>
          <p:cNvSpPr txBox="1"/>
          <p:nvPr/>
        </p:nvSpPr>
        <p:spPr>
          <a:xfrm>
            <a:off x="1170610" y="5097498"/>
            <a:ext cx="3843842" cy="707886"/>
          </a:xfrm>
          <a:prstGeom prst="rect">
            <a:avLst/>
          </a:prstGeom>
          <a:noFill/>
        </p:spPr>
        <p:txBody>
          <a:bodyPr wrap="square" rtlCol="0">
            <a:spAutoFit/>
          </a:bodyPr>
          <a:lstStyle/>
          <a:p>
            <a:r>
              <a:rPr lang="en-US" sz="2000" b="1" dirty="0">
                <a:latin typeface="Calibri" panose="020F0502020204030204" pitchFamily="34" charset="0"/>
                <a:ea typeface="Calibri" panose="020F0502020204030204" pitchFamily="34" charset="0"/>
                <a:cs typeface="Calibri" panose="020F0502020204030204" pitchFamily="34" charset="0"/>
              </a:rPr>
              <a:t>Student Name : ABARNA S</a:t>
            </a:r>
          </a:p>
          <a:p>
            <a:r>
              <a:rPr lang="en-US" sz="2000" b="1" dirty="0">
                <a:latin typeface="Calibri" panose="020F0502020204030204" pitchFamily="34" charset="0"/>
                <a:ea typeface="Calibri" panose="020F0502020204030204" pitchFamily="34" charset="0"/>
                <a:cs typeface="Calibri" panose="020F0502020204030204" pitchFamily="34" charset="0"/>
              </a:rPr>
              <a:t>Student ID </a:t>
            </a:r>
            <a:r>
              <a:rPr lang="en-US" sz="2000" b="1">
                <a:latin typeface="Calibri" panose="020F0502020204030204" pitchFamily="34" charset="0"/>
                <a:ea typeface="Calibri" panose="020F0502020204030204" pitchFamily="34" charset="0"/>
                <a:cs typeface="Calibri" panose="020F0502020204030204" pitchFamily="34" charset="0"/>
              </a:rPr>
              <a:t>: au613021104001</a:t>
            </a:r>
            <a:endParaRPr lang="en-IN" sz="2000" b="1" dirty="0">
              <a:latin typeface="Calibri" panose="020F0502020204030204" pitchFamily="34" charset="0"/>
              <a:ea typeface="Calibri" panose="020F0502020204030204" pitchFamily="34" charset="0"/>
              <a:cs typeface="Calibri" panose="020F0502020204030204" pitchFamily="34" charset="0"/>
            </a:endParaRPr>
          </a:p>
        </p:txBody>
      </p:sp>
      <p:sp>
        <p:nvSpPr>
          <p:cNvPr id="15" name="TextBox 14">
            <a:extLst>
              <a:ext uri="{FF2B5EF4-FFF2-40B4-BE49-F238E27FC236}">
                <a16:creationId xmlns:a16="http://schemas.microsoft.com/office/drawing/2014/main" id="{763EA1D3-9A76-B322-29A5-F2CD66D743FA}"/>
              </a:ext>
            </a:extLst>
          </p:cNvPr>
          <p:cNvSpPr txBox="1"/>
          <p:nvPr/>
        </p:nvSpPr>
        <p:spPr>
          <a:xfrm>
            <a:off x="6966858" y="4811955"/>
            <a:ext cx="4158344" cy="348813"/>
          </a:xfrm>
          <a:prstGeom prst="rect">
            <a:avLst/>
          </a:prstGeom>
          <a:noFill/>
        </p:spPr>
        <p:txBody>
          <a:bodyPr wrap="square" rtlCol="0">
            <a:spAutoFit/>
          </a:bodyPr>
          <a:lstStyle/>
          <a:p>
            <a:pPr>
              <a:lnSpc>
                <a:spcPts val="2000"/>
              </a:lnSpc>
              <a:spcBef>
                <a:spcPts val="200"/>
              </a:spcBef>
            </a:pPr>
            <a:r>
              <a:rPr lang="en-US" b="1" dirty="0"/>
              <a:t>………………………………………...............</a:t>
            </a:r>
            <a:endParaRPr lang="en-IN" b="1" dirty="0"/>
          </a:p>
        </p:txBody>
      </p:sp>
      <p:sp>
        <p:nvSpPr>
          <p:cNvPr id="17" name="TextBox 16">
            <a:extLst>
              <a:ext uri="{FF2B5EF4-FFF2-40B4-BE49-F238E27FC236}">
                <a16:creationId xmlns:a16="http://schemas.microsoft.com/office/drawing/2014/main" id="{6364BFC7-2A02-0E78-0254-54098A4A5759}"/>
              </a:ext>
            </a:extLst>
          </p:cNvPr>
          <p:cNvSpPr txBox="1"/>
          <p:nvPr/>
        </p:nvSpPr>
        <p:spPr>
          <a:xfrm>
            <a:off x="6966858" y="4638577"/>
            <a:ext cx="6144984" cy="352404"/>
          </a:xfrm>
          <a:prstGeom prst="rect">
            <a:avLst/>
          </a:prstGeom>
          <a:noFill/>
        </p:spPr>
        <p:txBody>
          <a:bodyPr wrap="square">
            <a:spAutoFit/>
          </a:bodyPr>
          <a:lstStyle/>
          <a:p>
            <a:pPr>
              <a:lnSpc>
                <a:spcPts val="2000"/>
              </a:lnSpc>
              <a:spcBef>
                <a:spcPts val="200"/>
              </a:spcBef>
            </a:pPr>
            <a:r>
              <a:rPr lang="en-US" sz="2000" b="1" dirty="0">
                <a:latin typeface="Calibri" panose="020F0502020204030204" pitchFamily="34" charset="0"/>
                <a:ea typeface="Calibri" panose="020F0502020204030204" pitchFamily="34" charset="0"/>
                <a:cs typeface="Calibri" panose="020F0502020204030204" pitchFamily="34" charset="0"/>
              </a:rPr>
              <a:t>  College Name</a:t>
            </a:r>
          </a:p>
        </p:txBody>
      </p:sp>
      <p:sp>
        <p:nvSpPr>
          <p:cNvPr id="18" name="TextBox 17">
            <a:extLst>
              <a:ext uri="{FF2B5EF4-FFF2-40B4-BE49-F238E27FC236}">
                <a16:creationId xmlns:a16="http://schemas.microsoft.com/office/drawing/2014/main" id="{55F2A4BF-2657-6775-15BE-CB8BD35426B1}"/>
              </a:ext>
            </a:extLst>
          </p:cNvPr>
          <p:cNvSpPr txBox="1"/>
          <p:nvPr/>
        </p:nvSpPr>
        <p:spPr>
          <a:xfrm>
            <a:off x="7080761" y="5097498"/>
            <a:ext cx="4158343" cy="584775"/>
          </a:xfrm>
          <a:prstGeom prst="rect">
            <a:avLst/>
          </a:prstGeom>
          <a:noFill/>
        </p:spPr>
        <p:txBody>
          <a:bodyPr wrap="square" rtlCol="0">
            <a:spAutoFit/>
          </a:bodyPr>
          <a:lstStyle/>
          <a:p>
            <a:r>
              <a:rPr lang="en-US" sz="1600" b="1" dirty="0">
                <a:latin typeface="Arial" panose="020B0604020202020204" pitchFamily="34" charset="0"/>
                <a:ea typeface="Calibri" panose="020F0502020204030204" pitchFamily="34" charset="0"/>
                <a:cs typeface="Arial" panose="020B0604020202020204" pitchFamily="34" charset="0"/>
              </a:rPr>
              <a:t>VIVEKANANDHA COLLEGE OF TECHNOLOGY FOR WOMEN</a:t>
            </a:r>
            <a:endParaRPr lang="en-IN" sz="1600" b="1" dirty="0">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4057292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B1F23483-FAF1-A1F7-66E7-1E7A760D597D}"/>
              </a:ext>
            </a:extLst>
          </p:cNvPr>
          <p:cNvSpPr txBox="1"/>
          <p:nvPr/>
        </p:nvSpPr>
        <p:spPr>
          <a:xfrm>
            <a:off x="4474028" y="1015582"/>
            <a:ext cx="2764972" cy="461665"/>
          </a:xfrm>
          <a:prstGeom prst="rect">
            <a:avLst/>
          </a:prstGeom>
          <a:noFill/>
        </p:spPr>
        <p:txBody>
          <a:bodyPr wrap="square" rtlCol="0">
            <a:spAutoFit/>
          </a:bodyPr>
          <a:lstStyle/>
          <a:p>
            <a:r>
              <a:rPr lang="en-US" sz="2400" b="1" dirty="0" err="1"/>
              <a:t>SignUp</a:t>
            </a:r>
            <a:r>
              <a:rPr lang="en-US" sz="2400" b="1" dirty="0"/>
              <a:t> Page</a:t>
            </a:r>
            <a:endParaRPr lang="en-IN" sz="2400" b="1" dirty="0"/>
          </a:p>
        </p:txBody>
      </p:sp>
      <p:pic>
        <p:nvPicPr>
          <p:cNvPr id="9" name="Picture 8" descr="A screenshot of a computer&#10;&#10;Description automatically generated">
            <a:extLst>
              <a:ext uri="{FF2B5EF4-FFF2-40B4-BE49-F238E27FC236}">
                <a16:creationId xmlns:a16="http://schemas.microsoft.com/office/drawing/2014/main" id="{ED56B781-C740-9FA1-B32D-4286346E5FC4}"/>
              </a:ext>
            </a:extLst>
          </p:cNvPr>
          <p:cNvPicPr>
            <a:picLocks noChangeAspect="1"/>
          </p:cNvPicPr>
          <p:nvPr/>
        </p:nvPicPr>
        <p:blipFill rotWithShape="1">
          <a:blip r:embed="rId3">
            <a:extLst>
              <a:ext uri="{28A0092B-C50C-407E-A947-70E740481C1C}">
                <a14:useLocalDpi xmlns:a14="http://schemas.microsoft.com/office/drawing/2010/main" val="0"/>
              </a:ext>
            </a:extLst>
          </a:blip>
          <a:srcRect b="3935"/>
          <a:stretch/>
        </p:blipFill>
        <p:spPr>
          <a:xfrm>
            <a:off x="805543" y="1687286"/>
            <a:ext cx="10363199" cy="4942115"/>
          </a:xfrm>
          <a:prstGeom prst="rect">
            <a:avLst/>
          </a:prstGeom>
        </p:spPr>
      </p:pic>
    </p:spTree>
    <p:extLst>
      <p:ext uri="{BB962C8B-B14F-4D97-AF65-F5344CB8AC3E}">
        <p14:creationId xmlns:p14="http://schemas.microsoft.com/office/powerpoint/2010/main" val="39187266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5029198" y="1026467"/>
            <a:ext cx="2764972" cy="461665"/>
          </a:xfrm>
          <a:prstGeom prst="rect">
            <a:avLst/>
          </a:prstGeom>
          <a:noFill/>
        </p:spPr>
        <p:txBody>
          <a:bodyPr wrap="square" rtlCol="0">
            <a:spAutoFit/>
          </a:bodyPr>
          <a:lstStyle/>
          <a:p>
            <a:r>
              <a:rPr lang="en-US" sz="2400" b="1" dirty="0"/>
              <a:t>Login Page</a:t>
            </a:r>
            <a:endParaRPr lang="en-IN" sz="2400" b="1" dirty="0"/>
          </a:p>
        </p:txBody>
      </p:sp>
      <p:pic>
        <p:nvPicPr>
          <p:cNvPr id="17" name="Picture 16" descr="A screenshot of a computer&#10;&#10;Description automatically generated">
            <a:extLst>
              <a:ext uri="{FF2B5EF4-FFF2-40B4-BE49-F238E27FC236}">
                <a16:creationId xmlns:a16="http://schemas.microsoft.com/office/drawing/2014/main" id="{52EA503E-F7C3-D74E-3C44-9B24D6886C80}"/>
              </a:ext>
            </a:extLst>
          </p:cNvPr>
          <p:cNvPicPr>
            <a:picLocks noChangeAspect="1"/>
          </p:cNvPicPr>
          <p:nvPr/>
        </p:nvPicPr>
        <p:blipFill rotWithShape="1">
          <a:blip r:embed="rId3">
            <a:extLst>
              <a:ext uri="{28A0092B-C50C-407E-A947-70E740481C1C}">
                <a14:useLocalDpi xmlns:a14="http://schemas.microsoft.com/office/drawing/2010/main" val="0"/>
              </a:ext>
            </a:extLst>
          </a:blip>
          <a:srcRect b="37255"/>
          <a:stretch/>
        </p:blipFill>
        <p:spPr>
          <a:xfrm>
            <a:off x="870856" y="1665513"/>
            <a:ext cx="10318253" cy="4833257"/>
          </a:xfrm>
          <a:prstGeom prst="rect">
            <a:avLst/>
          </a:prstGeom>
        </p:spPr>
      </p:pic>
    </p:spTree>
    <p:extLst>
      <p:ext uri="{BB962C8B-B14F-4D97-AF65-F5344CB8AC3E}">
        <p14:creationId xmlns:p14="http://schemas.microsoft.com/office/powerpoint/2010/main" val="5190901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4201886" y="1041190"/>
            <a:ext cx="3439886" cy="461665"/>
          </a:xfrm>
          <a:prstGeom prst="rect">
            <a:avLst/>
          </a:prstGeom>
          <a:noFill/>
        </p:spPr>
        <p:txBody>
          <a:bodyPr wrap="square" rtlCol="0">
            <a:spAutoFit/>
          </a:bodyPr>
          <a:lstStyle/>
          <a:p>
            <a:r>
              <a:rPr lang="en-US" sz="2400" b="1" dirty="0"/>
              <a:t>Files Uploading Page</a:t>
            </a:r>
            <a:endParaRPr lang="en-IN" sz="2400" b="1" dirty="0"/>
          </a:p>
        </p:txBody>
      </p:sp>
      <p:pic>
        <p:nvPicPr>
          <p:cNvPr id="6" name="Picture 5">
            <a:extLst>
              <a:ext uri="{FF2B5EF4-FFF2-40B4-BE49-F238E27FC236}">
                <a16:creationId xmlns:a16="http://schemas.microsoft.com/office/drawing/2014/main" id="{813FA979-B408-A1F4-2F88-FAACFEB138A4}"/>
              </a:ext>
            </a:extLst>
          </p:cNvPr>
          <p:cNvPicPr>
            <a:picLocks noChangeAspect="1"/>
          </p:cNvPicPr>
          <p:nvPr/>
        </p:nvPicPr>
        <p:blipFill rotWithShape="1">
          <a:blip r:embed="rId3">
            <a:extLst>
              <a:ext uri="{28A0092B-C50C-407E-A947-70E740481C1C}">
                <a14:useLocalDpi xmlns:a14="http://schemas.microsoft.com/office/drawing/2010/main" val="0"/>
              </a:ext>
            </a:extLst>
          </a:blip>
          <a:srcRect t="4537" r="41774" b="27675"/>
          <a:stretch/>
        </p:blipFill>
        <p:spPr>
          <a:xfrm>
            <a:off x="2513372" y="1694959"/>
            <a:ext cx="7686542" cy="4823828"/>
          </a:xfrm>
          <a:prstGeom prst="rect">
            <a:avLst/>
          </a:prstGeom>
        </p:spPr>
      </p:pic>
    </p:spTree>
    <p:extLst>
      <p:ext uri="{BB962C8B-B14F-4D97-AF65-F5344CB8AC3E}">
        <p14:creationId xmlns:p14="http://schemas.microsoft.com/office/powerpoint/2010/main" val="9817327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4191000" y="1045028"/>
            <a:ext cx="3516086" cy="461665"/>
          </a:xfrm>
          <a:prstGeom prst="rect">
            <a:avLst/>
          </a:prstGeom>
          <a:noFill/>
        </p:spPr>
        <p:txBody>
          <a:bodyPr wrap="square" rtlCol="0">
            <a:spAutoFit/>
          </a:bodyPr>
          <a:lstStyle/>
          <a:p>
            <a:r>
              <a:rPr lang="en-US" sz="2400" b="1" dirty="0"/>
              <a:t>Files Deleting Page</a:t>
            </a:r>
            <a:endParaRPr lang="en-IN" sz="2400" b="1" dirty="0"/>
          </a:p>
        </p:txBody>
      </p:sp>
      <p:pic>
        <p:nvPicPr>
          <p:cNvPr id="6" name="Picture 5" descr="A close-up of a computer screen&#10;&#10;Description automatically generated">
            <a:extLst>
              <a:ext uri="{FF2B5EF4-FFF2-40B4-BE49-F238E27FC236}">
                <a16:creationId xmlns:a16="http://schemas.microsoft.com/office/drawing/2014/main" id="{D870B71A-BF05-4CC1-0FD1-2F9C1FA7B63E}"/>
              </a:ext>
            </a:extLst>
          </p:cNvPr>
          <p:cNvPicPr>
            <a:picLocks noChangeAspect="1"/>
          </p:cNvPicPr>
          <p:nvPr/>
        </p:nvPicPr>
        <p:blipFill rotWithShape="1">
          <a:blip r:embed="rId3">
            <a:extLst>
              <a:ext uri="{28A0092B-C50C-407E-A947-70E740481C1C}">
                <a14:useLocalDpi xmlns:a14="http://schemas.microsoft.com/office/drawing/2010/main" val="0"/>
              </a:ext>
            </a:extLst>
          </a:blip>
          <a:srcRect r="45714" b="37836"/>
          <a:stretch/>
        </p:blipFill>
        <p:spPr>
          <a:xfrm>
            <a:off x="2514599" y="1823100"/>
            <a:ext cx="6618514" cy="3783043"/>
          </a:xfrm>
          <a:prstGeom prst="rect">
            <a:avLst/>
          </a:prstGeom>
        </p:spPr>
      </p:pic>
    </p:spTree>
    <p:extLst>
      <p:ext uri="{BB962C8B-B14F-4D97-AF65-F5344CB8AC3E}">
        <p14:creationId xmlns:p14="http://schemas.microsoft.com/office/powerpoint/2010/main" val="22809949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3592286" cy="461665"/>
          </a:xfrm>
          <a:prstGeom prst="rect">
            <a:avLst/>
          </a:prstGeom>
          <a:noFill/>
        </p:spPr>
        <p:txBody>
          <a:bodyPr wrap="square" rtlCol="0">
            <a:spAutoFit/>
          </a:bodyPr>
          <a:lstStyle/>
          <a:p>
            <a:r>
              <a:rPr lang="en-US" sz="2400" b="1" dirty="0">
                <a:solidFill>
                  <a:srgbClr val="002060"/>
                </a:solidFill>
              </a:rPr>
              <a:t>Future Enhancements</a:t>
            </a:r>
            <a:endParaRPr lang="en-IN" sz="2400" b="1" dirty="0">
              <a:solidFill>
                <a:srgbClr val="002060"/>
              </a:solidFill>
            </a:endParaRPr>
          </a:p>
        </p:txBody>
      </p:sp>
      <p:sp>
        <p:nvSpPr>
          <p:cNvPr id="3" name="TextBox 2">
            <a:extLst>
              <a:ext uri="{FF2B5EF4-FFF2-40B4-BE49-F238E27FC236}">
                <a16:creationId xmlns:a16="http://schemas.microsoft.com/office/drawing/2014/main" id="{8270C04D-76D1-25C4-04A4-05F6439F7FDF}"/>
              </a:ext>
            </a:extLst>
          </p:cNvPr>
          <p:cNvSpPr txBox="1"/>
          <p:nvPr/>
        </p:nvSpPr>
        <p:spPr>
          <a:xfrm>
            <a:off x="1233773" y="1845903"/>
            <a:ext cx="7679343" cy="2862322"/>
          </a:xfrm>
          <a:prstGeom prst="rect">
            <a:avLst/>
          </a:prstGeom>
          <a:noFill/>
        </p:spPr>
        <p:txBody>
          <a:bodyPr wrap="square">
            <a:spAutoFit/>
          </a:bodyPr>
          <a:lstStyle/>
          <a:p>
            <a:pPr marL="285750" indent="-285750" algn="l">
              <a:buFont typeface="Wingdings" panose="05000000000000000000" pitchFamily="2" charset="2"/>
              <a:buChar char="§"/>
            </a:pPr>
            <a:r>
              <a:rPr lang="en-US" b="0" i="0" dirty="0">
                <a:solidFill>
                  <a:srgbClr val="0D0D0D"/>
                </a:solidFill>
                <a:effectLst/>
                <a:highlight>
                  <a:srgbClr val="FFFFFF"/>
                </a:highlight>
                <a:latin typeface="Arial" panose="020B0604020202020204" pitchFamily="34" charset="0"/>
                <a:cs typeface="Arial" panose="020B0604020202020204" pitchFamily="34" charset="0"/>
              </a:rPr>
              <a:t>Ensure full mobile responsiveness to provide a seamless experience across various devices and screen sizes.</a:t>
            </a:r>
          </a:p>
          <a:p>
            <a:pPr marL="285750" indent="-285750" algn="l">
              <a:buFont typeface="Wingdings" panose="05000000000000000000" pitchFamily="2" charset="2"/>
              <a:buChar char="§"/>
            </a:pPr>
            <a:r>
              <a:rPr lang="en-US" b="0" i="0" dirty="0">
                <a:solidFill>
                  <a:srgbClr val="0D0D0D"/>
                </a:solidFill>
                <a:effectLst/>
                <a:highlight>
                  <a:srgbClr val="FFFFFF"/>
                </a:highlight>
                <a:latin typeface="Arial" panose="020B0604020202020204" pitchFamily="34" charset="0"/>
                <a:cs typeface="Arial" panose="020B0604020202020204" pitchFamily="34" charset="0"/>
              </a:rPr>
              <a:t>Consider developing native mobile apps for iOS and Android platforms to offer a more tailored and optimized experience.</a:t>
            </a:r>
            <a:endParaRPr lang="en-US" dirty="0">
              <a:solidFill>
                <a:srgbClr val="0D0D0D"/>
              </a:solidFill>
              <a:highlight>
                <a:srgbClr val="FFFFFF"/>
              </a:highlight>
              <a:latin typeface="Arial" panose="020B0604020202020204" pitchFamily="34" charset="0"/>
              <a:cs typeface="Arial" panose="020B0604020202020204" pitchFamily="34" charset="0"/>
            </a:endParaRPr>
          </a:p>
          <a:p>
            <a:pPr marL="285750" indent="-285750" algn="l">
              <a:buFont typeface="Wingdings" panose="05000000000000000000" pitchFamily="2" charset="2"/>
              <a:buChar char="§"/>
            </a:pPr>
            <a:r>
              <a:rPr lang="en-US" b="0" i="0" dirty="0">
                <a:solidFill>
                  <a:srgbClr val="0D0D0D"/>
                </a:solidFill>
                <a:effectLst/>
                <a:highlight>
                  <a:srgbClr val="FFFFFF"/>
                </a:highlight>
                <a:latin typeface="Arial" panose="020B0604020202020204" pitchFamily="34" charset="0"/>
                <a:cs typeface="Arial" panose="020B0604020202020204" pitchFamily="34" charset="0"/>
              </a:rPr>
              <a:t>Optimize database queries, caching mechanisms, and server-side processing to improve overall application performance.</a:t>
            </a:r>
          </a:p>
          <a:p>
            <a:pPr marL="285750" indent="-285750" algn="l">
              <a:buFont typeface="Wingdings" panose="05000000000000000000" pitchFamily="2" charset="2"/>
              <a:buChar char="§"/>
            </a:pPr>
            <a:r>
              <a:rPr lang="en-US" b="0" i="0" dirty="0">
                <a:solidFill>
                  <a:srgbClr val="0D0D0D"/>
                </a:solidFill>
                <a:effectLst/>
                <a:highlight>
                  <a:srgbClr val="FFFFFF"/>
                </a:highlight>
                <a:latin typeface="Arial" panose="020B0604020202020204" pitchFamily="34" charset="0"/>
                <a:cs typeface="Arial" panose="020B0604020202020204" pitchFamily="34" charset="0"/>
              </a:rPr>
              <a:t>Implement lazy loading techniques to efficiently handle large volumes of notes and improve page load times.</a:t>
            </a:r>
          </a:p>
          <a:p>
            <a:br>
              <a:rPr lang="en-US" dirty="0">
                <a:latin typeface="Arial" panose="020B0604020202020204" pitchFamily="34" charset="0"/>
                <a:cs typeface="Arial" panose="020B0604020202020204" pitchFamily="34" charset="0"/>
              </a:rPr>
            </a:br>
            <a:endParaRPr lang="en-US" b="0" i="0" dirty="0">
              <a:solidFill>
                <a:srgbClr val="0D0D0D"/>
              </a:solidFill>
              <a:effectLst/>
              <a:highlight>
                <a:srgbClr val="FFFFFF"/>
              </a:highligh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408789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2764972" cy="461665"/>
          </a:xfrm>
          <a:prstGeom prst="rect">
            <a:avLst/>
          </a:prstGeom>
          <a:noFill/>
        </p:spPr>
        <p:txBody>
          <a:bodyPr wrap="square" rtlCol="0">
            <a:spAutoFit/>
          </a:bodyPr>
          <a:lstStyle/>
          <a:p>
            <a:r>
              <a:rPr lang="en-US" sz="2400" b="1" dirty="0">
                <a:solidFill>
                  <a:srgbClr val="002060"/>
                </a:solidFill>
              </a:rPr>
              <a:t>Conclusion</a:t>
            </a:r>
            <a:endParaRPr lang="en-IN" sz="2400" b="1" dirty="0">
              <a:solidFill>
                <a:srgbClr val="002060"/>
              </a:solidFill>
            </a:endParaRPr>
          </a:p>
        </p:txBody>
      </p:sp>
      <p:sp>
        <p:nvSpPr>
          <p:cNvPr id="3" name="Rectangle 1">
            <a:extLst>
              <a:ext uri="{FF2B5EF4-FFF2-40B4-BE49-F238E27FC236}">
                <a16:creationId xmlns:a16="http://schemas.microsoft.com/office/drawing/2014/main" id="{62790AE2-4A95-AC8F-6E4B-EFF4335611CF}"/>
              </a:ext>
            </a:extLst>
          </p:cNvPr>
          <p:cNvSpPr>
            <a:spLocks noChangeArrowheads="1"/>
          </p:cNvSpPr>
          <p:nvPr/>
        </p:nvSpPr>
        <p:spPr bwMode="auto">
          <a:xfrm>
            <a:off x="1125416" y="1963891"/>
            <a:ext cx="8410470"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The proposed solution aims to deliver a feature-rich and scalable notes sharing web application that meets the needs of users seeking a platform for collaborative note-taking and knowledge sharing. By leveraging Python with the Django framework and following best practices in software development, the application will provide a seamless and secure user experience while enabling efficient collaboration and productivity.</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999645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4114799" y="2808513"/>
            <a:ext cx="3679371" cy="769441"/>
          </a:xfrm>
          <a:prstGeom prst="rect">
            <a:avLst/>
          </a:prstGeom>
          <a:noFill/>
        </p:spPr>
        <p:txBody>
          <a:bodyPr wrap="square" rtlCol="0">
            <a:spAutoFit/>
          </a:bodyPr>
          <a:lstStyle/>
          <a:p>
            <a:r>
              <a:rPr lang="en-US" sz="4400" b="1" dirty="0">
                <a:solidFill>
                  <a:srgbClr val="002060"/>
                </a:solidFill>
              </a:rPr>
              <a:t>Thank You !</a:t>
            </a:r>
            <a:endParaRPr lang="en-IN" sz="4400" b="1" dirty="0">
              <a:solidFill>
                <a:srgbClr val="002060"/>
              </a:solidFill>
            </a:endParaRPr>
          </a:p>
        </p:txBody>
      </p:sp>
    </p:spTree>
    <p:extLst>
      <p:ext uri="{BB962C8B-B14F-4D97-AF65-F5344CB8AC3E}">
        <p14:creationId xmlns:p14="http://schemas.microsoft.com/office/powerpoint/2010/main" val="17060575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B45DFD6-B5B9-54EC-28E3-A9CF42EB31D8}"/>
              </a:ext>
            </a:extLst>
          </p:cNvPr>
          <p:cNvSpPr txBox="1"/>
          <p:nvPr/>
        </p:nvSpPr>
        <p:spPr>
          <a:xfrm>
            <a:off x="3652157" y="1752601"/>
            <a:ext cx="4887686" cy="523220"/>
          </a:xfrm>
          <a:prstGeom prst="rect">
            <a:avLst/>
          </a:prstGeom>
          <a:noFill/>
        </p:spPr>
        <p:txBody>
          <a:bodyPr wrap="square" rtlCol="0">
            <a:spAutoFit/>
          </a:bodyPr>
          <a:lstStyle/>
          <a:p>
            <a:r>
              <a:rPr lang="en-US" sz="2800" b="1" dirty="0">
                <a:solidFill>
                  <a:srgbClr val="002060"/>
                </a:solidFill>
                <a:latin typeface="Calibri" panose="020F0502020204030204" pitchFamily="34" charset="0"/>
                <a:ea typeface="Calibri" panose="020F0502020204030204" pitchFamily="34" charset="0"/>
                <a:cs typeface="Calibri" panose="020F0502020204030204" pitchFamily="34" charset="0"/>
              </a:rPr>
              <a:t>CAPSTONE PROJECT SHOWCASE</a:t>
            </a:r>
            <a:endParaRPr lang="en-IN" sz="2800" b="1" dirty="0">
              <a:solidFill>
                <a:srgbClr val="002060"/>
              </a:solidFill>
              <a:latin typeface="Calibri" panose="020F0502020204030204" pitchFamily="34" charset="0"/>
              <a:ea typeface="Calibri" panose="020F0502020204030204" pitchFamily="34" charset="0"/>
              <a:cs typeface="Calibri" panose="020F0502020204030204" pitchFamily="34" charset="0"/>
            </a:endParaRPr>
          </a:p>
        </p:txBody>
      </p:sp>
      <p:sp>
        <p:nvSpPr>
          <p:cNvPr id="3" name="Rectangle 2">
            <a:extLst>
              <a:ext uri="{FF2B5EF4-FFF2-40B4-BE49-F238E27FC236}">
                <a16:creationId xmlns:a16="http://schemas.microsoft.com/office/drawing/2014/main" id="{8504C39A-9A30-33FC-4535-44231A0358E0}"/>
              </a:ext>
            </a:extLst>
          </p:cNvPr>
          <p:cNvSpPr/>
          <p:nvPr/>
        </p:nvSpPr>
        <p:spPr>
          <a:xfrm>
            <a:off x="0" y="2862943"/>
            <a:ext cx="12192000" cy="39950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Isosceles Triangle 3">
            <a:extLst>
              <a:ext uri="{FF2B5EF4-FFF2-40B4-BE49-F238E27FC236}">
                <a16:creationId xmlns:a16="http://schemas.microsoft.com/office/drawing/2014/main" id="{74C6D37E-B73C-16FA-7026-08B4C4E2B252}"/>
              </a:ext>
            </a:extLst>
          </p:cNvPr>
          <p:cNvSpPr/>
          <p:nvPr/>
        </p:nvSpPr>
        <p:spPr>
          <a:xfrm rot="10800000">
            <a:off x="5546272" y="2862943"/>
            <a:ext cx="1099456" cy="664029"/>
          </a:xfrm>
          <a:prstGeom prst="triangl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5033C926-CA4C-383E-7F8B-37DB2160BD4D}"/>
              </a:ext>
            </a:extLst>
          </p:cNvPr>
          <p:cNvSpPr/>
          <p:nvPr/>
        </p:nvSpPr>
        <p:spPr>
          <a:xfrm>
            <a:off x="0" y="2710543"/>
            <a:ext cx="957943" cy="304800"/>
          </a:xfrm>
          <a:prstGeom prst="rect">
            <a:avLst/>
          </a:prstGeom>
          <a:solidFill>
            <a:srgbClr val="C78AE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5B17E11C-EF78-F6A3-3832-E8F0C39C0B63}"/>
              </a:ext>
            </a:extLst>
          </p:cNvPr>
          <p:cNvSpPr/>
          <p:nvPr/>
        </p:nvSpPr>
        <p:spPr>
          <a:xfrm>
            <a:off x="11234057" y="2710543"/>
            <a:ext cx="957943" cy="315686"/>
          </a:xfrm>
          <a:prstGeom prst="rect">
            <a:avLst/>
          </a:prstGeom>
          <a:solidFill>
            <a:srgbClr val="C78AE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Rounded Corners 6">
            <a:extLst>
              <a:ext uri="{FF2B5EF4-FFF2-40B4-BE49-F238E27FC236}">
                <a16:creationId xmlns:a16="http://schemas.microsoft.com/office/drawing/2014/main" id="{6BE8B16F-229C-0916-07C2-72A1326DF3BA}"/>
              </a:ext>
            </a:extLst>
          </p:cNvPr>
          <p:cNvSpPr/>
          <p:nvPr/>
        </p:nvSpPr>
        <p:spPr>
          <a:xfrm>
            <a:off x="1262743" y="4528456"/>
            <a:ext cx="9666514" cy="664030"/>
          </a:xfrm>
          <a:prstGeom prst="roundRect">
            <a:avLst/>
          </a:prstGeom>
          <a:solidFill>
            <a:srgbClr val="E9D0F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200" b="1" dirty="0">
                <a:solidFill>
                  <a:schemeClr val="tx1"/>
                </a:solidFill>
                <a:latin typeface="Calibri" panose="020F0502020204030204" pitchFamily="34" charset="0"/>
                <a:ea typeface="Calibri" panose="020F0502020204030204" pitchFamily="34" charset="0"/>
                <a:cs typeface="Calibri" panose="020F0502020204030204" pitchFamily="34" charset="0"/>
              </a:rPr>
              <a:t>Notes Sharing Web Application using Django Framework</a:t>
            </a:r>
            <a:endParaRPr lang="en-IN" sz="22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
        <p:nvSpPr>
          <p:cNvPr id="8" name="TextBox 7">
            <a:extLst>
              <a:ext uri="{FF2B5EF4-FFF2-40B4-BE49-F238E27FC236}">
                <a16:creationId xmlns:a16="http://schemas.microsoft.com/office/drawing/2014/main" id="{2038999B-1FA5-75B7-2497-06C94760E87C}"/>
              </a:ext>
            </a:extLst>
          </p:cNvPr>
          <p:cNvSpPr txBox="1"/>
          <p:nvPr/>
        </p:nvSpPr>
        <p:spPr>
          <a:xfrm>
            <a:off x="5285014" y="3898063"/>
            <a:ext cx="1779815" cy="461665"/>
          </a:xfrm>
          <a:prstGeom prst="rect">
            <a:avLst/>
          </a:prstGeom>
          <a:noFill/>
        </p:spPr>
        <p:txBody>
          <a:bodyPr wrap="square" rtlCol="0">
            <a:spAutoFit/>
          </a:bodyPr>
          <a:lstStyle/>
          <a:p>
            <a:r>
              <a:rPr lang="en-US" sz="2400" b="1" dirty="0">
                <a:solidFill>
                  <a:schemeClr val="bg1"/>
                </a:solidFill>
                <a:latin typeface="Calibri" panose="020F0502020204030204" pitchFamily="34" charset="0"/>
                <a:ea typeface="Calibri" panose="020F0502020204030204" pitchFamily="34" charset="0"/>
                <a:cs typeface="Calibri" panose="020F0502020204030204" pitchFamily="34" charset="0"/>
              </a:rPr>
              <a:t>Project Title</a:t>
            </a:r>
            <a:endParaRPr lang="en-IN" sz="2400" b="1"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9" name="TextBox 8">
            <a:extLst>
              <a:ext uri="{FF2B5EF4-FFF2-40B4-BE49-F238E27FC236}">
                <a16:creationId xmlns:a16="http://schemas.microsoft.com/office/drawing/2014/main" id="{1DCB9F39-EE8E-F2ED-877B-1E040596648B}"/>
              </a:ext>
            </a:extLst>
          </p:cNvPr>
          <p:cNvSpPr txBox="1"/>
          <p:nvPr/>
        </p:nvSpPr>
        <p:spPr>
          <a:xfrm>
            <a:off x="2247900" y="5600541"/>
            <a:ext cx="7696200" cy="707886"/>
          </a:xfrm>
          <a:prstGeom prst="rect">
            <a:avLst/>
          </a:prstGeom>
          <a:noFill/>
        </p:spPr>
        <p:txBody>
          <a:bodyPr wrap="square" rtlCol="0">
            <a:spAutoFit/>
          </a:bodyPr>
          <a:lstStyle/>
          <a:p>
            <a:pPr algn="ctr"/>
            <a:r>
              <a:rPr lang="en-US" sz="2000" dirty="0">
                <a:solidFill>
                  <a:schemeClr val="bg1"/>
                </a:solidFill>
                <a:latin typeface="Calibri" panose="020F0502020204030204" pitchFamily="34" charset="0"/>
                <a:ea typeface="Calibri" panose="020F0502020204030204" pitchFamily="34" charset="0"/>
                <a:cs typeface="Calibri" panose="020F0502020204030204" pitchFamily="34" charset="0"/>
              </a:rPr>
              <a:t>Abstract | Problem Statement | Project Overview | Proposed Solution | Technology Used | Modelling &amp; Results | Conclusion</a:t>
            </a:r>
            <a:endParaRPr lang="en-IN" sz="2000"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918623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640502" y="1509953"/>
            <a:ext cx="2764972" cy="461665"/>
          </a:xfrm>
          <a:prstGeom prst="rect">
            <a:avLst/>
          </a:prstGeom>
          <a:noFill/>
        </p:spPr>
        <p:txBody>
          <a:bodyPr wrap="square" rtlCol="0">
            <a:spAutoFit/>
          </a:bodyPr>
          <a:lstStyle/>
          <a:p>
            <a:r>
              <a:rPr lang="en-US" sz="2400" b="1" dirty="0">
                <a:solidFill>
                  <a:srgbClr val="002060"/>
                </a:solidFill>
              </a:rPr>
              <a:t>Abstract</a:t>
            </a:r>
            <a:endParaRPr lang="en-IN" sz="2400" b="1" dirty="0">
              <a:solidFill>
                <a:srgbClr val="002060"/>
              </a:solidFill>
            </a:endParaRPr>
          </a:p>
        </p:txBody>
      </p:sp>
      <p:sp>
        <p:nvSpPr>
          <p:cNvPr id="6" name="TextBox 5">
            <a:extLst>
              <a:ext uri="{FF2B5EF4-FFF2-40B4-BE49-F238E27FC236}">
                <a16:creationId xmlns:a16="http://schemas.microsoft.com/office/drawing/2014/main" id="{8F4C687E-5591-703F-5F50-E8D2E53D5705}"/>
              </a:ext>
            </a:extLst>
          </p:cNvPr>
          <p:cNvSpPr txBox="1"/>
          <p:nvPr/>
        </p:nvSpPr>
        <p:spPr>
          <a:xfrm>
            <a:off x="1836173" y="2281442"/>
            <a:ext cx="8570570" cy="2625014"/>
          </a:xfrm>
          <a:prstGeom prst="rect">
            <a:avLst/>
          </a:prstGeom>
          <a:noFill/>
        </p:spPr>
        <p:txBody>
          <a:bodyPr wrap="square">
            <a:spAutoFit/>
          </a:bodyPr>
          <a:lstStyle/>
          <a:p>
            <a:pPr marL="457200" algn="just">
              <a:lnSpc>
                <a:spcPct val="115000"/>
              </a:lnSpc>
              <a:spcAft>
                <a:spcPts val="800"/>
              </a:spcAft>
            </a:pPr>
            <a:r>
              <a:rPr lang="en-US" sz="1800" kern="100" dirty="0">
                <a:effectLst/>
                <a:latin typeface="Arial" panose="020B0604020202020204" pitchFamily="34" charset="0"/>
                <a:ea typeface="Aptos" panose="020B0004020202020204" pitchFamily="34" charset="0"/>
                <a:cs typeface="Arial" panose="020B0604020202020204" pitchFamily="34" charset="0"/>
              </a:rPr>
              <a:t>This project aims to develop a feature-rich notes sharing web application using Python and the Django framework. Through an intuitive and customizable interface, users can create, organize, and share notes effortlessly. Leveraging advanced collaboration tools such as real-time editing and commenting, the platform facilitates interactive learning experiences and knowledge exchange. With emphasis on performance optimization and scalability, the application caters to the needs of diverse user communities, from students to professionals.</a:t>
            </a:r>
            <a:endParaRPr lang="en-IN" sz="1800" kern="100" dirty="0">
              <a:effectLst/>
              <a:latin typeface="Arial" panose="020B0604020202020204" pitchFamily="34" charset="0"/>
              <a:ea typeface="Aptos" panose="020B0004020202020204" pitchFamily="34" charset="0"/>
              <a:cs typeface="Arial" panose="020B0604020202020204" pitchFamily="34" charset="0"/>
            </a:endParaRPr>
          </a:p>
        </p:txBody>
      </p:sp>
    </p:spTree>
    <p:extLst>
      <p:ext uri="{BB962C8B-B14F-4D97-AF65-F5344CB8AC3E}">
        <p14:creationId xmlns:p14="http://schemas.microsoft.com/office/powerpoint/2010/main" val="46932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381000" y="1404256"/>
            <a:ext cx="3222172" cy="461665"/>
          </a:xfrm>
          <a:prstGeom prst="rect">
            <a:avLst/>
          </a:prstGeom>
          <a:noFill/>
        </p:spPr>
        <p:txBody>
          <a:bodyPr wrap="square" rtlCol="0">
            <a:spAutoFit/>
          </a:bodyPr>
          <a:lstStyle/>
          <a:p>
            <a:r>
              <a:rPr lang="en-US" sz="2400" b="1" dirty="0">
                <a:solidFill>
                  <a:srgbClr val="002060"/>
                </a:solidFill>
              </a:rPr>
              <a:t>Problem Statement</a:t>
            </a:r>
            <a:endParaRPr lang="en-IN" sz="2400" b="1" dirty="0">
              <a:solidFill>
                <a:srgbClr val="002060"/>
              </a:solidFill>
            </a:endParaRPr>
          </a:p>
        </p:txBody>
      </p:sp>
      <p:sp>
        <p:nvSpPr>
          <p:cNvPr id="6" name="TextBox 5">
            <a:extLst>
              <a:ext uri="{FF2B5EF4-FFF2-40B4-BE49-F238E27FC236}">
                <a16:creationId xmlns:a16="http://schemas.microsoft.com/office/drawing/2014/main" id="{43FC905D-33B1-6048-673E-6D0B02B84CB8}"/>
              </a:ext>
            </a:extLst>
          </p:cNvPr>
          <p:cNvSpPr txBox="1"/>
          <p:nvPr/>
        </p:nvSpPr>
        <p:spPr>
          <a:xfrm>
            <a:off x="1992086" y="2298948"/>
            <a:ext cx="6984766" cy="1339469"/>
          </a:xfrm>
          <a:prstGeom prst="rect">
            <a:avLst/>
          </a:prstGeom>
          <a:noFill/>
        </p:spPr>
        <p:txBody>
          <a:bodyPr wrap="square">
            <a:spAutoFit/>
          </a:bodyPr>
          <a:lstStyle/>
          <a:p>
            <a:pPr marL="457200" algn="just">
              <a:lnSpc>
                <a:spcPct val="115000"/>
              </a:lnSpc>
              <a:spcAft>
                <a:spcPts val="800"/>
              </a:spcAft>
            </a:pPr>
            <a:r>
              <a:rPr lang="en-US" sz="1800" b="1" kern="100" dirty="0">
                <a:effectLst/>
                <a:latin typeface="Arial" panose="020B0604020202020204" pitchFamily="34" charset="0"/>
                <a:ea typeface="Aptos" panose="020B0004020202020204" pitchFamily="34" charset="0"/>
                <a:cs typeface="Arial" panose="020B0604020202020204" pitchFamily="34" charset="0"/>
              </a:rPr>
              <a:t>Real-Time Collaboration Feature : </a:t>
            </a:r>
            <a:r>
              <a:rPr lang="en-US" sz="1800" kern="100" dirty="0">
                <a:effectLst/>
                <a:latin typeface="Arial" panose="020B0604020202020204" pitchFamily="34" charset="0"/>
                <a:ea typeface="Aptos" panose="020B0004020202020204" pitchFamily="34" charset="0"/>
                <a:cs typeface="Arial" panose="020B0604020202020204" pitchFamily="34" charset="0"/>
              </a:rPr>
              <a:t>Integrate real-time collaboration features into the application to enable multiple users to edit and view notes simultaneously, fostering better teamwork and productivity.</a:t>
            </a:r>
            <a:endParaRPr lang="en-IN" sz="1800" kern="100" dirty="0">
              <a:effectLst/>
              <a:latin typeface="Arial" panose="020B0604020202020204" pitchFamily="34" charset="0"/>
              <a:ea typeface="Aptos" panose="020B0004020202020204" pitchFamily="34" charset="0"/>
              <a:cs typeface="Arial" panose="020B0604020202020204" pitchFamily="34" charset="0"/>
            </a:endParaRPr>
          </a:p>
        </p:txBody>
      </p:sp>
    </p:spTree>
    <p:extLst>
      <p:ext uri="{BB962C8B-B14F-4D97-AF65-F5344CB8AC3E}">
        <p14:creationId xmlns:p14="http://schemas.microsoft.com/office/powerpoint/2010/main" val="42148164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2764972" cy="461665"/>
          </a:xfrm>
          <a:prstGeom prst="rect">
            <a:avLst/>
          </a:prstGeom>
          <a:noFill/>
        </p:spPr>
        <p:txBody>
          <a:bodyPr wrap="square" rtlCol="0">
            <a:spAutoFit/>
          </a:bodyPr>
          <a:lstStyle/>
          <a:p>
            <a:r>
              <a:rPr lang="en-US" sz="2400" b="1" dirty="0">
                <a:solidFill>
                  <a:srgbClr val="002060"/>
                </a:solidFill>
              </a:rPr>
              <a:t>Project Overview</a:t>
            </a:r>
            <a:endParaRPr lang="en-IN" sz="2400" b="1" dirty="0">
              <a:solidFill>
                <a:srgbClr val="002060"/>
              </a:solidFill>
            </a:endParaRPr>
          </a:p>
        </p:txBody>
      </p:sp>
      <p:sp>
        <p:nvSpPr>
          <p:cNvPr id="3" name="TextBox 2">
            <a:extLst>
              <a:ext uri="{FF2B5EF4-FFF2-40B4-BE49-F238E27FC236}">
                <a16:creationId xmlns:a16="http://schemas.microsoft.com/office/drawing/2014/main" id="{492073ED-7488-1BF5-24DC-879A3EACFC32}"/>
              </a:ext>
            </a:extLst>
          </p:cNvPr>
          <p:cNvSpPr txBox="1"/>
          <p:nvPr/>
        </p:nvSpPr>
        <p:spPr>
          <a:xfrm>
            <a:off x="1018690" y="1905506"/>
            <a:ext cx="8069125" cy="3046988"/>
          </a:xfrm>
          <a:prstGeom prst="rect">
            <a:avLst/>
          </a:prstGeom>
          <a:noFill/>
        </p:spPr>
        <p:txBody>
          <a:bodyPr wrap="square">
            <a:spAutoFit/>
          </a:bodyPr>
          <a:lstStyle/>
          <a:p>
            <a:pPr algn="just"/>
            <a:r>
              <a:rPr lang="en-US" sz="1600" b="0" i="0" dirty="0">
                <a:solidFill>
                  <a:srgbClr val="0D0D0D"/>
                </a:solidFill>
                <a:effectLst/>
                <a:highlight>
                  <a:srgbClr val="FFFFFF"/>
                </a:highlight>
                <a:latin typeface="Arial" panose="020B0604020202020204" pitchFamily="34" charset="0"/>
                <a:cs typeface="Arial" panose="020B0604020202020204" pitchFamily="34" charset="0"/>
              </a:rPr>
              <a:t>The proposed solution aims to develop a robust notes sharing web application using Python with the Django framework. This application will facilitate seamless sharing and collaboration on notes among users, providing a user-friendly interface and robust security measures</a:t>
            </a:r>
            <a:r>
              <a:rPr lang="en-US" sz="1600" dirty="0">
                <a:solidFill>
                  <a:srgbClr val="0D0D0D"/>
                </a:solidFill>
                <a:highlight>
                  <a:srgbClr val="FFFFFF"/>
                </a:highlight>
                <a:latin typeface="Arial" panose="020B0604020202020204" pitchFamily="34" charset="0"/>
                <a:cs typeface="Arial" panose="020B0604020202020204" pitchFamily="34" charset="0"/>
              </a:rPr>
              <a:t>.</a:t>
            </a:r>
          </a:p>
          <a:p>
            <a:pPr algn="just"/>
            <a:endParaRPr lang="en-US" sz="1600" b="0" i="0" dirty="0">
              <a:solidFill>
                <a:srgbClr val="0D0D0D"/>
              </a:solidFill>
              <a:effectLst/>
              <a:highlight>
                <a:srgbClr val="FFFFFF"/>
              </a:highlight>
              <a:latin typeface="Arial" panose="020B0604020202020204" pitchFamily="34" charset="0"/>
              <a:cs typeface="Arial" panose="020B0604020202020204" pitchFamily="34" charset="0"/>
            </a:endParaRPr>
          </a:p>
          <a:p>
            <a:pPr algn="just"/>
            <a:r>
              <a:rPr lang="en-US" sz="1600" b="0" i="0" dirty="0">
                <a:solidFill>
                  <a:srgbClr val="0D0D0D"/>
                </a:solidFill>
                <a:effectLst/>
                <a:highlight>
                  <a:srgbClr val="FFFFFF"/>
                </a:highlight>
                <a:latin typeface="Arial" panose="020B0604020202020204" pitchFamily="34" charset="0"/>
                <a:cs typeface="Arial" panose="020B0604020202020204" pitchFamily="34" charset="0"/>
              </a:rPr>
              <a:t>Our Notes Sharing Web Application built on Python with the Django framework has laid a strong foundation for collaborative note-taking and sharing. However, to ensure its continued relevance and competitiveness in the ever-evolving landscape of digital collaboration tools, we propose several future enhancements aimed at enriching user experience, enhancing functionality, and optimizing performance.</a:t>
            </a:r>
          </a:p>
          <a:p>
            <a:pPr algn="just"/>
            <a:br>
              <a:rPr lang="en-US" sz="1600" dirty="0">
                <a:latin typeface="Arial" panose="020B0604020202020204" pitchFamily="34" charset="0"/>
                <a:cs typeface="Arial" panose="020B0604020202020204" pitchFamily="34" charset="0"/>
              </a:rPr>
            </a:br>
            <a:endParaRPr lang="en-US" sz="1600" b="0" i="0" dirty="0">
              <a:solidFill>
                <a:srgbClr val="0D0D0D"/>
              </a:solidFill>
              <a:effectLst/>
              <a:highlight>
                <a:srgbClr val="FFFFFF"/>
              </a:highligh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363864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2764972" cy="461665"/>
          </a:xfrm>
          <a:prstGeom prst="rect">
            <a:avLst/>
          </a:prstGeom>
          <a:noFill/>
        </p:spPr>
        <p:txBody>
          <a:bodyPr wrap="square" rtlCol="0">
            <a:spAutoFit/>
          </a:bodyPr>
          <a:lstStyle/>
          <a:p>
            <a:r>
              <a:rPr lang="en-US" sz="2400" b="1" dirty="0">
                <a:solidFill>
                  <a:srgbClr val="002060"/>
                </a:solidFill>
              </a:rPr>
              <a:t>Proposed Solution</a:t>
            </a:r>
            <a:endParaRPr lang="en-IN" sz="2400" b="1" dirty="0">
              <a:solidFill>
                <a:srgbClr val="002060"/>
              </a:solidFill>
            </a:endParaRPr>
          </a:p>
        </p:txBody>
      </p:sp>
      <p:sp>
        <p:nvSpPr>
          <p:cNvPr id="3" name="TextBox 2">
            <a:extLst>
              <a:ext uri="{FF2B5EF4-FFF2-40B4-BE49-F238E27FC236}">
                <a16:creationId xmlns:a16="http://schemas.microsoft.com/office/drawing/2014/main" id="{A0D6E91A-6C41-A04E-4B1E-04D1A3C975DF}"/>
              </a:ext>
            </a:extLst>
          </p:cNvPr>
          <p:cNvSpPr txBox="1"/>
          <p:nvPr/>
        </p:nvSpPr>
        <p:spPr>
          <a:xfrm>
            <a:off x="1016233" y="1900231"/>
            <a:ext cx="9535886" cy="2446824"/>
          </a:xfrm>
          <a:prstGeom prst="rect">
            <a:avLst/>
          </a:prstGeom>
          <a:noFill/>
        </p:spPr>
        <p:txBody>
          <a:bodyPr wrap="square">
            <a:spAutoFit/>
          </a:bodyPr>
          <a:lstStyle/>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Söhne"/>
              </a:rPr>
              <a:t>The proposed solution aims to develop a robust notes sharing web application using Python with the Django framework. This application will facilitate seamless sharing and collaboration on notes among users, providing a user-friendly interface and robust security measures.</a:t>
            </a:r>
          </a:p>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Söhne"/>
              </a:rPr>
              <a:t>Implement a secure user authentication system allowing users to sign up, log in, and manage their accounts securely.</a:t>
            </a:r>
          </a:p>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Söhne"/>
              </a:rPr>
              <a:t>Users can create, edit, and delete their notes. Rich text editing capabilities can be integrated to enhance the note-taking experience.</a:t>
            </a:r>
          </a:p>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Söhne"/>
              </a:rPr>
              <a:t>Enable users to share their notes with other users, allowing for real-time collaboration on notes. Implement features such as version control to track changes and revisions.</a:t>
            </a:r>
          </a:p>
        </p:txBody>
      </p:sp>
    </p:spTree>
    <p:extLst>
      <p:ext uri="{BB962C8B-B14F-4D97-AF65-F5344CB8AC3E}">
        <p14:creationId xmlns:p14="http://schemas.microsoft.com/office/powerpoint/2010/main" val="19465274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3156858" cy="461665"/>
          </a:xfrm>
          <a:prstGeom prst="rect">
            <a:avLst/>
          </a:prstGeom>
          <a:noFill/>
        </p:spPr>
        <p:txBody>
          <a:bodyPr wrap="square" rtlCol="0">
            <a:spAutoFit/>
          </a:bodyPr>
          <a:lstStyle/>
          <a:p>
            <a:r>
              <a:rPr lang="en-US" sz="2400" b="1" dirty="0">
                <a:solidFill>
                  <a:srgbClr val="002060"/>
                </a:solidFill>
              </a:rPr>
              <a:t>Technologies Used</a:t>
            </a:r>
            <a:endParaRPr lang="en-IN" sz="2400" b="1" dirty="0">
              <a:solidFill>
                <a:srgbClr val="002060"/>
              </a:solidFill>
            </a:endParaRPr>
          </a:p>
        </p:txBody>
      </p:sp>
      <p:pic>
        <p:nvPicPr>
          <p:cNvPr id="10" name="Picture 9" descr="A screenshot of a phone&#10;&#10;Description automatically generated">
            <a:extLst>
              <a:ext uri="{FF2B5EF4-FFF2-40B4-BE49-F238E27FC236}">
                <a16:creationId xmlns:a16="http://schemas.microsoft.com/office/drawing/2014/main" id="{ED097046-3764-4EDC-0F4F-A6C378C48FC5}"/>
              </a:ext>
            </a:extLst>
          </p:cNvPr>
          <p:cNvPicPr>
            <a:picLocks noChangeAspect="1"/>
          </p:cNvPicPr>
          <p:nvPr/>
        </p:nvPicPr>
        <p:blipFill rotWithShape="1">
          <a:blip r:embed="rId3">
            <a:extLst>
              <a:ext uri="{28A0092B-C50C-407E-A947-70E740481C1C}">
                <a14:useLocalDpi xmlns:a14="http://schemas.microsoft.com/office/drawing/2010/main" val="0"/>
              </a:ext>
            </a:extLst>
          </a:blip>
          <a:srcRect l="15786" t="19841" r="14021" b="51904"/>
          <a:stretch/>
        </p:blipFill>
        <p:spPr>
          <a:xfrm>
            <a:off x="1164772" y="3015343"/>
            <a:ext cx="3418114" cy="2667001"/>
          </a:xfrm>
          <a:prstGeom prst="rect">
            <a:avLst/>
          </a:prstGeom>
        </p:spPr>
      </p:pic>
      <p:pic>
        <p:nvPicPr>
          <p:cNvPr id="10242" name="Picture 2">
            <a:extLst>
              <a:ext uri="{FF2B5EF4-FFF2-40B4-BE49-F238E27FC236}">
                <a16:creationId xmlns:a16="http://schemas.microsoft.com/office/drawing/2014/main" id="{2786495C-A2B0-0923-8DB1-4AD8BF9FA4B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66114" y="3113314"/>
            <a:ext cx="4190997" cy="2405743"/>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BCCC1501-8F92-6BAD-EFB4-FD86FC767057}"/>
              </a:ext>
            </a:extLst>
          </p:cNvPr>
          <p:cNvSpPr txBox="1"/>
          <p:nvPr/>
        </p:nvSpPr>
        <p:spPr>
          <a:xfrm>
            <a:off x="2296886" y="2307772"/>
            <a:ext cx="1578428" cy="430887"/>
          </a:xfrm>
          <a:prstGeom prst="rect">
            <a:avLst/>
          </a:prstGeom>
          <a:noFill/>
        </p:spPr>
        <p:txBody>
          <a:bodyPr wrap="square" rtlCol="0">
            <a:spAutoFit/>
          </a:bodyPr>
          <a:lstStyle/>
          <a:p>
            <a:r>
              <a:rPr lang="en-US" sz="2200" b="1" dirty="0"/>
              <a:t>Frontend</a:t>
            </a:r>
            <a:endParaRPr lang="en-IN" sz="2200" b="1" dirty="0"/>
          </a:p>
        </p:txBody>
      </p:sp>
      <p:sp>
        <p:nvSpPr>
          <p:cNvPr id="12" name="TextBox 11">
            <a:extLst>
              <a:ext uri="{FF2B5EF4-FFF2-40B4-BE49-F238E27FC236}">
                <a16:creationId xmlns:a16="http://schemas.microsoft.com/office/drawing/2014/main" id="{0CE27948-AFFE-83E8-8E60-A97D1ECBA349}"/>
              </a:ext>
            </a:extLst>
          </p:cNvPr>
          <p:cNvSpPr txBox="1"/>
          <p:nvPr/>
        </p:nvSpPr>
        <p:spPr>
          <a:xfrm>
            <a:off x="7805057" y="2307772"/>
            <a:ext cx="1317171" cy="430887"/>
          </a:xfrm>
          <a:prstGeom prst="rect">
            <a:avLst/>
          </a:prstGeom>
          <a:noFill/>
        </p:spPr>
        <p:txBody>
          <a:bodyPr wrap="square" rtlCol="0">
            <a:spAutoFit/>
          </a:bodyPr>
          <a:lstStyle/>
          <a:p>
            <a:r>
              <a:rPr lang="en-US" sz="2200" b="1" dirty="0"/>
              <a:t>Backend</a:t>
            </a:r>
            <a:endParaRPr lang="en-IN" sz="2200" b="1" dirty="0"/>
          </a:p>
        </p:txBody>
      </p:sp>
    </p:spTree>
    <p:extLst>
      <p:ext uri="{BB962C8B-B14F-4D97-AF65-F5344CB8AC3E}">
        <p14:creationId xmlns:p14="http://schemas.microsoft.com/office/powerpoint/2010/main" val="40111945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3385458" cy="461665"/>
          </a:xfrm>
          <a:prstGeom prst="rect">
            <a:avLst/>
          </a:prstGeom>
          <a:noFill/>
        </p:spPr>
        <p:txBody>
          <a:bodyPr wrap="square" rtlCol="0">
            <a:spAutoFit/>
          </a:bodyPr>
          <a:lstStyle/>
          <a:p>
            <a:r>
              <a:rPr lang="en-US" sz="2400" b="1" dirty="0">
                <a:solidFill>
                  <a:srgbClr val="002060"/>
                </a:solidFill>
              </a:rPr>
              <a:t>Modelling &amp; Results</a:t>
            </a:r>
            <a:endParaRPr lang="en-IN" sz="2400" b="1" dirty="0">
              <a:solidFill>
                <a:srgbClr val="002060"/>
              </a:solidFill>
            </a:endParaRPr>
          </a:p>
        </p:txBody>
      </p:sp>
      <p:sp>
        <p:nvSpPr>
          <p:cNvPr id="3" name="TextBox 2">
            <a:extLst>
              <a:ext uri="{FF2B5EF4-FFF2-40B4-BE49-F238E27FC236}">
                <a16:creationId xmlns:a16="http://schemas.microsoft.com/office/drawing/2014/main" id="{71DF833E-9D9B-91E3-123C-E0BD18FB33B1}"/>
              </a:ext>
            </a:extLst>
          </p:cNvPr>
          <p:cNvSpPr txBox="1"/>
          <p:nvPr/>
        </p:nvSpPr>
        <p:spPr>
          <a:xfrm>
            <a:off x="1149145" y="1963891"/>
            <a:ext cx="7843683" cy="4339650"/>
          </a:xfrm>
          <a:prstGeom prst="rect">
            <a:avLst/>
          </a:prstGeom>
          <a:noFill/>
        </p:spPr>
        <p:txBody>
          <a:bodyPr wrap="square">
            <a:spAutoFit/>
          </a:bodyPr>
          <a:lstStyle/>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Python:</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Utilize Python as the primary programming language for backend development due to its simplicity, versatility, and extensive libraries.</a:t>
            </a:r>
          </a:p>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Django Framework:</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Leverage the Django framework for rapid development, built-in security features, and scalability.</a:t>
            </a:r>
          </a:p>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HTML/CSS/JavaScript:</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Use these technologies for frontend development to create an intuitive and interactive user interface.</a:t>
            </a:r>
          </a:p>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SQLite/PostgreSQL:</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Employ SQLite during development for its simplicity and switch to PostgreSQL for production for better scalability and performance.</a:t>
            </a:r>
          </a:p>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RESTful API:</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Develop a RESTful API to facilitate communication between the frontend and backend, enabling seamless integration with other platforms and services.</a:t>
            </a:r>
          </a:p>
          <a:p>
            <a:pPr marL="285750" indent="-285750" algn="just">
              <a:buFont typeface="Wingdings" panose="05000000000000000000" pitchFamily="2" charset="2"/>
              <a:buChar char="§"/>
            </a:pPr>
            <a:endParaRPr lang="en-US" sz="1600" dirty="0">
              <a:solidFill>
                <a:srgbClr val="0D0D0D"/>
              </a:solidFill>
              <a:highlight>
                <a:srgbClr val="FFFFFF"/>
              </a:highlight>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
            </a:pPr>
            <a:endParaRPr lang="en-US" sz="1600" b="0" i="0" dirty="0">
              <a:solidFill>
                <a:srgbClr val="0D0D0D"/>
              </a:solidFill>
              <a:effectLst/>
              <a:highlight>
                <a:srgbClr val="FFFFFF"/>
              </a:highlight>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
            </a:pPr>
            <a:endParaRPr lang="en-US" sz="1600" dirty="0">
              <a:solidFill>
                <a:srgbClr val="0D0D0D"/>
              </a:solidFill>
              <a:highlight>
                <a:srgbClr val="FFFFFF"/>
              </a:highlight>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
            </a:pPr>
            <a:endParaRPr lang="en-US" sz="1600" b="0" i="0" dirty="0">
              <a:solidFill>
                <a:srgbClr val="0D0D0D"/>
              </a:solidFill>
              <a:effectLst/>
              <a:highlight>
                <a:srgbClr val="FFFFFF"/>
              </a:highlight>
              <a:latin typeface="Arial" panose="020B0604020202020204" pitchFamily="34" charset="0"/>
              <a:cs typeface="Arial" panose="020B0604020202020204" pitchFamily="34" charset="0"/>
            </a:endParaRPr>
          </a:p>
          <a:p>
            <a:pPr algn="just"/>
            <a:r>
              <a:rPr lang="en-US" sz="2000" dirty="0"/>
              <a:t>Results  </a:t>
            </a:r>
            <a:r>
              <a:rPr lang="en-US" sz="2000" dirty="0">
                <a:sym typeface="Wingdings" panose="05000000000000000000" pitchFamily="2" charset="2"/>
              </a:rPr>
              <a:t> next slides</a:t>
            </a:r>
            <a:endParaRPr lang="en-IN" sz="2000" dirty="0"/>
          </a:p>
          <a:p>
            <a:pPr algn="just"/>
            <a:endParaRPr lang="en-US" sz="1600" b="0" i="0" dirty="0">
              <a:solidFill>
                <a:srgbClr val="0D0D0D"/>
              </a:solidFill>
              <a:effectLst/>
              <a:highlight>
                <a:srgbClr val="FFFFFF"/>
              </a:highligh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831689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5102834" y="1014119"/>
            <a:ext cx="2764972" cy="461665"/>
          </a:xfrm>
          <a:prstGeom prst="rect">
            <a:avLst/>
          </a:prstGeom>
          <a:noFill/>
        </p:spPr>
        <p:txBody>
          <a:bodyPr wrap="square" rtlCol="0">
            <a:spAutoFit/>
          </a:bodyPr>
          <a:lstStyle/>
          <a:p>
            <a:r>
              <a:rPr lang="en-US" sz="2400" b="1" dirty="0"/>
              <a:t>Home Page</a:t>
            </a:r>
            <a:endParaRPr lang="en-IN" sz="2400" b="1" dirty="0"/>
          </a:p>
        </p:txBody>
      </p:sp>
      <p:pic>
        <p:nvPicPr>
          <p:cNvPr id="9" name="Picture 8">
            <a:extLst>
              <a:ext uri="{FF2B5EF4-FFF2-40B4-BE49-F238E27FC236}">
                <a16:creationId xmlns:a16="http://schemas.microsoft.com/office/drawing/2014/main" id="{7284D759-134F-D301-3B85-8185DDB53809}"/>
              </a:ext>
            </a:extLst>
          </p:cNvPr>
          <p:cNvPicPr>
            <a:picLocks noChangeAspect="1"/>
          </p:cNvPicPr>
          <p:nvPr/>
        </p:nvPicPr>
        <p:blipFill rotWithShape="1">
          <a:blip r:embed="rId3">
            <a:extLst>
              <a:ext uri="{28A0092B-C50C-407E-A947-70E740481C1C}">
                <a14:useLocalDpi xmlns:a14="http://schemas.microsoft.com/office/drawing/2010/main" val="0"/>
              </a:ext>
            </a:extLst>
          </a:blip>
          <a:srcRect b="44364"/>
          <a:stretch/>
        </p:blipFill>
        <p:spPr>
          <a:xfrm>
            <a:off x="1295754" y="1640817"/>
            <a:ext cx="9535886" cy="3983235"/>
          </a:xfrm>
          <a:prstGeom prst="rect">
            <a:avLst/>
          </a:prstGeom>
          <a:ln>
            <a:solidFill>
              <a:schemeClr val="accent1"/>
            </a:solidFill>
          </a:ln>
        </p:spPr>
      </p:pic>
    </p:spTree>
    <p:extLst>
      <p:ext uri="{BB962C8B-B14F-4D97-AF65-F5344CB8AC3E}">
        <p14:creationId xmlns:p14="http://schemas.microsoft.com/office/powerpoint/2010/main" val="27932457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130</TotalTime>
  <Words>719</Words>
  <Application>Microsoft Office PowerPoint</Application>
  <PresentationFormat>Widescreen</PresentationFormat>
  <Paragraphs>69</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Aptos</vt:lpstr>
      <vt:lpstr>Aptos Display</vt:lpstr>
      <vt:lpstr>Arial</vt:lpstr>
      <vt:lpstr>Calibri</vt:lpstr>
      <vt:lpstr>Söhne</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Divya Venkatesan</dc:creator>
  <cp:lastModifiedBy>Govarthni Rajavel</cp:lastModifiedBy>
  <cp:revision>31</cp:revision>
  <dcterms:created xsi:type="dcterms:W3CDTF">2024-04-08T08:29:47Z</dcterms:created>
  <dcterms:modified xsi:type="dcterms:W3CDTF">2024-04-09T08:07:46Z</dcterms:modified>
</cp:coreProperties>
</file>