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56" r:id="rId3"/>
    <p:sldId id="257" r:id="rId4"/>
    <p:sldId id="258" r:id="rId5"/>
    <p:sldId id="275" r:id="rId6"/>
    <p:sldId id="259" r:id="rId7"/>
    <p:sldId id="280" r:id="rId8"/>
    <p:sldId id="290" r:id="rId9"/>
    <p:sldId id="276" r:id="rId10"/>
    <p:sldId id="284" r:id="rId11"/>
    <p:sldId id="286" r:id="rId12"/>
    <p:sldId id="285" r:id="rId13"/>
    <p:sldId id="291" r:id="rId14"/>
    <p:sldId id="292" r:id="rId15"/>
    <p:sldId id="293" r:id="rId16"/>
    <p:sldId id="294" r:id="rId17"/>
    <p:sldId id="295" r:id="rId18"/>
    <p:sldId id="304" r:id="rId19"/>
    <p:sldId id="300" r:id="rId20"/>
    <p:sldId id="299" r:id="rId21"/>
    <p:sldId id="298" r:id="rId22"/>
    <p:sldId id="297" r:id="rId23"/>
    <p:sldId id="296" r:id="rId24"/>
    <p:sldId id="303" r:id="rId25"/>
    <p:sldId id="308" r:id="rId26"/>
    <p:sldId id="301" r:id="rId27"/>
    <p:sldId id="309" r:id="rId28"/>
    <p:sldId id="305" r:id="rId29"/>
    <p:sldId id="310" r:id="rId30"/>
    <p:sldId id="311" r:id="rId31"/>
    <p:sldId id="314" r:id="rId32"/>
    <p:sldId id="306" r:id="rId33"/>
    <p:sldId id="302" r:id="rId34"/>
    <p:sldId id="315" r:id="rId35"/>
    <p:sldId id="316" r:id="rId36"/>
    <p:sldId id="317" r:id="rId37"/>
    <p:sldId id="313" r:id="rId38"/>
    <p:sldId id="318" r:id="rId39"/>
    <p:sldId id="320" r:id="rId40"/>
    <p:sldId id="321" r:id="rId41"/>
    <p:sldId id="322" r:id="rId42"/>
    <p:sldId id="323" r:id="rId43"/>
    <p:sldId id="319" r:id="rId44"/>
    <p:sldId id="324" r:id="rId45"/>
    <p:sldId id="331" r:id="rId46"/>
    <p:sldId id="325" r:id="rId47"/>
    <p:sldId id="328" r:id="rId48"/>
    <p:sldId id="333" r:id="rId49"/>
    <p:sldId id="338" r:id="rId50"/>
    <p:sldId id="334" r:id="rId51"/>
    <p:sldId id="339" r:id="rId52"/>
    <p:sldId id="330" r:id="rId53"/>
    <p:sldId id="326" r:id="rId54"/>
    <p:sldId id="335" r:id="rId55"/>
    <p:sldId id="336" r:id="rId56"/>
    <p:sldId id="337" r:id="rId57"/>
    <p:sldId id="368" r:id="rId58"/>
    <p:sldId id="340" r:id="rId59"/>
    <p:sldId id="342" r:id="rId60"/>
    <p:sldId id="343" r:id="rId61"/>
    <p:sldId id="344" r:id="rId62"/>
    <p:sldId id="346" r:id="rId63"/>
    <p:sldId id="341" r:id="rId64"/>
    <p:sldId id="345" r:id="rId65"/>
    <p:sldId id="349" r:id="rId66"/>
    <p:sldId id="350" r:id="rId67"/>
    <p:sldId id="351" r:id="rId68"/>
    <p:sldId id="352" r:id="rId69"/>
    <p:sldId id="353" r:id="rId70"/>
    <p:sldId id="354" r:id="rId71"/>
    <p:sldId id="347" r:id="rId72"/>
    <p:sldId id="355" r:id="rId73"/>
    <p:sldId id="356" r:id="rId74"/>
    <p:sldId id="357" r:id="rId75"/>
    <p:sldId id="358" r:id="rId76"/>
    <p:sldId id="360" r:id="rId77"/>
    <p:sldId id="359" r:id="rId78"/>
    <p:sldId id="367" r:id="rId79"/>
    <p:sldId id="363" r:id="rId80"/>
    <p:sldId id="366" r:id="rId81"/>
    <p:sldId id="364" r:id="rId82"/>
    <p:sldId id="365" r:id="rId83"/>
    <p:sldId id="348" r:id="rId84"/>
    <p:sldId id="362" r:id="rId85"/>
    <p:sldId id="369" r:id="rId86"/>
    <p:sldId id="370" r:id="rId87"/>
    <p:sldId id="371" r:id="rId88"/>
    <p:sldId id="372" r:id="rId89"/>
    <p:sldId id="373" r:id="rId90"/>
    <p:sldId id="374" r:id="rId91"/>
    <p:sldId id="375" r:id="rId92"/>
    <p:sldId id="380" r:id="rId93"/>
    <p:sldId id="383" r:id="rId94"/>
    <p:sldId id="382" r:id="rId95"/>
    <p:sldId id="381" r:id="rId96"/>
    <p:sldId id="376" r:id="rId97"/>
    <p:sldId id="377" r:id="rId98"/>
    <p:sldId id="386" r:id="rId99"/>
    <p:sldId id="378" r:id="rId100"/>
    <p:sldId id="379" r:id="rId101"/>
    <p:sldId id="384" r:id="rId102"/>
    <p:sldId id="385"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409" r:id="rId116"/>
    <p:sldId id="412" r:id="rId117"/>
    <p:sldId id="408" r:id="rId118"/>
    <p:sldId id="411" r:id="rId119"/>
    <p:sldId id="410" r:id="rId120"/>
    <p:sldId id="414" r:id="rId121"/>
    <p:sldId id="415" r:id="rId122"/>
    <p:sldId id="413" r:id="rId123"/>
    <p:sldId id="416" r:id="rId124"/>
    <p:sldId id="406" r:id="rId125"/>
    <p:sldId id="405" r:id="rId126"/>
    <p:sldId id="404" r:id="rId127"/>
    <p:sldId id="403" r:id="rId128"/>
    <p:sldId id="418" r:id="rId129"/>
    <p:sldId id="419" r:id="rId130"/>
    <p:sldId id="420" r:id="rId131"/>
    <p:sldId id="421" r:id="rId132"/>
    <p:sldId id="422" r:id="rId133"/>
    <p:sldId id="417" r:id="rId134"/>
    <p:sldId id="423" r:id="rId135"/>
    <p:sldId id="399" r:id="rId136"/>
    <p:sldId id="400" r:id="rId137"/>
    <p:sldId id="401" r:id="rId138"/>
    <p:sldId id="402" r:id="rId139"/>
    <p:sldId id="424" r:id="rId140"/>
    <p:sldId id="433" r:id="rId141"/>
    <p:sldId id="425" r:id="rId142"/>
    <p:sldId id="426" r:id="rId143"/>
    <p:sldId id="427" r:id="rId144"/>
    <p:sldId id="428" r:id="rId145"/>
    <p:sldId id="429" r:id="rId146"/>
    <p:sldId id="430" r:id="rId147"/>
    <p:sldId id="434" r:id="rId148"/>
    <p:sldId id="431" r:id="rId149"/>
    <p:sldId id="432" r:id="rId150"/>
    <p:sldId id="435" r:id="rId151"/>
    <p:sldId id="436" r:id="rId152"/>
    <p:sldId id="437" r:id="rId153"/>
    <p:sldId id="438" r:id="rId15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249" autoAdjust="0"/>
  </p:normalViewPr>
  <p:slideViewPr>
    <p:cSldViewPr snapToGrid="0">
      <p:cViewPr varScale="1">
        <p:scale>
          <a:sx n="68" d="100"/>
          <a:sy n="68"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1F72D-DE0A-423D-8C2B-473582E17BD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B208B80-418E-4B42-95C9-B428BD13EF9E}">
      <dgm:prSet custT="1"/>
      <dgm:spPr/>
      <dgm:t>
        <a:bodyPr/>
        <a:lstStyle/>
        <a:p>
          <a:r>
            <a:rPr lang="en-US" sz="1600" b="1" i="0" dirty="0">
              <a:latin typeface="Calibri" panose="020F0502020204030204" pitchFamily="34" charset="0"/>
              <a:cs typeface="Calibri" panose="020F0502020204030204" pitchFamily="34" charset="0"/>
            </a:rPr>
            <a:t>Statistical Indexing</a:t>
          </a:r>
          <a:endParaRPr lang="en-US" sz="1600" dirty="0">
            <a:latin typeface="Calibri" panose="020F0502020204030204" pitchFamily="34" charset="0"/>
            <a:cs typeface="Calibri" panose="020F0502020204030204" pitchFamily="34" charset="0"/>
          </a:endParaRPr>
        </a:p>
      </dgm:t>
    </dgm:pt>
    <dgm:pt modelId="{2D987EFD-CA9C-41AE-9DCE-50622A3F15C0}" type="parTrans" cxnId="{8DD91489-2F0E-4C20-8E2F-21B7631E0E58}">
      <dgm:prSet/>
      <dgm:spPr/>
      <dgm:t>
        <a:bodyPr/>
        <a:lstStyle/>
        <a:p>
          <a:endParaRPr lang="en-US"/>
        </a:p>
      </dgm:t>
    </dgm:pt>
    <dgm:pt modelId="{AF27C118-89C5-4CB5-8F52-703FFD172365}" type="sibTrans" cxnId="{8DD91489-2F0E-4C20-8E2F-21B7631E0E58}">
      <dgm:prSet/>
      <dgm:spPr/>
      <dgm:t>
        <a:bodyPr/>
        <a:lstStyle/>
        <a:p>
          <a:endParaRPr lang="en-US"/>
        </a:p>
      </dgm:t>
    </dgm:pt>
    <dgm:pt modelId="{0DE60279-CCE5-4445-8339-7FDFF9B882E8}">
      <dgm:prSet custT="1"/>
      <dgm:spPr/>
      <dgm:t>
        <a:bodyPr/>
        <a:lstStyle/>
        <a:p>
          <a:r>
            <a:rPr lang="en-US" sz="1600" b="0" i="0" dirty="0">
              <a:latin typeface="Calibri" panose="020F0502020204030204" pitchFamily="34" charset="0"/>
              <a:cs typeface="Calibri" panose="020F0502020204030204" pitchFamily="34" charset="0"/>
            </a:rPr>
            <a:t>Probabilistic Weighting</a:t>
          </a:r>
          <a:endParaRPr lang="en-US" sz="1600" dirty="0">
            <a:latin typeface="Calibri" panose="020F0502020204030204" pitchFamily="34" charset="0"/>
            <a:cs typeface="Calibri" panose="020F0502020204030204" pitchFamily="34" charset="0"/>
          </a:endParaRPr>
        </a:p>
      </dgm:t>
    </dgm:pt>
    <dgm:pt modelId="{09B95940-5742-4252-B917-D6E72A79C718}" type="parTrans" cxnId="{08396D30-6055-4E8F-AB95-B25B39951692}">
      <dgm:prSet/>
      <dgm:spPr/>
      <dgm:t>
        <a:bodyPr/>
        <a:lstStyle/>
        <a:p>
          <a:endParaRPr lang="en-US" sz="1600">
            <a:latin typeface="Calibri" panose="020F0502020204030204" pitchFamily="34" charset="0"/>
            <a:cs typeface="Calibri" panose="020F0502020204030204" pitchFamily="34" charset="0"/>
          </a:endParaRPr>
        </a:p>
      </dgm:t>
    </dgm:pt>
    <dgm:pt modelId="{B9A0B11E-5A06-4818-AA94-7EB83993EA2E}" type="sibTrans" cxnId="{08396D30-6055-4E8F-AB95-B25B39951692}">
      <dgm:prSet/>
      <dgm:spPr/>
      <dgm:t>
        <a:bodyPr/>
        <a:lstStyle/>
        <a:p>
          <a:endParaRPr lang="en-US"/>
        </a:p>
      </dgm:t>
    </dgm:pt>
    <dgm:pt modelId="{DCB1C706-6D38-4280-890E-DF0EFD62F917}">
      <dgm:prSet custT="1"/>
      <dgm:spPr/>
      <dgm:t>
        <a:bodyPr/>
        <a:lstStyle/>
        <a:p>
          <a:r>
            <a:rPr lang="en-US" sz="1600" b="0" i="0">
              <a:latin typeface="Calibri" panose="020F0502020204030204" pitchFamily="34" charset="0"/>
              <a:cs typeface="Calibri" panose="020F0502020204030204" pitchFamily="34" charset="0"/>
            </a:rPr>
            <a:t>Vector Weighting</a:t>
          </a:r>
          <a:endParaRPr lang="en-US" sz="1600">
            <a:latin typeface="Calibri" panose="020F0502020204030204" pitchFamily="34" charset="0"/>
            <a:cs typeface="Calibri" panose="020F0502020204030204" pitchFamily="34" charset="0"/>
          </a:endParaRPr>
        </a:p>
      </dgm:t>
    </dgm:pt>
    <dgm:pt modelId="{ED226D31-7570-47D5-9158-CC4C947DE25B}" type="parTrans" cxnId="{7F3B041F-7923-4ABA-925D-6BDEEB1DF39F}">
      <dgm:prSet/>
      <dgm:spPr/>
      <dgm:t>
        <a:bodyPr/>
        <a:lstStyle/>
        <a:p>
          <a:endParaRPr lang="en-US" sz="1600">
            <a:latin typeface="Calibri" panose="020F0502020204030204" pitchFamily="34" charset="0"/>
            <a:cs typeface="Calibri" panose="020F0502020204030204" pitchFamily="34" charset="0"/>
          </a:endParaRPr>
        </a:p>
      </dgm:t>
    </dgm:pt>
    <dgm:pt modelId="{BA313019-7AD5-4AA3-B61A-45D78109AAEC}" type="sibTrans" cxnId="{7F3B041F-7923-4ABA-925D-6BDEEB1DF39F}">
      <dgm:prSet/>
      <dgm:spPr/>
      <dgm:t>
        <a:bodyPr/>
        <a:lstStyle/>
        <a:p>
          <a:endParaRPr lang="en-US"/>
        </a:p>
      </dgm:t>
    </dgm:pt>
    <dgm:pt modelId="{5CF23843-16AA-42A0-A738-107C602E2ED3}">
      <dgm:prSet custT="1"/>
      <dgm:spPr/>
      <dgm:t>
        <a:bodyPr/>
        <a:lstStyle/>
        <a:p>
          <a:r>
            <a:rPr lang="en-US" sz="1600" b="0" i="0" dirty="0">
              <a:latin typeface="Calibri" panose="020F0502020204030204" pitchFamily="34" charset="0"/>
              <a:cs typeface="Calibri" panose="020F0502020204030204" pitchFamily="34" charset="0"/>
            </a:rPr>
            <a:t>Simple Term Frequency Algorithm</a:t>
          </a:r>
          <a:endParaRPr lang="en-US" sz="1600" dirty="0">
            <a:latin typeface="Calibri" panose="020F0502020204030204" pitchFamily="34" charset="0"/>
            <a:cs typeface="Calibri" panose="020F0502020204030204" pitchFamily="34" charset="0"/>
          </a:endParaRPr>
        </a:p>
      </dgm:t>
    </dgm:pt>
    <dgm:pt modelId="{0F095F1A-27B3-4C11-B023-A3289CEBD809}" type="parTrans" cxnId="{5935EAD1-4D48-479F-8078-09D2E9BAB47B}">
      <dgm:prSet/>
      <dgm:spPr/>
      <dgm:t>
        <a:bodyPr/>
        <a:lstStyle/>
        <a:p>
          <a:endParaRPr lang="en-US" sz="1600">
            <a:latin typeface="Calibri" panose="020F0502020204030204" pitchFamily="34" charset="0"/>
            <a:cs typeface="Calibri" panose="020F0502020204030204" pitchFamily="34" charset="0"/>
          </a:endParaRPr>
        </a:p>
      </dgm:t>
    </dgm:pt>
    <dgm:pt modelId="{704D907C-50D8-459F-9C88-B4BCC0355320}" type="sibTrans" cxnId="{5935EAD1-4D48-479F-8078-09D2E9BAB47B}">
      <dgm:prSet/>
      <dgm:spPr/>
      <dgm:t>
        <a:bodyPr/>
        <a:lstStyle/>
        <a:p>
          <a:endParaRPr lang="en-US"/>
        </a:p>
      </dgm:t>
    </dgm:pt>
    <dgm:pt modelId="{A35E3ADE-4CB7-488E-9BC4-E37C21E86DDB}">
      <dgm:prSet custT="1"/>
      <dgm:spPr/>
      <dgm:t>
        <a:bodyPr/>
        <a:lstStyle/>
        <a:p>
          <a:r>
            <a:rPr lang="en-US" sz="1600" b="0" i="0" dirty="0">
              <a:latin typeface="Calibri" panose="020F0502020204030204" pitchFamily="34" charset="0"/>
              <a:cs typeface="Calibri" panose="020F0502020204030204" pitchFamily="34" charset="0"/>
            </a:rPr>
            <a:t>Inverse Document Frequency</a:t>
          </a:r>
          <a:endParaRPr lang="en-US" sz="1600" dirty="0">
            <a:latin typeface="Calibri" panose="020F0502020204030204" pitchFamily="34" charset="0"/>
            <a:cs typeface="Calibri" panose="020F0502020204030204" pitchFamily="34" charset="0"/>
          </a:endParaRPr>
        </a:p>
      </dgm:t>
    </dgm:pt>
    <dgm:pt modelId="{5D6349B9-6AEA-4308-B03D-830B887346F9}" type="parTrans" cxnId="{6CAA9DBE-5F8F-4E62-B74F-A4237CDE9B0A}">
      <dgm:prSet/>
      <dgm:spPr/>
      <dgm:t>
        <a:bodyPr/>
        <a:lstStyle/>
        <a:p>
          <a:endParaRPr lang="en-US" sz="1600">
            <a:latin typeface="Calibri" panose="020F0502020204030204" pitchFamily="34" charset="0"/>
            <a:cs typeface="Calibri" panose="020F0502020204030204" pitchFamily="34" charset="0"/>
          </a:endParaRPr>
        </a:p>
      </dgm:t>
    </dgm:pt>
    <dgm:pt modelId="{BED30228-44F1-4360-BFBC-1809E0BDBD7C}" type="sibTrans" cxnId="{6CAA9DBE-5F8F-4E62-B74F-A4237CDE9B0A}">
      <dgm:prSet/>
      <dgm:spPr/>
      <dgm:t>
        <a:bodyPr/>
        <a:lstStyle/>
        <a:p>
          <a:endParaRPr lang="en-US"/>
        </a:p>
      </dgm:t>
    </dgm:pt>
    <dgm:pt modelId="{0E1DDE3C-AB6C-415C-872C-634B6A6950A7}">
      <dgm:prSet custT="1"/>
      <dgm:spPr/>
      <dgm:t>
        <a:bodyPr/>
        <a:lstStyle/>
        <a:p>
          <a:r>
            <a:rPr lang="en-US" sz="1600" b="0" i="0" dirty="0">
              <a:latin typeface="Calibri" panose="020F0502020204030204" pitchFamily="34" charset="0"/>
              <a:cs typeface="Calibri" panose="020F0502020204030204" pitchFamily="34" charset="0"/>
            </a:rPr>
            <a:t>Signal Weighting</a:t>
          </a:r>
          <a:endParaRPr lang="en-US" sz="1600" dirty="0">
            <a:latin typeface="Calibri" panose="020F0502020204030204" pitchFamily="34" charset="0"/>
            <a:cs typeface="Calibri" panose="020F0502020204030204" pitchFamily="34" charset="0"/>
          </a:endParaRPr>
        </a:p>
      </dgm:t>
    </dgm:pt>
    <dgm:pt modelId="{4B94D73B-3C0D-41BD-AABF-253B2B3D83BD}" type="parTrans" cxnId="{75818DD8-9D20-4C98-9235-940E7EF91784}">
      <dgm:prSet/>
      <dgm:spPr/>
      <dgm:t>
        <a:bodyPr/>
        <a:lstStyle/>
        <a:p>
          <a:endParaRPr lang="en-US" sz="1600">
            <a:latin typeface="Calibri" panose="020F0502020204030204" pitchFamily="34" charset="0"/>
            <a:cs typeface="Calibri" panose="020F0502020204030204" pitchFamily="34" charset="0"/>
          </a:endParaRPr>
        </a:p>
      </dgm:t>
    </dgm:pt>
    <dgm:pt modelId="{CE11524C-27C0-42E9-9887-6B504E9B0500}" type="sibTrans" cxnId="{75818DD8-9D20-4C98-9235-940E7EF91784}">
      <dgm:prSet/>
      <dgm:spPr/>
      <dgm:t>
        <a:bodyPr/>
        <a:lstStyle/>
        <a:p>
          <a:endParaRPr lang="en-US"/>
        </a:p>
      </dgm:t>
    </dgm:pt>
    <dgm:pt modelId="{5E238AB7-9375-458F-A16D-070831AD522E}">
      <dgm:prSet custT="1"/>
      <dgm:spPr/>
      <dgm:t>
        <a:bodyPr/>
        <a:lstStyle/>
        <a:p>
          <a:r>
            <a:rPr lang="en-US" sz="1600" b="0" i="0" dirty="0">
              <a:latin typeface="Calibri" panose="020F0502020204030204" pitchFamily="34" charset="0"/>
              <a:cs typeface="Calibri" panose="020F0502020204030204" pitchFamily="34" charset="0"/>
            </a:rPr>
            <a:t>Discrimination Value</a:t>
          </a:r>
          <a:endParaRPr lang="en-US" sz="1600" dirty="0">
            <a:latin typeface="Calibri" panose="020F0502020204030204" pitchFamily="34" charset="0"/>
            <a:cs typeface="Calibri" panose="020F0502020204030204" pitchFamily="34" charset="0"/>
          </a:endParaRPr>
        </a:p>
      </dgm:t>
    </dgm:pt>
    <dgm:pt modelId="{FBEA22C3-6D63-4550-9827-07D49B146322}" type="parTrans" cxnId="{7362A136-4552-48B8-9D07-24AA8816FCBB}">
      <dgm:prSet/>
      <dgm:spPr/>
      <dgm:t>
        <a:bodyPr/>
        <a:lstStyle/>
        <a:p>
          <a:endParaRPr lang="en-US" sz="1600">
            <a:latin typeface="Calibri" panose="020F0502020204030204" pitchFamily="34" charset="0"/>
            <a:cs typeface="Calibri" panose="020F0502020204030204" pitchFamily="34" charset="0"/>
          </a:endParaRPr>
        </a:p>
      </dgm:t>
    </dgm:pt>
    <dgm:pt modelId="{EDDA87CC-F7CB-490E-A044-DF7C78FE6ED3}" type="sibTrans" cxnId="{7362A136-4552-48B8-9D07-24AA8816FCBB}">
      <dgm:prSet/>
      <dgm:spPr/>
      <dgm:t>
        <a:bodyPr/>
        <a:lstStyle/>
        <a:p>
          <a:endParaRPr lang="en-US"/>
        </a:p>
      </dgm:t>
    </dgm:pt>
    <dgm:pt modelId="{58100065-743C-4D78-943E-2972120E1832}">
      <dgm:prSet custT="1"/>
      <dgm:spPr/>
      <dgm:t>
        <a:bodyPr/>
        <a:lstStyle/>
        <a:p>
          <a:r>
            <a:rPr lang="en-US" sz="1600" b="0" i="0" dirty="0">
              <a:latin typeface="Calibri" panose="020F0502020204030204" pitchFamily="34" charset="0"/>
              <a:cs typeface="Calibri" panose="020F0502020204030204" pitchFamily="34" charset="0"/>
            </a:rPr>
            <a:t>Problems with Weighting Schemes</a:t>
          </a:r>
          <a:endParaRPr lang="en-US" sz="1600" dirty="0">
            <a:latin typeface="Calibri" panose="020F0502020204030204" pitchFamily="34" charset="0"/>
            <a:cs typeface="Calibri" panose="020F0502020204030204" pitchFamily="34" charset="0"/>
          </a:endParaRPr>
        </a:p>
      </dgm:t>
    </dgm:pt>
    <dgm:pt modelId="{7E80C720-DA4B-48E2-BD92-85F863998091}" type="parTrans" cxnId="{DC46DD2E-5A43-4FC7-A50A-25678510CCA0}">
      <dgm:prSet/>
      <dgm:spPr/>
      <dgm:t>
        <a:bodyPr/>
        <a:lstStyle/>
        <a:p>
          <a:endParaRPr lang="en-US" sz="1600">
            <a:latin typeface="Calibri" panose="020F0502020204030204" pitchFamily="34" charset="0"/>
            <a:cs typeface="Calibri" panose="020F0502020204030204" pitchFamily="34" charset="0"/>
          </a:endParaRPr>
        </a:p>
      </dgm:t>
    </dgm:pt>
    <dgm:pt modelId="{0E1E30FD-4DAF-4A9D-844F-913835CEA255}" type="sibTrans" cxnId="{DC46DD2E-5A43-4FC7-A50A-25678510CCA0}">
      <dgm:prSet/>
      <dgm:spPr/>
      <dgm:t>
        <a:bodyPr/>
        <a:lstStyle/>
        <a:p>
          <a:endParaRPr lang="en-US"/>
        </a:p>
      </dgm:t>
    </dgm:pt>
    <dgm:pt modelId="{1B21459A-6F94-446E-9AF3-8E32AFD6B33D}">
      <dgm:prSet custT="1"/>
      <dgm:spPr/>
      <dgm:t>
        <a:bodyPr/>
        <a:lstStyle/>
        <a:p>
          <a:r>
            <a:rPr lang="en-US" sz="1600" b="0" i="0" dirty="0">
              <a:latin typeface="Calibri" panose="020F0502020204030204" pitchFamily="34" charset="0"/>
              <a:cs typeface="Calibri" panose="020F0502020204030204" pitchFamily="34" charset="0"/>
            </a:rPr>
            <a:t>Problems with vector Model</a:t>
          </a:r>
          <a:endParaRPr lang="en-US" sz="1600" dirty="0">
            <a:latin typeface="Calibri" panose="020F0502020204030204" pitchFamily="34" charset="0"/>
            <a:cs typeface="Calibri" panose="020F0502020204030204" pitchFamily="34" charset="0"/>
          </a:endParaRPr>
        </a:p>
      </dgm:t>
    </dgm:pt>
    <dgm:pt modelId="{F862A969-E972-4E63-A049-83BBAEB4D460}" type="parTrans" cxnId="{FC502C20-035F-4E8A-9BDF-ABFEF4BE13EE}">
      <dgm:prSet/>
      <dgm:spPr/>
      <dgm:t>
        <a:bodyPr/>
        <a:lstStyle/>
        <a:p>
          <a:endParaRPr lang="en-US" sz="1600">
            <a:latin typeface="Calibri" panose="020F0502020204030204" pitchFamily="34" charset="0"/>
            <a:cs typeface="Calibri" panose="020F0502020204030204" pitchFamily="34" charset="0"/>
          </a:endParaRPr>
        </a:p>
      </dgm:t>
    </dgm:pt>
    <dgm:pt modelId="{BAE4C97D-0C3E-418C-BE0A-2EF3CC1DEE1B}" type="sibTrans" cxnId="{FC502C20-035F-4E8A-9BDF-ABFEF4BE13EE}">
      <dgm:prSet/>
      <dgm:spPr/>
      <dgm:t>
        <a:bodyPr/>
        <a:lstStyle/>
        <a:p>
          <a:endParaRPr lang="en-US"/>
        </a:p>
      </dgm:t>
    </dgm:pt>
    <dgm:pt modelId="{95D7B940-6C7A-4F88-8210-75A291CF4BEA}">
      <dgm:prSet custT="1"/>
      <dgm:spPr/>
      <dgm:t>
        <a:bodyPr/>
        <a:lstStyle/>
        <a:p>
          <a:r>
            <a:rPr lang="en-US" sz="1600" b="0" i="0">
              <a:latin typeface="Calibri" panose="020F0502020204030204" pitchFamily="34" charset="0"/>
              <a:cs typeface="Calibri" panose="020F0502020204030204" pitchFamily="34" charset="0"/>
            </a:rPr>
            <a:t>Bayesian Model</a:t>
          </a:r>
          <a:endParaRPr lang="en-US" sz="1600">
            <a:latin typeface="Calibri" panose="020F0502020204030204" pitchFamily="34" charset="0"/>
            <a:cs typeface="Calibri" panose="020F0502020204030204" pitchFamily="34" charset="0"/>
          </a:endParaRPr>
        </a:p>
      </dgm:t>
    </dgm:pt>
    <dgm:pt modelId="{2C0F1F82-12A2-4B70-9781-EE9651348CEA}" type="parTrans" cxnId="{8C353F28-2555-4936-B26B-DCA259782DD1}">
      <dgm:prSet/>
      <dgm:spPr/>
      <dgm:t>
        <a:bodyPr/>
        <a:lstStyle/>
        <a:p>
          <a:endParaRPr lang="en-US" sz="1600">
            <a:latin typeface="Calibri" panose="020F0502020204030204" pitchFamily="34" charset="0"/>
            <a:cs typeface="Calibri" panose="020F0502020204030204" pitchFamily="34" charset="0"/>
          </a:endParaRPr>
        </a:p>
      </dgm:t>
    </dgm:pt>
    <dgm:pt modelId="{0C5B5AE4-949C-46DB-A855-BC0AA599FA4B}" type="sibTrans" cxnId="{8C353F28-2555-4936-B26B-DCA259782DD1}">
      <dgm:prSet/>
      <dgm:spPr/>
      <dgm:t>
        <a:bodyPr/>
        <a:lstStyle/>
        <a:p>
          <a:endParaRPr lang="en-US"/>
        </a:p>
      </dgm:t>
    </dgm:pt>
    <dgm:pt modelId="{9B39E12E-F780-4874-B946-F647C813FD43}">
      <dgm:prSet custT="1"/>
      <dgm:spPr/>
      <dgm:t>
        <a:bodyPr/>
        <a:lstStyle/>
        <a:p>
          <a:r>
            <a:rPr lang="en-US" sz="1600" b="1" i="0">
              <a:latin typeface="Calibri" panose="020F0502020204030204" pitchFamily="34" charset="0"/>
              <a:cs typeface="Calibri" panose="020F0502020204030204" pitchFamily="34" charset="0"/>
            </a:rPr>
            <a:t>Natural Language</a:t>
          </a:r>
          <a:endParaRPr lang="en-US" sz="1600">
            <a:latin typeface="Calibri" panose="020F0502020204030204" pitchFamily="34" charset="0"/>
            <a:cs typeface="Calibri" panose="020F0502020204030204" pitchFamily="34" charset="0"/>
          </a:endParaRPr>
        </a:p>
      </dgm:t>
    </dgm:pt>
    <dgm:pt modelId="{56FA6206-91F3-4FD4-AD51-6CB16B2F44F7}" type="parTrans" cxnId="{5DDB23A3-5A7C-4F57-97ED-DEDFB1DA20B3}">
      <dgm:prSet/>
      <dgm:spPr/>
      <dgm:t>
        <a:bodyPr/>
        <a:lstStyle/>
        <a:p>
          <a:endParaRPr lang="en-US"/>
        </a:p>
      </dgm:t>
    </dgm:pt>
    <dgm:pt modelId="{D4233B28-F2C9-4EA0-B2A5-65D4BA6EF215}" type="sibTrans" cxnId="{5DDB23A3-5A7C-4F57-97ED-DEDFB1DA20B3}">
      <dgm:prSet/>
      <dgm:spPr/>
      <dgm:t>
        <a:bodyPr/>
        <a:lstStyle/>
        <a:p>
          <a:endParaRPr lang="en-US"/>
        </a:p>
      </dgm:t>
    </dgm:pt>
    <dgm:pt modelId="{71FFC921-4140-4602-B345-DBBCDF72BE6B}">
      <dgm:prSet custT="1"/>
      <dgm:spPr/>
      <dgm:t>
        <a:bodyPr/>
        <a:lstStyle/>
        <a:p>
          <a:r>
            <a:rPr lang="en-US" sz="1600" b="0" i="0">
              <a:latin typeface="Calibri" panose="020F0502020204030204" pitchFamily="34" charset="0"/>
              <a:cs typeface="Calibri" panose="020F0502020204030204" pitchFamily="34" charset="0"/>
            </a:rPr>
            <a:t>Index Phrase Generation</a:t>
          </a:r>
          <a:endParaRPr lang="en-US" sz="1600">
            <a:latin typeface="Calibri" panose="020F0502020204030204" pitchFamily="34" charset="0"/>
            <a:cs typeface="Calibri" panose="020F0502020204030204" pitchFamily="34" charset="0"/>
          </a:endParaRPr>
        </a:p>
      </dgm:t>
    </dgm:pt>
    <dgm:pt modelId="{0B90A31A-0520-4D8C-BDC5-7A4729C3FCD1}" type="parTrans" cxnId="{F32010E8-8A8B-47FB-92A5-3508EA4AADE0}">
      <dgm:prSet/>
      <dgm:spPr/>
      <dgm:t>
        <a:bodyPr/>
        <a:lstStyle/>
        <a:p>
          <a:endParaRPr lang="en-US" sz="1600">
            <a:latin typeface="Calibri" panose="020F0502020204030204" pitchFamily="34" charset="0"/>
            <a:cs typeface="Calibri" panose="020F0502020204030204" pitchFamily="34" charset="0"/>
          </a:endParaRPr>
        </a:p>
      </dgm:t>
    </dgm:pt>
    <dgm:pt modelId="{FDA37F87-D8BA-4D11-96A3-A195CDE4D170}" type="sibTrans" cxnId="{F32010E8-8A8B-47FB-92A5-3508EA4AADE0}">
      <dgm:prSet/>
      <dgm:spPr/>
      <dgm:t>
        <a:bodyPr/>
        <a:lstStyle/>
        <a:p>
          <a:endParaRPr lang="en-US"/>
        </a:p>
      </dgm:t>
    </dgm:pt>
    <dgm:pt modelId="{8D941E99-E8C6-4EEF-B463-A70596ACE4E8}">
      <dgm:prSet custT="1"/>
      <dgm:spPr/>
      <dgm:t>
        <a:bodyPr/>
        <a:lstStyle/>
        <a:p>
          <a:r>
            <a:rPr lang="en-US" sz="1600" b="0" i="0">
              <a:latin typeface="Calibri" panose="020F0502020204030204" pitchFamily="34" charset="0"/>
              <a:cs typeface="Calibri" panose="020F0502020204030204" pitchFamily="34" charset="0"/>
            </a:rPr>
            <a:t>Natural Language Processing</a:t>
          </a:r>
          <a:endParaRPr lang="en-US" sz="1600">
            <a:latin typeface="Calibri" panose="020F0502020204030204" pitchFamily="34" charset="0"/>
            <a:cs typeface="Calibri" panose="020F0502020204030204" pitchFamily="34" charset="0"/>
          </a:endParaRPr>
        </a:p>
      </dgm:t>
    </dgm:pt>
    <dgm:pt modelId="{C1AFF193-1375-4BF3-AA64-DDB6909FC44D}" type="parTrans" cxnId="{C42E9E14-F46D-4A1D-817E-B67E3E029734}">
      <dgm:prSet/>
      <dgm:spPr/>
      <dgm:t>
        <a:bodyPr/>
        <a:lstStyle/>
        <a:p>
          <a:endParaRPr lang="en-US" sz="1600">
            <a:latin typeface="Calibri" panose="020F0502020204030204" pitchFamily="34" charset="0"/>
            <a:cs typeface="Calibri" panose="020F0502020204030204" pitchFamily="34" charset="0"/>
          </a:endParaRPr>
        </a:p>
      </dgm:t>
    </dgm:pt>
    <dgm:pt modelId="{E6970220-1331-439B-A37B-9B4D698BE618}" type="sibTrans" cxnId="{C42E9E14-F46D-4A1D-817E-B67E3E029734}">
      <dgm:prSet/>
      <dgm:spPr/>
      <dgm:t>
        <a:bodyPr/>
        <a:lstStyle/>
        <a:p>
          <a:endParaRPr lang="en-US"/>
        </a:p>
      </dgm:t>
    </dgm:pt>
    <dgm:pt modelId="{5B9A15F9-C602-491A-969C-B9E512013A36}">
      <dgm:prSet custT="1"/>
      <dgm:spPr/>
      <dgm:t>
        <a:bodyPr/>
        <a:lstStyle/>
        <a:p>
          <a:r>
            <a:rPr lang="en-US" sz="1600" b="1" i="0" dirty="0">
              <a:latin typeface="Calibri" panose="020F0502020204030204" pitchFamily="34" charset="0"/>
              <a:cs typeface="Calibri" panose="020F0502020204030204" pitchFamily="34" charset="0"/>
            </a:rPr>
            <a:t>Concept Indexing</a:t>
          </a:r>
          <a:endParaRPr lang="en-US" sz="1600" dirty="0">
            <a:latin typeface="Calibri" panose="020F0502020204030204" pitchFamily="34" charset="0"/>
            <a:cs typeface="Calibri" panose="020F0502020204030204" pitchFamily="34" charset="0"/>
          </a:endParaRPr>
        </a:p>
      </dgm:t>
    </dgm:pt>
    <dgm:pt modelId="{C4DE7EE8-CB4E-4753-B513-B34880FA2385}" type="parTrans" cxnId="{752837F4-4C13-42E8-9C9E-F65ABC50B492}">
      <dgm:prSet/>
      <dgm:spPr/>
      <dgm:t>
        <a:bodyPr/>
        <a:lstStyle/>
        <a:p>
          <a:endParaRPr lang="en-US"/>
        </a:p>
      </dgm:t>
    </dgm:pt>
    <dgm:pt modelId="{8ADE01FB-3750-49BC-AF60-46AD06B9F4DE}" type="sibTrans" cxnId="{752837F4-4C13-42E8-9C9E-F65ABC50B492}">
      <dgm:prSet/>
      <dgm:spPr/>
      <dgm:t>
        <a:bodyPr/>
        <a:lstStyle/>
        <a:p>
          <a:endParaRPr lang="en-US"/>
        </a:p>
      </dgm:t>
    </dgm:pt>
    <dgm:pt modelId="{B73CF5E1-4C72-4588-BAC4-6ABD1094A6DC}">
      <dgm:prSet custT="1"/>
      <dgm:spPr/>
      <dgm:t>
        <a:bodyPr/>
        <a:lstStyle/>
        <a:p>
          <a:r>
            <a:rPr lang="en-US" sz="1600" b="1" i="0" dirty="0">
              <a:latin typeface="Calibri" panose="020F0502020204030204" pitchFamily="34" charset="0"/>
              <a:cs typeface="Calibri" panose="020F0502020204030204" pitchFamily="34" charset="0"/>
            </a:rPr>
            <a:t>Hypertext Linkages</a:t>
          </a:r>
          <a:endParaRPr lang="en-US" sz="1600" dirty="0">
            <a:latin typeface="Calibri" panose="020F0502020204030204" pitchFamily="34" charset="0"/>
            <a:cs typeface="Calibri" panose="020F0502020204030204" pitchFamily="34" charset="0"/>
          </a:endParaRPr>
        </a:p>
      </dgm:t>
    </dgm:pt>
    <dgm:pt modelId="{A4CB929F-13C6-442B-BA0C-DA593E3995F4}" type="parTrans" cxnId="{40DB1F0C-1DF0-45C3-8A6E-6D3592B4368F}">
      <dgm:prSet/>
      <dgm:spPr/>
      <dgm:t>
        <a:bodyPr/>
        <a:lstStyle/>
        <a:p>
          <a:endParaRPr lang="en-US"/>
        </a:p>
      </dgm:t>
    </dgm:pt>
    <dgm:pt modelId="{4C18B6A5-A5FB-42D5-983F-5C309180B701}" type="sibTrans" cxnId="{40DB1F0C-1DF0-45C3-8A6E-6D3592B4368F}">
      <dgm:prSet/>
      <dgm:spPr/>
      <dgm:t>
        <a:bodyPr/>
        <a:lstStyle/>
        <a:p>
          <a:endParaRPr lang="en-US"/>
        </a:p>
      </dgm:t>
    </dgm:pt>
    <dgm:pt modelId="{52381084-3711-41C9-9425-960D2700DA77}" type="pres">
      <dgm:prSet presAssocID="{5F31F72D-DE0A-423D-8C2B-473582E17BDD}" presName="hierChild1" presStyleCnt="0">
        <dgm:presLayoutVars>
          <dgm:orgChart val="1"/>
          <dgm:chPref val="1"/>
          <dgm:dir/>
          <dgm:animOne val="branch"/>
          <dgm:animLvl val="lvl"/>
          <dgm:resizeHandles/>
        </dgm:presLayoutVars>
      </dgm:prSet>
      <dgm:spPr/>
    </dgm:pt>
    <dgm:pt modelId="{D2F8D3B0-FA67-4FD2-AD21-AB92E821A832}" type="pres">
      <dgm:prSet presAssocID="{EB208B80-418E-4B42-95C9-B428BD13EF9E}" presName="hierRoot1" presStyleCnt="0">
        <dgm:presLayoutVars>
          <dgm:hierBranch val="init"/>
        </dgm:presLayoutVars>
      </dgm:prSet>
      <dgm:spPr/>
    </dgm:pt>
    <dgm:pt modelId="{F1E94251-724C-4C29-A532-DEDECCF266C0}" type="pres">
      <dgm:prSet presAssocID="{EB208B80-418E-4B42-95C9-B428BD13EF9E}" presName="rootComposite1" presStyleCnt="0"/>
      <dgm:spPr/>
    </dgm:pt>
    <dgm:pt modelId="{FA7F8AD3-D5E2-479F-BDD2-ED3B186EB2C4}" type="pres">
      <dgm:prSet presAssocID="{EB208B80-418E-4B42-95C9-B428BD13EF9E}" presName="rootText1" presStyleLbl="node0" presStyleIdx="0" presStyleCnt="4" custScaleX="204107">
        <dgm:presLayoutVars>
          <dgm:chPref val="3"/>
        </dgm:presLayoutVars>
      </dgm:prSet>
      <dgm:spPr/>
    </dgm:pt>
    <dgm:pt modelId="{88615D06-5EBB-4EED-981E-48EE52C6ABB1}" type="pres">
      <dgm:prSet presAssocID="{EB208B80-418E-4B42-95C9-B428BD13EF9E}" presName="rootConnector1" presStyleLbl="node1" presStyleIdx="0" presStyleCnt="0"/>
      <dgm:spPr/>
    </dgm:pt>
    <dgm:pt modelId="{7549D6EE-9235-4DD6-AD98-A697B3E3E028}" type="pres">
      <dgm:prSet presAssocID="{EB208B80-418E-4B42-95C9-B428BD13EF9E}" presName="hierChild2" presStyleCnt="0"/>
      <dgm:spPr/>
    </dgm:pt>
    <dgm:pt modelId="{EEEB1AA8-4FA0-41B4-9EF1-ECEA2DAFECB6}" type="pres">
      <dgm:prSet presAssocID="{09B95940-5742-4252-B917-D6E72A79C718}" presName="Name37" presStyleLbl="parChTrans1D2" presStyleIdx="0" presStyleCnt="5"/>
      <dgm:spPr/>
    </dgm:pt>
    <dgm:pt modelId="{0751D799-7D84-4A07-8481-7257CFD6BE2F}" type="pres">
      <dgm:prSet presAssocID="{0DE60279-CCE5-4445-8339-7FDFF9B882E8}" presName="hierRoot2" presStyleCnt="0">
        <dgm:presLayoutVars>
          <dgm:hierBranch val="init"/>
        </dgm:presLayoutVars>
      </dgm:prSet>
      <dgm:spPr/>
    </dgm:pt>
    <dgm:pt modelId="{176A2646-B11B-4FE6-BAC1-7CCF8CB292E1}" type="pres">
      <dgm:prSet presAssocID="{0DE60279-CCE5-4445-8339-7FDFF9B882E8}" presName="rootComposite" presStyleCnt="0"/>
      <dgm:spPr/>
    </dgm:pt>
    <dgm:pt modelId="{B2F615B0-6230-4229-ACAD-55F59B82D1E7}" type="pres">
      <dgm:prSet presAssocID="{0DE60279-CCE5-4445-8339-7FDFF9B882E8}" presName="rootText" presStyleLbl="node2" presStyleIdx="0" presStyleCnt="5">
        <dgm:presLayoutVars>
          <dgm:chPref val="3"/>
        </dgm:presLayoutVars>
      </dgm:prSet>
      <dgm:spPr/>
    </dgm:pt>
    <dgm:pt modelId="{7917D5C1-BA7C-4B93-B6FA-4EF880383F9B}" type="pres">
      <dgm:prSet presAssocID="{0DE60279-CCE5-4445-8339-7FDFF9B882E8}" presName="rootConnector" presStyleLbl="node2" presStyleIdx="0" presStyleCnt="5"/>
      <dgm:spPr/>
    </dgm:pt>
    <dgm:pt modelId="{723F0096-33A9-40F0-BE74-24547F439A9D}" type="pres">
      <dgm:prSet presAssocID="{0DE60279-CCE5-4445-8339-7FDFF9B882E8}" presName="hierChild4" presStyleCnt="0"/>
      <dgm:spPr/>
    </dgm:pt>
    <dgm:pt modelId="{4275DDE6-CCDA-4BCE-92C9-0B80FF62D4FE}" type="pres">
      <dgm:prSet presAssocID="{0DE60279-CCE5-4445-8339-7FDFF9B882E8}" presName="hierChild5" presStyleCnt="0"/>
      <dgm:spPr/>
    </dgm:pt>
    <dgm:pt modelId="{1C36B2B0-C296-4981-95B7-6DD41F69FC8D}" type="pres">
      <dgm:prSet presAssocID="{ED226D31-7570-47D5-9158-CC4C947DE25B}" presName="Name37" presStyleLbl="parChTrans1D2" presStyleIdx="1" presStyleCnt="5"/>
      <dgm:spPr/>
    </dgm:pt>
    <dgm:pt modelId="{A68386C9-9F56-42CC-8EAC-8791F07AE7DD}" type="pres">
      <dgm:prSet presAssocID="{DCB1C706-6D38-4280-890E-DF0EFD62F917}" presName="hierRoot2" presStyleCnt="0">
        <dgm:presLayoutVars>
          <dgm:hierBranch val="init"/>
        </dgm:presLayoutVars>
      </dgm:prSet>
      <dgm:spPr/>
    </dgm:pt>
    <dgm:pt modelId="{810806B4-B01D-4587-AFDA-73296E9854F3}" type="pres">
      <dgm:prSet presAssocID="{DCB1C706-6D38-4280-890E-DF0EFD62F917}" presName="rootComposite" presStyleCnt="0"/>
      <dgm:spPr/>
    </dgm:pt>
    <dgm:pt modelId="{8CF947F8-22A4-45F8-B013-37EB7581984E}" type="pres">
      <dgm:prSet presAssocID="{DCB1C706-6D38-4280-890E-DF0EFD62F917}" presName="rootText" presStyleLbl="node2" presStyleIdx="1" presStyleCnt="5">
        <dgm:presLayoutVars>
          <dgm:chPref val="3"/>
        </dgm:presLayoutVars>
      </dgm:prSet>
      <dgm:spPr/>
    </dgm:pt>
    <dgm:pt modelId="{814704B0-4D8E-4951-AD3A-CA36BFC645FF}" type="pres">
      <dgm:prSet presAssocID="{DCB1C706-6D38-4280-890E-DF0EFD62F917}" presName="rootConnector" presStyleLbl="node2" presStyleIdx="1" presStyleCnt="5"/>
      <dgm:spPr/>
    </dgm:pt>
    <dgm:pt modelId="{1E995830-FE0B-475B-A6A7-818EB41A572B}" type="pres">
      <dgm:prSet presAssocID="{DCB1C706-6D38-4280-890E-DF0EFD62F917}" presName="hierChild4" presStyleCnt="0"/>
      <dgm:spPr/>
    </dgm:pt>
    <dgm:pt modelId="{5E3AEAEE-51C9-41E0-970D-DD2BF42F3C27}" type="pres">
      <dgm:prSet presAssocID="{0F095F1A-27B3-4C11-B023-A3289CEBD809}" presName="Name37" presStyleLbl="parChTrans1D3" presStyleIdx="0" presStyleCnt="6"/>
      <dgm:spPr/>
    </dgm:pt>
    <dgm:pt modelId="{A45EA980-1AE7-46CB-B2F5-D06BDC29A78A}" type="pres">
      <dgm:prSet presAssocID="{5CF23843-16AA-42A0-A738-107C602E2ED3}" presName="hierRoot2" presStyleCnt="0">
        <dgm:presLayoutVars>
          <dgm:hierBranch val="init"/>
        </dgm:presLayoutVars>
      </dgm:prSet>
      <dgm:spPr/>
    </dgm:pt>
    <dgm:pt modelId="{30A5AF9E-092B-46A5-B684-71C8C8F1CF53}" type="pres">
      <dgm:prSet presAssocID="{5CF23843-16AA-42A0-A738-107C602E2ED3}" presName="rootComposite" presStyleCnt="0"/>
      <dgm:spPr/>
    </dgm:pt>
    <dgm:pt modelId="{D1B1C9D4-D020-458B-951C-DE7C7F17C8B1}" type="pres">
      <dgm:prSet presAssocID="{5CF23843-16AA-42A0-A738-107C602E2ED3}" presName="rootText" presStyleLbl="node3" presStyleIdx="0" presStyleCnt="6" custScaleX="206840">
        <dgm:presLayoutVars>
          <dgm:chPref val="3"/>
        </dgm:presLayoutVars>
      </dgm:prSet>
      <dgm:spPr/>
    </dgm:pt>
    <dgm:pt modelId="{49184A33-6608-4F53-9D4D-61B16A2B7F49}" type="pres">
      <dgm:prSet presAssocID="{5CF23843-16AA-42A0-A738-107C602E2ED3}" presName="rootConnector" presStyleLbl="node3" presStyleIdx="0" presStyleCnt="6"/>
      <dgm:spPr/>
    </dgm:pt>
    <dgm:pt modelId="{B1527D76-C277-462A-9838-4A8C6FBF1347}" type="pres">
      <dgm:prSet presAssocID="{5CF23843-16AA-42A0-A738-107C602E2ED3}" presName="hierChild4" presStyleCnt="0"/>
      <dgm:spPr/>
    </dgm:pt>
    <dgm:pt modelId="{E8BBCC3B-84A1-4BCA-88AD-6AE8C8B11260}" type="pres">
      <dgm:prSet presAssocID="{5CF23843-16AA-42A0-A738-107C602E2ED3}" presName="hierChild5" presStyleCnt="0"/>
      <dgm:spPr/>
    </dgm:pt>
    <dgm:pt modelId="{7931079A-A84C-4832-8D7E-D0E0CC8CE8A2}" type="pres">
      <dgm:prSet presAssocID="{5D6349B9-6AEA-4308-B03D-830B887346F9}" presName="Name37" presStyleLbl="parChTrans1D3" presStyleIdx="1" presStyleCnt="6"/>
      <dgm:spPr/>
    </dgm:pt>
    <dgm:pt modelId="{B89BCA5F-9B57-4033-8584-BDB865442C0F}" type="pres">
      <dgm:prSet presAssocID="{A35E3ADE-4CB7-488E-9BC4-E37C21E86DDB}" presName="hierRoot2" presStyleCnt="0">
        <dgm:presLayoutVars>
          <dgm:hierBranch val="init"/>
        </dgm:presLayoutVars>
      </dgm:prSet>
      <dgm:spPr/>
    </dgm:pt>
    <dgm:pt modelId="{5E78DF06-F709-4A27-BA00-99B79B3FB82A}" type="pres">
      <dgm:prSet presAssocID="{A35E3ADE-4CB7-488E-9BC4-E37C21E86DDB}" presName="rootComposite" presStyleCnt="0"/>
      <dgm:spPr/>
    </dgm:pt>
    <dgm:pt modelId="{D73D63D1-E020-4470-A3FA-E4F252A1BCE0}" type="pres">
      <dgm:prSet presAssocID="{A35E3ADE-4CB7-488E-9BC4-E37C21E86DDB}" presName="rootText" presStyleLbl="node3" presStyleIdx="1" presStyleCnt="6" custScaleX="203743">
        <dgm:presLayoutVars>
          <dgm:chPref val="3"/>
        </dgm:presLayoutVars>
      </dgm:prSet>
      <dgm:spPr/>
    </dgm:pt>
    <dgm:pt modelId="{DC97C913-9C18-4E69-BDF5-F8BC2B1BAA04}" type="pres">
      <dgm:prSet presAssocID="{A35E3ADE-4CB7-488E-9BC4-E37C21E86DDB}" presName="rootConnector" presStyleLbl="node3" presStyleIdx="1" presStyleCnt="6"/>
      <dgm:spPr/>
    </dgm:pt>
    <dgm:pt modelId="{82063431-9980-4FCC-AF81-9173CD59D4C2}" type="pres">
      <dgm:prSet presAssocID="{A35E3ADE-4CB7-488E-9BC4-E37C21E86DDB}" presName="hierChild4" presStyleCnt="0"/>
      <dgm:spPr/>
    </dgm:pt>
    <dgm:pt modelId="{6DEA6C88-68B9-44C2-8080-442DAE1C315D}" type="pres">
      <dgm:prSet presAssocID="{A35E3ADE-4CB7-488E-9BC4-E37C21E86DDB}" presName="hierChild5" presStyleCnt="0"/>
      <dgm:spPr/>
    </dgm:pt>
    <dgm:pt modelId="{205624A8-8CEE-48CC-A4B5-B3D2968C1054}" type="pres">
      <dgm:prSet presAssocID="{4B94D73B-3C0D-41BD-AABF-253B2B3D83BD}" presName="Name37" presStyleLbl="parChTrans1D3" presStyleIdx="2" presStyleCnt="6"/>
      <dgm:spPr/>
    </dgm:pt>
    <dgm:pt modelId="{74409CC4-64C4-4E28-B624-07C01C17A996}" type="pres">
      <dgm:prSet presAssocID="{0E1DDE3C-AB6C-415C-872C-634B6A6950A7}" presName="hierRoot2" presStyleCnt="0">
        <dgm:presLayoutVars>
          <dgm:hierBranch val="init"/>
        </dgm:presLayoutVars>
      </dgm:prSet>
      <dgm:spPr/>
    </dgm:pt>
    <dgm:pt modelId="{1296EB81-BE4D-474E-A5AF-6E9BAEE129F4}" type="pres">
      <dgm:prSet presAssocID="{0E1DDE3C-AB6C-415C-872C-634B6A6950A7}" presName="rootComposite" presStyleCnt="0"/>
      <dgm:spPr/>
    </dgm:pt>
    <dgm:pt modelId="{D23E0527-5A81-410E-87B6-9AF1D4FB51A6}" type="pres">
      <dgm:prSet presAssocID="{0E1DDE3C-AB6C-415C-872C-634B6A6950A7}" presName="rootText" presStyleLbl="node3" presStyleIdx="2" presStyleCnt="6" custScaleX="206117">
        <dgm:presLayoutVars>
          <dgm:chPref val="3"/>
        </dgm:presLayoutVars>
      </dgm:prSet>
      <dgm:spPr/>
    </dgm:pt>
    <dgm:pt modelId="{AD3660DE-1446-46AD-B947-A9A4D3A06421}" type="pres">
      <dgm:prSet presAssocID="{0E1DDE3C-AB6C-415C-872C-634B6A6950A7}" presName="rootConnector" presStyleLbl="node3" presStyleIdx="2" presStyleCnt="6"/>
      <dgm:spPr/>
    </dgm:pt>
    <dgm:pt modelId="{009AA882-F4BD-4AB2-8E52-2FBB5EE6E390}" type="pres">
      <dgm:prSet presAssocID="{0E1DDE3C-AB6C-415C-872C-634B6A6950A7}" presName="hierChild4" presStyleCnt="0"/>
      <dgm:spPr/>
    </dgm:pt>
    <dgm:pt modelId="{4B430265-7341-4CD3-8CAA-1DDA6CE04A26}" type="pres">
      <dgm:prSet presAssocID="{0E1DDE3C-AB6C-415C-872C-634B6A6950A7}" presName="hierChild5" presStyleCnt="0"/>
      <dgm:spPr/>
    </dgm:pt>
    <dgm:pt modelId="{2AA5F9AD-0EAB-46E7-8398-98F7D90ED415}" type="pres">
      <dgm:prSet presAssocID="{FBEA22C3-6D63-4550-9827-07D49B146322}" presName="Name37" presStyleLbl="parChTrans1D3" presStyleIdx="3" presStyleCnt="6"/>
      <dgm:spPr/>
    </dgm:pt>
    <dgm:pt modelId="{5DE565F9-3505-41CF-89AD-783271BA6478}" type="pres">
      <dgm:prSet presAssocID="{5E238AB7-9375-458F-A16D-070831AD522E}" presName="hierRoot2" presStyleCnt="0">
        <dgm:presLayoutVars>
          <dgm:hierBranch val="init"/>
        </dgm:presLayoutVars>
      </dgm:prSet>
      <dgm:spPr/>
    </dgm:pt>
    <dgm:pt modelId="{92A444F2-8BF6-41DF-B55F-2DA9B094DEE4}" type="pres">
      <dgm:prSet presAssocID="{5E238AB7-9375-458F-A16D-070831AD522E}" presName="rootComposite" presStyleCnt="0"/>
      <dgm:spPr/>
    </dgm:pt>
    <dgm:pt modelId="{CC21772E-FC9D-4382-898C-008393D17AEC}" type="pres">
      <dgm:prSet presAssocID="{5E238AB7-9375-458F-A16D-070831AD522E}" presName="rootText" presStyleLbl="node3" presStyleIdx="3" presStyleCnt="6" custScaleX="206841">
        <dgm:presLayoutVars>
          <dgm:chPref val="3"/>
        </dgm:presLayoutVars>
      </dgm:prSet>
      <dgm:spPr/>
    </dgm:pt>
    <dgm:pt modelId="{3C791F9F-F14F-4B0C-B8F3-F6190EDE78B7}" type="pres">
      <dgm:prSet presAssocID="{5E238AB7-9375-458F-A16D-070831AD522E}" presName="rootConnector" presStyleLbl="node3" presStyleIdx="3" presStyleCnt="6"/>
      <dgm:spPr/>
    </dgm:pt>
    <dgm:pt modelId="{E5E45C7F-C4FB-4DF7-94E5-8A882503F607}" type="pres">
      <dgm:prSet presAssocID="{5E238AB7-9375-458F-A16D-070831AD522E}" presName="hierChild4" presStyleCnt="0"/>
      <dgm:spPr/>
    </dgm:pt>
    <dgm:pt modelId="{E621708B-4253-4AEB-8CA5-6F3671A8C44B}" type="pres">
      <dgm:prSet presAssocID="{5E238AB7-9375-458F-A16D-070831AD522E}" presName="hierChild5" presStyleCnt="0"/>
      <dgm:spPr/>
    </dgm:pt>
    <dgm:pt modelId="{1D31074A-A1EE-42D9-AB21-8BA229579D1B}" type="pres">
      <dgm:prSet presAssocID="{7E80C720-DA4B-48E2-BD92-85F863998091}" presName="Name37" presStyleLbl="parChTrans1D3" presStyleIdx="4" presStyleCnt="6"/>
      <dgm:spPr/>
    </dgm:pt>
    <dgm:pt modelId="{16FA84E3-29B8-439D-9261-673B60802AC4}" type="pres">
      <dgm:prSet presAssocID="{58100065-743C-4D78-943E-2972120E1832}" presName="hierRoot2" presStyleCnt="0">
        <dgm:presLayoutVars>
          <dgm:hierBranch val="init"/>
        </dgm:presLayoutVars>
      </dgm:prSet>
      <dgm:spPr/>
    </dgm:pt>
    <dgm:pt modelId="{C014CA05-E6F5-4E67-84BD-273C2E2D998F}" type="pres">
      <dgm:prSet presAssocID="{58100065-743C-4D78-943E-2972120E1832}" presName="rootComposite" presStyleCnt="0"/>
      <dgm:spPr/>
    </dgm:pt>
    <dgm:pt modelId="{46DE1FE5-68C9-4B01-B8E9-E304199998A6}" type="pres">
      <dgm:prSet presAssocID="{58100065-743C-4D78-943E-2972120E1832}" presName="rootText" presStyleLbl="node3" presStyleIdx="4" presStyleCnt="6" custScaleX="209215">
        <dgm:presLayoutVars>
          <dgm:chPref val="3"/>
        </dgm:presLayoutVars>
      </dgm:prSet>
      <dgm:spPr/>
    </dgm:pt>
    <dgm:pt modelId="{1C38076D-6DF5-422C-A505-777B38F6C555}" type="pres">
      <dgm:prSet presAssocID="{58100065-743C-4D78-943E-2972120E1832}" presName="rootConnector" presStyleLbl="node3" presStyleIdx="4" presStyleCnt="6"/>
      <dgm:spPr/>
    </dgm:pt>
    <dgm:pt modelId="{8B56DF60-B7BB-4C07-9D23-A231D8069423}" type="pres">
      <dgm:prSet presAssocID="{58100065-743C-4D78-943E-2972120E1832}" presName="hierChild4" presStyleCnt="0"/>
      <dgm:spPr/>
    </dgm:pt>
    <dgm:pt modelId="{1D289599-CF04-4BDF-9887-29755F34676A}" type="pres">
      <dgm:prSet presAssocID="{58100065-743C-4D78-943E-2972120E1832}" presName="hierChild5" presStyleCnt="0"/>
      <dgm:spPr/>
    </dgm:pt>
    <dgm:pt modelId="{C13F2CE3-403E-45A2-A69C-8CF360072A1B}" type="pres">
      <dgm:prSet presAssocID="{F862A969-E972-4E63-A049-83BBAEB4D460}" presName="Name37" presStyleLbl="parChTrans1D3" presStyleIdx="5" presStyleCnt="6"/>
      <dgm:spPr/>
    </dgm:pt>
    <dgm:pt modelId="{03C6845F-94C0-45B7-9DD4-E36FADDABFF2}" type="pres">
      <dgm:prSet presAssocID="{1B21459A-6F94-446E-9AF3-8E32AFD6B33D}" presName="hierRoot2" presStyleCnt="0">
        <dgm:presLayoutVars>
          <dgm:hierBranch val="init"/>
        </dgm:presLayoutVars>
      </dgm:prSet>
      <dgm:spPr/>
    </dgm:pt>
    <dgm:pt modelId="{64DE67DB-C5D1-4A65-A5CE-EC7B62A5B878}" type="pres">
      <dgm:prSet presAssocID="{1B21459A-6F94-446E-9AF3-8E32AFD6B33D}" presName="rootComposite" presStyleCnt="0"/>
      <dgm:spPr/>
    </dgm:pt>
    <dgm:pt modelId="{F47547CC-90BC-404E-BF54-D728EF06ED9B}" type="pres">
      <dgm:prSet presAssocID="{1B21459A-6F94-446E-9AF3-8E32AFD6B33D}" presName="rootText" presStyleLbl="node3" presStyleIdx="5" presStyleCnt="6" custScaleX="206840">
        <dgm:presLayoutVars>
          <dgm:chPref val="3"/>
        </dgm:presLayoutVars>
      </dgm:prSet>
      <dgm:spPr/>
    </dgm:pt>
    <dgm:pt modelId="{C65F6C0D-CCD8-4D91-84B9-8DB69C97FB8D}" type="pres">
      <dgm:prSet presAssocID="{1B21459A-6F94-446E-9AF3-8E32AFD6B33D}" presName="rootConnector" presStyleLbl="node3" presStyleIdx="5" presStyleCnt="6"/>
      <dgm:spPr/>
    </dgm:pt>
    <dgm:pt modelId="{5AC8F01F-D515-4583-AD74-B83B1AE2592E}" type="pres">
      <dgm:prSet presAssocID="{1B21459A-6F94-446E-9AF3-8E32AFD6B33D}" presName="hierChild4" presStyleCnt="0"/>
      <dgm:spPr/>
    </dgm:pt>
    <dgm:pt modelId="{34ECBDB7-FFA3-4B44-A906-B36D205869DE}" type="pres">
      <dgm:prSet presAssocID="{1B21459A-6F94-446E-9AF3-8E32AFD6B33D}" presName="hierChild5" presStyleCnt="0"/>
      <dgm:spPr/>
    </dgm:pt>
    <dgm:pt modelId="{5BED329A-7B30-4355-B61C-11DAEABA4C7C}" type="pres">
      <dgm:prSet presAssocID="{DCB1C706-6D38-4280-890E-DF0EFD62F917}" presName="hierChild5" presStyleCnt="0"/>
      <dgm:spPr/>
    </dgm:pt>
    <dgm:pt modelId="{0D74FA67-C5CD-4DE1-9DF5-4BA8C84E6C5F}" type="pres">
      <dgm:prSet presAssocID="{2C0F1F82-12A2-4B70-9781-EE9651348CEA}" presName="Name37" presStyleLbl="parChTrans1D2" presStyleIdx="2" presStyleCnt="5"/>
      <dgm:spPr/>
    </dgm:pt>
    <dgm:pt modelId="{1F1061B7-0A47-4908-A153-6F788FB11FA2}" type="pres">
      <dgm:prSet presAssocID="{95D7B940-6C7A-4F88-8210-75A291CF4BEA}" presName="hierRoot2" presStyleCnt="0">
        <dgm:presLayoutVars>
          <dgm:hierBranch val="init"/>
        </dgm:presLayoutVars>
      </dgm:prSet>
      <dgm:spPr/>
    </dgm:pt>
    <dgm:pt modelId="{64E501AA-8C54-4ABC-87BE-3D618587E662}" type="pres">
      <dgm:prSet presAssocID="{95D7B940-6C7A-4F88-8210-75A291CF4BEA}" presName="rootComposite" presStyleCnt="0"/>
      <dgm:spPr/>
    </dgm:pt>
    <dgm:pt modelId="{FA4D7180-0E37-4C55-BDAD-F55316B7F4CB}" type="pres">
      <dgm:prSet presAssocID="{95D7B940-6C7A-4F88-8210-75A291CF4BEA}" presName="rootText" presStyleLbl="node2" presStyleIdx="2" presStyleCnt="5">
        <dgm:presLayoutVars>
          <dgm:chPref val="3"/>
        </dgm:presLayoutVars>
      </dgm:prSet>
      <dgm:spPr/>
    </dgm:pt>
    <dgm:pt modelId="{6E7DD734-36A1-4965-85B2-E360FDFDB99A}" type="pres">
      <dgm:prSet presAssocID="{95D7B940-6C7A-4F88-8210-75A291CF4BEA}" presName="rootConnector" presStyleLbl="node2" presStyleIdx="2" presStyleCnt="5"/>
      <dgm:spPr/>
    </dgm:pt>
    <dgm:pt modelId="{DB7A3F98-AB6F-4098-87A2-2DBF58021390}" type="pres">
      <dgm:prSet presAssocID="{95D7B940-6C7A-4F88-8210-75A291CF4BEA}" presName="hierChild4" presStyleCnt="0"/>
      <dgm:spPr/>
    </dgm:pt>
    <dgm:pt modelId="{286271EB-1D13-4B7F-AA45-357F7D563F13}" type="pres">
      <dgm:prSet presAssocID="{95D7B940-6C7A-4F88-8210-75A291CF4BEA}" presName="hierChild5" presStyleCnt="0"/>
      <dgm:spPr/>
    </dgm:pt>
    <dgm:pt modelId="{826415BB-8D10-48C8-A041-B0094B293678}" type="pres">
      <dgm:prSet presAssocID="{EB208B80-418E-4B42-95C9-B428BD13EF9E}" presName="hierChild3" presStyleCnt="0"/>
      <dgm:spPr/>
    </dgm:pt>
    <dgm:pt modelId="{66761082-8250-40D3-B745-00C44E39154D}" type="pres">
      <dgm:prSet presAssocID="{9B39E12E-F780-4874-B946-F647C813FD43}" presName="hierRoot1" presStyleCnt="0">
        <dgm:presLayoutVars>
          <dgm:hierBranch val="init"/>
        </dgm:presLayoutVars>
      </dgm:prSet>
      <dgm:spPr/>
    </dgm:pt>
    <dgm:pt modelId="{18F5A703-47B9-4D2A-96C7-7874EA20B56B}" type="pres">
      <dgm:prSet presAssocID="{9B39E12E-F780-4874-B946-F647C813FD43}" presName="rootComposite1" presStyleCnt="0"/>
      <dgm:spPr/>
    </dgm:pt>
    <dgm:pt modelId="{6BC715B5-B738-4D95-8A70-7CF9D59C0F8A}" type="pres">
      <dgm:prSet presAssocID="{9B39E12E-F780-4874-B946-F647C813FD43}" presName="rootText1" presStyleLbl="node0" presStyleIdx="1" presStyleCnt="4" custScaleX="186261" custLinFactNeighborX="71227" custLinFactNeighborY="11615">
        <dgm:presLayoutVars>
          <dgm:chPref val="3"/>
        </dgm:presLayoutVars>
      </dgm:prSet>
      <dgm:spPr/>
    </dgm:pt>
    <dgm:pt modelId="{6B4FAA7C-D2D3-41DC-8416-3C0CCF2BE731}" type="pres">
      <dgm:prSet presAssocID="{9B39E12E-F780-4874-B946-F647C813FD43}" presName="rootConnector1" presStyleLbl="node1" presStyleIdx="0" presStyleCnt="0"/>
      <dgm:spPr/>
    </dgm:pt>
    <dgm:pt modelId="{B6F8FE19-CBCA-46E0-8BBE-7C464401AF08}" type="pres">
      <dgm:prSet presAssocID="{9B39E12E-F780-4874-B946-F647C813FD43}" presName="hierChild2" presStyleCnt="0"/>
      <dgm:spPr/>
    </dgm:pt>
    <dgm:pt modelId="{E58E581E-B8DA-4870-9517-69864E1BD21B}" type="pres">
      <dgm:prSet presAssocID="{0B90A31A-0520-4D8C-BDC5-7A4729C3FCD1}" presName="Name37" presStyleLbl="parChTrans1D2" presStyleIdx="3" presStyleCnt="5"/>
      <dgm:spPr/>
    </dgm:pt>
    <dgm:pt modelId="{6B2343AE-4AC0-4035-9084-DAE82FD1D995}" type="pres">
      <dgm:prSet presAssocID="{71FFC921-4140-4602-B345-DBBCDF72BE6B}" presName="hierRoot2" presStyleCnt="0">
        <dgm:presLayoutVars>
          <dgm:hierBranch val="init"/>
        </dgm:presLayoutVars>
      </dgm:prSet>
      <dgm:spPr/>
    </dgm:pt>
    <dgm:pt modelId="{3458DE93-6521-49AF-9A55-95C333A81E95}" type="pres">
      <dgm:prSet presAssocID="{71FFC921-4140-4602-B345-DBBCDF72BE6B}" presName="rootComposite" presStyleCnt="0"/>
      <dgm:spPr/>
    </dgm:pt>
    <dgm:pt modelId="{4061E4CE-D697-4F55-AC5F-4D02D7DC3CEB}" type="pres">
      <dgm:prSet presAssocID="{71FFC921-4140-4602-B345-DBBCDF72BE6B}" presName="rootText" presStyleLbl="node2" presStyleIdx="3" presStyleCnt="5" custScaleX="137706" custLinFactNeighborX="49516" custLinFactNeighborY="7123">
        <dgm:presLayoutVars>
          <dgm:chPref val="3"/>
        </dgm:presLayoutVars>
      </dgm:prSet>
      <dgm:spPr/>
    </dgm:pt>
    <dgm:pt modelId="{E08DA3B7-1CB7-49C1-9DAA-50A11461124F}" type="pres">
      <dgm:prSet presAssocID="{71FFC921-4140-4602-B345-DBBCDF72BE6B}" presName="rootConnector" presStyleLbl="node2" presStyleIdx="3" presStyleCnt="5"/>
      <dgm:spPr/>
    </dgm:pt>
    <dgm:pt modelId="{1A6852F7-ADB0-4CFF-94E7-ADA1BBBF1277}" type="pres">
      <dgm:prSet presAssocID="{71FFC921-4140-4602-B345-DBBCDF72BE6B}" presName="hierChild4" presStyleCnt="0"/>
      <dgm:spPr/>
    </dgm:pt>
    <dgm:pt modelId="{3F389C8B-BE73-4CD1-B6A8-1E36E7AC20F5}" type="pres">
      <dgm:prSet presAssocID="{71FFC921-4140-4602-B345-DBBCDF72BE6B}" presName="hierChild5" presStyleCnt="0"/>
      <dgm:spPr/>
    </dgm:pt>
    <dgm:pt modelId="{92221AD6-FD1C-4A7C-802C-3DD47296ED82}" type="pres">
      <dgm:prSet presAssocID="{C1AFF193-1375-4BF3-AA64-DDB6909FC44D}" presName="Name37" presStyleLbl="parChTrans1D2" presStyleIdx="4" presStyleCnt="5"/>
      <dgm:spPr/>
    </dgm:pt>
    <dgm:pt modelId="{F68BB1A0-1D74-422D-9F07-74EAF8F669FB}" type="pres">
      <dgm:prSet presAssocID="{8D941E99-E8C6-4EEF-B463-A70596ACE4E8}" presName="hierRoot2" presStyleCnt="0">
        <dgm:presLayoutVars>
          <dgm:hierBranch val="init"/>
        </dgm:presLayoutVars>
      </dgm:prSet>
      <dgm:spPr/>
    </dgm:pt>
    <dgm:pt modelId="{FA2CCD55-D267-4E13-8452-136EA34EDF07}" type="pres">
      <dgm:prSet presAssocID="{8D941E99-E8C6-4EEF-B463-A70596ACE4E8}" presName="rootComposite" presStyleCnt="0"/>
      <dgm:spPr/>
    </dgm:pt>
    <dgm:pt modelId="{CC9FAA10-624A-4C0A-9870-C1FB66EF07F2}" type="pres">
      <dgm:prSet presAssocID="{8D941E99-E8C6-4EEF-B463-A70596ACE4E8}" presName="rootText" presStyleLbl="node2" presStyleIdx="4" presStyleCnt="5" custScaleX="135421" custLinFactX="904" custLinFactNeighborX="100000" custLinFactNeighborY="2">
        <dgm:presLayoutVars>
          <dgm:chPref val="3"/>
        </dgm:presLayoutVars>
      </dgm:prSet>
      <dgm:spPr/>
    </dgm:pt>
    <dgm:pt modelId="{538B9497-FA8C-4C23-B0DE-9407881F024D}" type="pres">
      <dgm:prSet presAssocID="{8D941E99-E8C6-4EEF-B463-A70596ACE4E8}" presName="rootConnector" presStyleLbl="node2" presStyleIdx="4" presStyleCnt="5"/>
      <dgm:spPr/>
    </dgm:pt>
    <dgm:pt modelId="{70435F00-EEF8-4C32-926F-D458488DB424}" type="pres">
      <dgm:prSet presAssocID="{8D941E99-E8C6-4EEF-B463-A70596ACE4E8}" presName="hierChild4" presStyleCnt="0"/>
      <dgm:spPr/>
    </dgm:pt>
    <dgm:pt modelId="{7A827680-B6D7-4D96-BDDA-82EC29CF0C6A}" type="pres">
      <dgm:prSet presAssocID="{8D941E99-E8C6-4EEF-B463-A70596ACE4E8}" presName="hierChild5" presStyleCnt="0"/>
      <dgm:spPr/>
    </dgm:pt>
    <dgm:pt modelId="{77F356BA-582C-443B-AF42-7DA8390DC415}" type="pres">
      <dgm:prSet presAssocID="{9B39E12E-F780-4874-B946-F647C813FD43}" presName="hierChild3" presStyleCnt="0"/>
      <dgm:spPr/>
    </dgm:pt>
    <dgm:pt modelId="{E8E61C3E-B40D-46EF-B129-595AB1DA0CD3}" type="pres">
      <dgm:prSet presAssocID="{5B9A15F9-C602-491A-969C-B9E512013A36}" presName="hierRoot1" presStyleCnt="0">
        <dgm:presLayoutVars>
          <dgm:hierBranch val="init"/>
        </dgm:presLayoutVars>
      </dgm:prSet>
      <dgm:spPr/>
    </dgm:pt>
    <dgm:pt modelId="{73433903-FDFA-4510-93A0-196CB4B3EB41}" type="pres">
      <dgm:prSet presAssocID="{5B9A15F9-C602-491A-969C-B9E512013A36}" presName="rootComposite1" presStyleCnt="0"/>
      <dgm:spPr/>
    </dgm:pt>
    <dgm:pt modelId="{EA3D72E7-D373-4BD2-A799-454726E1559C}" type="pres">
      <dgm:prSet presAssocID="{5B9A15F9-C602-491A-969C-B9E512013A36}" presName="rootText1" presStyleLbl="node0" presStyleIdx="2" presStyleCnt="4" custScaleX="167730" custLinFactX="54933" custLinFactNeighborX="100000" custLinFactNeighborY="15696">
        <dgm:presLayoutVars>
          <dgm:chPref val="3"/>
        </dgm:presLayoutVars>
      </dgm:prSet>
      <dgm:spPr/>
    </dgm:pt>
    <dgm:pt modelId="{60518F89-6A67-4881-A617-9782580E3310}" type="pres">
      <dgm:prSet presAssocID="{5B9A15F9-C602-491A-969C-B9E512013A36}" presName="rootConnector1" presStyleLbl="node1" presStyleIdx="0" presStyleCnt="0"/>
      <dgm:spPr/>
    </dgm:pt>
    <dgm:pt modelId="{3D124730-53AC-4C2E-BAE1-4DB91F8FCC0F}" type="pres">
      <dgm:prSet presAssocID="{5B9A15F9-C602-491A-969C-B9E512013A36}" presName="hierChild2" presStyleCnt="0"/>
      <dgm:spPr/>
    </dgm:pt>
    <dgm:pt modelId="{A45E260E-CC4A-4171-B66D-3B756C4E02D2}" type="pres">
      <dgm:prSet presAssocID="{5B9A15F9-C602-491A-969C-B9E512013A36}" presName="hierChild3" presStyleCnt="0"/>
      <dgm:spPr/>
    </dgm:pt>
    <dgm:pt modelId="{15B7952E-1358-49D4-9AA7-81ADEC2DD2C1}" type="pres">
      <dgm:prSet presAssocID="{B73CF5E1-4C72-4588-BAC4-6ABD1094A6DC}" presName="hierRoot1" presStyleCnt="0">
        <dgm:presLayoutVars>
          <dgm:hierBranch val="init"/>
        </dgm:presLayoutVars>
      </dgm:prSet>
      <dgm:spPr/>
    </dgm:pt>
    <dgm:pt modelId="{09B08268-7576-4FAF-BFCE-D06285A871DB}" type="pres">
      <dgm:prSet presAssocID="{B73CF5E1-4C72-4588-BAC4-6ABD1094A6DC}" presName="rootComposite1" presStyleCnt="0"/>
      <dgm:spPr/>
    </dgm:pt>
    <dgm:pt modelId="{449734B9-EE3F-43C5-9A32-F26B36AFD352}" type="pres">
      <dgm:prSet presAssocID="{B73CF5E1-4C72-4588-BAC4-6ABD1094A6DC}" presName="rootText1" presStyleLbl="node0" presStyleIdx="3" presStyleCnt="4" custScaleX="159356" custLinFactY="42124" custLinFactNeighborX="-27797" custLinFactNeighborY="100000">
        <dgm:presLayoutVars>
          <dgm:chPref val="3"/>
        </dgm:presLayoutVars>
      </dgm:prSet>
      <dgm:spPr/>
    </dgm:pt>
    <dgm:pt modelId="{9BD14695-FCB8-4CC2-978B-1528B9170A96}" type="pres">
      <dgm:prSet presAssocID="{B73CF5E1-4C72-4588-BAC4-6ABD1094A6DC}" presName="rootConnector1" presStyleLbl="node1" presStyleIdx="0" presStyleCnt="0"/>
      <dgm:spPr/>
    </dgm:pt>
    <dgm:pt modelId="{43B54C9F-CA1C-4016-8597-4107720B65A2}" type="pres">
      <dgm:prSet presAssocID="{B73CF5E1-4C72-4588-BAC4-6ABD1094A6DC}" presName="hierChild2" presStyleCnt="0"/>
      <dgm:spPr/>
    </dgm:pt>
    <dgm:pt modelId="{DB907308-FFD0-432D-BE06-C319927F4BF6}" type="pres">
      <dgm:prSet presAssocID="{B73CF5E1-4C72-4588-BAC4-6ABD1094A6DC}" presName="hierChild3" presStyleCnt="0"/>
      <dgm:spPr/>
    </dgm:pt>
  </dgm:ptLst>
  <dgm:cxnLst>
    <dgm:cxn modelId="{FCA41107-1412-48A0-BE1E-F5F91B438BE5}" type="presOf" srcId="{5CF23843-16AA-42A0-A738-107C602E2ED3}" destId="{49184A33-6608-4F53-9D4D-61B16A2B7F49}" srcOrd="1" destOrd="0" presId="urn:microsoft.com/office/officeart/2005/8/layout/orgChart1"/>
    <dgm:cxn modelId="{40DB1F0C-1DF0-45C3-8A6E-6D3592B4368F}" srcId="{5F31F72D-DE0A-423D-8C2B-473582E17BDD}" destId="{B73CF5E1-4C72-4588-BAC4-6ABD1094A6DC}" srcOrd="3" destOrd="0" parTransId="{A4CB929F-13C6-442B-BA0C-DA593E3995F4}" sibTransId="{4C18B6A5-A5FB-42D5-983F-5C309180B701}"/>
    <dgm:cxn modelId="{8C689110-CE79-4612-834E-11045BBA471F}" type="presOf" srcId="{0E1DDE3C-AB6C-415C-872C-634B6A6950A7}" destId="{AD3660DE-1446-46AD-B947-A9A4D3A06421}" srcOrd="1" destOrd="0" presId="urn:microsoft.com/office/officeart/2005/8/layout/orgChart1"/>
    <dgm:cxn modelId="{C42E9E14-F46D-4A1D-817E-B67E3E029734}" srcId="{9B39E12E-F780-4874-B946-F647C813FD43}" destId="{8D941E99-E8C6-4EEF-B463-A70596ACE4E8}" srcOrd="1" destOrd="0" parTransId="{C1AFF193-1375-4BF3-AA64-DDB6909FC44D}" sibTransId="{E6970220-1331-439B-A37B-9B4D698BE618}"/>
    <dgm:cxn modelId="{C2062B1C-959F-40F3-8F07-30439E002159}" type="presOf" srcId="{4B94D73B-3C0D-41BD-AABF-253B2B3D83BD}" destId="{205624A8-8CEE-48CC-A4B5-B3D2968C1054}" srcOrd="0" destOrd="0" presId="urn:microsoft.com/office/officeart/2005/8/layout/orgChart1"/>
    <dgm:cxn modelId="{7F3B041F-7923-4ABA-925D-6BDEEB1DF39F}" srcId="{EB208B80-418E-4B42-95C9-B428BD13EF9E}" destId="{DCB1C706-6D38-4280-890E-DF0EFD62F917}" srcOrd="1" destOrd="0" parTransId="{ED226D31-7570-47D5-9158-CC4C947DE25B}" sibTransId="{BA313019-7AD5-4AA3-B61A-45D78109AAEC}"/>
    <dgm:cxn modelId="{FC502C20-035F-4E8A-9BDF-ABFEF4BE13EE}" srcId="{DCB1C706-6D38-4280-890E-DF0EFD62F917}" destId="{1B21459A-6F94-446E-9AF3-8E32AFD6B33D}" srcOrd="5" destOrd="0" parTransId="{F862A969-E972-4E63-A049-83BBAEB4D460}" sibTransId="{BAE4C97D-0C3E-418C-BE0A-2EF3CC1DEE1B}"/>
    <dgm:cxn modelId="{0EAC8A22-24C9-40C3-BE05-35BD438DFB21}" type="presOf" srcId="{5F31F72D-DE0A-423D-8C2B-473582E17BDD}" destId="{52381084-3711-41C9-9425-960D2700DA77}" srcOrd="0" destOrd="0" presId="urn:microsoft.com/office/officeart/2005/8/layout/orgChart1"/>
    <dgm:cxn modelId="{8C353F28-2555-4936-B26B-DCA259782DD1}" srcId="{EB208B80-418E-4B42-95C9-B428BD13EF9E}" destId="{95D7B940-6C7A-4F88-8210-75A291CF4BEA}" srcOrd="2" destOrd="0" parTransId="{2C0F1F82-12A2-4B70-9781-EE9651348CEA}" sibTransId="{0C5B5AE4-949C-46DB-A855-BC0AA599FA4B}"/>
    <dgm:cxn modelId="{9F7ABE2C-900D-4C80-9561-E5838CF544F7}" type="presOf" srcId="{5D6349B9-6AEA-4308-B03D-830B887346F9}" destId="{7931079A-A84C-4832-8D7E-D0E0CC8CE8A2}" srcOrd="0" destOrd="0" presId="urn:microsoft.com/office/officeart/2005/8/layout/orgChart1"/>
    <dgm:cxn modelId="{DC46DD2E-5A43-4FC7-A50A-25678510CCA0}" srcId="{DCB1C706-6D38-4280-890E-DF0EFD62F917}" destId="{58100065-743C-4D78-943E-2972120E1832}" srcOrd="4" destOrd="0" parTransId="{7E80C720-DA4B-48E2-BD92-85F863998091}" sibTransId="{0E1E30FD-4DAF-4A9D-844F-913835CEA255}"/>
    <dgm:cxn modelId="{F0EC4330-72BC-4F2D-8017-DFB38A9642B9}" type="presOf" srcId="{F862A969-E972-4E63-A049-83BBAEB4D460}" destId="{C13F2CE3-403E-45A2-A69C-8CF360072A1B}" srcOrd="0" destOrd="0" presId="urn:microsoft.com/office/officeart/2005/8/layout/orgChart1"/>
    <dgm:cxn modelId="{08396D30-6055-4E8F-AB95-B25B39951692}" srcId="{EB208B80-418E-4B42-95C9-B428BD13EF9E}" destId="{0DE60279-CCE5-4445-8339-7FDFF9B882E8}" srcOrd="0" destOrd="0" parTransId="{09B95940-5742-4252-B917-D6E72A79C718}" sibTransId="{B9A0B11E-5A06-4818-AA94-7EB83993EA2E}"/>
    <dgm:cxn modelId="{97C27C31-F310-43C7-AF62-B1F3FB095824}" type="presOf" srcId="{1B21459A-6F94-446E-9AF3-8E32AFD6B33D}" destId="{F47547CC-90BC-404E-BF54-D728EF06ED9B}" srcOrd="0" destOrd="0" presId="urn:microsoft.com/office/officeart/2005/8/layout/orgChart1"/>
    <dgm:cxn modelId="{ED8C6E33-0C22-4DF5-82B8-A9E8B48D2D7F}" type="presOf" srcId="{ED226D31-7570-47D5-9158-CC4C947DE25B}" destId="{1C36B2B0-C296-4981-95B7-6DD41F69FC8D}" srcOrd="0" destOrd="0" presId="urn:microsoft.com/office/officeart/2005/8/layout/orgChart1"/>
    <dgm:cxn modelId="{7362A136-4552-48B8-9D07-24AA8816FCBB}" srcId="{DCB1C706-6D38-4280-890E-DF0EFD62F917}" destId="{5E238AB7-9375-458F-A16D-070831AD522E}" srcOrd="3" destOrd="0" parTransId="{FBEA22C3-6D63-4550-9827-07D49B146322}" sibTransId="{EDDA87CC-F7CB-490E-A044-DF7C78FE6ED3}"/>
    <dgm:cxn modelId="{C327583B-9EBB-44B9-8C8B-B9E14AE3F86E}" type="presOf" srcId="{0B90A31A-0520-4D8C-BDC5-7A4729C3FCD1}" destId="{E58E581E-B8DA-4870-9517-69864E1BD21B}" srcOrd="0" destOrd="0" presId="urn:microsoft.com/office/officeart/2005/8/layout/orgChart1"/>
    <dgm:cxn modelId="{AD8F4A3D-225C-445C-884A-76F55930FF06}" type="presOf" srcId="{2C0F1F82-12A2-4B70-9781-EE9651348CEA}" destId="{0D74FA67-C5CD-4DE1-9DF5-4BA8C84E6C5F}" srcOrd="0" destOrd="0" presId="urn:microsoft.com/office/officeart/2005/8/layout/orgChart1"/>
    <dgm:cxn modelId="{152D075C-DE84-4F3B-B1E2-6866AD68F7ED}" type="presOf" srcId="{0E1DDE3C-AB6C-415C-872C-634B6A6950A7}" destId="{D23E0527-5A81-410E-87B6-9AF1D4FB51A6}" srcOrd="0" destOrd="0" presId="urn:microsoft.com/office/officeart/2005/8/layout/orgChart1"/>
    <dgm:cxn modelId="{466EA85C-3899-49FA-8DF7-31D34845D429}" type="presOf" srcId="{95D7B940-6C7A-4F88-8210-75A291CF4BEA}" destId="{6E7DD734-36A1-4965-85B2-E360FDFDB99A}" srcOrd="1" destOrd="0" presId="urn:microsoft.com/office/officeart/2005/8/layout/orgChart1"/>
    <dgm:cxn modelId="{010FD142-DB83-4AE3-80BD-8B737069D00D}" type="presOf" srcId="{5B9A15F9-C602-491A-969C-B9E512013A36}" destId="{60518F89-6A67-4881-A617-9782580E3310}" srcOrd="1" destOrd="0" presId="urn:microsoft.com/office/officeart/2005/8/layout/orgChart1"/>
    <dgm:cxn modelId="{AEBBD563-E045-41A0-9B45-549A6F9C8DFE}" type="presOf" srcId="{9B39E12E-F780-4874-B946-F647C813FD43}" destId="{6B4FAA7C-D2D3-41DC-8416-3C0CCF2BE731}" srcOrd="1" destOrd="0" presId="urn:microsoft.com/office/officeart/2005/8/layout/orgChart1"/>
    <dgm:cxn modelId="{AA120345-DFA0-469B-84F1-1D93425D40E3}" type="presOf" srcId="{95D7B940-6C7A-4F88-8210-75A291CF4BEA}" destId="{FA4D7180-0E37-4C55-BDAD-F55316B7F4CB}" srcOrd="0" destOrd="0" presId="urn:microsoft.com/office/officeart/2005/8/layout/orgChart1"/>
    <dgm:cxn modelId="{84B9A046-F33E-4581-A896-2AEA4F5EB3DB}" type="presOf" srcId="{A35E3ADE-4CB7-488E-9BC4-E37C21E86DDB}" destId="{D73D63D1-E020-4470-A3FA-E4F252A1BCE0}" srcOrd="0" destOrd="0" presId="urn:microsoft.com/office/officeart/2005/8/layout/orgChart1"/>
    <dgm:cxn modelId="{EDE3504C-BF17-4A76-9470-FBDC8AB6739E}" type="presOf" srcId="{FBEA22C3-6D63-4550-9827-07D49B146322}" destId="{2AA5F9AD-0EAB-46E7-8398-98F7D90ED415}" srcOrd="0" destOrd="0" presId="urn:microsoft.com/office/officeart/2005/8/layout/orgChart1"/>
    <dgm:cxn modelId="{6FE83B51-17F5-4E56-85FB-D6B05844402F}" type="presOf" srcId="{7E80C720-DA4B-48E2-BD92-85F863998091}" destId="{1D31074A-A1EE-42D9-AB21-8BA229579D1B}" srcOrd="0" destOrd="0" presId="urn:microsoft.com/office/officeart/2005/8/layout/orgChart1"/>
    <dgm:cxn modelId="{42908F76-9E0F-4DDE-9594-3CE4E42DA222}" type="presOf" srcId="{71FFC921-4140-4602-B345-DBBCDF72BE6B}" destId="{4061E4CE-D697-4F55-AC5F-4D02D7DC3CEB}" srcOrd="0" destOrd="0" presId="urn:microsoft.com/office/officeart/2005/8/layout/orgChart1"/>
    <dgm:cxn modelId="{F366FC7C-E192-43A7-A26D-E20C2348A6CB}" type="presOf" srcId="{0F095F1A-27B3-4C11-B023-A3289CEBD809}" destId="{5E3AEAEE-51C9-41E0-970D-DD2BF42F3C27}" srcOrd="0" destOrd="0" presId="urn:microsoft.com/office/officeart/2005/8/layout/orgChart1"/>
    <dgm:cxn modelId="{7EBE5383-456A-44AD-9C51-D1754B8BE5EB}" type="presOf" srcId="{8D941E99-E8C6-4EEF-B463-A70596ACE4E8}" destId="{538B9497-FA8C-4C23-B0DE-9407881F024D}" srcOrd="1" destOrd="0" presId="urn:microsoft.com/office/officeart/2005/8/layout/orgChart1"/>
    <dgm:cxn modelId="{8DD91489-2F0E-4C20-8E2F-21B7631E0E58}" srcId="{5F31F72D-DE0A-423D-8C2B-473582E17BDD}" destId="{EB208B80-418E-4B42-95C9-B428BD13EF9E}" srcOrd="0" destOrd="0" parTransId="{2D987EFD-CA9C-41AE-9DCE-50622A3F15C0}" sibTransId="{AF27C118-89C5-4CB5-8F52-703FFD172365}"/>
    <dgm:cxn modelId="{7732CE93-224B-4A22-BFBE-4777DDDC1D50}" type="presOf" srcId="{B73CF5E1-4C72-4588-BAC4-6ABD1094A6DC}" destId="{9BD14695-FCB8-4CC2-978B-1528B9170A96}" srcOrd="1" destOrd="0" presId="urn:microsoft.com/office/officeart/2005/8/layout/orgChart1"/>
    <dgm:cxn modelId="{5DDB23A3-5A7C-4F57-97ED-DEDFB1DA20B3}" srcId="{5F31F72D-DE0A-423D-8C2B-473582E17BDD}" destId="{9B39E12E-F780-4874-B946-F647C813FD43}" srcOrd="1" destOrd="0" parTransId="{56FA6206-91F3-4FD4-AD51-6CB16B2F44F7}" sibTransId="{D4233B28-F2C9-4EA0-B2A5-65D4BA6EF215}"/>
    <dgm:cxn modelId="{8AA319A7-72F8-409F-BEA7-BB7169E8A050}" type="presOf" srcId="{5E238AB7-9375-458F-A16D-070831AD522E}" destId="{3C791F9F-F14F-4B0C-B8F3-F6190EDE78B7}" srcOrd="1" destOrd="0" presId="urn:microsoft.com/office/officeart/2005/8/layout/orgChart1"/>
    <dgm:cxn modelId="{ED07B2A8-0123-41E7-823A-A5A0075BF07A}" type="presOf" srcId="{5B9A15F9-C602-491A-969C-B9E512013A36}" destId="{EA3D72E7-D373-4BD2-A799-454726E1559C}" srcOrd="0" destOrd="0" presId="urn:microsoft.com/office/officeart/2005/8/layout/orgChart1"/>
    <dgm:cxn modelId="{3E0CA0AE-5929-4417-82A9-F0CCF0548438}" type="presOf" srcId="{9B39E12E-F780-4874-B946-F647C813FD43}" destId="{6BC715B5-B738-4D95-8A70-7CF9D59C0F8A}" srcOrd="0" destOrd="0" presId="urn:microsoft.com/office/officeart/2005/8/layout/orgChart1"/>
    <dgm:cxn modelId="{028EA8AE-9135-47C9-B32A-AEC792C9079B}" type="presOf" srcId="{1B21459A-6F94-446E-9AF3-8E32AFD6B33D}" destId="{C65F6C0D-CCD8-4D91-84B9-8DB69C97FB8D}" srcOrd="1" destOrd="0" presId="urn:microsoft.com/office/officeart/2005/8/layout/orgChart1"/>
    <dgm:cxn modelId="{6027AEB0-7D50-4517-8274-5CEA0CE420EA}" type="presOf" srcId="{71FFC921-4140-4602-B345-DBBCDF72BE6B}" destId="{E08DA3B7-1CB7-49C1-9DAA-50A11461124F}" srcOrd="1" destOrd="0" presId="urn:microsoft.com/office/officeart/2005/8/layout/orgChart1"/>
    <dgm:cxn modelId="{0A5F36B2-5822-41C3-BD9E-10463927BFA8}" type="presOf" srcId="{58100065-743C-4D78-943E-2972120E1832}" destId="{46DE1FE5-68C9-4B01-B8E9-E304199998A6}" srcOrd="0" destOrd="0" presId="urn:microsoft.com/office/officeart/2005/8/layout/orgChart1"/>
    <dgm:cxn modelId="{0E3B1BB8-0143-4C2D-BA72-C15260431A92}" type="presOf" srcId="{5E238AB7-9375-458F-A16D-070831AD522E}" destId="{CC21772E-FC9D-4382-898C-008393D17AEC}" srcOrd="0" destOrd="0" presId="urn:microsoft.com/office/officeart/2005/8/layout/orgChart1"/>
    <dgm:cxn modelId="{699330BA-6E64-4887-8B1B-3A0B95D05DE9}" type="presOf" srcId="{EB208B80-418E-4B42-95C9-B428BD13EF9E}" destId="{88615D06-5EBB-4EED-981E-48EE52C6ABB1}" srcOrd="1" destOrd="0" presId="urn:microsoft.com/office/officeart/2005/8/layout/orgChart1"/>
    <dgm:cxn modelId="{6CAA9DBE-5F8F-4E62-B74F-A4237CDE9B0A}" srcId="{DCB1C706-6D38-4280-890E-DF0EFD62F917}" destId="{A35E3ADE-4CB7-488E-9BC4-E37C21E86DDB}" srcOrd="1" destOrd="0" parTransId="{5D6349B9-6AEA-4308-B03D-830B887346F9}" sibTransId="{BED30228-44F1-4360-BFBC-1809E0BDBD7C}"/>
    <dgm:cxn modelId="{EA66FCC2-CCB5-47D2-A3AC-D2814FA89252}" type="presOf" srcId="{B73CF5E1-4C72-4588-BAC4-6ABD1094A6DC}" destId="{449734B9-EE3F-43C5-9A32-F26B36AFD352}" srcOrd="0" destOrd="0" presId="urn:microsoft.com/office/officeart/2005/8/layout/orgChart1"/>
    <dgm:cxn modelId="{397C72C8-84BF-41E3-A362-70B5F5C35BCD}" type="presOf" srcId="{8D941E99-E8C6-4EEF-B463-A70596ACE4E8}" destId="{CC9FAA10-624A-4C0A-9870-C1FB66EF07F2}" srcOrd="0" destOrd="0" presId="urn:microsoft.com/office/officeart/2005/8/layout/orgChart1"/>
    <dgm:cxn modelId="{5935EAD1-4D48-479F-8078-09D2E9BAB47B}" srcId="{DCB1C706-6D38-4280-890E-DF0EFD62F917}" destId="{5CF23843-16AA-42A0-A738-107C602E2ED3}" srcOrd="0" destOrd="0" parTransId="{0F095F1A-27B3-4C11-B023-A3289CEBD809}" sibTransId="{704D907C-50D8-459F-9C88-B4BCC0355320}"/>
    <dgm:cxn modelId="{75818DD8-9D20-4C98-9235-940E7EF91784}" srcId="{DCB1C706-6D38-4280-890E-DF0EFD62F917}" destId="{0E1DDE3C-AB6C-415C-872C-634B6A6950A7}" srcOrd="2" destOrd="0" parTransId="{4B94D73B-3C0D-41BD-AABF-253B2B3D83BD}" sibTransId="{CE11524C-27C0-42E9-9887-6B504E9B0500}"/>
    <dgm:cxn modelId="{70E240DB-FE2C-4018-8C85-6BDBC4379E33}" type="presOf" srcId="{09B95940-5742-4252-B917-D6E72A79C718}" destId="{EEEB1AA8-4FA0-41B4-9EF1-ECEA2DAFECB6}" srcOrd="0" destOrd="0" presId="urn:microsoft.com/office/officeart/2005/8/layout/orgChart1"/>
    <dgm:cxn modelId="{0CF6FEE0-97EC-47D3-A15A-2123A761AF74}" type="presOf" srcId="{A35E3ADE-4CB7-488E-9BC4-E37C21E86DDB}" destId="{DC97C913-9C18-4E69-BDF5-F8BC2B1BAA04}" srcOrd="1" destOrd="0" presId="urn:microsoft.com/office/officeart/2005/8/layout/orgChart1"/>
    <dgm:cxn modelId="{2CB628E2-7FD5-43CA-A849-8FBC9004D533}" type="presOf" srcId="{0DE60279-CCE5-4445-8339-7FDFF9B882E8}" destId="{7917D5C1-BA7C-4B93-B6FA-4EF880383F9B}" srcOrd="1" destOrd="0" presId="urn:microsoft.com/office/officeart/2005/8/layout/orgChart1"/>
    <dgm:cxn modelId="{E641A6E5-56BF-4DEA-9C9A-6860EAE16072}" type="presOf" srcId="{DCB1C706-6D38-4280-890E-DF0EFD62F917}" destId="{814704B0-4D8E-4951-AD3A-CA36BFC645FF}" srcOrd="1" destOrd="0" presId="urn:microsoft.com/office/officeart/2005/8/layout/orgChart1"/>
    <dgm:cxn modelId="{F32010E8-8A8B-47FB-92A5-3508EA4AADE0}" srcId="{9B39E12E-F780-4874-B946-F647C813FD43}" destId="{71FFC921-4140-4602-B345-DBBCDF72BE6B}" srcOrd="0" destOrd="0" parTransId="{0B90A31A-0520-4D8C-BDC5-7A4729C3FCD1}" sibTransId="{FDA37F87-D8BA-4D11-96A3-A195CDE4D170}"/>
    <dgm:cxn modelId="{28D182ED-70A7-4742-8413-82EA28033F9D}" type="presOf" srcId="{DCB1C706-6D38-4280-890E-DF0EFD62F917}" destId="{8CF947F8-22A4-45F8-B013-37EB7581984E}" srcOrd="0" destOrd="0" presId="urn:microsoft.com/office/officeart/2005/8/layout/orgChart1"/>
    <dgm:cxn modelId="{752837F4-4C13-42E8-9C9E-F65ABC50B492}" srcId="{5F31F72D-DE0A-423D-8C2B-473582E17BDD}" destId="{5B9A15F9-C602-491A-969C-B9E512013A36}" srcOrd="2" destOrd="0" parTransId="{C4DE7EE8-CB4E-4753-B513-B34880FA2385}" sibTransId="{8ADE01FB-3750-49BC-AF60-46AD06B9F4DE}"/>
    <dgm:cxn modelId="{578F08F8-E9FA-4C52-8F18-63EC8F41AB49}" type="presOf" srcId="{EB208B80-418E-4B42-95C9-B428BD13EF9E}" destId="{FA7F8AD3-D5E2-479F-BDD2-ED3B186EB2C4}" srcOrd="0" destOrd="0" presId="urn:microsoft.com/office/officeart/2005/8/layout/orgChart1"/>
    <dgm:cxn modelId="{1B27FBF9-8510-4A4C-BE7B-D64B243C0635}" type="presOf" srcId="{0DE60279-CCE5-4445-8339-7FDFF9B882E8}" destId="{B2F615B0-6230-4229-ACAD-55F59B82D1E7}" srcOrd="0" destOrd="0" presId="urn:microsoft.com/office/officeart/2005/8/layout/orgChart1"/>
    <dgm:cxn modelId="{94491CFC-23C6-4BCD-9696-89D3EF6D569D}" type="presOf" srcId="{58100065-743C-4D78-943E-2972120E1832}" destId="{1C38076D-6DF5-422C-A505-777B38F6C555}" srcOrd="1" destOrd="0" presId="urn:microsoft.com/office/officeart/2005/8/layout/orgChart1"/>
    <dgm:cxn modelId="{000359FC-1041-4AFA-A95D-2BA93DDEEB0B}" type="presOf" srcId="{5CF23843-16AA-42A0-A738-107C602E2ED3}" destId="{D1B1C9D4-D020-458B-951C-DE7C7F17C8B1}" srcOrd="0" destOrd="0" presId="urn:microsoft.com/office/officeart/2005/8/layout/orgChart1"/>
    <dgm:cxn modelId="{6584E8FD-61EB-4AB3-BDCF-A9B846B69FD4}" type="presOf" srcId="{C1AFF193-1375-4BF3-AA64-DDB6909FC44D}" destId="{92221AD6-FD1C-4A7C-802C-3DD47296ED82}" srcOrd="0" destOrd="0" presId="urn:microsoft.com/office/officeart/2005/8/layout/orgChart1"/>
    <dgm:cxn modelId="{B6500E30-5ECE-4C31-A4B1-E451C095325A}" type="presParOf" srcId="{52381084-3711-41C9-9425-960D2700DA77}" destId="{D2F8D3B0-FA67-4FD2-AD21-AB92E821A832}" srcOrd="0" destOrd="0" presId="urn:microsoft.com/office/officeart/2005/8/layout/orgChart1"/>
    <dgm:cxn modelId="{FDB60D50-E8E9-48A6-81F4-82E140F51819}" type="presParOf" srcId="{D2F8D3B0-FA67-4FD2-AD21-AB92E821A832}" destId="{F1E94251-724C-4C29-A532-DEDECCF266C0}" srcOrd="0" destOrd="0" presId="urn:microsoft.com/office/officeart/2005/8/layout/orgChart1"/>
    <dgm:cxn modelId="{39337994-8371-40AF-B6ED-C32F5E1B7043}" type="presParOf" srcId="{F1E94251-724C-4C29-A532-DEDECCF266C0}" destId="{FA7F8AD3-D5E2-479F-BDD2-ED3B186EB2C4}" srcOrd="0" destOrd="0" presId="urn:microsoft.com/office/officeart/2005/8/layout/orgChart1"/>
    <dgm:cxn modelId="{DDA6C052-22B6-439D-9FBD-A1784EFB4DC8}" type="presParOf" srcId="{F1E94251-724C-4C29-A532-DEDECCF266C0}" destId="{88615D06-5EBB-4EED-981E-48EE52C6ABB1}" srcOrd="1" destOrd="0" presId="urn:microsoft.com/office/officeart/2005/8/layout/orgChart1"/>
    <dgm:cxn modelId="{FA9E01AF-7C7F-46E7-AD4E-9D2410A7D327}" type="presParOf" srcId="{D2F8D3B0-FA67-4FD2-AD21-AB92E821A832}" destId="{7549D6EE-9235-4DD6-AD98-A697B3E3E028}" srcOrd="1" destOrd="0" presId="urn:microsoft.com/office/officeart/2005/8/layout/orgChart1"/>
    <dgm:cxn modelId="{FAE7EE79-611A-43AD-B513-EAE42C051D4B}" type="presParOf" srcId="{7549D6EE-9235-4DD6-AD98-A697B3E3E028}" destId="{EEEB1AA8-4FA0-41B4-9EF1-ECEA2DAFECB6}" srcOrd="0" destOrd="0" presId="urn:microsoft.com/office/officeart/2005/8/layout/orgChart1"/>
    <dgm:cxn modelId="{532DFC65-CE77-40FC-A8E7-C4785886C302}" type="presParOf" srcId="{7549D6EE-9235-4DD6-AD98-A697B3E3E028}" destId="{0751D799-7D84-4A07-8481-7257CFD6BE2F}" srcOrd="1" destOrd="0" presId="urn:microsoft.com/office/officeart/2005/8/layout/orgChart1"/>
    <dgm:cxn modelId="{3E5D1E17-51AF-4657-94A1-E656C8A811CC}" type="presParOf" srcId="{0751D799-7D84-4A07-8481-7257CFD6BE2F}" destId="{176A2646-B11B-4FE6-BAC1-7CCF8CB292E1}" srcOrd="0" destOrd="0" presId="urn:microsoft.com/office/officeart/2005/8/layout/orgChart1"/>
    <dgm:cxn modelId="{EECE4433-3F12-406C-8A88-B78F9865B799}" type="presParOf" srcId="{176A2646-B11B-4FE6-BAC1-7CCF8CB292E1}" destId="{B2F615B0-6230-4229-ACAD-55F59B82D1E7}" srcOrd="0" destOrd="0" presId="urn:microsoft.com/office/officeart/2005/8/layout/orgChart1"/>
    <dgm:cxn modelId="{D6BB45A5-D838-4302-80BB-86B674F6751F}" type="presParOf" srcId="{176A2646-B11B-4FE6-BAC1-7CCF8CB292E1}" destId="{7917D5C1-BA7C-4B93-B6FA-4EF880383F9B}" srcOrd="1" destOrd="0" presId="urn:microsoft.com/office/officeart/2005/8/layout/orgChart1"/>
    <dgm:cxn modelId="{A8E17513-F822-4DF7-8F69-E4A1DC54C2F9}" type="presParOf" srcId="{0751D799-7D84-4A07-8481-7257CFD6BE2F}" destId="{723F0096-33A9-40F0-BE74-24547F439A9D}" srcOrd="1" destOrd="0" presId="urn:microsoft.com/office/officeart/2005/8/layout/orgChart1"/>
    <dgm:cxn modelId="{A02B4C24-4917-4ADB-B971-10534814D553}" type="presParOf" srcId="{0751D799-7D84-4A07-8481-7257CFD6BE2F}" destId="{4275DDE6-CCDA-4BCE-92C9-0B80FF62D4FE}" srcOrd="2" destOrd="0" presId="urn:microsoft.com/office/officeart/2005/8/layout/orgChart1"/>
    <dgm:cxn modelId="{A114FBD7-6A3F-4BED-B81A-4A01E48DF065}" type="presParOf" srcId="{7549D6EE-9235-4DD6-AD98-A697B3E3E028}" destId="{1C36B2B0-C296-4981-95B7-6DD41F69FC8D}" srcOrd="2" destOrd="0" presId="urn:microsoft.com/office/officeart/2005/8/layout/orgChart1"/>
    <dgm:cxn modelId="{43532781-7D6B-4DB2-B3F7-BFAC0E48128A}" type="presParOf" srcId="{7549D6EE-9235-4DD6-AD98-A697B3E3E028}" destId="{A68386C9-9F56-42CC-8EAC-8791F07AE7DD}" srcOrd="3" destOrd="0" presId="urn:microsoft.com/office/officeart/2005/8/layout/orgChart1"/>
    <dgm:cxn modelId="{37D8E567-A589-4F35-8C12-6D70A341BE74}" type="presParOf" srcId="{A68386C9-9F56-42CC-8EAC-8791F07AE7DD}" destId="{810806B4-B01D-4587-AFDA-73296E9854F3}" srcOrd="0" destOrd="0" presId="urn:microsoft.com/office/officeart/2005/8/layout/orgChart1"/>
    <dgm:cxn modelId="{313CFACB-F77D-4DA2-9573-FC635D22287E}" type="presParOf" srcId="{810806B4-B01D-4587-AFDA-73296E9854F3}" destId="{8CF947F8-22A4-45F8-B013-37EB7581984E}" srcOrd="0" destOrd="0" presId="urn:microsoft.com/office/officeart/2005/8/layout/orgChart1"/>
    <dgm:cxn modelId="{10781FDB-C857-4B77-94D5-82285E4DB5E1}" type="presParOf" srcId="{810806B4-B01D-4587-AFDA-73296E9854F3}" destId="{814704B0-4D8E-4951-AD3A-CA36BFC645FF}" srcOrd="1" destOrd="0" presId="urn:microsoft.com/office/officeart/2005/8/layout/orgChart1"/>
    <dgm:cxn modelId="{E3AE384B-7697-4F49-A087-C97BA4B4DEAB}" type="presParOf" srcId="{A68386C9-9F56-42CC-8EAC-8791F07AE7DD}" destId="{1E995830-FE0B-475B-A6A7-818EB41A572B}" srcOrd="1" destOrd="0" presId="urn:microsoft.com/office/officeart/2005/8/layout/orgChart1"/>
    <dgm:cxn modelId="{57065450-476C-47B1-A257-0B04B5637A3B}" type="presParOf" srcId="{1E995830-FE0B-475B-A6A7-818EB41A572B}" destId="{5E3AEAEE-51C9-41E0-970D-DD2BF42F3C27}" srcOrd="0" destOrd="0" presId="urn:microsoft.com/office/officeart/2005/8/layout/orgChart1"/>
    <dgm:cxn modelId="{CFBBEEC0-4674-4F8A-B723-7A3814EDAF2A}" type="presParOf" srcId="{1E995830-FE0B-475B-A6A7-818EB41A572B}" destId="{A45EA980-1AE7-46CB-B2F5-D06BDC29A78A}" srcOrd="1" destOrd="0" presId="urn:microsoft.com/office/officeart/2005/8/layout/orgChart1"/>
    <dgm:cxn modelId="{42F9DD8E-BB18-4D08-BDBE-8A316D2FB7BD}" type="presParOf" srcId="{A45EA980-1AE7-46CB-B2F5-D06BDC29A78A}" destId="{30A5AF9E-092B-46A5-B684-71C8C8F1CF53}" srcOrd="0" destOrd="0" presId="urn:microsoft.com/office/officeart/2005/8/layout/orgChart1"/>
    <dgm:cxn modelId="{5461528B-6EBF-4793-B38F-922D6E7786BE}" type="presParOf" srcId="{30A5AF9E-092B-46A5-B684-71C8C8F1CF53}" destId="{D1B1C9D4-D020-458B-951C-DE7C7F17C8B1}" srcOrd="0" destOrd="0" presId="urn:microsoft.com/office/officeart/2005/8/layout/orgChart1"/>
    <dgm:cxn modelId="{9784AF7C-0F92-4B56-8376-CEF95027AEC5}" type="presParOf" srcId="{30A5AF9E-092B-46A5-B684-71C8C8F1CF53}" destId="{49184A33-6608-4F53-9D4D-61B16A2B7F49}" srcOrd="1" destOrd="0" presId="urn:microsoft.com/office/officeart/2005/8/layout/orgChart1"/>
    <dgm:cxn modelId="{B5C15E8F-3BC3-431D-8F0B-DE13C5008B94}" type="presParOf" srcId="{A45EA980-1AE7-46CB-B2F5-D06BDC29A78A}" destId="{B1527D76-C277-462A-9838-4A8C6FBF1347}" srcOrd="1" destOrd="0" presId="urn:microsoft.com/office/officeart/2005/8/layout/orgChart1"/>
    <dgm:cxn modelId="{FC986D21-9BC8-4BB7-88D4-469334345E3D}" type="presParOf" srcId="{A45EA980-1AE7-46CB-B2F5-D06BDC29A78A}" destId="{E8BBCC3B-84A1-4BCA-88AD-6AE8C8B11260}" srcOrd="2" destOrd="0" presId="urn:microsoft.com/office/officeart/2005/8/layout/orgChart1"/>
    <dgm:cxn modelId="{AD322EC1-CF00-4ECA-BBC7-62EB3EDDC835}" type="presParOf" srcId="{1E995830-FE0B-475B-A6A7-818EB41A572B}" destId="{7931079A-A84C-4832-8D7E-D0E0CC8CE8A2}" srcOrd="2" destOrd="0" presId="urn:microsoft.com/office/officeart/2005/8/layout/orgChart1"/>
    <dgm:cxn modelId="{A275C7CE-B802-4638-B4DC-FC1231C2D82B}" type="presParOf" srcId="{1E995830-FE0B-475B-A6A7-818EB41A572B}" destId="{B89BCA5F-9B57-4033-8584-BDB865442C0F}" srcOrd="3" destOrd="0" presId="urn:microsoft.com/office/officeart/2005/8/layout/orgChart1"/>
    <dgm:cxn modelId="{F313A29F-7A8E-4E33-9895-154179F43C72}" type="presParOf" srcId="{B89BCA5F-9B57-4033-8584-BDB865442C0F}" destId="{5E78DF06-F709-4A27-BA00-99B79B3FB82A}" srcOrd="0" destOrd="0" presId="urn:microsoft.com/office/officeart/2005/8/layout/orgChart1"/>
    <dgm:cxn modelId="{C617BE6A-A37B-4609-B749-A53799166C6E}" type="presParOf" srcId="{5E78DF06-F709-4A27-BA00-99B79B3FB82A}" destId="{D73D63D1-E020-4470-A3FA-E4F252A1BCE0}" srcOrd="0" destOrd="0" presId="urn:microsoft.com/office/officeart/2005/8/layout/orgChart1"/>
    <dgm:cxn modelId="{46508851-5592-4D94-9F95-96D7091F6B6C}" type="presParOf" srcId="{5E78DF06-F709-4A27-BA00-99B79B3FB82A}" destId="{DC97C913-9C18-4E69-BDF5-F8BC2B1BAA04}" srcOrd="1" destOrd="0" presId="urn:microsoft.com/office/officeart/2005/8/layout/orgChart1"/>
    <dgm:cxn modelId="{B7EF38F9-C1AA-4300-A192-89D90804A5FA}" type="presParOf" srcId="{B89BCA5F-9B57-4033-8584-BDB865442C0F}" destId="{82063431-9980-4FCC-AF81-9173CD59D4C2}" srcOrd="1" destOrd="0" presId="urn:microsoft.com/office/officeart/2005/8/layout/orgChart1"/>
    <dgm:cxn modelId="{7AC223D8-1294-4FD3-A5FE-EB9E4AD6E4A2}" type="presParOf" srcId="{B89BCA5F-9B57-4033-8584-BDB865442C0F}" destId="{6DEA6C88-68B9-44C2-8080-442DAE1C315D}" srcOrd="2" destOrd="0" presId="urn:microsoft.com/office/officeart/2005/8/layout/orgChart1"/>
    <dgm:cxn modelId="{B0D03C29-2EC2-4F25-9B22-A512A4D8576F}" type="presParOf" srcId="{1E995830-FE0B-475B-A6A7-818EB41A572B}" destId="{205624A8-8CEE-48CC-A4B5-B3D2968C1054}" srcOrd="4" destOrd="0" presId="urn:microsoft.com/office/officeart/2005/8/layout/orgChart1"/>
    <dgm:cxn modelId="{40420BF3-9594-49D2-B45C-3DF2D724FE31}" type="presParOf" srcId="{1E995830-FE0B-475B-A6A7-818EB41A572B}" destId="{74409CC4-64C4-4E28-B624-07C01C17A996}" srcOrd="5" destOrd="0" presId="urn:microsoft.com/office/officeart/2005/8/layout/orgChart1"/>
    <dgm:cxn modelId="{8841DD23-77DA-43F0-A804-97E404B13299}" type="presParOf" srcId="{74409CC4-64C4-4E28-B624-07C01C17A996}" destId="{1296EB81-BE4D-474E-A5AF-6E9BAEE129F4}" srcOrd="0" destOrd="0" presId="urn:microsoft.com/office/officeart/2005/8/layout/orgChart1"/>
    <dgm:cxn modelId="{6095F964-050E-4389-AE03-9F97C9B65ECE}" type="presParOf" srcId="{1296EB81-BE4D-474E-A5AF-6E9BAEE129F4}" destId="{D23E0527-5A81-410E-87B6-9AF1D4FB51A6}" srcOrd="0" destOrd="0" presId="urn:microsoft.com/office/officeart/2005/8/layout/orgChart1"/>
    <dgm:cxn modelId="{1E0DC228-7066-408B-BD90-7AC76A05B35A}" type="presParOf" srcId="{1296EB81-BE4D-474E-A5AF-6E9BAEE129F4}" destId="{AD3660DE-1446-46AD-B947-A9A4D3A06421}" srcOrd="1" destOrd="0" presId="urn:microsoft.com/office/officeart/2005/8/layout/orgChart1"/>
    <dgm:cxn modelId="{09DFFB6A-DB4E-451B-BAD8-67B438F0835D}" type="presParOf" srcId="{74409CC4-64C4-4E28-B624-07C01C17A996}" destId="{009AA882-F4BD-4AB2-8E52-2FBB5EE6E390}" srcOrd="1" destOrd="0" presId="urn:microsoft.com/office/officeart/2005/8/layout/orgChart1"/>
    <dgm:cxn modelId="{98CAAC6C-2C54-494B-B303-D1FF3A523B6D}" type="presParOf" srcId="{74409CC4-64C4-4E28-B624-07C01C17A996}" destId="{4B430265-7341-4CD3-8CAA-1DDA6CE04A26}" srcOrd="2" destOrd="0" presId="urn:microsoft.com/office/officeart/2005/8/layout/orgChart1"/>
    <dgm:cxn modelId="{2C3C02C2-FFB1-4E35-9FC3-5065FC6DC8EB}" type="presParOf" srcId="{1E995830-FE0B-475B-A6A7-818EB41A572B}" destId="{2AA5F9AD-0EAB-46E7-8398-98F7D90ED415}" srcOrd="6" destOrd="0" presId="urn:microsoft.com/office/officeart/2005/8/layout/orgChart1"/>
    <dgm:cxn modelId="{714D5569-3EAB-4024-B922-91C29A6AD7D8}" type="presParOf" srcId="{1E995830-FE0B-475B-A6A7-818EB41A572B}" destId="{5DE565F9-3505-41CF-89AD-783271BA6478}" srcOrd="7" destOrd="0" presId="urn:microsoft.com/office/officeart/2005/8/layout/orgChart1"/>
    <dgm:cxn modelId="{4DF6215B-86AF-41C6-9ABA-3A5D56232ED3}" type="presParOf" srcId="{5DE565F9-3505-41CF-89AD-783271BA6478}" destId="{92A444F2-8BF6-41DF-B55F-2DA9B094DEE4}" srcOrd="0" destOrd="0" presId="urn:microsoft.com/office/officeart/2005/8/layout/orgChart1"/>
    <dgm:cxn modelId="{4D2FCED1-6141-4534-A255-5C961981D561}" type="presParOf" srcId="{92A444F2-8BF6-41DF-B55F-2DA9B094DEE4}" destId="{CC21772E-FC9D-4382-898C-008393D17AEC}" srcOrd="0" destOrd="0" presId="urn:microsoft.com/office/officeart/2005/8/layout/orgChart1"/>
    <dgm:cxn modelId="{606123C3-094D-4015-B84F-20E970F958A4}" type="presParOf" srcId="{92A444F2-8BF6-41DF-B55F-2DA9B094DEE4}" destId="{3C791F9F-F14F-4B0C-B8F3-F6190EDE78B7}" srcOrd="1" destOrd="0" presId="urn:microsoft.com/office/officeart/2005/8/layout/orgChart1"/>
    <dgm:cxn modelId="{0431E630-F480-45FE-A72D-254CB278104E}" type="presParOf" srcId="{5DE565F9-3505-41CF-89AD-783271BA6478}" destId="{E5E45C7F-C4FB-4DF7-94E5-8A882503F607}" srcOrd="1" destOrd="0" presId="urn:microsoft.com/office/officeart/2005/8/layout/orgChart1"/>
    <dgm:cxn modelId="{755AC421-382E-4E28-8178-0F7D24C0770D}" type="presParOf" srcId="{5DE565F9-3505-41CF-89AD-783271BA6478}" destId="{E621708B-4253-4AEB-8CA5-6F3671A8C44B}" srcOrd="2" destOrd="0" presId="urn:microsoft.com/office/officeart/2005/8/layout/orgChart1"/>
    <dgm:cxn modelId="{233217DE-01C2-4BE5-B453-2A5D190A48F8}" type="presParOf" srcId="{1E995830-FE0B-475B-A6A7-818EB41A572B}" destId="{1D31074A-A1EE-42D9-AB21-8BA229579D1B}" srcOrd="8" destOrd="0" presId="urn:microsoft.com/office/officeart/2005/8/layout/orgChart1"/>
    <dgm:cxn modelId="{CE48F52B-5557-4554-A6B8-27BED5C6FB3F}" type="presParOf" srcId="{1E995830-FE0B-475B-A6A7-818EB41A572B}" destId="{16FA84E3-29B8-439D-9261-673B60802AC4}" srcOrd="9" destOrd="0" presId="urn:microsoft.com/office/officeart/2005/8/layout/orgChart1"/>
    <dgm:cxn modelId="{A97722B7-BA69-4690-962B-18E4509060E2}" type="presParOf" srcId="{16FA84E3-29B8-439D-9261-673B60802AC4}" destId="{C014CA05-E6F5-4E67-84BD-273C2E2D998F}" srcOrd="0" destOrd="0" presId="urn:microsoft.com/office/officeart/2005/8/layout/orgChart1"/>
    <dgm:cxn modelId="{BF304AC7-68A0-45FE-966F-6E52BCFD9026}" type="presParOf" srcId="{C014CA05-E6F5-4E67-84BD-273C2E2D998F}" destId="{46DE1FE5-68C9-4B01-B8E9-E304199998A6}" srcOrd="0" destOrd="0" presId="urn:microsoft.com/office/officeart/2005/8/layout/orgChart1"/>
    <dgm:cxn modelId="{8CBCEAFB-2332-4FBD-AEC0-E607B1F89D92}" type="presParOf" srcId="{C014CA05-E6F5-4E67-84BD-273C2E2D998F}" destId="{1C38076D-6DF5-422C-A505-777B38F6C555}" srcOrd="1" destOrd="0" presId="urn:microsoft.com/office/officeart/2005/8/layout/orgChart1"/>
    <dgm:cxn modelId="{08BA7736-0135-4FB7-8647-88351748A230}" type="presParOf" srcId="{16FA84E3-29B8-439D-9261-673B60802AC4}" destId="{8B56DF60-B7BB-4C07-9D23-A231D8069423}" srcOrd="1" destOrd="0" presId="urn:microsoft.com/office/officeart/2005/8/layout/orgChart1"/>
    <dgm:cxn modelId="{7EBA55CE-3ADA-45DC-AF95-9FC83C5536B7}" type="presParOf" srcId="{16FA84E3-29B8-439D-9261-673B60802AC4}" destId="{1D289599-CF04-4BDF-9887-29755F34676A}" srcOrd="2" destOrd="0" presId="urn:microsoft.com/office/officeart/2005/8/layout/orgChart1"/>
    <dgm:cxn modelId="{897D886A-8BFA-4BA0-B6AC-A55118191E61}" type="presParOf" srcId="{1E995830-FE0B-475B-A6A7-818EB41A572B}" destId="{C13F2CE3-403E-45A2-A69C-8CF360072A1B}" srcOrd="10" destOrd="0" presId="urn:microsoft.com/office/officeart/2005/8/layout/orgChart1"/>
    <dgm:cxn modelId="{A453AACA-F5AF-458F-A29B-8FC8C978BE8C}" type="presParOf" srcId="{1E995830-FE0B-475B-A6A7-818EB41A572B}" destId="{03C6845F-94C0-45B7-9DD4-E36FADDABFF2}" srcOrd="11" destOrd="0" presId="urn:microsoft.com/office/officeart/2005/8/layout/orgChart1"/>
    <dgm:cxn modelId="{078708D9-45C9-4EFE-8168-B1793AA456D8}" type="presParOf" srcId="{03C6845F-94C0-45B7-9DD4-E36FADDABFF2}" destId="{64DE67DB-C5D1-4A65-A5CE-EC7B62A5B878}" srcOrd="0" destOrd="0" presId="urn:microsoft.com/office/officeart/2005/8/layout/orgChart1"/>
    <dgm:cxn modelId="{75DC5E9D-FAE5-40F1-9451-A5F8E7D85B3F}" type="presParOf" srcId="{64DE67DB-C5D1-4A65-A5CE-EC7B62A5B878}" destId="{F47547CC-90BC-404E-BF54-D728EF06ED9B}" srcOrd="0" destOrd="0" presId="urn:microsoft.com/office/officeart/2005/8/layout/orgChart1"/>
    <dgm:cxn modelId="{19A94F86-760E-41B8-9735-92D8355F88AF}" type="presParOf" srcId="{64DE67DB-C5D1-4A65-A5CE-EC7B62A5B878}" destId="{C65F6C0D-CCD8-4D91-84B9-8DB69C97FB8D}" srcOrd="1" destOrd="0" presId="urn:microsoft.com/office/officeart/2005/8/layout/orgChart1"/>
    <dgm:cxn modelId="{87D3D335-8413-4A47-8282-6457746C5721}" type="presParOf" srcId="{03C6845F-94C0-45B7-9DD4-E36FADDABFF2}" destId="{5AC8F01F-D515-4583-AD74-B83B1AE2592E}" srcOrd="1" destOrd="0" presId="urn:microsoft.com/office/officeart/2005/8/layout/orgChart1"/>
    <dgm:cxn modelId="{A5A7BB89-CF7B-4D4F-959A-4668FC80C96B}" type="presParOf" srcId="{03C6845F-94C0-45B7-9DD4-E36FADDABFF2}" destId="{34ECBDB7-FFA3-4B44-A906-B36D205869DE}" srcOrd="2" destOrd="0" presId="urn:microsoft.com/office/officeart/2005/8/layout/orgChart1"/>
    <dgm:cxn modelId="{0A889450-F8B7-4946-B720-BA9521671469}" type="presParOf" srcId="{A68386C9-9F56-42CC-8EAC-8791F07AE7DD}" destId="{5BED329A-7B30-4355-B61C-11DAEABA4C7C}" srcOrd="2" destOrd="0" presId="urn:microsoft.com/office/officeart/2005/8/layout/orgChart1"/>
    <dgm:cxn modelId="{E6D167F7-AE0E-4146-8B5D-CF8B19903E46}" type="presParOf" srcId="{7549D6EE-9235-4DD6-AD98-A697B3E3E028}" destId="{0D74FA67-C5CD-4DE1-9DF5-4BA8C84E6C5F}" srcOrd="4" destOrd="0" presId="urn:microsoft.com/office/officeart/2005/8/layout/orgChart1"/>
    <dgm:cxn modelId="{3352B650-32A2-4D8A-A260-704B6E513DEB}" type="presParOf" srcId="{7549D6EE-9235-4DD6-AD98-A697B3E3E028}" destId="{1F1061B7-0A47-4908-A153-6F788FB11FA2}" srcOrd="5" destOrd="0" presId="urn:microsoft.com/office/officeart/2005/8/layout/orgChart1"/>
    <dgm:cxn modelId="{65D8C687-E961-4226-92AA-32299D1AAFA9}" type="presParOf" srcId="{1F1061B7-0A47-4908-A153-6F788FB11FA2}" destId="{64E501AA-8C54-4ABC-87BE-3D618587E662}" srcOrd="0" destOrd="0" presId="urn:microsoft.com/office/officeart/2005/8/layout/orgChart1"/>
    <dgm:cxn modelId="{A183BF6E-D699-4652-9EA9-692A4FD2B84C}" type="presParOf" srcId="{64E501AA-8C54-4ABC-87BE-3D618587E662}" destId="{FA4D7180-0E37-4C55-BDAD-F55316B7F4CB}" srcOrd="0" destOrd="0" presId="urn:microsoft.com/office/officeart/2005/8/layout/orgChart1"/>
    <dgm:cxn modelId="{04CE6E71-D1DA-439F-94AA-605883734561}" type="presParOf" srcId="{64E501AA-8C54-4ABC-87BE-3D618587E662}" destId="{6E7DD734-36A1-4965-85B2-E360FDFDB99A}" srcOrd="1" destOrd="0" presId="urn:microsoft.com/office/officeart/2005/8/layout/orgChart1"/>
    <dgm:cxn modelId="{B1716D13-5D2D-414A-832C-77D1E56EA5B0}" type="presParOf" srcId="{1F1061B7-0A47-4908-A153-6F788FB11FA2}" destId="{DB7A3F98-AB6F-4098-87A2-2DBF58021390}" srcOrd="1" destOrd="0" presId="urn:microsoft.com/office/officeart/2005/8/layout/orgChart1"/>
    <dgm:cxn modelId="{948CE816-7888-462D-862E-37B59093FA93}" type="presParOf" srcId="{1F1061B7-0A47-4908-A153-6F788FB11FA2}" destId="{286271EB-1D13-4B7F-AA45-357F7D563F13}" srcOrd="2" destOrd="0" presId="urn:microsoft.com/office/officeart/2005/8/layout/orgChart1"/>
    <dgm:cxn modelId="{BF79E8D5-6528-4A26-A48F-AB68EA39B4D0}" type="presParOf" srcId="{D2F8D3B0-FA67-4FD2-AD21-AB92E821A832}" destId="{826415BB-8D10-48C8-A041-B0094B293678}" srcOrd="2" destOrd="0" presId="urn:microsoft.com/office/officeart/2005/8/layout/orgChart1"/>
    <dgm:cxn modelId="{C1AB5BAB-499E-4690-A54D-EA9EB688AFBA}" type="presParOf" srcId="{52381084-3711-41C9-9425-960D2700DA77}" destId="{66761082-8250-40D3-B745-00C44E39154D}" srcOrd="1" destOrd="0" presId="urn:microsoft.com/office/officeart/2005/8/layout/orgChart1"/>
    <dgm:cxn modelId="{6D975BDB-AAF0-4CCB-AADC-ADF5625CD479}" type="presParOf" srcId="{66761082-8250-40D3-B745-00C44E39154D}" destId="{18F5A703-47B9-4D2A-96C7-7874EA20B56B}" srcOrd="0" destOrd="0" presId="urn:microsoft.com/office/officeart/2005/8/layout/orgChart1"/>
    <dgm:cxn modelId="{953EF75C-513D-4FDF-901C-8EA8DEA3B5DE}" type="presParOf" srcId="{18F5A703-47B9-4D2A-96C7-7874EA20B56B}" destId="{6BC715B5-B738-4D95-8A70-7CF9D59C0F8A}" srcOrd="0" destOrd="0" presId="urn:microsoft.com/office/officeart/2005/8/layout/orgChart1"/>
    <dgm:cxn modelId="{9E88ADC0-AB5E-4495-B67F-E6C755802AAF}" type="presParOf" srcId="{18F5A703-47B9-4D2A-96C7-7874EA20B56B}" destId="{6B4FAA7C-D2D3-41DC-8416-3C0CCF2BE731}" srcOrd="1" destOrd="0" presId="urn:microsoft.com/office/officeart/2005/8/layout/orgChart1"/>
    <dgm:cxn modelId="{BD00634B-6853-4BDC-B777-2F8D457BFCEF}" type="presParOf" srcId="{66761082-8250-40D3-B745-00C44E39154D}" destId="{B6F8FE19-CBCA-46E0-8BBE-7C464401AF08}" srcOrd="1" destOrd="0" presId="urn:microsoft.com/office/officeart/2005/8/layout/orgChart1"/>
    <dgm:cxn modelId="{5129DF93-1CDC-4491-8791-6101D44671A6}" type="presParOf" srcId="{B6F8FE19-CBCA-46E0-8BBE-7C464401AF08}" destId="{E58E581E-B8DA-4870-9517-69864E1BD21B}" srcOrd="0" destOrd="0" presId="urn:microsoft.com/office/officeart/2005/8/layout/orgChart1"/>
    <dgm:cxn modelId="{EF43B503-EE89-4236-95A6-B402A476F023}" type="presParOf" srcId="{B6F8FE19-CBCA-46E0-8BBE-7C464401AF08}" destId="{6B2343AE-4AC0-4035-9084-DAE82FD1D995}" srcOrd="1" destOrd="0" presId="urn:microsoft.com/office/officeart/2005/8/layout/orgChart1"/>
    <dgm:cxn modelId="{C85FE87C-5B48-49CB-AFE0-3484429CA67C}" type="presParOf" srcId="{6B2343AE-4AC0-4035-9084-DAE82FD1D995}" destId="{3458DE93-6521-49AF-9A55-95C333A81E95}" srcOrd="0" destOrd="0" presId="urn:microsoft.com/office/officeart/2005/8/layout/orgChart1"/>
    <dgm:cxn modelId="{A6FAA128-6824-400B-BCFA-DC5D2693852B}" type="presParOf" srcId="{3458DE93-6521-49AF-9A55-95C333A81E95}" destId="{4061E4CE-D697-4F55-AC5F-4D02D7DC3CEB}" srcOrd="0" destOrd="0" presId="urn:microsoft.com/office/officeart/2005/8/layout/orgChart1"/>
    <dgm:cxn modelId="{B522D712-01C4-4C34-9078-6579365EC4D4}" type="presParOf" srcId="{3458DE93-6521-49AF-9A55-95C333A81E95}" destId="{E08DA3B7-1CB7-49C1-9DAA-50A11461124F}" srcOrd="1" destOrd="0" presId="urn:microsoft.com/office/officeart/2005/8/layout/orgChart1"/>
    <dgm:cxn modelId="{2D0442F0-8B4F-478C-A4F7-C917501610E3}" type="presParOf" srcId="{6B2343AE-4AC0-4035-9084-DAE82FD1D995}" destId="{1A6852F7-ADB0-4CFF-94E7-ADA1BBBF1277}" srcOrd="1" destOrd="0" presId="urn:microsoft.com/office/officeart/2005/8/layout/orgChart1"/>
    <dgm:cxn modelId="{C5311665-6A9A-45B0-AB04-350B95F86CEA}" type="presParOf" srcId="{6B2343AE-4AC0-4035-9084-DAE82FD1D995}" destId="{3F389C8B-BE73-4CD1-B6A8-1E36E7AC20F5}" srcOrd="2" destOrd="0" presId="urn:microsoft.com/office/officeart/2005/8/layout/orgChart1"/>
    <dgm:cxn modelId="{E04A96E4-632B-4A9D-8EE0-F59FB69C9BB4}" type="presParOf" srcId="{B6F8FE19-CBCA-46E0-8BBE-7C464401AF08}" destId="{92221AD6-FD1C-4A7C-802C-3DD47296ED82}" srcOrd="2" destOrd="0" presId="urn:microsoft.com/office/officeart/2005/8/layout/orgChart1"/>
    <dgm:cxn modelId="{25A4BE88-0713-415C-AB16-53B6D8BD75B6}" type="presParOf" srcId="{B6F8FE19-CBCA-46E0-8BBE-7C464401AF08}" destId="{F68BB1A0-1D74-422D-9F07-74EAF8F669FB}" srcOrd="3" destOrd="0" presId="urn:microsoft.com/office/officeart/2005/8/layout/orgChart1"/>
    <dgm:cxn modelId="{799B7401-FC86-41EB-8E26-ACBF3FB4A52F}" type="presParOf" srcId="{F68BB1A0-1D74-422D-9F07-74EAF8F669FB}" destId="{FA2CCD55-D267-4E13-8452-136EA34EDF07}" srcOrd="0" destOrd="0" presId="urn:microsoft.com/office/officeart/2005/8/layout/orgChart1"/>
    <dgm:cxn modelId="{E6C114F8-45BD-4227-9EA1-1C8F2C8379D9}" type="presParOf" srcId="{FA2CCD55-D267-4E13-8452-136EA34EDF07}" destId="{CC9FAA10-624A-4C0A-9870-C1FB66EF07F2}" srcOrd="0" destOrd="0" presId="urn:microsoft.com/office/officeart/2005/8/layout/orgChart1"/>
    <dgm:cxn modelId="{31FE9FE2-6829-4F06-BC12-03B3F9D51930}" type="presParOf" srcId="{FA2CCD55-D267-4E13-8452-136EA34EDF07}" destId="{538B9497-FA8C-4C23-B0DE-9407881F024D}" srcOrd="1" destOrd="0" presId="urn:microsoft.com/office/officeart/2005/8/layout/orgChart1"/>
    <dgm:cxn modelId="{FFE0094B-228B-4CE7-9240-EA46DAE4AFFE}" type="presParOf" srcId="{F68BB1A0-1D74-422D-9F07-74EAF8F669FB}" destId="{70435F00-EEF8-4C32-926F-D458488DB424}" srcOrd="1" destOrd="0" presId="urn:microsoft.com/office/officeart/2005/8/layout/orgChart1"/>
    <dgm:cxn modelId="{49309729-29BB-40E7-9659-C4DCB5CAB852}" type="presParOf" srcId="{F68BB1A0-1D74-422D-9F07-74EAF8F669FB}" destId="{7A827680-B6D7-4D96-BDDA-82EC29CF0C6A}" srcOrd="2" destOrd="0" presId="urn:microsoft.com/office/officeart/2005/8/layout/orgChart1"/>
    <dgm:cxn modelId="{1ACF1E4F-39EB-4E1F-B198-E9F7976CA8D2}" type="presParOf" srcId="{66761082-8250-40D3-B745-00C44E39154D}" destId="{77F356BA-582C-443B-AF42-7DA8390DC415}" srcOrd="2" destOrd="0" presId="urn:microsoft.com/office/officeart/2005/8/layout/orgChart1"/>
    <dgm:cxn modelId="{565F8EEA-AEAE-4061-8AD9-1C90E0BB64ED}" type="presParOf" srcId="{52381084-3711-41C9-9425-960D2700DA77}" destId="{E8E61C3E-B40D-46EF-B129-595AB1DA0CD3}" srcOrd="2" destOrd="0" presId="urn:microsoft.com/office/officeart/2005/8/layout/orgChart1"/>
    <dgm:cxn modelId="{6E118A94-AD0A-47FF-8C95-11641300D95B}" type="presParOf" srcId="{E8E61C3E-B40D-46EF-B129-595AB1DA0CD3}" destId="{73433903-FDFA-4510-93A0-196CB4B3EB41}" srcOrd="0" destOrd="0" presId="urn:microsoft.com/office/officeart/2005/8/layout/orgChart1"/>
    <dgm:cxn modelId="{49408367-3F44-4A38-8565-8426FDC373F1}" type="presParOf" srcId="{73433903-FDFA-4510-93A0-196CB4B3EB41}" destId="{EA3D72E7-D373-4BD2-A799-454726E1559C}" srcOrd="0" destOrd="0" presId="urn:microsoft.com/office/officeart/2005/8/layout/orgChart1"/>
    <dgm:cxn modelId="{5F8D1E83-E213-4D56-9456-54337DC97B77}" type="presParOf" srcId="{73433903-FDFA-4510-93A0-196CB4B3EB41}" destId="{60518F89-6A67-4881-A617-9782580E3310}" srcOrd="1" destOrd="0" presId="urn:microsoft.com/office/officeart/2005/8/layout/orgChart1"/>
    <dgm:cxn modelId="{157A844F-EFD9-4FE1-9B9E-05A59738065C}" type="presParOf" srcId="{E8E61C3E-B40D-46EF-B129-595AB1DA0CD3}" destId="{3D124730-53AC-4C2E-BAE1-4DB91F8FCC0F}" srcOrd="1" destOrd="0" presId="urn:microsoft.com/office/officeart/2005/8/layout/orgChart1"/>
    <dgm:cxn modelId="{6DFE7E61-480A-45BB-A883-3F9BFDAE5660}" type="presParOf" srcId="{E8E61C3E-B40D-46EF-B129-595AB1DA0CD3}" destId="{A45E260E-CC4A-4171-B66D-3B756C4E02D2}" srcOrd="2" destOrd="0" presId="urn:microsoft.com/office/officeart/2005/8/layout/orgChart1"/>
    <dgm:cxn modelId="{4E163A61-1749-423E-9BBE-B63F62A76EB1}" type="presParOf" srcId="{52381084-3711-41C9-9425-960D2700DA77}" destId="{15B7952E-1358-49D4-9AA7-81ADEC2DD2C1}" srcOrd="3" destOrd="0" presId="urn:microsoft.com/office/officeart/2005/8/layout/orgChart1"/>
    <dgm:cxn modelId="{C58CEFD1-FC41-4B28-8262-FDA606BDAF06}" type="presParOf" srcId="{15B7952E-1358-49D4-9AA7-81ADEC2DD2C1}" destId="{09B08268-7576-4FAF-BFCE-D06285A871DB}" srcOrd="0" destOrd="0" presId="urn:microsoft.com/office/officeart/2005/8/layout/orgChart1"/>
    <dgm:cxn modelId="{84B445C9-23CC-46B2-BE5E-B7ADC3C879A6}" type="presParOf" srcId="{09B08268-7576-4FAF-BFCE-D06285A871DB}" destId="{449734B9-EE3F-43C5-9A32-F26B36AFD352}" srcOrd="0" destOrd="0" presId="urn:microsoft.com/office/officeart/2005/8/layout/orgChart1"/>
    <dgm:cxn modelId="{86465433-7ACE-4C28-A97B-B6C1667D1AC0}" type="presParOf" srcId="{09B08268-7576-4FAF-BFCE-D06285A871DB}" destId="{9BD14695-FCB8-4CC2-978B-1528B9170A96}" srcOrd="1" destOrd="0" presId="urn:microsoft.com/office/officeart/2005/8/layout/orgChart1"/>
    <dgm:cxn modelId="{7E9B1E3F-3B64-40D2-A1C7-2EC1F8E0D335}" type="presParOf" srcId="{15B7952E-1358-49D4-9AA7-81ADEC2DD2C1}" destId="{43B54C9F-CA1C-4016-8597-4107720B65A2}" srcOrd="1" destOrd="0" presId="urn:microsoft.com/office/officeart/2005/8/layout/orgChart1"/>
    <dgm:cxn modelId="{96EFB993-136D-487A-9B46-C2C99BC4C3D8}" type="presParOf" srcId="{15B7952E-1358-49D4-9AA7-81ADEC2DD2C1}" destId="{DB907308-FFD0-432D-BE06-C319927F4BF6}"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21AD6-FD1C-4A7C-802C-3DD47296ED82}">
      <dsp:nvSpPr>
        <dsp:cNvPr id="0" name=""/>
        <dsp:cNvSpPr/>
      </dsp:nvSpPr>
      <dsp:spPr>
        <a:xfrm>
          <a:off x="6621485" y="626669"/>
          <a:ext cx="1217141" cy="169610"/>
        </a:xfrm>
        <a:custGeom>
          <a:avLst/>
          <a:gdLst/>
          <a:ahLst/>
          <a:cxnLst/>
          <a:rect l="0" t="0" r="0" b="0"/>
          <a:pathLst>
            <a:path>
              <a:moveTo>
                <a:pt x="0" y="0"/>
              </a:moveTo>
              <a:lnTo>
                <a:pt x="0" y="52395"/>
              </a:lnTo>
              <a:lnTo>
                <a:pt x="1217141" y="52395"/>
              </a:lnTo>
              <a:lnTo>
                <a:pt x="1217141" y="1696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E581E-B8DA-4870-9517-69864E1BD21B}">
      <dsp:nvSpPr>
        <dsp:cNvPr id="0" name=""/>
        <dsp:cNvSpPr/>
      </dsp:nvSpPr>
      <dsp:spPr>
        <a:xfrm>
          <a:off x="5506026" y="626669"/>
          <a:ext cx="1115459" cy="209357"/>
        </a:xfrm>
        <a:custGeom>
          <a:avLst/>
          <a:gdLst/>
          <a:ahLst/>
          <a:cxnLst/>
          <a:rect l="0" t="0" r="0" b="0"/>
          <a:pathLst>
            <a:path>
              <a:moveTo>
                <a:pt x="1115459" y="0"/>
              </a:moveTo>
              <a:lnTo>
                <a:pt x="1115459" y="92142"/>
              </a:lnTo>
              <a:lnTo>
                <a:pt x="0" y="92142"/>
              </a:lnTo>
              <a:lnTo>
                <a:pt x="0" y="2093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4FA67-C5CD-4DE1-9DF5-4BA8C84E6C5F}">
      <dsp:nvSpPr>
        <dsp:cNvPr id="0" name=""/>
        <dsp:cNvSpPr/>
      </dsp:nvSpPr>
      <dsp:spPr>
        <a:xfrm>
          <a:off x="2041264" y="561838"/>
          <a:ext cx="1350766" cy="234430"/>
        </a:xfrm>
        <a:custGeom>
          <a:avLst/>
          <a:gdLst/>
          <a:ahLst/>
          <a:cxnLst/>
          <a:rect l="0" t="0" r="0" b="0"/>
          <a:pathLst>
            <a:path>
              <a:moveTo>
                <a:pt x="0" y="0"/>
              </a:moveTo>
              <a:lnTo>
                <a:pt x="0" y="117215"/>
              </a:lnTo>
              <a:lnTo>
                <a:pt x="1350766" y="117215"/>
              </a:lnTo>
              <a:lnTo>
                <a:pt x="1350766"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F2CE3-403E-45A2-A69C-8CF360072A1B}">
      <dsp:nvSpPr>
        <dsp:cNvPr id="0" name=""/>
        <dsp:cNvSpPr/>
      </dsp:nvSpPr>
      <dsp:spPr>
        <a:xfrm>
          <a:off x="1594730" y="1354437"/>
          <a:ext cx="167450" cy="4476508"/>
        </a:xfrm>
        <a:custGeom>
          <a:avLst/>
          <a:gdLst/>
          <a:ahLst/>
          <a:cxnLst/>
          <a:rect l="0" t="0" r="0" b="0"/>
          <a:pathLst>
            <a:path>
              <a:moveTo>
                <a:pt x="0" y="0"/>
              </a:moveTo>
              <a:lnTo>
                <a:pt x="0" y="4476508"/>
              </a:lnTo>
              <a:lnTo>
                <a:pt x="167450" y="44765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31074A-A1EE-42D9-AB21-8BA229579D1B}">
      <dsp:nvSpPr>
        <dsp:cNvPr id="0" name=""/>
        <dsp:cNvSpPr/>
      </dsp:nvSpPr>
      <dsp:spPr>
        <a:xfrm>
          <a:off x="1594730" y="1354437"/>
          <a:ext cx="167450" cy="3683909"/>
        </a:xfrm>
        <a:custGeom>
          <a:avLst/>
          <a:gdLst/>
          <a:ahLst/>
          <a:cxnLst/>
          <a:rect l="0" t="0" r="0" b="0"/>
          <a:pathLst>
            <a:path>
              <a:moveTo>
                <a:pt x="0" y="0"/>
              </a:moveTo>
              <a:lnTo>
                <a:pt x="0" y="3683909"/>
              </a:lnTo>
              <a:lnTo>
                <a:pt x="167450" y="36839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5F9AD-0EAB-46E7-8398-98F7D90ED415}">
      <dsp:nvSpPr>
        <dsp:cNvPr id="0" name=""/>
        <dsp:cNvSpPr/>
      </dsp:nvSpPr>
      <dsp:spPr>
        <a:xfrm>
          <a:off x="1594730" y="1354437"/>
          <a:ext cx="167450" cy="2891310"/>
        </a:xfrm>
        <a:custGeom>
          <a:avLst/>
          <a:gdLst/>
          <a:ahLst/>
          <a:cxnLst/>
          <a:rect l="0" t="0" r="0" b="0"/>
          <a:pathLst>
            <a:path>
              <a:moveTo>
                <a:pt x="0" y="0"/>
              </a:moveTo>
              <a:lnTo>
                <a:pt x="0" y="2891310"/>
              </a:lnTo>
              <a:lnTo>
                <a:pt x="167450" y="28913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624A8-8CEE-48CC-A4B5-B3D2968C1054}">
      <dsp:nvSpPr>
        <dsp:cNvPr id="0" name=""/>
        <dsp:cNvSpPr/>
      </dsp:nvSpPr>
      <dsp:spPr>
        <a:xfrm>
          <a:off x="1594730" y="1354437"/>
          <a:ext cx="167450" cy="2098712"/>
        </a:xfrm>
        <a:custGeom>
          <a:avLst/>
          <a:gdLst/>
          <a:ahLst/>
          <a:cxnLst/>
          <a:rect l="0" t="0" r="0" b="0"/>
          <a:pathLst>
            <a:path>
              <a:moveTo>
                <a:pt x="0" y="0"/>
              </a:moveTo>
              <a:lnTo>
                <a:pt x="0" y="2098712"/>
              </a:lnTo>
              <a:lnTo>
                <a:pt x="167450" y="20987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31079A-A84C-4832-8D7E-D0E0CC8CE8A2}">
      <dsp:nvSpPr>
        <dsp:cNvPr id="0" name=""/>
        <dsp:cNvSpPr/>
      </dsp:nvSpPr>
      <dsp:spPr>
        <a:xfrm>
          <a:off x="1594730" y="1354437"/>
          <a:ext cx="167450" cy="1306113"/>
        </a:xfrm>
        <a:custGeom>
          <a:avLst/>
          <a:gdLst/>
          <a:ahLst/>
          <a:cxnLst/>
          <a:rect l="0" t="0" r="0" b="0"/>
          <a:pathLst>
            <a:path>
              <a:moveTo>
                <a:pt x="0" y="0"/>
              </a:moveTo>
              <a:lnTo>
                <a:pt x="0" y="1306113"/>
              </a:lnTo>
              <a:lnTo>
                <a:pt x="167450" y="13061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AEAEE-51C9-41E0-970D-DD2BF42F3C27}">
      <dsp:nvSpPr>
        <dsp:cNvPr id="0" name=""/>
        <dsp:cNvSpPr/>
      </dsp:nvSpPr>
      <dsp:spPr>
        <a:xfrm>
          <a:off x="1594730" y="1354437"/>
          <a:ext cx="167450" cy="513514"/>
        </a:xfrm>
        <a:custGeom>
          <a:avLst/>
          <a:gdLst/>
          <a:ahLst/>
          <a:cxnLst/>
          <a:rect l="0" t="0" r="0" b="0"/>
          <a:pathLst>
            <a:path>
              <a:moveTo>
                <a:pt x="0" y="0"/>
              </a:moveTo>
              <a:lnTo>
                <a:pt x="0" y="513514"/>
              </a:lnTo>
              <a:lnTo>
                <a:pt x="167450" y="513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36B2B0-C296-4981-95B7-6DD41F69FC8D}">
      <dsp:nvSpPr>
        <dsp:cNvPr id="0" name=""/>
        <dsp:cNvSpPr/>
      </dsp:nvSpPr>
      <dsp:spPr>
        <a:xfrm>
          <a:off x="1995544" y="561838"/>
          <a:ext cx="91440" cy="234430"/>
        </a:xfrm>
        <a:custGeom>
          <a:avLst/>
          <a:gdLst/>
          <a:ahLst/>
          <a:cxnLst/>
          <a:rect l="0" t="0" r="0" b="0"/>
          <a:pathLst>
            <a:path>
              <a:moveTo>
                <a:pt x="45720" y="0"/>
              </a:moveTo>
              <a:lnTo>
                <a:pt x="45720"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B1AA8-4FA0-41B4-9EF1-ECEA2DAFECB6}">
      <dsp:nvSpPr>
        <dsp:cNvPr id="0" name=""/>
        <dsp:cNvSpPr/>
      </dsp:nvSpPr>
      <dsp:spPr>
        <a:xfrm>
          <a:off x="690497" y="561838"/>
          <a:ext cx="1350766" cy="234430"/>
        </a:xfrm>
        <a:custGeom>
          <a:avLst/>
          <a:gdLst/>
          <a:ahLst/>
          <a:cxnLst/>
          <a:rect l="0" t="0" r="0" b="0"/>
          <a:pathLst>
            <a:path>
              <a:moveTo>
                <a:pt x="1350766" y="0"/>
              </a:moveTo>
              <a:lnTo>
                <a:pt x="1350766" y="117215"/>
              </a:lnTo>
              <a:lnTo>
                <a:pt x="0" y="117215"/>
              </a:lnTo>
              <a:lnTo>
                <a:pt x="0"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F8AD3-D5E2-479F-BDD2-ED3B186EB2C4}">
      <dsp:nvSpPr>
        <dsp:cNvPr id="0" name=""/>
        <dsp:cNvSpPr/>
      </dsp:nvSpPr>
      <dsp:spPr>
        <a:xfrm>
          <a:off x="902004" y="3670"/>
          <a:ext cx="227852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Statistical Indexing</a:t>
          </a:r>
          <a:endParaRPr lang="en-US" sz="1600" kern="1200" dirty="0">
            <a:latin typeface="Calibri" panose="020F0502020204030204" pitchFamily="34" charset="0"/>
            <a:cs typeface="Calibri" panose="020F0502020204030204" pitchFamily="34" charset="0"/>
          </a:endParaRPr>
        </a:p>
      </dsp:txBody>
      <dsp:txXfrm>
        <a:off x="902004" y="3670"/>
        <a:ext cx="2278520" cy="558168"/>
      </dsp:txXfrm>
    </dsp:sp>
    <dsp:sp modelId="{B2F615B0-6230-4229-ACAD-55F59B82D1E7}">
      <dsp:nvSpPr>
        <dsp:cNvPr id="0" name=""/>
        <dsp:cNvSpPr/>
      </dsp:nvSpPr>
      <dsp:spPr>
        <a:xfrm>
          <a:off x="132329"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Probabilistic Weighting</a:t>
          </a:r>
          <a:endParaRPr lang="en-US" sz="1600" kern="1200" dirty="0">
            <a:latin typeface="Calibri" panose="020F0502020204030204" pitchFamily="34" charset="0"/>
            <a:cs typeface="Calibri" panose="020F0502020204030204" pitchFamily="34" charset="0"/>
          </a:endParaRPr>
        </a:p>
      </dsp:txBody>
      <dsp:txXfrm>
        <a:off x="132329" y="796269"/>
        <a:ext cx="1116336" cy="558168"/>
      </dsp:txXfrm>
    </dsp:sp>
    <dsp:sp modelId="{8CF947F8-22A4-45F8-B013-37EB7581984E}">
      <dsp:nvSpPr>
        <dsp:cNvPr id="0" name=""/>
        <dsp:cNvSpPr/>
      </dsp:nvSpPr>
      <dsp:spPr>
        <a:xfrm>
          <a:off x="1483096"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Vector Weighting</a:t>
          </a:r>
          <a:endParaRPr lang="en-US" sz="1600" kern="1200">
            <a:latin typeface="Calibri" panose="020F0502020204030204" pitchFamily="34" charset="0"/>
            <a:cs typeface="Calibri" panose="020F0502020204030204" pitchFamily="34" charset="0"/>
          </a:endParaRPr>
        </a:p>
      </dsp:txBody>
      <dsp:txXfrm>
        <a:off x="1483096" y="796269"/>
        <a:ext cx="1116336" cy="558168"/>
      </dsp:txXfrm>
    </dsp:sp>
    <dsp:sp modelId="{D1B1C9D4-D020-458B-951C-DE7C7F17C8B1}">
      <dsp:nvSpPr>
        <dsp:cNvPr id="0" name=""/>
        <dsp:cNvSpPr/>
      </dsp:nvSpPr>
      <dsp:spPr>
        <a:xfrm>
          <a:off x="1762180" y="1588867"/>
          <a:ext cx="230902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Simple Term Frequency Algorithm</a:t>
          </a:r>
          <a:endParaRPr lang="en-US" sz="1600" kern="1200" dirty="0">
            <a:latin typeface="Calibri" panose="020F0502020204030204" pitchFamily="34" charset="0"/>
            <a:cs typeface="Calibri" panose="020F0502020204030204" pitchFamily="34" charset="0"/>
          </a:endParaRPr>
        </a:p>
      </dsp:txBody>
      <dsp:txXfrm>
        <a:off x="1762180" y="1588867"/>
        <a:ext cx="2309029" cy="558168"/>
      </dsp:txXfrm>
    </dsp:sp>
    <dsp:sp modelId="{D73D63D1-E020-4470-A3FA-E4F252A1BCE0}">
      <dsp:nvSpPr>
        <dsp:cNvPr id="0" name=""/>
        <dsp:cNvSpPr/>
      </dsp:nvSpPr>
      <dsp:spPr>
        <a:xfrm>
          <a:off x="1762180" y="2381466"/>
          <a:ext cx="227445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Inverse Document Frequency</a:t>
          </a:r>
          <a:endParaRPr lang="en-US" sz="1600" kern="1200" dirty="0">
            <a:latin typeface="Calibri" panose="020F0502020204030204" pitchFamily="34" charset="0"/>
            <a:cs typeface="Calibri" panose="020F0502020204030204" pitchFamily="34" charset="0"/>
          </a:endParaRPr>
        </a:p>
      </dsp:txBody>
      <dsp:txXfrm>
        <a:off x="1762180" y="2381466"/>
        <a:ext cx="2274456" cy="558168"/>
      </dsp:txXfrm>
    </dsp:sp>
    <dsp:sp modelId="{D23E0527-5A81-410E-87B6-9AF1D4FB51A6}">
      <dsp:nvSpPr>
        <dsp:cNvPr id="0" name=""/>
        <dsp:cNvSpPr/>
      </dsp:nvSpPr>
      <dsp:spPr>
        <a:xfrm>
          <a:off x="1762180" y="3174065"/>
          <a:ext cx="2300958"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Signal Weighting</a:t>
          </a:r>
          <a:endParaRPr lang="en-US" sz="1600" kern="1200" dirty="0">
            <a:latin typeface="Calibri" panose="020F0502020204030204" pitchFamily="34" charset="0"/>
            <a:cs typeface="Calibri" panose="020F0502020204030204" pitchFamily="34" charset="0"/>
          </a:endParaRPr>
        </a:p>
      </dsp:txBody>
      <dsp:txXfrm>
        <a:off x="1762180" y="3174065"/>
        <a:ext cx="2300958" cy="558168"/>
      </dsp:txXfrm>
    </dsp:sp>
    <dsp:sp modelId="{CC21772E-FC9D-4382-898C-008393D17AEC}">
      <dsp:nvSpPr>
        <dsp:cNvPr id="0" name=""/>
        <dsp:cNvSpPr/>
      </dsp:nvSpPr>
      <dsp:spPr>
        <a:xfrm>
          <a:off x="1762180" y="3966664"/>
          <a:ext cx="230904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Discrimination Value</a:t>
          </a:r>
          <a:endParaRPr lang="en-US" sz="1600" kern="1200" dirty="0">
            <a:latin typeface="Calibri" panose="020F0502020204030204" pitchFamily="34" charset="0"/>
            <a:cs typeface="Calibri" panose="020F0502020204030204" pitchFamily="34" charset="0"/>
          </a:endParaRPr>
        </a:p>
      </dsp:txBody>
      <dsp:txXfrm>
        <a:off x="1762180" y="3966664"/>
        <a:ext cx="2309040" cy="558168"/>
      </dsp:txXfrm>
    </dsp:sp>
    <dsp:sp modelId="{46DE1FE5-68C9-4B01-B8E9-E304199998A6}">
      <dsp:nvSpPr>
        <dsp:cNvPr id="0" name=""/>
        <dsp:cNvSpPr/>
      </dsp:nvSpPr>
      <dsp:spPr>
        <a:xfrm>
          <a:off x="1762180" y="4759262"/>
          <a:ext cx="2335542"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Problems with Weighting Schemes</a:t>
          </a:r>
          <a:endParaRPr lang="en-US" sz="1600" kern="1200" dirty="0">
            <a:latin typeface="Calibri" panose="020F0502020204030204" pitchFamily="34" charset="0"/>
            <a:cs typeface="Calibri" panose="020F0502020204030204" pitchFamily="34" charset="0"/>
          </a:endParaRPr>
        </a:p>
      </dsp:txBody>
      <dsp:txXfrm>
        <a:off x="1762180" y="4759262"/>
        <a:ext cx="2335542" cy="558168"/>
      </dsp:txXfrm>
    </dsp:sp>
    <dsp:sp modelId="{F47547CC-90BC-404E-BF54-D728EF06ED9B}">
      <dsp:nvSpPr>
        <dsp:cNvPr id="0" name=""/>
        <dsp:cNvSpPr/>
      </dsp:nvSpPr>
      <dsp:spPr>
        <a:xfrm>
          <a:off x="1762180" y="5551861"/>
          <a:ext cx="230902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Problems with vector Model</a:t>
          </a:r>
          <a:endParaRPr lang="en-US" sz="1600" kern="1200" dirty="0">
            <a:latin typeface="Calibri" panose="020F0502020204030204" pitchFamily="34" charset="0"/>
            <a:cs typeface="Calibri" panose="020F0502020204030204" pitchFamily="34" charset="0"/>
          </a:endParaRPr>
        </a:p>
      </dsp:txBody>
      <dsp:txXfrm>
        <a:off x="1762180" y="5551861"/>
        <a:ext cx="2309029" cy="558168"/>
      </dsp:txXfrm>
    </dsp:sp>
    <dsp:sp modelId="{FA4D7180-0E37-4C55-BDAD-F55316B7F4CB}">
      <dsp:nvSpPr>
        <dsp:cNvPr id="0" name=""/>
        <dsp:cNvSpPr/>
      </dsp:nvSpPr>
      <dsp:spPr>
        <a:xfrm>
          <a:off x="2833863"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Bayesian Model</a:t>
          </a:r>
          <a:endParaRPr lang="en-US" sz="1600" kern="1200">
            <a:latin typeface="Calibri" panose="020F0502020204030204" pitchFamily="34" charset="0"/>
            <a:cs typeface="Calibri" panose="020F0502020204030204" pitchFamily="34" charset="0"/>
          </a:endParaRPr>
        </a:p>
      </dsp:txBody>
      <dsp:txXfrm>
        <a:off x="2833863" y="796269"/>
        <a:ext cx="1116336" cy="558168"/>
      </dsp:txXfrm>
    </dsp:sp>
    <dsp:sp modelId="{6BC715B5-B738-4D95-8A70-7CF9D59C0F8A}">
      <dsp:nvSpPr>
        <dsp:cNvPr id="0" name=""/>
        <dsp:cNvSpPr/>
      </dsp:nvSpPr>
      <dsp:spPr>
        <a:xfrm>
          <a:off x="5581836" y="68501"/>
          <a:ext cx="207929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latin typeface="Calibri" panose="020F0502020204030204" pitchFamily="34" charset="0"/>
              <a:cs typeface="Calibri" panose="020F0502020204030204" pitchFamily="34" charset="0"/>
            </a:rPr>
            <a:t>Natural Language</a:t>
          </a:r>
          <a:endParaRPr lang="en-US" sz="1600" kern="1200">
            <a:latin typeface="Calibri" panose="020F0502020204030204" pitchFamily="34" charset="0"/>
            <a:cs typeface="Calibri" panose="020F0502020204030204" pitchFamily="34" charset="0"/>
          </a:endParaRPr>
        </a:p>
      </dsp:txBody>
      <dsp:txXfrm>
        <a:off x="5581836" y="68501"/>
        <a:ext cx="2079299" cy="558168"/>
      </dsp:txXfrm>
    </dsp:sp>
    <dsp:sp modelId="{4061E4CE-D697-4F55-AC5F-4D02D7DC3CEB}">
      <dsp:nvSpPr>
        <dsp:cNvPr id="0" name=""/>
        <dsp:cNvSpPr/>
      </dsp:nvSpPr>
      <dsp:spPr>
        <a:xfrm>
          <a:off x="4737395" y="836027"/>
          <a:ext cx="1537261"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Index Phrase Generation</a:t>
          </a:r>
          <a:endParaRPr lang="en-US" sz="1600" kern="1200">
            <a:latin typeface="Calibri" panose="020F0502020204030204" pitchFamily="34" charset="0"/>
            <a:cs typeface="Calibri" panose="020F0502020204030204" pitchFamily="34" charset="0"/>
          </a:endParaRPr>
        </a:p>
      </dsp:txBody>
      <dsp:txXfrm>
        <a:off x="4737395" y="836027"/>
        <a:ext cx="1537261" cy="558168"/>
      </dsp:txXfrm>
    </dsp:sp>
    <dsp:sp modelId="{CC9FAA10-624A-4C0A-9870-C1FB66EF07F2}">
      <dsp:nvSpPr>
        <dsp:cNvPr id="0" name=""/>
        <dsp:cNvSpPr/>
      </dsp:nvSpPr>
      <dsp:spPr>
        <a:xfrm>
          <a:off x="7082750" y="796280"/>
          <a:ext cx="1511753"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Natural Language Processing</a:t>
          </a:r>
          <a:endParaRPr lang="en-US" sz="1600" kern="1200">
            <a:latin typeface="Calibri" panose="020F0502020204030204" pitchFamily="34" charset="0"/>
            <a:cs typeface="Calibri" panose="020F0502020204030204" pitchFamily="34" charset="0"/>
          </a:endParaRPr>
        </a:p>
      </dsp:txBody>
      <dsp:txXfrm>
        <a:off x="7082750" y="796280"/>
        <a:ext cx="1511753" cy="558168"/>
      </dsp:txXfrm>
    </dsp:sp>
    <dsp:sp modelId="{EA3D72E7-D373-4BD2-A799-454726E1559C}">
      <dsp:nvSpPr>
        <dsp:cNvPr id="0" name=""/>
        <dsp:cNvSpPr/>
      </dsp:nvSpPr>
      <dsp:spPr>
        <a:xfrm>
          <a:off x="8830006" y="91280"/>
          <a:ext cx="187243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Concept Indexing</a:t>
          </a:r>
          <a:endParaRPr lang="en-US" sz="1600" kern="1200" dirty="0">
            <a:latin typeface="Calibri" panose="020F0502020204030204" pitchFamily="34" charset="0"/>
            <a:cs typeface="Calibri" panose="020F0502020204030204" pitchFamily="34" charset="0"/>
          </a:endParaRPr>
        </a:p>
      </dsp:txBody>
      <dsp:txXfrm>
        <a:off x="8830006" y="91280"/>
        <a:ext cx="1872430" cy="558168"/>
      </dsp:txXfrm>
    </dsp:sp>
    <dsp:sp modelId="{449734B9-EE3F-43C5-9A32-F26B36AFD352}">
      <dsp:nvSpPr>
        <dsp:cNvPr id="0" name=""/>
        <dsp:cNvSpPr/>
      </dsp:nvSpPr>
      <dsp:spPr>
        <a:xfrm>
          <a:off x="8896986" y="796961"/>
          <a:ext cx="1778948"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Hypertext Linkages</a:t>
          </a:r>
          <a:endParaRPr lang="en-US" sz="1600" kern="1200" dirty="0">
            <a:latin typeface="Calibri" panose="020F0502020204030204" pitchFamily="34" charset="0"/>
            <a:cs typeface="Calibri" panose="020F0502020204030204" pitchFamily="34" charset="0"/>
          </a:endParaRPr>
        </a:p>
      </dsp:txBody>
      <dsp:txXfrm>
        <a:off x="8896986" y="796961"/>
        <a:ext cx="1778948" cy="5581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0374CE8A-4C78-40CA-89A5-A234308598EC}" type="slidenum">
              <a:rPr lang="en-US" smtClean="0"/>
              <a:t>‹#›</a:t>
            </a:fld>
            <a:endParaRPr lang="en-US"/>
          </a:p>
        </p:txBody>
      </p:sp>
    </p:spTree>
    <p:extLst>
      <p:ext uri="{BB962C8B-B14F-4D97-AF65-F5344CB8AC3E}">
        <p14:creationId xmlns:p14="http://schemas.microsoft.com/office/powerpoint/2010/main" val="2874180413"/>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251460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3430124" y="1552575"/>
            <a:ext cx="251460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250648" y="1552575"/>
            <a:ext cx="251460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9071171" y="1552575"/>
            <a:ext cx="251460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209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a:solidFill>
                <a:schemeClr val="dk1"/>
              </a:solidFill>
            </a:endParaRPr>
          </a:p>
        </p:txBody>
      </p:sp>
    </p:spTree>
    <p:extLst>
      <p:ext uri="{BB962C8B-B14F-4D97-AF65-F5344CB8AC3E}">
        <p14:creationId xmlns:p14="http://schemas.microsoft.com/office/powerpoint/2010/main" val="2530008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609600" y="1481139"/>
            <a:ext cx="5979584"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6731000" y="1481139"/>
            <a:ext cx="485140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609600" y="5343525"/>
            <a:ext cx="109728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8447617" y="113072"/>
            <a:ext cx="28447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70494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3977218" y="4359276"/>
            <a:ext cx="4643967"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3977217" y="1681163"/>
            <a:ext cx="4643967"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1077479" y="1681163"/>
            <a:ext cx="1627621"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1077479" y="2647157"/>
            <a:ext cx="1608667"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1077479" y="3613151"/>
            <a:ext cx="1608667"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9842499" y="1681163"/>
            <a:ext cx="1739900"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9842499" y="2651590"/>
            <a:ext cx="1739900"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9842499" y="3613152"/>
            <a:ext cx="1739900"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75383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609602" y="4392614"/>
            <a:ext cx="2809764"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609600" y="1817688"/>
            <a:ext cx="2809765"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3699497" y="1794947"/>
            <a:ext cx="204615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3699497" y="2707482"/>
            <a:ext cx="204615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3699497" y="3597276"/>
            <a:ext cx="204615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6575462" y="4347440"/>
            <a:ext cx="2809764"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6575462" y="1806537"/>
            <a:ext cx="2809764"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9739441" y="1794947"/>
            <a:ext cx="204615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9739439" y="2707481"/>
            <a:ext cx="204615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9739439" y="3579818"/>
            <a:ext cx="204616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3466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63356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fld id="{0374CE8A-4C78-40CA-89A5-A234308598EC}" type="slidenum">
              <a:rPr lang="en-US" smtClean="0"/>
              <a:t>‹#›</a:t>
            </a:fld>
            <a:endParaRPr lang="en-US"/>
          </a:p>
        </p:txBody>
      </p:sp>
    </p:spTree>
    <p:extLst>
      <p:ext uri="{BB962C8B-B14F-4D97-AF65-F5344CB8AC3E}">
        <p14:creationId xmlns:p14="http://schemas.microsoft.com/office/powerpoint/2010/main" val="2613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A7D5-AFA8-4B30-B120-5AD90A7C8F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D61D1-FF4E-4999-8FA9-A07B4A41F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97EE5-19F5-4EC3-9188-C446995158F0}"/>
              </a:ext>
            </a:extLst>
          </p:cNvPr>
          <p:cNvSpPr>
            <a:spLocks noGrp="1"/>
          </p:cNvSpPr>
          <p:nvPr>
            <p:ph type="dt" sz="half" idx="10"/>
          </p:nvPr>
        </p:nvSpPr>
        <p:spPr/>
        <p:txBody>
          <a:bodyPr/>
          <a:lstStyle/>
          <a:p>
            <a:fld id="{68D92EE6-DED9-44F0-B72D-EF3B664D8E3E}" type="datetimeFigureOut">
              <a:rPr lang="en-US" smtClean="0"/>
              <a:t>5/10/2025</a:t>
            </a:fld>
            <a:endParaRPr lang="en-US"/>
          </a:p>
        </p:txBody>
      </p:sp>
      <p:sp>
        <p:nvSpPr>
          <p:cNvPr id="5" name="Footer Placeholder 4">
            <a:extLst>
              <a:ext uri="{FF2B5EF4-FFF2-40B4-BE49-F238E27FC236}">
                <a16:creationId xmlns:a16="http://schemas.microsoft.com/office/drawing/2014/main" id="{A9BFCD0B-42FE-4A27-B86D-91E26C843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3AF37-08C6-4A42-88FF-E2625706039F}"/>
              </a:ext>
            </a:extLst>
          </p:cNvPr>
          <p:cNvSpPr>
            <a:spLocks noGrp="1"/>
          </p:cNvSpPr>
          <p:nvPr>
            <p:ph type="sldNum" sz="quarter" idx="12"/>
          </p:nvPr>
        </p:nvSpPr>
        <p:spPr/>
        <p:txBody>
          <a:bodyPr/>
          <a:lstStyle/>
          <a:p>
            <a:fld id="{0374CE8A-4C78-40CA-89A5-A234308598EC}" type="slidenum">
              <a:rPr lang="en-US" smtClean="0"/>
              <a:t>‹#›</a:t>
            </a:fld>
            <a:endParaRPr lang="en-US"/>
          </a:p>
        </p:txBody>
      </p:sp>
    </p:spTree>
    <p:extLst>
      <p:ext uri="{BB962C8B-B14F-4D97-AF65-F5344CB8AC3E}">
        <p14:creationId xmlns:p14="http://schemas.microsoft.com/office/powerpoint/2010/main" val="13114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8E39-C873-4D39-8EE6-D20AE7DCD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4EF15-CA8F-4D95-A800-D5C91F0C9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2D2A0-F7F2-4943-921A-BD3D90153EB9}"/>
              </a:ext>
            </a:extLst>
          </p:cNvPr>
          <p:cNvSpPr>
            <a:spLocks noGrp="1"/>
          </p:cNvSpPr>
          <p:nvPr>
            <p:ph type="dt" sz="half" idx="10"/>
          </p:nvPr>
        </p:nvSpPr>
        <p:spPr/>
        <p:txBody>
          <a:bodyPr/>
          <a:lstStyle/>
          <a:p>
            <a:fld id="{68D92EE6-DED9-44F0-B72D-EF3B664D8E3E}" type="datetimeFigureOut">
              <a:rPr lang="en-US" smtClean="0"/>
              <a:t>5/10/2025</a:t>
            </a:fld>
            <a:endParaRPr lang="en-US"/>
          </a:p>
        </p:txBody>
      </p:sp>
      <p:sp>
        <p:nvSpPr>
          <p:cNvPr id="5" name="Footer Placeholder 4">
            <a:extLst>
              <a:ext uri="{FF2B5EF4-FFF2-40B4-BE49-F238E27FC236}">
                <a16:creationId xmlns:a16="http://schemas.microsoft.com/office/drawing/2014/main" id="{DF62FCCF-6818-47DD-B67D-7DE5752B5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7498-0E88-45E2-947E-9B2D3850F1B3}"/>
              </a:ext>
            </a:extLst>
          </p:cNvPr>
          <p:cNvSpPr>
            <a:spLocks noGrp="1"/>
          </p:cNvSpPr>
          <p:nvPr>
            <p:ph type="sldNum" sz="quarter" idx="12"/>
          </p:nvPr>
        </p:nvSpPr>
        <p:spPr/>
        <p:txBody>
          <a:bodyPr/>
          <a:lstStyle/>
          <a:p>
            <a:fld id="{0374CE8A-4C78-40CA-89A5-A234308598EC}" type="slidenum">
              <a:rPr lang="en-US" smtClean="0"/>
              <a:t>‹#›</a:t>
            </a:fld>
            <a:endParaRPr lang="en-US"/>
          </a:p>
        </p:txBody>
      </p:sp>
    </p:spTree>
    <p:extLst>
      <p:ext uri="{BB962C8B-B14F-4D97-AF65-F5344CB8AC3E}">
        <p14:creationId xmlns:p14="http://schemas.microsoft.com/office/powerpoint/2010/main" val="24823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441450"/>
            <a:ext cx="10977033"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425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9869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609601" y="1556328"/>
            <a:ext cx="4847167"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5646057" y="1556327"/>
            <a:ext cx="5936343"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5646056" y="3971926"/>
            <a:ext cx="5936344"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14926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5322627"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259773" y="1552575"/>
            <a:ext cx="5322627"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5392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09602" y="1552575"/>
            <a:ext cx="3460804"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365599" y="1552575"/>
            <a:ext cx="3460803"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8121597" y="1552575"/>
            <a:ext cx="3460804"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34368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0374CE8A-4C78-40CA-89A5-A234308598EC}" type="slidenum">
              <a:rPr lang="en-US" smtClean="0"/>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8273141" y="6313176"/>
            <a:ext cx="3309256" cy="369332"/>
          </a:xfrm>
          <a:prstGeom prst="rect">
            <a:avLst/>
          </a:prstGeom>
          <a:noFill/>
        </p:spPr>
        <p:txBody>
          <a:bodyPr wrap="square" rtlCol="0">
            <a:spAutoFit/>
          </a:bodyPr>
          <a:lstStyle/>
          <a:p>
            <a:pPr algn="r"/>
            <a:r>
              <a:rPr lang="en-US" sz="1800" b="1" dirty="0" err="1">
                <a:solidFill>
                  <a:schemeClr val="accent1">
                    <a:lumMod val="60000"/>
                    <a:lumOff val="40000"/>
                  </a:schemeClr>
                </a:solidFill>
              </a:rPr>
              <a:t>Jayasri</a:t>
            </a:r>
            <a:endParaRPr lang="en-US" sz="1800"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6"/>
          <a:stretch>
            <a:fillRect/>
          </a:stretch>
        </p:blipFill>
        <p:spPr>
          <a:xfrm>
            <a:off x="618311" y="5949723"/>
            <a:ext cx="1228453"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596554" y="6313177"/>
            <a:ext cx="4325273" cy="369332"/>
          </a:xfrm>
          <a:prstGeom prst="rect">
            <a:avLst/>
          </a:prstGeom>
          <a:noFill/>
        </p:spPr>
        <p:txBody>
          <a:bodyPr wrap="square" rtlCol="0">
            <a:spAutoFit/>
          </a:bodyPr>
          <a:lstStyle/>
          <a:p>
            <a:r>
              <a:rPr lang="en-US" sz="1800"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459330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8273141" y="6313177"/>
            <a:ext cx="3309256" cy="307777"/>
          </a:xfrm>
          <a:prstGeom prst="rect">
            <a:avLst/>
          </a:prstGeom>
          <a:noFill/>
        </p:spPr>
        <p:txBody>
          <a:bodyPr wrap="square" rtlCol="0">
            <a:spAutoFit/>
          </a:bodyPr>
          <a:lstStyle/>
          <a:p>
            <a:pPr algn="r"/>
            <a:r>
              <a:rPr lang="en-US" sz="1400" b="1" dirty="0" err="1">
                <a:solidFill>
                  <a:schemeClr val="accent1">
                    <a:lumMod val="60000"/>
                    <a:lumOff val="40000"/>
                  </a:schemeClr>
                </a:solidFill>
              </a:rPr>
              <a:t>Jayasri</a:t>
            </a:r>
            <a:endParaRPr lang="en-US" sz="1400"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618311" y="5949723"/>
            <a:ext cx="1228453"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596554" y="6313177"/>
            <a:ext cx="4325273" cy="307777"/>
          </a:xfrm>
          <a:prstGeom prst="rect">
            <a:avLst/>
          </a:prstGeom>
          <a:noFill/>
        </p:spPr>
        <p:txBody>
          <a:bodyPr wrap="square" rtlCol="0">
            <a:spAutoFit/>
          </a:bodyPr>
          <a:lstStyle/>
          <a:p>
            <a:r>
              <a:rPr lang="en-US" sz="1400"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10582987" y="3135087"/>
            <a:ext cx="2762295" cy="307777"/>
          </a:xfrm>
          <a:prstGeom prst="rect">
            <a:avLst/>
          </a:prstGeom>
          <a:noFill/>
        </p:spPr>
        <p:txBody>
          <a:bodyPr wrap="none" rtlCol="0">
            <a:spAutoFit/>
          </a:bodyPr>
          <a:lstStyle/>
          <a:p>
            <a:r>
              <a:rPr lang="en-US" sz="1400" b="1" dirty="0">
                <a:solidFill>
                  <a:schemeClr val="accent1">
                    <a:lumMod val="60000"/>
                    <a:lumOff val="40000"/>
                  </a:schemeClr>
                </a:solidFill>
              </a:rPr>
              <a:t>Information Retrieval Systems</a:t>
            </a:r>
          </a:p>
        </p:txBody>
      </p:sp>
      <p:sp>
        <p:nvSpPr>
          <p:cNvPr id="2" name="TextBox 1">
            <a:extLst>
              <a:ext uri="{FF2B5EF4-FFF2-40B4-BE49-F238E27FC236}">
                <a16:creationId xmlns:a16="http://schemas.microsoft.com/office/drawing/2014/main" id="{341856B6-7AA4-4EE6-8533-B06E980F891C}"/>
              </a:ext>
            </a:extLst>
          </p:cNvPr>
          <p:cNvSpPr txBox="1"/>
          <p:nvPr/>
        </p:nvSpPr>
        <p:spPr>
          <a:xfrm>
            <a:off x="11425647" y="45553"/>
            <a:ext cx="674003" cy="307777"/>
          </a:xfrm>
          <a:prstGeom prst="rect">
            <a:avLst/>
          </a:prstGeom>
          <a:noFill/>
        </p:spPr>
        <p:txBody>
          <a:bodyPr wrap="square" rtlCol="0">
            <a:spAutoFit/>
          </a:bodyPr>
          <a:lstStyle/>
          <a:p>
            <a:pPr algn="r"/>
            <a:fld id="{6C35DBDA-768B-41DA-92F1-86237CE345C5}" type="slidenum">
              <a:rPr lang="en-US" sz="1400" b="1" smtClean="0">
                <a:latin typeface="Book Antiqua" panose="02040602050305030304" pitchFamily="18" charset="0"/>
              </a:rPr>
              <a:pPr algn="r"/>
              <a:t>‹#›</a:t>
            </a:fld>
            <a:endParaRPr lang="en-US" sz="1400" b="1" dirty="0">
              <a:latin typeface="Book Antiqua" panose="02040602050305030304" pitchFamily="18" charset="0"/>
            </a:endParaRPr>
          </a:p>
        </p:txBody>
      </p:sp>
    </p:spTree>
    <p:extLst>
      <p:ext uri="{BB962C8B-B14F-4D97-AF65-F5344CB8AC3E}">
        <p14:creationId xmlns:p14="http://schemas.microsoft.com/office/powerpoint/2010/main" val="502924933"/>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8.xml"/><Relationship Id="rId4" Type="http://schemas.openxmlformats.org/officeDocument/2006/relationships/image" Target="../media/image83.png"/></Relationships>
</file>

<file path=ppt/slides/_rels/slide11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E831C-6A06-4168-A040-5DA6766802B2}"/>
              </a:ext>
            </a:extLst>
          </p:cNvPr>
          <p:cNvSpPr>
            <a:spLocks noGrp="1"/>
          </p:cNvSpPr>
          <p:nvPr>
            <p:ph type="ctrTitle"/>
          </p:nvPr>
        </p:nvSpPr>
        <p:spPr/>
        <p:txBody>
          <a:bodyPr/>
          <a:lstStyle/>
          <a:p>
            <a:r>
              <a:rPr lang="en-US" dirty="0"/>
              <a:t>Information Retrieval Systems</a:t>
            </a:r>
          </a:p>
        </p:txBody>
      </p:sp>
      <p:sp>
        <p:nvSpPr>
          <p:cNvPr id="5" name="Subtitle 4">
            <a:extLst>
              <a:ext uri="{FF2B5EF4-FFF2-40B4-BE49-F238E27FC236}">
                <a16:creationId xmlns:a16="http://schemas.microsoft.com/office/drawing/2014/main" id="{82132D63-5A2C-404A-9880-EF9D53524286}"/>
              </a:ext>
            </a:extLst>
          </p:cNvPr>
          <p:cNvSpPr>
            <a:spLocks noGrp="1"/>
          </p:cNvSpPr>
          <p:nvPr>
            <p:ph type="subTitle" idx="1"/>
          </p:nvPr>
        </p:nvSpPr>
        <p:spPr/>
        <p:txBody>
          <a:bodyPr/>
          <a:lstStyle/>
          <a:p>
            <a:pPr algn="ctr"/>
            <a:br>
              <a:rPr lang="en-US" sz="3600" b="1" dirty="0">
                <a:solidFill>
                  <a:srgbClr val="007FA3"/>
                </a:solidFill>
              </a:rPr>
            </a:br>
            <a:r>
              <a:rPr lang="en-US" sz="3600" b="1" dirty="0">
                <a:solidFill>
                  <a:srgbClr val="007FA3"/>
                </a:solidFill>
              </a:rPr>
              <a:t>UNIT - III</a:t>
            </a:r>
            <a:endParaRPr lang="en-US" sz="3600" dirty="0"/>
          </a:p>
          <a:p>
            <a:pPr algn="ctr"/>
            <a:endParaRPr lang="en-US" sz="3600" dirty="0"/>
          </a:p>
        </p:txBody>
      </p:sp>
    </p:spTree>
    <p:extLst>
      <p:ext uri="{BB962C8B-B14F-4D97-AF65-F5344CB8AC3E}">
        <p14:creationId xmlns:p14="http://schemas.microsoft.com/office/powerpoint/2010/main" val="166952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p:txBody>
          <a:bodyPr/>
          <a:lstStyle/>
          <a:p>
            <a:r>
              <a:rPr lang="en-US" sz="3600" dirty="0">
                <a:cs typeface="Calibri" panose="020F0502020204030204" pitchFamily="34" charset="0"/>
              </a:rPr>
              <a:t>Probabilistic </a:t>
            </a:r>
            <a:r>
              <a:rPr lang="en-US" dirty="0"/>
              <a:t>Weighting</a:t>
            </a:r>
            <a:r>
              <a:rPr lang="en-US" sz="3600" dirty="0">
                <a:cs typeface="Calibri" panose="020F0502020204030204" pitchFamily="34" charset="0"/>
              </a:rPr>
              <a:t> </a:t>
            </a:r>
            <a:endParaRPr lang="en-US" dirty="0"/>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HYPOTHESIS</a:t>
            </a:r>
            <a:r>
              <a:rPr lang="en-US" sz="2600" dirty="0">
                <a:latin typeface="Calibri" panose="020F0502020204030204" pitchFamily="34" charset="0"/>
                <a:cs typeface="Calibri" panose="020F0502020204030204" pitchFamily="34" charset="0"/>
              </a:rPr>
              <a:t>: If a reference retrieval system’s response to each request is a </a:t>
            </a:r>
            <a:r>
              <a:rPr lang="en-US" sz="2600" b="1" dirty="0">
                <a:latin typeface="Calibri" panose="020F0502020204030204" pitchFamily="34" charset="0"/>
                <a:cs typeface="Calibri" panose="020F0502020204030204" pitchFamily="34" charset="0"/>
              </a:rPr>
              <a:t>ranking of the documents </a:t>
            </a:r>
            <a:r>
              <a:rPr lang="en-US" sz="2600" dirty="0">
                <a:latin typeface="Calibri" panose="020F0502020204030204" pitchFamily="34" charset="0"/>
                <a:cs typeface="Calibri" panose="020F0502020204030204" pitchFamily="34" charset="0"/>
              </a:rPr>
              <a:t>in the collection in order of </a:t>
            </a:r>
            <a:r>
              <a:rPr lang="en-US" sz="2600" b="1" dirty="0">
                <a:latin typeface="Calibri" panose="020F0502020204030204" pitchFamily="34" charset="0"/>
                <a:cs typeface="Calibri" panose="020F0502020204030204" pitchFamily="34" charset="0"/>
              </a:rPr>
              <a:t>decreasing probability of usefulness to the user who submitted the request</a:t>
            </a:r>
            <a:r>
              <a:rPr lang="en-US" sz="2600" dirty="0">
                <a:latin typeface="Calibri" panose="020F0502020204030204" pitchFamily="34" charset="0"/>
                <a:cs typeface="Calibri" panose="020F0502020204030204" pitchFamily="34" charset="0"/>
              </a:rPr>
              <a:t>, where the probabilities are estimated as accurately as possible on the basis of whatever data is available for this purpose, then the overall effectiveness of the system to its users is the best obtainable on the basis of that data.</a:t>
            </a:r>
          </a:p>
          <a:p>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PLAUSIBLE COROLLARY</a:t>
            </a:r>
            <a:r>
              <a:rPr lang="en-US" sz="2600" dirty="0">
                <a:latin typeface="Calibri" panose="020F0502020204030204" pitchFamily="34" charset="0"/>
                <a:cs typeface="Calibri" panose="020F0502020204030204" pitchFamily="34" charset="0"/>
              </a:rPr>
              <a:t>: The most promising source of techniques for estimating the </a:t>
            </a:r>
            <a:r>
              <a:rPr lang="en-US" sz="2600" b="1" dirty="0">
                <a:latin typeface="Calibri" panose="020F0502020204030204" pitchFamily="34" charset="0"/>
                <a:cs typeface="Calibri" panose="020F0502020204030204" pitchFamily="34" charset="0"/>
              </a:rPr>
              <a:t>probabilities of usefulness for output ranking in IR </a:t>
            </a:r>
            <a:r>
              <a:rPr lang="en-US" sz="2600" dirty="0">
                <a:latin typeface="Calibri" panose="020F0502020204030204" pitchFamily="34" charset="0"/>
                <a:cs typeface="Calibri" panose="020F0502020204030204" pitchFamily="34" charset="0"/>
              </a:rPr>
              <a:t>is standard probability theory and statistics.</a:t>
            </a: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a:t>
            </a:fld>
            <a:endParaRPr lang="en-US" sz="900">
              <a:solidFill>
                <a:schemeClr val="lt1"/>
              </a:solidFill>
            </a:endParaRPr>
          </a:p>
        </p:txBody>
      </p:sp>
    </p:spTree>
    <p:extLst>
      <p:ext uri="{BB962C8B-B14F-4D97-AF65-F5344CB8AC3E}">
        <p14:creationId xmlns:p14="http://schemas.microsoft.com/office/powerpoint/2010/main" val="30762691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100</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Issues in Thesaurus Generation</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400" b="1" dirty="0">
                <a:latin typeface="Calibri" panose="020F0502020204030204" pitchFamily="34" charset="0"/>
                <a:cs typeface="Calibri" panose="020F0502020204030204" pitchFamily="34" charset="0"/>
              </a:rPr>
              <a:t>Word Coordination</a:t>
            </a:r>
            <a:r>
              <a:rPr lang="en-US" sz="24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Should phrases be considered (like "data mining") or only individual words?</a:t>
            </a:r>
          </a:p>
          <a:p>
            <a:r>
              <a:rPr lang="en-US" sz="2400" b="1" dirty="0">
                <a:latin typeface="Calibri" panose="020F0502020204030204" pitchFamily="34" charset="0"/>
                <a:cs typeface="Calibri" panose="020F0502020204030204" pitchFamily="34" charset="0"/>
              </a:rPr>
              <a:t>Types of Word Relationships</a:t>
            </a:r>
            <a:r>
              <a:rPr lang="en-US" sz="24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Equivalence (Synonyms): "photo" and "print"</a:t>
            </a:r>
          </a:p>
          <a:p>
            <a:pPr lvl="1"/>
            <a:r>
              <a:rPr lang="en-US" sz="2400" dirty="0">
                <a:latin typeface="Calibri" panose="020F0502020204030204" pitchFamily="34" charset="0"/>
                <a:cs typeface="Calibri" panose="020F0502020204030204" pitchFamily="34" charset="0"/>
              </a:rPr>
              <a:t>Hierarchical: General-to-specific (e.g., "computer" → "Pentium")</a:t>
            </a:r>
          </a:p>
          <a:p>
            <a:pPr lvl="1"/>
            <a:r>
              <a:rPr lang="en-US" sz="2400" dirty="0">
                <a:latin typeface="Calibri" panose="020F0502020204030204" pitchFamily="34" charset="0"/>
                <a:cs typeface="Calibri" panose="020F0502020204030204" pitchFamily="34" charset="0"/>
              </a:rPr>
              <a:t>Non-hierarchical: E.g., "employee" and "job title“</a:t>
            </a:r>
          </a:p>
          <a:p>
            <a:r>
              <a:rPr lang="en-US" sz="2400" b="1" dirty="0">
                <a:latin typeface="Calibri" panose="020F0502020204030204" pitchFamily="34" charset="0"/>
                <a:cs typeface="Calibri" panose="020F0502020204030204" pitchFamily="34" charset="0"/>
              </a:rPr>
              <a:t>More recent types</a:t>
            </a:r>
            <a:r>
              <a:rPr lang="en-US" sz="2400" dirty="0">
                <a:latin typeface="Calibri" panose="020F0502020204030204" pitchFamily="34" charset="0"/>
                <a:cs typeface="Calibri" panose="020F0502020204030204" pitchFamily="34" charset="0"/>
              </a:rPr>
              <a:t>:</a:t>
            </a:r>
          </a:p>
          <a:p>
            <a:pPr lvl="1"/>
            <a:r>
              <a:rPr lang="en-US" sz="2400" b="1" dirty="0">
                <a:latin typeface="Calibri" panose="020F0502020204030204" pitchFamily="34" charset="0"/>
                <a:cs typeface="Calibri" panose="020F0502020204030204" pitchFamily="34" charset="0"/>
              </a:rPr>
              <a:t>Parts-Wholes</a:t>
            </a:r>
            <a:r>
              <a:rPr lang="en-US" sz="2400" dirty="0">
                <a:latin typeface="Calibri" panose="020F0502020204030204" pitchFamily="34" charset="0"/>
                <a:cs typeface="Calibri" panose="020F0502020204030204" pitchFamily="34" charset="0"/>
              </a:rPr>
              <a:t>: wheel → part-of → bicycle</a:t>
            </a:r>
          </a:p>
          <a:p>
            <a:pPr lvl="1"/>
            <a:r>
              <a:rPr lang="en-US" sz="2400" b="1" dirty="0">
                <a:latin typeface="Calibri" panose="020F0502020204030204" pitchFamily="34" charset="0"/>
                <a:cs typeface="Calibri" panose="020F0502020204030204" pitchFamily="34" charset="0"/>
              </a:rPr>
              <a:t>Collocation</a:t>
            </a:r>
            <a:r>
              <a:rPr lang="en-US" sz="2400" dirty="0">
                <a:latin typeface="Calibri" panose="020F0502020204030204" pitchFamily="34" charset="0"/>
                <a:cs typeface="Calibri" panose="020F0502020204030204" pitchFamily="34" charset="0"/>
              </a:rPr>
              <a:t>: words that often appear together (e.g., “coffee” and “mug”)</a:t>
            </a:r>
          </a:p>
          <a:p>
            <a:pPr lvl="1"/>
            <a:r>
              <a:rPr lang="en-US" sz="2400" b="1" dirty="0">
                <a:latin typeface="Calibri" panose="020F0502020204030204" pitchFamily="34" charset="0"/>
                <a:cs typeface="Calibri" panose="020F0502020204030204" pitchFamily="34" charset="0"/>
              </a:rPr>
              <a:t>Paradigmatic</a:t>
            </a:r>
            <a:r>
              <a:rPr lang="en-US" sz="2400" dirty="0">
                <a:latin typeface="Calibri" panose="020F0502020204030204" pitchFamily="34" charset="0"/>
                <a:cs typeface="Calibri" panose="020F0502020204030204" pitchFamily="34" charset="0"/>
              </a:rPr>
              <a:t>: conceptually similar (e.g., “formula” and “equation”)</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63666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101</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Issues in Thesaurus Generation</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Homograph Resolution</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A homograph has multiple meanings (e.g., "field").</a:t>
            </a:r>
          </a:p>
          <a:p>
            <a:pPr lvl="1"/>
            <a:r>
              <a:rPr lang="en-US" sz="2600" dirty="0">
                <a:latin typeface="Calibri" panose="020F0502020204030204" pitchFamily="34" charset="0"/>
                <a:cs typeface="Calibri" panose="020F0502020204030204" pitchFamily="34" charset="0"/>
              </a:rPr>
              <a:t>Systems may need users to clarify the meaning or infer it from context.</a:t>
            </a:r>
          </a:p>
          <a:p>
            <a:r>
              <a:rPr lang="en-US" sz="2600" b="1" dirty="0">
                <a:latin typeface="Calibri" panose="020F0502020204030204" pitchFamily="34" charset="0"/>
                <a:cs typeface="Calibri" panose="020F0502020204030204" pitchFamily="34" charset="0"/>
              </a:rPr>
              <a:t>Vocabulary Constraints</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Should we store words in full or use stems?</a:t>
            </a:r>
          </a:p>
          <a:p>
            <a:pPr lvl="1"/>
            <a:r>
              <a:rPr lang="en-US" sz="2600" dirty="0">
                <a:latin typeface="Calibri" panose="020F0502020204030204" pitchFamily="34" charset="0"/>
                <a:cs typeface="Calibri" panose="020F0502020204030204" pitchFamily="34" charset="0"/>
              </a:rPr>
              <a:t>Should we generalize terms to simplify clusters?</a:t>
            </a:r>
          </a:p>
        </p:txBody>
      </p:sp>
    </p:spTree>
    <p:extLst>
      <p:ext uri="{BB962C8B-B14F-4D97-AF65-F5344CB8AC3E}">
        <p14:creationId xmlns:p14="http://schemas.microsoft.com/office/powerpoint/2010/main" val="25658235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Thesaurus Generation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Thesaurus generation</a:t>
            </a:r>
            <a:r>
              <a:rPr lang="en-US" sz="2600" dirty="0">
                <a:latin typeface="Calibri" panose="020F0502020204030204" pitchFamily="34" charset="0"/>
                <a:cs typeface="Calibri" panose="020F0502020204030204" pitchFamily="34" charset="0"/>
              </a:rPr>
              <a:t> refers to the process of grouping </a:t>
            </a:r>
            <a:r>
              <a:rPr lang="en-US" sz="2600" b="1" dirty="0">
                <a:latin typeface="Calibri" panose="020F0502020204030204" pitchFamily="34" charset="0"/>
                <a:cs typeface="Calibri" panose="020F0502020204030204" pitchFamily="34" charset="0"/>
              </a:rPr>
              <a:t>similar terms</a:t>
            </a:r>
            <a:r>
              <a:rPr lang="en-US" sz="2600" dirty="0">
                <a:latin typeface="Calibri" panose="020F0502020204030204" pitchFamily="34" charset="0"/>
                <a:cs typeface="Calibri" panose="020F0502020204030204" pitchFamily="34" charset="0"/>
              </a:rPr>
              <a:t> together into </a:t>
            </a:r>
            <a:r>
              <a:rPr lang="en-US" sz="2600" b="1" dirty="0">
                <a:latin typeface="Calibri" panose="020F0502020204030204" pitchFamily="34" charset="0"/>
                <a:cs typeface="Calibri" panose="020F0502020204030204" pitchFamily="34" charset="0"/>
              </a:rPr>
              <a:t>clusters.</a:t>
            </a:r>
          </a:p>
          <a:p>
            <a:r>
              <a:rPr lang="en-US" sz="2600" dirty="0">
                <a:latin typeface="Calibri" panose="020F0502020204030204" pitchFamily="34" charset="0"/>
                <a:cs typeface="Calibri" panose="020F0502020204030204" pitchFamily="34" charset="0"/>
              </a:rPr>
              <a:t>There are </a:t>
            </a:r>
            <a:r>
              <a:rPr lang="en-US" sz="2600" b="1" dirty="0">
                <a:latin typeface="Calibri" panose="020F0502020204030204" pitchFamily="34" charset="0"/>
                <a:cs typeface="Calibri" panose="020F0502020204030204" pitchFamily="34" charset="0"/>
              </a:rPr>
              <a:t>two types </a:t>
            </a:r>
            <a:r>
              <a:rPr lang="en-US" sz="2600" dirty="0">
                <a:latin typeface="Calibri" panose="020F0502020204030204" pitchFamily="34" charset="0"/>
                <a:cs typeface="Calibri" panose="020F0502020204030204" pitchFamily="34" charset="0"/>
              </a:rPr>
              <a:t>generation of a thesaurus</a:t>
            </a:r>
          </a:p>
          <a:p>
            <a:pPr lvl="1"/>
            <a:r>
              <a:rPr lang="en-US" sz="2600" dirty="0">
                <a:latin typeface="Calibri" panose="020F0502020204030204" pitchFamily="34" charset="0"/>
                <a:cs typeface="Calibri" panose="020F0502020204030204" pitchFamily="34" charset="0"/>
              </a:rPr>
              <a:t>Manual Clustering</a:t>
            </a:r>
          </a:p>
          <a:p>
            <a:pPr lvl="1"/>
            <a:r>
              <a:rPr lang="en-US" sz="2600" dirty="0">
                <a:latin typeface="Calibri" panose="020F0502020204030204" pitchFamily="34" charset="0"/>
                <a:cs typeface="Calibri" panose="020F0502020204030204" pitchFamily="34" charset="0"/>
              </a:rPr>
              <a:t>Automatic Term Clustering</a:t>
            </a:r>
          </a:p>
          <a:p>
            <a:pPr lvl="3"/>
            <a:r>
              <a:rPr lang="en-US" sz="2600" dirty="0">
                <a:latin typeface="Calibri" panose="020F0502020204030204" pitchFamily="34" charset="0"/>
                <a:cs typeface="Calibri" panose="020F0502020204030204" pitchFamily="34" charset="0"/>
              </a:rPr>
              <a:t>Complete Term Relation Method</a:t>
            </a:r>
          </a:p>
          <a:p>
            <a:pPr lvl="3"/>
            <a:r>
              <a:rPr lang="en-US" sz="2600" dirty="0">
                <a:latin typeface="Calibri" panose="020F0502020204030204" pitchFamily="34" charset="0"/>
                <a:cs typeface="Calibri" panose="020F0502020204030204" pitchFamily="34" charset="0"/>
              </a:rPr>
              <a:t>Clustering Using Existing Clusters</a:t>
            </a:r>
          </a:p>
          <a:p>
            <a:pPr lvl="3"/>
            <a:r>
              <a:rPr lang="en-US" sz="2600" dirty="0">
                <a:latin typeface="Calibri" panose="020F0502020204030204" pitchFamily="34" charset="0"/>
                <a:cs typeface="Calibri" panose="020F0502020204030204" pitchFamily="34" charset="0"/>
              </a:rPr>
              <a:t>One Pass Assignments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102</a:t>
            </a:fld>
            <a:endParaRPr lang="en-US" sz="900">
              <a:solidFill>
                <a:schemeClr val="lt1"/>
              </a:solidFill>
            </a:endParaRPr>
          </a:p>
        </p:txBody>
      </p:sp>
    </p:spTree>
    <p:extLst>
      <p:ext uri="{BB962C8B-B14F-4D97-AF65-F5344CB8AC3E}">
        <p14:creationId xmlns:p14="http://schemas.microsoft.com/office/powerpoint/2010/main" val="25536367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Manual vs. Automatic Generation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615950" indent="-514350">
              <a:buFont typeface="+mj-lt"/>
              <a:buAutoNum type="arabicPeriod"/>
            </a:pPr>
            <a:r>
              <a:rPr lang="en-US" sz="2600" dirty="0">
                <a:latin typeface="Calibri" panose="020F0502020204030204" pitchFamily="34" charset="0"/>
                <a:cs typeface="Calibri" panose="020F0502020204030204" pitchFamily="34" charset="0"/>
              </a:rPr>
              <a:t>Manual Generation (Traditional Thesauri):</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Has been used for hundreds of years.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Humans manually group terms based on meanings and usage.</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Useful but time-consuming and limited in scale.</a:t>
            </a:r>
          </a:p>
          <a:p>
            <a:pPr marL="615950" indent="-514350">
              <a:buFont typeface="+mj-lt"/>
              <a:buAutoNum type="arabicPeriod"/>
            </a:pPr>
            <a:r>
              <a:rPr lang="en-US" sz="2600" dirty="0">
                <a:latin typeface="Calibri" panose="020F0502020204030204" pitchFamily="34" charset="0"/>
                <a:cs typeface="Calibri" panose="020F0502020204030204" pitchFamily="34" charset="0"/>
              </a:rPr>
              <a:t>Automated Generation (Statistical Clustering):</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Became possible with digital texts (corpora).</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Uses statistics to find groups of similar words.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These clusters don’t have names, unlike traditional thesaurus categories.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Computationally intensive to produce optimal clusters.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103</a:t>
            </a:fld>
            <a:endParaRPr lang="en-US" sz="900">
              <a:solidFill>
                <a:schemeClr val="lt1"/>
              </a:solidFill>
            </a:endParaRPr>
          </a:p>
        </p:txBody>
      </p:sp>
    </p:spTree>
    <p:extLst>
      <p:ext uri="{BB962C8B-B14F-4D97-AF65-F5344CB8AC3E}">
        <p14:creationId xmlns:p14="http://schemas.microsoft.com/office/powerpoint/2010/main" val="1205619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Three Basic Methods for Thesaurus Generation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444500" indent="-342900">
              <a:buFont typeface="+mj-lt"/>
              <a:buAutoNum type="arabicPeriod"/>
            </a:pPr>
            <a:r>
              <a:rPr lang="en-US" sz="2600" b="1" dirty="0">
                <a:latin typeface="Calibri" panose="020F0502020204030204" pitchFamily="34" charset="0"/>
                <a:cs typeface="Calibri" panose="020F0502020204030204" pitchFamily="34" charset="0"/>
              </a:rPr>
              <a:t>Hand-Crafted Thesauri</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Created manually by domain experts.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Example: A thesaurus for medical terms.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Works best in specific domains (e.g., legal, medical).</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  General thesauri (like WordNet) are less helpful for search and query expansion due to multiple meanings (polysemy).</a:t>
            </a:r>
          </a:p>
          <a:p>
            <a:pPr marL="444500" indent="-342900">
              <a:buFont typeface="+mj-lt"/>
              <a:buAutoNum type="arabicPeriod"/>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104</a:t>
            </a:fld>
            <a:endParaRPr lang="en-US" sz="900">
              <a:solidFill>
                <a:schemeClr val="lt1"/>
              </a:solidFill>
            </a:endParaRPr>
          </a:p>
        </p:txBody>
      </p:sp>
    </p:spTree>
    <p:extLst>
      <p:ext uri="{BB962C8B-B14F-4D97-AF65-F5344CB8AC3E}">
        <p14:creationId xmlns:p14="http://schemas.microsoft.com/office/powerpoint/2010/main" val="815465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Three Basic Methods for Thesaurus Generation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615950" indent="-514350">
              <a:buFont typeface="+mj-lt"/>
              <a:buAutoNum type="arabicPeriod" startAt="2"/>
            </a:pPr>
            <a:r>
              <a:rPr lang="en-US" sz="2600" b="1" dirty="0">
                <a:latin typeface="Calibri" panose="020F0502020204030204" pitchFamily="34" charset="0"/>
                <a:cs typeface="Calibri" panose="020F0502020204030204" pitchFamily="34" charset="0"/>
              </a:rPr>
              <a:t>Co-Occurrence-Based Thesauri</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Automatically generated based on how often words appear together in a text.</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Reflects real usage in documents.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Relies on statistical methods.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Effective in capturing term similarity.</a:t>
            </a:r>
            <a:endParaRPr lang="en-US" dirty="0"/>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105</a:t>
            </a:fld>
            <a:endParaRPr lang="en-US" sz="900">
              <a:solidFill>
                <a:schemeClr val="lt1"/>
              </a:solidFill>
            </a:endParaRPr>
          </a:p>
        </p:txBody>
      </p:sp>
    </p:spTree>
    <p:extLst>
      <p:ext uri="{BB962C8B-B14F-4D97-AF65-F5344CB8AC3E}">
        <p14:creationId xmlns:p14="http://schemas.microsoft.com/office/powerpoint/2010/main" val="23942323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Three Basic Methods for Thesaurus Generation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0" y="1552575"/>
            <a:ext cx="11211339" cy="1876425"/>
          </a:xfrm>
        </p:spPr>
        <p:txBody>
          <a:bodyPr/>
          <a:lstStyle/>
          <a:p>
            <a:pPr marL="444500" indent="-342900">
              <a:buFont typeface="+mj-lt"/>
              <a:buAutoNum type="arabicPeriod" startAt="3"/>
            </a:pPr>
            <a:r>
              <a:rPr lang="en-US" sz="2400" b="1" dirty="0">
                <a:latin typeface="Calibri" panose="020F0502020204030204" pitchFamily="34" charset="0"/>
                <a:cs typeface="Calibri" panose="020F0502020204030204" pitchFamily="34" charset="0"/>
              </a:rPr>
              <a:t>Header-Modifier (Linguistic) Based Thesauri</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Based on linguistic parsing of text.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Words are grouped based on grammatical roles they play.</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Assumption: Words in similar grammatical structures are similar in meaning.</a:t>
            </a:r>
          </a:p>
          <a:p>
            <a:r>
              <a:rPr lang="en-US" sz="2400" b="1" dirty="0">
                <a:latin typeface="Calibri" panose="020F0502020204030204" pitchFamily="34" charset="0"/>
                <a:cs typeface="Calibri" panose="020F0502020204030204" pitchFamily="34" charset="0"/>
              </a:rPr>
              <a:t>Key Syntactic Structures Parsed</a:t>
            </a:r>
            <a:r>
              <a:rPr lang="en-US" sz="24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Subject-Verb (e.g., "Dogs bark")</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Verb-Object (e.g., "Eat food")</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Adjective-Noun (e.g., "blue sky")</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Noun-Noun (e.g., "data analysis")</a:t>
            </a:r>
          </a:p>
        </p:txBody>
      </p:sp>
      <p:sp>
        <p:nvSpPr>
          <p:cNvPr id="2" name="Content Placeholder 1">
            <a:extLst>
              <a:ext uri="{FF2B5EF4-FFF2-40B4-BE49-F238E27FC236}">
                <a16:creationId xmlns:a16="http://schemas.microsoft.com/office/drawing/2014/main" id="{547311CB-74C7-4A39-9B63-B1A10159D2E9}"/>
              </a:ext>
            </a:extLst>
          </p:cNvPr>
          <p:cNvSpPr>
            <a:spLocks noGrp="1"/>
          </p:cNvSpPr>
          <p:nvPr>
            <p:ph sz="quarter" idx="14"/>
          </p:nvPr>
        </p:nvSpPr>
        <p:spPr>
          <a:xfrm>
            <a:off x="5062330" y="3429000"/>
            <a:ext cx="6965796" cy="3038742"/>
          </a:xfrm>
        </p:spPr>
        <p:txBody>
          <a:bodyPr/>
          <a:lstStyle/>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Co-occurrence + Mutual Information</a:t>
            </a:r>
            <a:r>
              <a:rPr lang="en-US" sz="24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Each noun is associated with verbs, adjectives, and nouns it appears with.</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Mutual Information (typically with a log function) measures how strongly two words are associated.</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This score is used to compute similarity between words, helping in term classification.</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106</a:t>
            </a:fld>
            <a:endParaRPr lang="en-US" sz="900">
              <a:solidFill>
                <a:schemeClr val="lt1"/>
              </a:solidFill>
            </a:endParaRPr>
          </a:p>
        </p:txBody>
      </p:sp>
    </p:spTree>
    <p:extLst>
      <p:ext uri="{BB962C8B-B14F-4D97-AF65-F5344CB8AC3E}">
        <p14:creationId xmlns:p14="http://schemas.microsoft.com/office/powerpoint/2010/main" val="2991336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8F330DC6-AEBF-437A-8897-6E8695E3AFCE}"/>
              </a:ext>
            </a:extLst>
          </p:cNvPr>
          <p:cNvGraphicFramePr>
            <a:graphicFrameLocks noGrp="1"/>
          </p:cNvGraphicFramePr>
          <p:nvPr>
            <p:ph sz="quarter" idx="13"/>
            <p:extLst>
              <p:ext uri="{D42A27DB-BD31-4B8C-83A1-F6EECF244321}">
                <p14:modId xmlns:p14="http://schemas.microsoft.com/office/powerpoint/2010/main" val="2562449957"/>
              </p:ext>
            </p:extLst>
          </p:nvPr>
        </p:nvGraphicFramePr>
        <p:xfrm>
          <a:off x="278296" y="295276"/>
          <a:ext cx="11476382" cy="5671696"/>
        </p:xfrm>
        <a:graphic>
          <a:graphicData uri="http://schemas.openxmlformats.org/drawingml/2006/table">
            <a:tbl>
              <a:tblPr>
                <a:tableStyleId>{21E4AEA4-8DFA-4A89-87EB-49C32662AFE0}</a:tableStyleId>
              </a:tblPr>
              <a:tblGrid>
                <a:gridCol w="2380881">
                  <a:extLst>
                    <a:ext uri="{9D8B030D-6E8A-4147-A177-3AD203B41FA5}">
                      <a16:colId xmlns:a16="http://schemas.microsoft.com/office/drawing/2014/main" val="3198854735"/>
                    </a:ext>
                  </a:extLst>
                </a:gridCol>
                <a:gridCol w="2433437">
                  <a:extLst>
                    <a:ext uri="{9D8B030D-6E8A-4147-A177-3AD203B41FA5}">
                      <a16:colId xmlns:a16="http://schemas.microsoft.com/office/drawing/2014/main" val="2785637857"/>
                    </a:ext>
                  </a:extLst>
                </a:gridCol>
                <a:gridCol w="2066959">
                  <a:extLst>
                    <a:ext uri="{9D8B030D-6E8A-4147-A177-3AD203B41FA5}">
                      <a16:colId xmlns:a16="http://schemas.microsoft.com/office/drawing/2014/main" val="584641093"/>
                    </a:ext>
                  </a:extLst>
                </a:gridCol>
                <a:gridCol w="2469873">
                  <a:extLst>
                    <a:ext uri="{9D8B030D-6E8A-4147-A177-3AD203B41FA5}">
                      <a16:colId xmlns:a16="http://schemas.microsoft.com/office/drawing/2014/main" val="2382372444"/>
                    </a:ext>
                  </a:extLst>
                </a:gridCol>
                <a:gridCol w="2125232">
                  <a:extLst>
                    <a:ext uri="{9D8B030D-6E8A-4147-A177-3AD203B41FA5}">
                      <a16:colId xmlns:a16="http://schemas.microsoft.com/office/drawing/2014/main" val="1682389854"/>
                    </a:ext>
                  </a:extLst>
                </a:gridCol>
              </a:tblGrid>
              <a:tr h="957570">
                <a:tc>
                  <a:txBody>
                    <a:bodyPr/>
                    <a:lstStyle/>
                    <a:p>
                      <a:r>
                        <a:rPr lang="en-US" sz="2600" b="1" dirty="0"/>
                        <a:t>Method</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b="1" dirty="0"/>
                        <a:t>Key Idea</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b="1" dirty="0"/>
                        <a:t>Example Use</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b="1" dirty="0"/>
                        <a:t>Pros</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b="1" dirty="0"/>
                        <a:t>Cons</a:t>
                      </a:r>
                      <a:endParaRPr lang="en-US" sz="2600" b="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86204830"/>
                  </a:ext>
                </a:extLst>
              </a:tr>
              <a:tr h="1348332">
                <a:tc>
                  <a:txBody>
                    <a:bodyPr/>
                    <a:lstStyle/>
                    <a:p>
                      <a:r>
                        <a:rPr lang="en-US" sz="2600" b="1" dirty="0"/>
                        <a:t>Hand-crafted</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dirty="0"/>
                        <a:t>Human-defined synonyms</a:t>
                      </a:r>
                      <a:endParaRPr lang="en-US" sz="2600" dirty="0">
                        <a:latin typeface="Calibri" panose="020F0502020204030204" pitchFamily="34" charset="0"/>
                        <a:cs typeface="Calibri" panose="020F0502020204030204" pitchFamily="34" charset="0"/>
                      </a:endParaRPr>
                    </a:p>
                  </a:txBody>
                  <a:tcPr anchor="ctr"/>
                </a:tc>
                <a:tc>
                  <a:txBody>
                    <a:bodyPr/>
                    <a:lstStyle/>
                    <a:p>
                      <a:r>
                        <a:rPr lang="en-US" sz="2600"/>
                        <a:t>Medical thesaurus</a:t>
                      </a:r>
                      <a:endParaRPr lang="en-US" sz="2600">
                        <a:latin typeface="Calibri" panose="020F0502020204030204" pitchFamily="34" charset="0"/>
                        <a:cs typeface="Calibri" panose="020F0502020204030204" pitchFamily="34" charset="0"/>
                      </a:endParaRPr>
                    </a:p>
                  </a:txBody>
                  <a:tcPr anchor="ctr"/>
                </a:tc>
                <a:tc>
                  <a:txBody>
                    <a:bodyPr/>
                    <a:lstStyle/>
                    <a:p>
                      <a:r>
                        <a:rPr lang="en-US" sz="2600" dirty="0"/>
                        <a:t>Accurate for known domains</a:t>
                      </a:r>
                      <a:endParaRPr lang="en-US" sz="2600" dirty="0">
                        <a:latin typeface="Calibri" panose="020F0502020204030204" pitchFamily="34" charset="0"/>
                        <a:cs typeface="Calibri" panose="020F0502020204030204" pitchFamily="34" charset="0"/>
                      </a:endParaRPr>
                    </a:p>
                  </a:txBody>
                  <a:tcPr anchor="ctr"/>
                </a:tc>
                <a:tc>
                  <a:txBody>
                    <a:bodyPr/>
                    <a:lstStyle/>
                    <a:p>
                      <a:r>
                        <a:rPr lang="en-US" sz="2600" dirty="0"/>
                        <a:t>Time-consuming, not scalable</a:t>
                      </a:r>
                      <a:endParaRPr lang="en-US" sz="2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143416741"/>
                  </a:ext>
                </a:extLst>
              </a:tr>
              <a:tr h="884144">
                <a:tc>
                  <a:txBody>
                    <a:bodyPr/>
                    <a:lstStyle/>
                    <a:p>
                      <a:r>
                        <a:rPr lang="en-US" sz="2600" b="1" dirty="0"/>
                        <a:t>Co-occurrence-based</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dirty="0"/>
                        <a:t>Words appearing together frequently</a:t>
                      </a:r>
                      <a:endParaRPr lang="en-US" sz="2600" dirty="0">
                        <a:latin typeface="Calibri" panose="020F0502020204030204" pitchFamily="34" charset="0"/>
                        <a:cs typeface="Calibri" panose="020F0502020204030204" pitchFamily="34" charset="0"/>
                      </a:endParaRPr>
                    </a:p>
                  </a:txBody>
                  <a:tcPr anchor="ctr"/>
                </a:tc>
                <a:tc>
                  <a:txBody>
                    <a:bodyPr/>
                    <a:lstStyle/>
                    <a:p>
                      <a:r>
                        <a:rPr lang="en-US" sz="2600"/>
                        <a:t>"Apple" and "iPhone"</a:t>
                      </a:r>
                      <a:endParaRPr lang="en-US" sz="2600">
                        <a:latin typeface="Calibri" panose="020F0502020204030204" pitchFamily="34" charset="0"/>
                        <a:cs typeface="Calibri" panose="020F0502020204030204" pitchFamily="34" charset="0"/>
                      </a:endParaRPr>
                    </a:p>
                  </a:txBody>
                  <a:tcPr anchor="ctr"/>
                </a:tc>
                <a:tc>
                  <a:txBody>
                    <a:bodyPr/>
                    <a:lstStyle/>
                    <a:p>
                      <a:r>
                        <a:rPr lang="en-US" sz="2600"/>
                        <a:t>Reflects real usage</a:t>
                      </a:r>
                      <a:endParaRPr lang="en-US" sz="2600">
                        <a:latin typeface="Calibri" panose="020F0502020204030204" pitchFamily="34" charset="0"/>
                        <a:cs typeface="Calibri" panose="020F0502020204030204" pitchFamily="34" charset="0"/>
                      </a:endParaRPr>
                    </a:p>
                  </a:txBody>
                  <a:tcPr anchor="ctr"/>
                </a:tc>
                <a:tc>
                  <a:txBody>
                    <a:bodyPr/>
                    <a:lstStyle/>
                    <a:p>
                      <a:r>
                        <a:rPr lang="en-US" sz="2600" dirty="0"/>
                        <a:t>Needs large text data</a:t>
                      </a:r>
                      <a:endParaRPr lang="en-US" sz="2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9832801"/>
                  </a:ext>
                </a:extLst>
              </a:tr>
              <a:tr h="1689394">
                <a:tc>
                  <a:txBody>
                    <a:bodyPr/>
                    <a:lstStyle/>
                    <a:p>
                      <a:r>
                        <a:rPr lang="en-US" sz="2600" b="1" dirty="0"/>
                        <a:t>Header-modifier based</a:t>
                      </a:r>
                      <a:endParaRPr lang="en-US" sz="2600" b="1" dirty="0">
                        <a:latin typeface="Calibri" panose="020F0502020204030204" pitchFamily="34" charset="0"/>
                        <a:cs typeface="Calibri" panose="020F0502020204030204" pitchFamily="34" charset="0"/>
                      </a:endParaRPr>
                    </a:p>
                  </a:txBody>
                  <a:tcPr anchor="ctr"/>
                </a:tc>
                <a:tc>
                  <a:txBody>
                    <a:bodyPr/>
                    <a:lstStyle/>
                    <a:p>
                      <a:r>
                        <a:rPr lang="en-US" sz="2600" dirty="0"/>
                        <a:t>Grammar-based word relations</a:t>
                      </a:r>
                      <a:endParaRPr lang="en-US" sz="2600" dirty="0">
                        <a:latin typeface="Calibri" panose="020F0502020204030204" pitchFamily="34" charset="0"/>
                        <a:cs typeface="Calibri" panose="020F0502020204030204" pitchFamily="34" charset="0"/>
                      </a:endParaRPr>
                    </a:p>
                  </a:txBody>
                  <a:tcPr anchor="ctr"/>
                </a:tc>
                <a:tc>
                  <a:txBody>
                    <a:bodyPr/>
                    <a:lstStyle/>
                    <a:p>
                      <a:r>
                        <a:rPr lang="en-US" sz="2600"/>
                        <a:t>"Fast car", "Slow car"</a:t>
                      </a:r>
                      <a:endParaRPr lang="en-US" sz="2600">
                        <a:latin typeface="Calibri" panose="020F0502020204030204" pitchFamily="34" charset="0"/>
                        <a:cs typeface="Calibri" panose="020F0502020204030204" pitchFamily="34" charset="0"/>
                      </a:endParaRPr>
                    </a:p>
                  </a:txBody>
                  <a:tcPr anchor="ctr"/>
                </a:tc>
                <a:tc>
                  <a:txBody>
                    <a:bodyPr/>
                    <a:lstStyle/>
                    <a:p>
                      <a:r>
                        <a:rPr lang="en-US" sz="2600" dirty="0"/>
                        <a:t>Captures linguistic similarity</a:t>
                      </a:r>
                      <a:endParaRPr lang="en-US" sz="2600" dirty="0">
                        <a:latin typeface="Calibri" panose="020F0502020204030204" pitchFamily="34" charset="0"/>
                        <a:cs typeface="Calibri" panose="020F0502020204030204" pitchFamily="34" charset="0"/>
                      </a:endParaRPr>
                    </a:p>
                  </a:txBody>
                  <a:tcPr anchor="ctr"/>
                </a:tc>
                <a:tc>
                  <a:txBody>
                    <a:bodyPr/>
                    <a:lstStyle/>
                    <a:p>
                      <a:r>
                        <a:rPr lang="en-US" sz="2600" dirty="0"/>
                        <a:t>Requires linguistic parsing</a:t>
                      </a:r>
                      <a:endParaRPr lang="en-US" sz="2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259776573"/>
                  </a:ext>
                </a:extLst>
              </a:tr>
            </a:tbl>
          </a:graphicData>
        </a:graphic>
      </p:graphicFrame>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107</a:t>
            </a:fld>
            <a:endParaRPr lang="en-US" sz="900">
              <a:solidFill>
                <a:schemeClr val="lt1"/>
              </a:solidFill>
            </a:endParaRPr>
          </a:p>
        </p:txBody>
      </p:sp>
    </p:spTree>
    <p:extLst>
      <p:ext uri="{BB962C8B-B14F-4D97-AF65-F5344CB8AC3E}">
        <p14:creationId xmlns:p14="http://schemas.microsoft.com/office/powerpoint/2010/main" val="16338446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Manual Clustering</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Manual clustering is a </a:t>
            </a:r>
            <a:r>
              <a:rPr lang="en-US" sz="2600" b="1" dirty="0">
                <a:latin typeface="Calibri" panose="020F0502020204030204" pitchFamily="34" charset="0"/>
                <a:cs typeface="Calibri" panose="020F0502020204030204" pitchFamily="34" charset="0"/>
              </a:rPr>
              <a:t>human-guided process</a:t>
            </a:r>
            <a:r>
              <a:rPr lang="en-US" sz="2600" dirty="0">
                <a:latin typeface="Calibri" panose="020F0502020204030204" pitchFamily="34" charset="0"/>
                <a:cs typeface="Calibri" panose="020F0502020204030204" pitchFamily="34" charset="0"/>
              </a:rPr>
              <a:t> of building a thesaurus. </a:t>
            </a:r>
          </a:p>
          <a:p>
            <a:r>
              <a:rPr lang="en-US" sz="2600" dirty="0">
                <a:latin typeface="Calibri" panose="020F0502020204030204" pitchFamily="34" charset="0"/>
                <a:cs typeface="Calibri" panose="020F0502020204030204" pitchFamily="34" charset="0"/>
              </a:rPr>
              <a:t>Steps </a:t>
            </a:r>
          </a:p>
          <a:p>
            <a:pPr marL="931418" lvl="1" indent="-342900">
              <a:buFont typeface="+mj-lt"/>
              <a:buAutoNum type="arabicPeriod"/>
            </a:pPr>
            <a:r>
              <a:rPr lang="en-US" sz="2600" dirty="0">
                <a:latin typeface="Calibri" panose="020F0502020204030204" pitchFamily="34" charset="0"/>
                <a:cs typeface="Calibri" panose="020F0502020204030204" pitchFamily="34" charset="0"/>
              </a:rPr>
              <a:t>Define the Domain</a:t>
            </a:r>
          </a:p>
          <a:p>
            <a:pPr marL="931418" lvl="1" indent="-342900">
              <a:buFont typeface="+mj-lt"/>
              <a:buAutoNum type="arabicPeriod"/>
            </a:pPr>
            <a:r>
              <a:rPr lang="en-US" sz="2600" dirty="0">
                <a:latin typeface="Calibri" panose="020F0502020204030204" pitchFamily="34" charset="0"/>
                <a:cs typeface="Calibri" panose="020F0502020204030204" pitchFamily="34" charset="0"/>
              </a:rPr>
              <a:t>Generate Word List Using Concordances</a:t>
            </a:r>
          </a:p>
          <a:p>
            <a:pPr marL="931418" lvl="1" indent="-342900">
              <a:buFont typeface="+mj-lt"/>
              <a:buAutoNum type="arabicPeriod"/>
            </a:pPr>
            <a:r>
              <a:rPr lang="en-US" sz="2600" dirty="0">
                <a:latin typeface="Calibri" panose="020F0502020204030204" pitchFamily="34" charset="0"/>
                <a:cs typeface="Calibri" panose="020F0502020204030204" pitchFamily="34" charset="0"/>
              </a:rPr>
              <a:t>Select Useful Terms</a:t>
            </a:r>
          </a:p>
          <a:p>
            <a:pPr marL="931418" lvl="1" indent="-342900">
              <a:buFont typeface="+mj-lt"/>
              <a:buAutoNum type="arabicPeriod"/>
            </a:pPr>
            <a:r>
              <a:rPr lang="en-US" sz="2600" dirty="0">
                <a:latin typeface="Calibri" panose="020F0502020204030204" pitchFamily="34" charset="0"/>
                <a:cs typeface="Calibri" panose="020F0502020204030204" pitchFamily="34" charset="0"/>
              </a:rPr>
              <a:t>Cluster the Selected Terms</a:t>
            </a:r>
          </a:p>
          <a:p>
            <a:pPr marL="931418" lvl="1" indent="-342900">
              <a:buFont typeface="+mj-lt"/>
              <a:buAutoNum type="arabicPeriod"/>
            </a:pPr>
            <a:r>
              <a:rPr lang="en-US" sz="2600" dirty="0">
                <a:latin typeface="Calibri" panose="020F0502020204030204" pitchFamily="34" charset="0"/>
                <a:cs typeface="Calibri" panose="020F0502020204030204" pitchFamily="34" charset="0"/>
              </a:rPr>
              <a:t>Quality Assurance</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108</a:t>
            </a:fld>
            <a:endParaRPr lang="en-US" sz="900">
              <a:solidFill>
                <a:schemeClr val="lt1"/>
              </a:solidFill>
            </a:endParaRPr>
          </a:p>
        </p:txBody>
      </p:sp>
    </p:spTree>
    <p:extLst>
      <p:ext uri="{BB962C8B-B14F-4D97-AF65-F5344CB8AC3E}">
        <p14:creationId xmlns:p14="http://schemas.microsoft.com/office/powerpoint/2010/main" val="531496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805045"/>
          </a:xfrm>
        </p:spPr>
        <p:txBody>
          <a:bodyPr/>
          <a:lstStyle/>
          <a:p>
            <a:r>
              <a:rPr lang="en-US" dirty="0"/>
              <a:t>Manual Clustering - Steps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1020417"/>
            <a:ext cx="10977033" cy="5131001"/>
          </a:xfrm>
        </p:spPr>
        <p:txBody>
          <a:bodyPr/>
          <a:lstStyle/>
          <a:p>
            <a:pPr marL="444500" indent="-342900">
              <a:buFont typeface="+mj-lt"/>
              <a:buAutoNum type="arabicPeriod"/>
            </a:pPr>
            <a:r>
              <a:rPr lang="en-US" sz="2600" b="1" dirty="0">
                <a:latin typeface="Calibri" panose="020F0502020204030204" pitchFamily="34" charset="0"/>
                <a:cs typeface="Calibri" panose="020F0502020204030204" pitchFamily="34" charset="0"/>
              </a:rPr>
              <a:t>Define the Domain</a:t>
            </a:r>
          </a:p>
          <a:p>
            <a:pPr marL="931418" lvl="1"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Select the domain (e.g., data processing, medical, legal) the thesaurus is meant for.</a:t>
            </a:r>
          </a:p>
          <a:p>
            <a:pPr marL="931418" lvl="1"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Helps avoid homographs (same word, different meanings) and keeps terms domain-relevant.</a:t>
            </a:r>
          </a:p>
          <a:p>
            <a:pPr marL="444500" indent="-342900">
              <a:buFont typeface="+mj-lt"/>
              <a:buAutoNum type="arabicPeriod"/>
            </a:pPr>
            <a:r>
              <a:rPr lang="en-US" sz="2600" b="1" dirty="0">
                <a:latin typeface="Calibri" panose="020F0502020204030204" pitchFamily="34" charset="0"/>
                <a:cs typeface="Calibri" panose="020F0502020204030204" pitchFamily="34" charset="0"/>
              </a:rPr>
              <a:t>Generate Word List Using Concordances</a:t>
            </a:r>
          </a:p>
          <a:p>
            <a:pPr marL="1045718"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Use tools like:</a:t>
            </a:r>
          </a:p>
          <a:p>
            <a:pPr marL="1902968" lvl="3" indent="-457200"/>
            <a:r>
              <a:rPr lang="en-US" sz="2600" dirty="0">
                <a:latin typeface="Calibri" panose="020F0502020204030204" pitchFamily="34" charset="0"/>
                <a:cs typeface="Calibri" panose="020F0502020204030204" pitchFamily="34" charset="0"/>
              </a:rPr>
              <a:t>Existing thesauri</a:t>
            </a:r>
          </a:p>
          <a:p>
            <a:pPr marL="1902968" lvl="3" indent="-457200"/>
            <a:r>
              <a:rPr lang="en-US" sz="2600" dirty="0">
                <a:latin typeface="Calibri" panose="020F0502020204030204" pitchFamily="34" charset="0"/>
                <a:cs typeface="Calibri" panose="020F0502020204030204" pitchFamily="34" charset="0"/>
              </a:rPr>
              <a:t>Concordances (alphabetical list of words with frequency and document references)</a:t>
            </a:r>
          </a:p>
          <a:p>
            <a:pPr marL="1902968" lvl="3" indent="-457200"/>
            <a:r>
              <a:rPr lang="en-US" sz="2600" dirty="0">
                <a:latin typeface="Calibri" panose="020F0502020204030204" pitchFamily="34" charset="0"/>
                <a:cs typeface="Calibri" panose="020F0502020204030204" pitchFamily="34" charset="0"/>
              </a:rPr>
              <a:t>Domain dictionaries</a:t>
            </a:r>
          </a:p>
          <a:p>
            <a:pPr marL="1045718" lvl="1" indent="-457200">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marL="444500" indent="-342900">
              <a:buFont typeface="+mj-lt"/>
              <a:buAutoNum type="arabicPeriod"/>
            </a:pPr>
            <a:endParaRPr lang="en-US" sz="2600" dirty="0"/>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109</a:t>
            </a:fld>
            <a:endParaRPr lang="en-US" sz="900">
              <a:solidFill>
                <a:schemeClr val="lt1"/>
              </a:solidFill>
            </a:endParaRPr>
          </a:p>
        </p:txBody>
      </p:sp>
    </p:spTree>
    <p:extLst>
      <p:ext uri="{BB962C8B-B14F-4D97-AF65-F5344CB8AC3E}">
        <p14:creationId xmlns:p14="http://schemas.microsoft.com/office/powerpoint/2010/main" val="39493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a:xfrm>
            <a:off x="609600" y="215372"/>
            <a:ext cx="10972800" cy="1226078"/>
          </a:xfrm>
        </p:spPr>
        <p:txBody>
          <a:bodyPr/>
          <a:lstStyle/>
          <a:p>
            <a:r>
              <a:rPr lang="en-US" dirty="0"/>
              <a:t>Approach Of Probabilistic Approach - Logistic Regression in IR</a:t>
            </a:r>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approach starts by defining a “Model 0” system</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a:t>
            </a:fld>
            <a:endParaRPr lang="en-US" sz="900">
              <a:solidFill>
                <a:schemeClr val="lt1"/>
              </a:solidFill>
            </a:endParaRPr>
          </a:p>
        </p:txBody>
      </p:sp>
      <p:pic>
        <p:nvPicPr>
          <p:cNvPr id="3" name="Picture 2">
            <a:extLst>
              <a:ext uri="{FF2B5EF4-FFF2-40B4-BE49-F238E27FC236}">
                <a16:creationId xmlns:a16="http://schemas.microsoft.com/office/drawing/2014/main" id="{D99BF16F-1155-49BA-AD91-DD1314FD9306}"/>
              </a:ext>
            </a:extLst>
          </p:cNvPr>
          <p:cNvPicPr>
            <a:picLocks noChangeAspect="1"/>
          </p:cNvPicPr>
          <p:nvPr/>
        </p:nvPicPr>
        <p:blipFill>
          <a:blip r:embed="rId2"/>
          <a:stretch>
            <a:fillRect/>
          </a:stretch>
        </p:blipFill>
        <p:spPr>
          <a:xfrm>
            <a:off x="948151" y="2019299"/>
            <a:ext cx="8195849" cy="4371119"/>
          </a:xfrm>
          <a:prstGeom prst="rect">
            <a:avLst/>
          </a:prstGeom>
        </p:spPr>
      </p:pic>
    </p:spTree>
    <p:extLst>
      <p:ext uri="{BB962C8B-B14F-4D97-AF65-F5344CB8AC3E}">
        <p14:creationId xmlns:p14="http://schemas.microsoft.com/office/powerpoint/2010/main" val="5789483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757342"/>
          </a:xfrm>
        </p:spPr>
        <p:txBody>
          <a:bodyPr/>
          <a:lstStyle/>
          <a:p>
            <a:r>
              <a:rPr lang="en-US" dirty="0"/>
              <a:t>Manual Clustering - Steps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530089" y="972713"/>
            <a:ext cx="6122502" cy="5184831"/>
          </a:xfrm>
        </p:spPr>
        <p:txBody>
          <a:bodyPr/>
          <a:lstStyle/>
          <a:p>
            <a:r>
              <a:rPr lang="en-US" sz="2200" b="1" dirty="0">
                <a:latin typeface="Calibri" panose="020F0502020204030204" pitchFamily="34" charset="0"/>
                <a:cs typeface="Calibri" panose="020F0502020204030204" pitchFamily="34" charset="0"/>
              </a:rPr>
              <a:t>KWOC</a:t>
            </a:r>
            <a:r>
              <a:rPr lang="en-US" sz="2200" dirty="0">
                <a:latin typeface="Calibri" panose="020F0502020204030204" pitchFamily="34" charset="0"/>
                <a:cs typeface="Calibri" panose="020F0502020204030204" pitchFamily="34" charset="0"/>
              </a:rPr>
              <a:t> (Key Word Out of Context)</a:t>
            </a:r>
          </a:p>
          <a:p>
            <a:pPr lvl="1"/>
            <a:r>
              <a:rPr lang="en-US" sz="2200" dirty="0">
                <a:latin typeface="Calibri" panose="020F0502020204030204" pitchFamily="34" charset="0"/>
                <a:cs typeface="Calibri" panose="020F0502020204030204" pitchFamily="34" charset="0"/>
              </a:rPr>
              <a:t>KWOC </a:t>
            </a:r>
            <a:r>
              <a:rPr lang="en-US" sz="2200" b="1" dirty="0">
                <a:latin typeface="Calibri" panose="020F0502020204030204" pitchFamily="34" charset="0"/>
                <a:cs typeface="Calibri" panose="020F0502020204030204" pitchFamily="34" charset="0"/>
              </a:rPr>
              <a:t>does not provide context</a:t>
            </a:r>
            <a:r>
              <a:rPr lang="en-US" sz="2200" dirty="0">
                <a:latin typeface="Calibri" panose="020F0502020204030204" pitchFamily="34" charset="0"/>
                <a:cs typeface="Calibri" panose="020F0502020204030204" pitchFamily="34" charset="0"/>
              </a:rPr>
              <a:t>—we can’t tell what kind of "chips" it is</a:t>
            </a:r>
          </a:p>
          <a:p>
            <a:r>
              <a:rPr lang="en-US" sz="2200" b="1" dirty="0">
                <a:latin typeface="Calibri" panose="020F0502020204030204" pitchFamily="34" charset="0"/>
                <a:cs typeface="Calibri" panose="020F0502020204030204" pitchFamily="34" charset="0"/>
              </a:rPr>
              <a:t>KWIC</a:t>
            </a:r>
            <a:r>
              <a:rPr lang="en-US" sz="2200" dirty="0">
                <a:latin typeface="Calibri" panose="020F0502020204030204" pitchFamily="34" charset="0"/>
                <a:cs typeface="Calibri" panose="020F0502020204030204" pitchFamily="34" charset="0"/>
              </a:rPr>
              <a:t> (Key Word In Context)</a:t>
            </a:r>
          </a:p>
          <a:p>
            <a:pPr lvl="1"/>
            <a:r>
              <a:rPr lang="en-US" sz="2200" dirty="0">
                <a:latin typeface="Calibri" panose="020F0502020204030204" pitchFamily="34" charset="0"/>
                <a:cs typeface="Calibri" panose="020F0502020204030204" pitchFamily="34" charset="0"/>
              </a:rPr>
              <a:t>Displays the term inside a sentence, showing the term with its surrounding words.</a:t>
            </a:r>
          </a:p>
          <a:p>
            <a:pPr lvl="1"/>
            <a:r>
              <a:rPr lang="en-US" sz="2200" dirty="0">
                <a:latin typeface="Calibri" panose="020F0502020204030204" pitchFamily="34" charset="0"/>
                <a:cs typeface="Calibri" panose="020F0502020204030204" pitchFamily="34" charset="0"/>
              </a:rPr>
              <a:t>Helps resolve ambiguities (e.g., memory chips vs wood chips).</a:t>
            </a:r>
          </a:p>
          <a:p>
            <a:r>
              <a:rPr lang="en-US" sz="2200" b="1" dirty="0">
                <a:latin typeface="Calibri" panose="020F0502020204030204" pitchFamily="34" charset="0"/>
                <a:cs typeface="Calibri" panose="020F0502020204030204" pitchFamily="34" charset="0"/>
              </a:rPr>
              <a:t>KWAC (Key Word And Context)</a:t>
            </a:r>
          </a:p>
          <a:p>
            <a:pPr lvl="1"/>
            <a:r>
              <a:rPr lang="en-US" sz="2200" dirty="0">
                <a:latin typeface="Calibri" panose="020F0502020204030204" pitchFamily="34" charset="0"/>
                <a:cs typeface="Calibri" panose="020F0502020204030204" pitchFamily="34" charset="0"/>
              </a:rPr>
              <a:t>Displays </a:t>
            </a:r>
            <a:r>
              <a:rPr lang="en-US" sz="2200" b="1" dirty="0">
                <a:latin typeface="Calibri" panose="020F0502020204030204" pitchFamily="34" charset="0"/>
                <a:cs typeface="Calibri" panose="020F0502020204030204" pitchFamily="34" charset="0"/>
              </a:rPr>
              <a:t>keyword followed by full sentence context</a:t>
            </a:r>
            <a:r>
              <a:rPr lang="en-US" sz="2200" dirty="0">
                <a:latin typeface="Calibri" panose="020F0502020204030204" pitchFamily="34" charset="0"/>
                <a:cs typeface="Calibri" panose="020F0502020204030204" pitchFamily="34" charset="0"/>
              </a:rPr>
              <a:t>.</a:t>
            </a:r>
          </a:p>
          <a:p>
            <a:pPr lvl="1"/>
            <a:r>
              <a:rPr lang="en-US" sz="2200" dirty="0">
                <a:latin typeface="Calibri" panose="020F0502020204030204" pitchFamily="34" charset="0"/>
                <a:cs typeface="Calibri" panose="020F0502020204030204" pitchFamily="34" charset="0"/>
              </a:rPr>
              <a:t>Easier for manual scanning of how a term is used in actual sentences.</a:t>
            </a:r>
          </a:p>
          <a:p>
            <a:endParaRPr lang="en-US" sz="2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110</a:t>
            </a:fld>
            <a:endParaRPr lang="en-US" sz="900">
              <a:solidFill>
                <a:schemeClr val="lt1"/>
              </a:solidFill>
            </a:endParaRPr>
          </a:p>
        </p:txBody>
      </p:sp>
      <p:pic>
        <p:nvPicPr>
          <p:cNvPr id="11" name="Picture 10">
            <a:extLst>
              <a:ext uri="{FF2B5EF4-FFF2-40B4-BE49-F238E27FC236}">
                <a16:creationId xmlns:a16="http://schemas.microsoft.com/office/drawing/2014/main" id="{F71E5BEA-CEA1-4B9B-9F22-49854213334F}"/>
              </a:ext>
            </a:extLst>
          </p:cNvPr>
          <p:cNvPicPr>
            <a:picLocks noChangeAspect="1"/>
          </p:cNvPicPr>
          <p:nvPr/>
        </p:nvPicPr>
        <p:blipFill>
          <a:blip r:embed="rId2"/>
          <a:stretch>
            <a:fillRect/>
          </a:stretch>
        </p:blipFill>
        <p:spPr>
          <a:xfrm>
            <a:off x="6573079" y="764011"/>
            <a:ext cx="5250622" cy="5393534"/>
          </a:xfrm>
          <a:prstGeom prst="rect">
            <a:avLst/>
          </a:prstGeom>
        </p:spPr>
      </p:pic>
    </p:spTree>
    <p:extLst>
      <p:ext uri="{BB962C8B-B14F-4D97-AF65-F5344CB8AC3E}">
        <p14:creationId xmlns:p14="http://schemas.microsoft.com/office/powerpoint/2010/main" val="2907392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Manual Clustering - Steps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444500" indent="-342900">
              <a:buFont typeface="+mj-lt"/>
              <a:buAutoNum type="arabicPeriod" startAt="3"/>
            </a:pPr>
            <a:r>
              <a:rPr lang="en-US" sz="2600" b="1" dirty="0">
                <a:latin typeface="Calibri" panose="020F0502020204030204" pitchFamily="34" charset="0"/>
                <a:cs typeface="Calibri" panose="020F0502020204030204" pitchFamily="34" charset="0"/>
              </a:rPr>
              <a:t>Select Useful Terms</a:t>
            </a:r>
            <a:r>
              <a:rPr lang="en-US" sz="26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Avoid unrelated or overly common words (like “computer” in a computer thesaurus).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Focus on </a:t>
            </a:r>
            <a:r>
              <a:rPr lang="en-US" sz="2600" b="1" dirty="0">
                <a:latin typeface="Calibri" panose="020F0502020204030204" pitchFamily="34" charset="0"/>
                <a:cs typeface="Calibri" panose="020F0502020204030204" pitchFamily="34" charset="0"/>
              </a:rPr>
              <a:t>domain-relevant, meaningful terms</a:t>
            </a:r>
            <a:r>
              <a:rPr lang="en-US" sz="2600" dirty="0">
                <a:latin typeface="Calibri" panose="020F0502020204030204" pitchFamily="34" charset="0"/>
                <a:cs typeface="Calibri" panose="020F0502020204030204" pitchFamily="34" charset="0"/>
              </a:rPr>
              <a:t>.</a:t>
            </a:r>
          </a:p>
          <a:p>
            <a:r>
              <a:rPr lang="en-US" sz="2600" b="1" dirty="0">
                <a:latin typeface="Calibri" panose="020F0502020204030204" pitchFamily="34" charset="0"/>
                <a:cs typeface="Calibri" panose="020F0502020204030204" pitchFamily="34" charset="0"/>
              </a:rPr>
              <a:t>Cluster the Selected Terms</a:t>
            </a:r>
            <a:r>
              <a:rPr lang="en-US" sz="26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Based on </a:t>
            </a:r>
            <a:r>
              <a:rPr lang="en-US" sz="2600" b="1" dirty="0">
                <a:latin typeface="Calibri" panose="020F0502020204030204" pitchFamily="34" charset="0"/>
                <a:cs typeface="Calibri" panose="020F0502020204030204" pitchFamily="34" charset="0"/>
              </a:rPr>
              <a:t>semantic relationships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usage patterns</a:t>
            </a:r>
            <a:r>
              <a:rPr lang="en-US" sz="26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Done using </a:t>
            </a:r>
            <a:r>
              <a:rPr lang="en-US" sz="2600" b="1" dirty="0">
                <a:latin typeface="Calibri" panose="020F0502020204030204" pitchFamily="34" charset="0"/>
                <a:cs typeface="Calibri" panose="020F0502020204030204" pitchFamily="34" charset="0"/>
              </a:rPr>
              <a:t>editor's judgment</a:t>
            </a:r>
            <a:r>
              <a:rPr lang="en-US" sz="2600" dirty="0">
                <a:latin typeface="Calibri" panose="020F0502020204030204" pitchFamily="34" charset="0"/>
                <a:cs typeface="Calibri" panose="020F0502020204030204" pitchFamily="34" charset="0"/>
              </a:rPr>
              <a:t>—not automated.</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Example: Group "memory", "chips", and "RAM" together if they co-occur in similar contexts</a:t>
            </a:r>
          </a:p>
          <a:p>
            <a:pPr marL="615950" indent="-514350">
              <a:buFont typeface="+mj-lt"/>
              <a:buAutoNum type="arabicPeriod" startAt="4"/>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111</a:t>
            </a:fld>
            <a:endParaRPr lang="en-US" sz="900">
              <a:solidFill>
                <a:schemeClr val="lt1"/>
              </a:solidFill>
            </a:endParaRPr>
          </a:p>
        </p:txBody>
      </p:sp>
    </p:spTree>
    <p:extLst>
      <p:ext uri="{BB962C8B-B14F-4D97-AF65-F5344CB8AC3E}">
        <p14:creationId xmlns:p14="http://schemas.microsoft.com/office/powerpoint/2010/main" val="20561314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Manual Clustering - Steps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444500" indent="-342900">
              <a:buFont typeface="+mj-lt"/>
              <a:buAutoNum type="arabicPeriod" startAt="5"/>
            </a:pPr>
            <a:r>
              <a:rPr lang="en-US" sz="2600" b="1" dirty="0">
                <a:latin typeface="Calibri" panose="020F0502020204030204" pitchFamily="34" charset="0"/>
                <a:cs typeface="Calibri" panose="020F0502020204030204" pitchFamily="34" charset="0"/>
              </a:rPr>
              <a:t>Quality Assurance</a:t>
            </a:r>
            <a:r>
              <a:rPr lang="en-US" sz="26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Other editors review and refine the thesaurus.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Ensures </a:t>
            </a:r>
            <a:r>
              <a:rPr lang="en-US" sz="2600" b="1" dirty="0">
                <a:latin typeface="Calibri" panose="020F0502020204030204" pitchFamily="34" charset="0"/>
                <a:cs typeface="Calibri" panose="020F0502020204030204" pitchFamily="34" charset="0"/>
              </a:rPr>
              <a:t>accuracy</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consistency</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relevance</a:t>
            </a:r>
            <a:r>
              <a:rPr lang="en-US" sz="2600" dirty="0">
                <a:latin typeface="Calibri" panose="020F0502020204030204" pitchFamily="34" charset="0"/>
                <a:cs typeface="Calibri" panose="020F0502020204030204" pitchFamily="34" charset="0"/>
              </a:rPr>
              <a:t>.</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112</a:t>
            </a:fld>
            <a:endParaRPr lang="en-US" sz="900">
              <a:solidFill>
                <a:schemeClr val="lt1"/>
              </a:solidFill>
            </a:endParaRPr>
          </a:p>
        </p:txBody>
      </p:sp>
    </p:spTree>
    <p:extLst>
      <p:ext uri="{BB962C8B-B14F-4D97-AF65-F5344CB8AC3E}">
        <p14:creationId xmlns:p14="http://schemas.microsoft.com/office/powerpoint/2010/main" val="2691809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Automatic Term Clustering</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more frequently two terms co-occur in the same items, the more likely they are about the same concept.”</a:t>
            </a:r>
          </a:p>
          <a:p>
            <a:pPr lvl="1"/>
            <a:r>
              <a:rPr lang="en-US" sz="2600" dirty="0">
                <a:latin typeface="Calibri" panose="020F0502020204030204" pitchFamily="34" charset="0"/>
                <a:cs typeface="Calibri" panose="020F0502020204030204" pitchFamily="34" charset="0"/>
              </a:rPr>
              <a:t>Items can be documents, paragraphs, or sentences.</a:t>
            </a:r>
          </a:p>
          <a:p>
            <a:pPr lvl="1"/>
            <a:r>
              <a:rPr lang="en-US" sz="2600" dirty="0">
                <a:latin typeface="Calibri" panose="020F0502020204030204" pitchFamily="34" charset="0"/>
                <a:cs typeface="Calibri" panose="020F0502020204030204" pitchFamily="34" charset="0"/>
              </a:rPr>
              <a:t>Terms that frequently appear together are assumed to be semantically related (talking about the same topic).</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113</a:t>
            </a:fld>
            <a:endParaRPr lang="en-US" sz="900">
              <a:solidFill>
                <a:schemeClr val="lt1"/>
              </a:solidFill>
            </a:endParaRPr>
          </a:p>
        </p:txBody>
      </p:sp>
    </p:spTree>
    <p:extLst>
      <p:ext uri="{BB962C8B-B14F-4D97-AF65-F5344CB8AC3E}">
        <p14:creationId xmlns:p14="http://schemas.microsoft.com/office/powerpoint/2010/main" val="2034189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752037"/>
          </a:xfrm>
        </p:spPr>
        <p:txBody>
          <a:bodyPr/>
          <a:lstStyle/>
          <a:p>
            <a:r>
              <a:rPr lang="en-US" dirty="0"/>
              <a:t>Techniques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848139"/>
            <a:ext cx="10977033" cy="5303279"/>
          </a:xfrm>
        </p:spPr>
        <p:txBody>
          <a:bodyPr/>
          <a:lstStyle/>
          <a:p>
            <a:pPr marL="444500" indent="-342900">
              <a:buFont typeface="+mj-lt"/>
              <a:buAutoNum type="arabicPeriod"/>
            </a:pPr>
            <a:r>
              <a:rPr lang="en-US" sz="2500" dirty="0">
                <a:latin typeface="Calibri" panose="020F0502020204030204" pitchFamily="34" charset="0"/>
                <a:cs typeface="Calibri" panose="020F0502020204030204" pitchFamily="34" charset="0"/>
              </a:rPr>
              <a:t>Full Correlation Matrix Method</a:t>
            </a:r>
          </a:p>
          <a:p>
            <a:pPr lvl="1"/>
            <a:r>
              <a:rPr lang="en-US" sz="2500" dirty="0">
                <a:latin typeface="Calibri" panose="020F0502020204030204" pitchFamily="34" charset="0"/>
                <a:cs typeface="Calibri" panose="020F0502020204030204" pitchFamily="34" charset="0"/>
              </a:rPr>
              <a:t>This method computes all </a:t>
            </a:r>
            <a:r>
              <a:rPr lang="en-US" sz="2500" b="1" dirty="0">
                <a:latin typeface="Calibri" panose="020F0502020204030204" pitchFamily="34" charset="0"/>
                <a:cs typeface="Calibri" panose="020F0502020204030204" pitchFamily="34" charset="0"/>
              </a:rPr>
              <a:t>pairwise correlations between terms</a:t>
            </a:r>
            <a:r>
              <a:rPr lang="en-US" sz="2500" dirty="0">
                <a:latin typeface="Calibri" panose="020F0502020204030204" pitchFamily="34" charset="0"/>
                <a:cs typeface="Calibri" panose="020F0502020204030204" pitchFamily="34" charset="0"/>
              </a:rPr>
              <a:t>.</a:t>
            </a:r>
          </a:p>
          <a:p>
            <a:pPr lvl="1"/>
            <a:r>
              <a:rPr lang="en-US" sz="2500" dirty="0">
                <a:latin typeface="Calibri" panose="020F0502020204030204" pitchFamily="34" charset="0"/>
                <a:cs typeface="Calibri" panose="020F0502020204030204" pitchFamily="34" charset="0"/>
              </a:rPr>
              <a:t>If there are n unique words, this results in a time and </a:t>
            </a:r>
            <a:r>
              <a:rPr lang="en-US" sz="2500" b="1" dirty="0">
                <a:latin typeface="Calibri" panose="020F0502020204030204" pitchFamily="34" charset="0"/>
                <a:cs typeface="Calibri" panose="020F0502020204030204" pitchFamily="34" charset="0"/>
              </a:rPr>
              <a:t>computational overhead </a:t>
            </a:r>
            <a:r>
              <a:rPr lang="en-US" sz="2500" dirty="0">
                <a:latin typeface="Calibri" panose="020F0502020204030204" pitchFamily="34" charset="0"/>
                <a:cs typeface="Calibri" panose="020F0502020204030204" pitchFamily="34" charset="0"/>
              </a:rPr>
              <a:t>of </a:t>
            </a:r>
            <a:r>
              <a:rPr lang="en-US" sz="2500" b="1" dirty="0">
                <a:latin typeface="Calibri" panose="020F0502020204030204" pitchFamily="34" charset="0"/>
                <a:cs typeface="Calibri" panose="020F0502020204030204" pitchFamily="34" charset="0"/>
              </a:rPr>
              <a:t>O(n²) </a:t>
            </a:r>
            <a:r>
              <a:rPr lang="en-US" sz="2500" dirty="0">
                <a:latin typeface="Calibri" panose="020F0502020204030204" pitchFamily="34" charset="0"/>
                <a:cs typeface="Calibri" panose="020F0502020204030204" pitchFamily="34" charset="0"/>
              </a:rPr>
              <a:t>— meaning:</a:t>
            </a:r>
          </a:p>
          <a:p>
            <a:pPr lvl="1"/>
            <a:r>
              <a:rPr lang="en-US" sz="2500" dirty="0">
                <a:latin typeface="Calibri" panose="020F0502020204030204" pitchFamily="34" charset="0"/>
                <a:cs typeface="Calibri" panose="020F0502020204030204" pitchFamily="34" charset="0"/>
              </a:rPr>
              <a:t>Time increases </a:t>
            </a:r>
            <a:r>
              <a:rPr lang="en-US" sz="2500" b="1" dirty="0">
                <a:latin typeface="Calibri" panose="020F0502020204030204" pitchFamily="34" charset="0"/>
                <a:cs typeface="Calibri" panose="020F0502020204030204" pitchFamily="34" charset="0"/>
              </a:rPr>
              <a:t>quadratically</a:t>
            </a:r>
            <a:r>
              <a:rPr lang="en-US" sz="2500" dirty="0">
                <a:latin typeface="Calibri" panose="020F0502020204030204" pitchFamily="34" charset="0"/>
                <a:cs typeface="Calibri" panose="020F0502020204030204" pitchFamily="34" charset="0"/>
              </a:rPr>
              <a:t> with the number of words.</a:t>
            </a:r>
          </a:p>
          <a:p>
            <a:pPr lvl="1"/>
            <a:r>
              <a:rPr lang="en-US" sz="2500" dirty="0">
                <a:latin typeface="Calibri" panose="020F0502020204030204" pitchFamily="34" charset="0"/>
                <a:cs typeface="Calibri" panose="020F0502020204030204" pitchFamily="34" charset="0"/>
              </a:rPr>
              <a:t>It is very </a:t>
            </a:r>
            <a:r>
              <a:rPr lang="en-US" sz="2500" b="1" dirty="0">
                <a:latin typeface="Calibri" panose="020F0502020204030204" pitchFamily="34" charset="0"/>
                <a:cs typeface="Calibri" panose="020F0502020204030204" pitchFamily="34" charset="0"/>
              </a:rPr>
              <a:t>expensive and slow when n is large</a:t>
            </a:r>
            <a:r>
              <a:rPr lang="en-US" sz="2500" dirty="0">
                <a:latin typeface="Calibri" panose="020F0502020204030204" pitchFamily="34" charset="0"/>
                <a:cs typeface="Calibri" panose="020F0502020204030204" pitchFamily="34" charset="0"/>
              </a:rPr>
              <a:t>.</a:t>
            </a:r>
          </a:p>
          <a:p>
            <a:pPr marL="444500" indent="-342900">
              <a:buFont typeface="+mj-lt"/>
              <a:buAutoNum type="arabicPeriod" startAt="2"/>
            </a:pPr>
            <a:r>
              <a:rPr lang="en-US" sz="2500" dirty="0">
                <a:latin typeface="Calibri" panose="020F0502020204030204" pitchFamily="34" charset="0"/>
                <a:cs typeface="Calibri" panose="020F0502020204030204" pitchFamily="34" charset="0"/>
              </a:rPr>
              <a:t>Iterative Clustering Method</a:t>
            </a:r>
          </a:p>
          <a:p>
            <a:pPr lvl="1"/>
            <a:r>
              <a:rPr lang="en-US" sz="2500" dirty="0">
                <a:latin typeface="Calibri" panose="020F0502020204030204" pitchFamily="34" charset="0"/>
                <a:cs typeface="Calibri" panose="020F0502020204030204" pitchFamily="34" charset="0"/>
              </a:rPr>
              <a:t>Begins with an </a:t>
            </a:r>
            <a:r>
              <a:rPr lang="en-US" sz="2500" b="1" dirty="0">
                <a:latin typeface="Calibri" panose="020F0502020204030204" pitchFamily="34" charset="0"/>
                <a:cs typeface="Calibri" panose="020F0502020204030204" pitchFamily="34" charset="0"/>
              </a:rPr>
              <a:t>initial set of clusters </a:t>
            </a:r>
            <a:r>
              <a:rPr lang="en-US" sz="2500" dirty="0">
                <a:latin typeface="Calibri" panose="020F0502020204030204" pitchFamily="34" charset="0"/>
                <a:cs typeface="Calibri" panose="020F0502020204030204" pitchFamily="34" charset="0"/>
              </a:rPr>
              <a:t>(could be random).</a:t>
            </a:r>
          </a:p>
          <a:p>
            <a:pPr lvl="1"/>
            <a:r>
              <a:rPr lang="en-US" sz="2500" dirty="0">
                <a:latin typeface="Calibri" panose="020F0502020204030204" pitchFamily="34" charset="0"/>
                <a:cs typeface="Calibri" panose="020F0502020204030204" pitchFamily="34" charset="0"/>
              </a:rPr>
              <a:t>Then, it </a:t>
            </a:r>
            <a:r>
              <a:rPr lang="en-US" sz="2500" b="1" dirty="0">
                <a:latin typeface="Calibri" panose="020F0502020204030204" pitchFamily="34" charset="0"/>
                <a:cs typeface="Calibri" panose="020F0502020204030204" pitchFamily="34" charset="0"/>
              </a:rPr>
              <a:t>iteratively reassigns terms </a:t>
            </a:r>
            <a:r>
              <a:rPr lang="en-US" sz="2500" dirty="0">
                <a:latin typeface="Calibri" panose="020F0502020204030204" pitchFamily="34" charset="0"/>
                <a:cs typeface="Calibri" panose="020F0502020204030204" pitchFamily="34" charset="0"/>
              </a:rPr>
              <a:t>to clusters based on similarity.</a:t>
            </a:r>
          </a:p>
          <a:p>
            <a:pPr lvl="1"/>
            <a:r>
              <a:rPr lang="en-US" sz="2500" dirty="0">
                <a:latin typeface="Calibri" panose="020F0502020204030204" pitchFamily="34" charset="0"/>
                <a:cs typeface="Calibri" panose="020F0502020204030204" pitchFamily="34" charset="0"/>
              </a:rPr>
              <a:t>If a </a:t>
            </a:r>
            <a:r>
              <a:rPr lang="en-US" sz="2500" b="1" dirty="0">
                <a:latin typeface="Calibri" panose="020F0502020204030204" pitchFamily="34" charset="0"/>
                <a:cs typeface="Calibri" panose="020F0502020204030204" pitchFamily="34" charset="0"/>
              </a:rPr>
              <a:t>large number of clusters </a:t>
            </a:r>
            <a:r>
              <a:rPr lang="en-US" sz="2500" dirty="0">
                <a:latin typeface="Calibri" panose="020F0502020204030204" pitchFamily="34" charset="0"/>
                <a:cs typeface="Calibri" panose="020F0502020204030204" pitchFamily="34" charset="0"/>
              </a:rPr>
              <a:t>is created initially, it can be used to build higher-level clusters (a hierarchy or layered grouping).</a:t>
            </a:r>
          </a:p>
          <a:p>
            <a:endParaRPr lang="en-US" sz="2500" dirty="0">
              <a:latin typeface="Calibri" panose="020F0502020204030204" pitchFamily="34" charset="0"/>
              <a:cs typeface="Calibri" panose="020F0502020204030204" pitchFamily="34" charset="0"/>
            </a:endParaRPr>
          </a:p>
          <a:p>
            <a:endParaRPr lang="en-US" sz="25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114</a:t>
            </a:fld>
            <a:endParaRPr lang="en-US" sz="900">
              <a:solidFill>
                <a:schemeClr val="lt1"/>
              </a:solidFill>
            </a:endParaRPr>
          </a:p>
        </p:txBody>
      </p:sp>
    </p:spTree>
    <p:extLst>
      <p:ext uri="{BB962C8B-B14F-4D97-AF65-F5344CB8AC3E}">
        <p14:creationId xmlns:p14="http://schemas.microsoft.com/office/powerpoint/2010/main" val="5698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Automatic Term Clustering - Complete Term Relation Method</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1552575"/>
            <a:ext cx="3882886" cy="4438650"/>
          </a:xfrm>
        </p:spPr>
        <p:txBody>
          <a:bodyPr/>
          <a:lstStyle/>
          <a:p>
            <a:r>
              <a:rPr lang="en-US" sz="2600" dirty="0">
                <a:latin typeface="Calibri" panose="020F0502020204030204" pitchFamily="34" charset="0"/>
                <a:cs typeface="Calibri" panose="020F0502020204030204" pitchFamily="34" charset="0"/>
              </a:rPr>
              <a:t>The similarity between every term pair is calculated as a basis for determining the clusters </a:t>
            </a:r>
          </a:p>
          <a:p>
            <a:r>
              <a:rPr lang="en-US" sz="2600" dirty="0">
                <a:latin typeface="Calibri" panose="020F0502020204030204" pitchFamily="34" charset="0"/>
                <a:cs typeface="Calibri" panose="020F0502020204030204" pitchFamily="34" charset="0"/>
              </a:rPr>
              <a:t> Using the vector model for clustering.</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115</a:t>
            </a:fld>
            <a:endParaRPr lang="en-US" sz="900">
              <a:solidFill>
                <a:schemeClr val="lt1"/>
              </a:solidFill>
            </a:endParaRPr>
          </a:p>
        </p:txBody>
      </p:sp>
      <p:pic>
        <p:nvPicPr>
          <p:cNvPr id="3" name="Picture 2">
            <a:extLst>
              <a:ext uri="{FF2B5EF4-FFF2-40B4-BE49-F238E27FC236}">
                <a16:creationId xmlns:a16="http://schemas.microsoft.com/office/drawing/2014/main" id="{3D30F72A-AEEF-447F-93F3-D5E2B07D7544}"/>
              </a:ext>
            </a:extLst>
          </p:cNvPr>
          <p:cNvPicPr>
            <a:picLocks noChangeAspect="1"/>
          </p:cNvPicPr>
          <p:nvPr/>
        </p:nvPicPr>
        <p:blipFill>
          <a:blip r:embed="rId2"/>
          <a:stretch>
            <a:fillRect/>
          </a:stretch>
        </p:blipFill>
        <p:spPr>
          <a:xfrm>
            <a:off x="4492487" y="1376809"/>
            <a:ext cx="7276969" cy="4438650"/>
          </a:xfrm>
          <a:prstGeom prst="rect">
            <a:avLst/>
          </a:prstGeom>
        </p:spPr>
      </p:pic>
    </p:spTree>
    <p:extLst>
      <p:ext uri="{BB962C8B-B14F-4D97-AF65-F5344CB8AC3E}">
        <p14:creationId xmlns:p14="http://schemas.microsoft.com/office/powerpoint/2010/main" val="36536058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Automatic Term Clustering - Complete Term Relation Method</a:t>
            </a:r>
          </a:p>
        </p:txBody>
      </p:sp>
      <p:sp>
        <p:nvSpPr>
          <p:cNvPr id="11" name="Content Placeholder 10">
            <a:extLst>
              <a:ext uri="{FF2B5EF4-FFF2-40B4-BE49-F238E27FC236}">
                <a16:creationId xmlns:a16="http://schemas.microsoft.com/office/drawing/2014/main" id="{7D06378F-102A-4F49-A0C0-694FDB49826A}"/>
              </a:ext>
            </a:extLst>
          </p:cNvPr>
          <p:cNvSpPr>
            <a:spLocks noGrp="1"/>
          </p:cNvSpPr>
          <p:nvPr>
            <p:ph sz="quarter" idx="13"/>
          </p:nvPr>
        </p:nvSpPr>
        <p:spPr>
          <a:xfrm>
            <a:off x="163875" y="1312651"/>
            <a:ext cx="5030978" cy="4678574"/>
          </a:xfrm>
        </p:spPr>
        <p:txBody>
          <a:bodyPr/>
          <a:lstStyle/>
          <a:p>
            <a:r>
              <a:rPr lang="en-US" sz="2400" dirty="0">
                <a:latin typeface="Calibri" panose="020F0502020204030204" pitchFamily="34" charset="0"/>
                <a:cs typeface="Calibri" panose="020F0502020204030204" pitchFamily="34" charset="0"/>
              </a:rPr>
              <a:t>Each value is the dot product of two term columns across all items.</a:t>
            </a:r>
          </a:p>
          <a:p>
            <a:r>
              <a:rPr lang="en-US" sz="2400" dirty="0">
                <a:latin typeface="Calibri" panose="020F0502020204030204" pitchFamily="34" charset="0"/>
                <a:cs typeface="Calibri" panose="020F0502020204030204" pitchFamily="34" charset="0"/>
              </a:rPr>
              <a:t>For example, to calculate SIM(Term1, Term2):</a:t>
            </a:r>
          </a:p>
          <a:p>
            <a:r>
              <a:rPr lang="en-US" sz="2400" dirty="0">
                <a:latin typeface="Calibri" panose="020F0502020204030204" pitchFamily="34" charset="0"/>
                <a:cs typeface="Calibri" panose="020F0502020204030204" pitchFamily="34" charset="0"/>
              </a:rPr>
              <a:t>(0×4) + (3×1) + (3×0) + (0×1) + (2×2)</a:t>
            </a:r>
          </a:p>
          <a:p>
            <a:r>
              <a:rPr lang="en-US" sz="2400" dirty="0">
                <a:latin typeface="Calibri" panose="020F0502020204030204" pitchFamily="34" charset="0"/>
                <a:cs typeface="Calibri" panose="020F0502020204030204" pitchFamily="34" charset="0"/>
              </a:rPr>
              <a:t>0 + 3 + 0 + 0 + 4 = 7</a:t>
            </a:r>
          </a:p>
          <a:p>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threshold of 10 is applied. </a:t>
            </a:r>
            <a:r>
              <a:rPr lang="en-US" sz="2400" dirty="0">
                <a:latin typeface="Calibri" panose="020F0502020204030204" pitchFamily="34" charset="0"/>
                <a:cs typeface="Calibri" panose="020F0502020204030204" pitchFamily="34" charset="0"/>
              </a:rPr>
              <a:t>If the similarity between two terms ≥ 10, then they are considered related (marked as 1), else 0.</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116</a:t>
            </a:fld>
            <a:endParaRPr lang="en-US" sz="900">
              <a:solidFill>
                <a:schemeClr val="lt1"/>
              </a:solidFill>
            </a:endParaRPr>
          </a:p>
        </p:txBody>
      </p:sp>
      <p:pic>
        <p:nvPicPr>
          <p:cNvPr id="14" name="Picture 13">
            <a:extLst>
              <a:ext uri="{FF2B5EF4-FFF2-40B4-BE49-F238E27FC236}">
                <a16:creationId xmlns:a16="http://schemas.microsoft.com/office/drawing/2014/main" id="{530D8991-55D1-44B8-8CE7-D284297A0608}"/>
              </a:ext>
            </a:extLst>
          </p:cNvPr>
          <p:cNvPicPr>
            <a:picLocks noChangeAspect="1"/>
          </p:cNvPicPr>
          <p:nvPr/>
        </p:nvPicPr>
        <p:blipFill>
          <a:blip r:embed="rId2"/>
          <a:stretch>
            <a:fillRect/>
          </a:stretch>
        </p:blipFill>
        <p:spPr>
          <a:xfrm>
            <a:off x="5102087" y="634246"/>
            <a:ext cx="6689925" cy="5730175"/>
          </a:xfrm>
          <a:prstGeom prst="rect">
            <a:avLst/>
          </a:prstGeom>
        </p:spPr>
      </p:pic>
    </p:spTree>
    <p:extLst>
      <p:ext uri="{BB962C8B-B14F-4D97-AF65-F5344CB8AC3E}">
        <p14:creationId xmlns:p14="http://schemas.microsoft.com/office/powerpoint/2010/main" val="27077701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Cliques, single link, stars, String and connected components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543340" y="1219200"/>
            <a:ext cx="5322627" cy="4772025"/>
          </a:xfrm>
        </p:spPr>
        <p:txBody>
          <a:bodyPr/>
          <a:lstStyle/>
          <a:p>
            <a:r>
              <a:rPr lang="en-US" sz="2400" b="1" dirty="0">
                <a:latin typeface="Calibri" panose="020F0502020204030204" pitchFamily="34" charset="0"/>
                <a:cs typeface="Calibri" panose="020F0502020204030204" pitchFamily="34" charset="0"/>
              </a:rPr>
              <a:t>Cliques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Cliques </a:t>
            </a:r>
            <a:r>
              <a:rPr lang="en-US" sz="2400" dirty="0">
                <a:latin typeface="Calibri" panose="020F0502020204030204" pitchFamily="34" charset="0"/>
                <a:cs typeface="Calibri" panose="020F0502020204030204" pitchFamily="34" charset="0"/>
              </a:rPr>
              <a:t>require all terms in a cluster to be within the threshold of all other terms </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117</a:t>
            </a:fld>
            <a:endParaRPr lang="en-US" sz="900">
              <a:solidFill>
                <a:schemeClr val="lt1"/>
              </a:solidFill>
            </a:endParaRPr>
          </a:p>
        </p:txBody>
      </p:sp>
      <p:pic>
        <p:nvPicPr>
          <p:cNvPr id="4" name="Picture 3">
            <a:extLst>
              <a:ext uri="{FF2B5EF4-FFF2-40B4-BE49-F238E27FC236}">
                <a16:creationId xmlns:a16="http://schemas.microsoft.com/office/drawing/2014/main" id="{B8D03472-91BA-41F2-B612-8C0697503B22}"/>
              </a:ext>
            </a:extLst>
          </p:cNvPr>
          <p:cNvPicPr>
            <a:picLocks noChangeAspect="1"/>
          </p:cNvPicPr>
          <p:nvPr/>
        </p:nvPicPr>
        <p:blipFill>
          <a:blip r:embed="rId2"/>
          <a:stretch>
            <a:fillRect/>
          </a:stretch>
        </p:blipFill>
        <p:spPr>
          <a:xfrm>
            <a:off x="5932226" y="932602"/>
            <a:ext cx="5486400" cy="2009381"/>
          </a:xfrm>
          <a:prstGeom prst="rect">
            <a:avLst/>
          </a:prstGeom>
        </p:spPr>
      </p:pic>
      <p:pic>
        <p:nvPicPr>
          <p:cNvPr id="9" name="Picture 8">
            <a:extLst>
              <a:ext uri="{FF2B5EF4-FFF2-40B4-BE49-F238E27FC236}">
                <a16:creationId xmlns:a16="http://schemas.microsoft.com/office/drawing/2014/main" id="{C908709C-D132-4819-ACCA-8B5E29B26663}"/>
              </a:ext>
            </a:extLst>
          </p:cNvPr>
          <p:cNvPicPr>
            <a:picLocks noChangeAspect="1"/>
          </p:cNvPicPr>
          <p:nvPr/>
        </p:nvPicPr>
        <p:blipFill>
          <a:blip r:embed="rId3"/>
          <a:stretch>
            <a:fillRect/>
          </a:stretch>
        </p:blipFill>
        <p:spPr>
          <a:xfrm>
            <a:off x="5932226" y="2838449"/>
            <a:ext cx="5650173" cy="3549099"/>
          </a:xfrm>
          <a:prstGeom prst="rect">
            <a:avLst/>
          </a:prstGeom>
        </p:spPr>
      </p:pic>
      <p:pic>
        <p:nvPicPr>
          <p:cNvPr id="13" name="Picture 12">
            <a:extLst>
              <a:ext uri="{FF2B5EF4-FFF2-40B4-BE49-F238E27FC236}">
                <a16:creationId xmlns:a16="http://schemas.microsoft.com/office/drawing/2014/main" id="{D3FDB1DD-6E4A-4F5C-8DC2-280CF48E26CC}"/>
              </a:ext>
            </a:extLst>
          </p:cNvPr>
          <p:cNvPicPr>
            <a:picLocks noChangeAspect="1"/>
          </p:cNvPicPr>
          <p:nvPr/>
        </p:nvPicPr>
        <p:blipFill>
          <a:blip r:embed="rId4"/>
          <a:stretch>
            <a:fillRect/>
          </a:stretch>
        </p:blipFill>
        <p:spPr>
          <a:xfrm>
            <a:off x="215794" y="2780861"/>
            <a:ext cx="5650173" cy="2360982"/>
          </a:xfrm>
          <a:prstGeom prst="rect">
            <a:avLst/>
          </a:prstGeom>
        </p:spPr>
      </p:pic>
    </p:spTree>
    <p:extLst>
      <p:ext uri="{BB962C8B-B14F-4D97-AF65-F5344CB8AC3E}">
        <p14:creationId xmlns:p14="http://schemas.microsoft.com/office/powerpoint/2010/main" val="16804358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C00A-6C2D-4EA9-8A96-AEAC50937C76}"/>
              </a:ext>
            </a:extLst>
          </p:cNvPr>
          <p:cNvSpPr>
            <a:spLocks noGrp="1"/>
          </p:cNvSpPr>
          <p:nvPr>
            <p:ph type="title"/>
          </p:nvPr>
        </p:nvSpPr>
        <p:spPr/>
        <p:txBody>
          <a:bodyPr/>
          <a:lstStyle/>
          <a:p>
            <a:r>
              <a:rPr lang="en-US" b="1" dirty="0"/>
              <a:t>Single Link Clustering</a:t>
            </a:r>
            <a:endParaRPr lang="en-US" dirty="0"/>
          </a:p>
        </p:txBody>
      </p:sp>
      <p:sp>
        <p:nvSpPr>
          <p:cNvPr id="3" name="Content Placeholder 2">
            <a:extLst>
              <a:ext uri="{FF2B5EF4-FFF2-40B4-BE49-F238E27FC236}">
                <a16:creationId xmlns:a16="http://schemas.microsoft.com/office/drawing/2014/main" id="{814B2A74-0297-4B34-8516-D4F7A68C0A0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Any term that is similar to any term in the cluster an be added to the cluster </a:t>
            </a:r>
          </a:p>
          <a:p>
            <a:r>
              <a:rPr lang="en-US" sz="2600" dirty="0">
                <a:latin typeface="Calibri" panose="020F0502020204030204" pitchFamily="34" charset="0"/>
                <a:cs typeface="Calibri" panose="020F0502020204030204" pitchFamily="34" charset="0"/>
              </a:rPr>
              <a:t>It is impossible for a term to be in two different clusters </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118</a:t>
            </a:fld>
            <a:endParaRPr lang="en-US" sz="900">
              <a:solidFill>
                <a:schemeClr val="lt1"/>
              </a:solidFill>
            </a:endParaRPr>
          </a:p>
        </p:txBody>
      </p:sp>
      <p:pic>
        <p:nvPicPr>
          <p:cNvPr id="8" name="Picture 7">
            <a:extLst>
              <a:ext uri="{FF2B5EF4-FFF2-40B4-BE49-F238E27FC236}">
                <a16:creationId xmlns:a16="http://schemas.microsoft.com/office/drawing/2014/main" id="{E150736A-D065-43AC-BFE2-C1DB7BE1BE0C}"/>
              </a:ext>
            </a:extLst>
          </p:cNvPr>
          <p:cNvPicPr>
            <a:picLocks noChangeAspect="1"/>
          </p:cNvPicPr>
          <p:nvPr/>
        </p:nvPicPr>
        <p:blipFill>
          <a:blip r:embed="rId2"/>
          <a:stretch>
            <a:fillRect/>
          </a:stretch>
        </p:blipFill>
        <p:spPr>
          <a:xfrm>
            <a:off x="728870" y="2458827"/>
            <a:ext cx="10117446" cy="3570912"/>
          </a:xfrm>
          <a:prstGeom prst="rect">
            <a:avLst/>
          </a:prstGeom>
        </p:spPr>
      </p:pic>
    </p:spTree>
    <p:extLst>
      <p:ext uri="{BB962C8B-B14F-4D97-AF65-F5344CB8AC3E}">
        <p14:creationId xmlns:p14="http://schemas.microsoft.com/office/powerpoint/2010/main" val="38828699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C00A-6C2D-4EA9-8A96-AEAC50937C76}"/>
              </a:ext>
            </a:extLst>
          </p:cNvPr>
          <p:cNvSpPr>
            <a:spLocks noGrp="1"/>
          </p:cNvSpPr>
          <p:nvPr>
            <p:ph type="title"/>
          </p:nvPr>
        </p:nvSpPr>
        <p:spPr/>
        <p:txBody>
          <a:bodyPr/>
          <a:lstStyle/>
          <a:p>
            <a:r>
              <a:rPr lang="en-US" b="1" dirty="0"/>
              <a:t>Star </a:t>
            </a:r>
            <a:endParaRPr lang="en-US" dirty="0"/>
          </a:p>
        </p:txBody>
      </p:sp>
      <p:sp>
        <p:nvSpPr>
          <p:cNvPr id="3" name="Content Placeholder 2">
            <a:extLst>
              <a:ext uri="{FF2B5EF4-FFF2-40B4-BE49-F238E27FC236}">
                <a16:creationId xmlns:a16="http://schemas.microsoft.com/office/drawing/2014/main" id="{814B2A74-0297-4B34-8516-D4F7A68C0A0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Select a term and then places in the class all terms that are related to that term </a:t>
            </a:r>
          </a:p>
          <a:p>
            <a:r>
              <a:rPr lang="en-US" sz="2600" dirty="0">
                <a:latin typeface="Calibri" panose="020F0502020204030204" pitchFamily="34" charset="0"/>
                <a:cs typeface="Calibri" panose="020F0502020204030204" pitchFamily="34" charset="0"/>
              </a:rPr>
              <a:t>Terms not yet in classes are selected as new seeds until all terms are assigned to a class </a:t>
            </a:r>
          </a:p>
          <a:p>
            <a:r>
              <a:rPr lang="en-US" sz="2600" dirty="0">
                <a:latin typeface="Calibri" panose="020F0502020204030204" pitchFamily="34" charset="0"/>
                <a:cs typeface="Calibri" panose="020F0502020204030204" pitchFamily="34" charset="0"/>
              </a:rPr>
              <a:t>There are many different classes that can be created using the Star technique </a:t>
            </a:r>
          </a:p>
          <a:p>
            <a:r>
              <a:rPr lang="en-US" sz="2600" dirty="0">
                <a:latin typeface="Calibri" panose="020F0502020204030204" pitchFamily="34" charset="0"/>
                <a:cs typeface="Calibri" panose="020F0502020204030204" pitchFamily="34" charset="0"/>
              </a:rPr>
              <a:t>If we always choose as the starting point for a class the lowest numbered term not already in a class </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119</a:t>
            </a:fld>
            <a:endParaRPr lang="en-US" sz="900">
              <a:solidFill>
                <a:schemeClr val="lt1"/>
              </a:solidFill>
            </a:endParaRPr>
          </a:p>
        </p:txBody>
      </p:sp>
      <p:pic>
        <p:nvPicPr>
          <p:cNvPr id="6" name="Picture 5">
            <a:extLst>
              <a:ext uri="{FF2B5EF4-FFF2-40B4-BE49-F238E27FC236}">
                <a16:creationId xmlns:a16="http://schemas.microsoft.com/office/drawing/2014/main" id="{31084F54-748B-481B-871D-14743D87E136}"/>
              </a:ext>
            </a:extLst>
          </p:cNvPr>
          <p:cNvPicPr>
            <a:picLocks noChangeAspect="1"/>
          </p:cNvPicPr>
          <p:nvPr/>
        </p:nvPicPr>
        <p:blipFill>
          <a:blip r:embed="rId2"/>
          <a:stretch>
            <a:fillRect/>
          </a:stretch>
        </p:blipFill>
        <p:spPr>
          <a:xfrm>
            <a:off x="3954499" y="4530379"/>
            <a:ext cx="7500901" cy="1433099"/>
          </a:xfrm>
          <a:prstGeom prst="rect">
            <a:avLst/>
          </a:prstGeom>
        </p:spPr>
      </p:pic>
    </p:spTree>
    <p:extLst>
      <p:ext uri="{BB962C8B-B14F-4D97-AF65-F5344CB8AC3E}">
        <p14:creationId xmlns:p14="http://schemas.microsoft.com/office/powerpoint/2010/main" val="212824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02A63F-93D0-4701-91A2-A8B6EDEF48E9}"/>
              </a:ext>
            </a:extLst>
          </p:cNvPr>
          <p:cNvSpPr>
            <a:spLocks noGrp="1"/>
          </p:cNvSpPr>
          <p:nvPr>
            <p:ph type="title"/>
          </p:nvPr>
        </p:nvSpPr>
        <p:spPr/>
        <p:txBody>
          <a:bodyPr/>
          <a:lstStyle/>
          <a:p>
            <a:r>
              <a:rPr lang="en-US" dirty="0"/>
              <a:t>Logistic Regression in IR</a:t>
            </a:r>
          </a:p>
        </p:txBody>
      </p:sp>
      <p:sp>
        <p:nvSpPr>
          <p:cNvPr id="7" name="Content Placeholder 6">
            <a:extLst>
              <a:ext uri="{FF2B5EF4-FFF2-40B4-BE49-F238E27FC236}">
                <a16:creationId xmlns:a16="http://schemas.microsoft.com/office/drawing/2014/main" id="{46DD923D-D9AF-4F73-A66E-2CCE010FC42A}"/>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a retrieval system there exists</a:t>
            </a:r>
          </a:p>
          <a:p>
            <a:pPr lvl="1"/>
            <a:r>
              <a:rPr lang="en-US" sz="2600" dirty="0">
                <a:latin typeface="Calibri" panose="020F0502020204030204" pitchFamily="34" charset="0"/>
                <a:cs typeface="Calibri" panose="020F0502020204030204" pitchFamily="34" charset="0"/>
              </a:rPr>
              <a:t> query terms and document terms which have a set of attributes</a:t>
            </a:r>
          </a:p>
          <a:p>
            <a:pPr lvl="1"/>
            <a:endParaRPr lang="en-US" sz="2600" dirty="0">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from the query(e.g., counts of term frequency in the query), </a:t>
            </a:r>
          </a:p>
          <a:p>
            <a:pPr lvl="1"/>
            <a:r>
              <a:rPr lang="en-US" sz="2600" dirty="0">
                <a:latin typeface="Calibri" panose="020F0502020204030204" pitchFamily="34" charset="0"/>
                <a:cs typeface="Calibri" panose="020F0502020204030204" pitchFamily="34" charset="0"/>
              </a:rPr>
              <a:t>from the document (e.g., counts of term frequency in the document ) </a:t>
            </a:r>
          </a:p>
          <a:p>
            <a:pPr lvl="1"/>
            <a:r>
              <a:rPr lang="en-US" sz="2600" dirty="0">
                <a:latin typeface="Calibri" panose="020F0502020204030204" pitchFamily="34" charset="0"/>
                <a:cs typeface="Calibri" panose="020F0502020204030204" pitchFamily="34" charset="0"/>
              </a:rPr>
              <a:t>from the database (e.g., total number of documents in the database divided by the number of documents indexed by the term).</a:t>
            </a:r>
          </a:p>
        </p:txBody>
      </p:sp>
      <p:sp>
        <p:nvSpPr>
          <p:cNvPr id="5" name="Slide Number Placeholder 4">
            <a:extLst>
              <a:ext uri="{FF2B5EF4-FFF2-40B4-BE49-F238E27FC236}">
                <a16:creationId xmlns:a16="http://schemas.microsoft.com/office/drawing/2014/main" id="{37E03E1E-34ED-43DE-8B2C-A9DD4AD594B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a:t>
            </a:fld>
            <a:endParaRPr lang="en-US" sz="900">
              <a:solidFill>
                <a:schemeClr val="lt1"/>
              </a:solidFill>
            </a:endParaRPr>
          </a:p>
        </p:txBody>
      </p:sp>
      <p:pic>
        <p:nvPicPr>
          <p:cNvPr id="9" name="Picture 8">
            <a:extLst>
              <a:ext uri="{FF2B5EF4-FFF2-40B4-BE49-F238E27FC236}">
                <a16:creationId xmlns:a16="http://schemas.microsoft.com/office/drawing/2014/main" id="{89B803E0-D1EA-44CC-8C6A-F4AD556E000A}"/>
              </a:ext>
            </a:extLst>
          </p:cNvPr>
          <p:cNvPicPr>
            <a:picLocks noChangeAspect="1"/>
          </p:cNvPicPr>
          <p:nvPr/>
        </p:nvPicPr>
        <p:blipFill>
          <a:blip r:embed="rId2"/>
          <a:stretch>
            <a:fillRect/>
          </a:stretch>
        </p:blipFill>
        <p:spPr>
          <a:xfrm>
            <a:off x="1107176" y="2458826"/>
            <a:ext cx="2086597" cy="507023"/>
          </a:xfrm>
          <a:prstGeom prst="rect">
            <a:avLst/>
          </a:prstGeom>
        </p:spPr>
      </p:pic>
    </p:spTree>
    <p:extLst>
      <p:ext uri="{BB962C8B-B14F-4D97-AF65-F5344CB8AC3E}">
        <p14:creationId xmlns:p14="http://schemas.microsoft.com/office/powerpoint/2010/main" val="9399591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C00A-6C2D-4EA9-8A96-AEAC50937C76}"/>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814B2A74-0297-4B34-8516-D4F7A68C0A0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Starts with a term and includes in the class one additional term that is similar to the term selected and not already in a class </a:t>
            </a:r>
          </a:p>
          <a:p>
            <a:r>
              <a:rPr lang="en-US" sz="2600" dirty="0">
                <a:latin typeface="Calibri" panose="020F0502020204030204" pitchFamily="34" charset="0"/>
                <a:cs typeface="Calibri" panose="020F0502020204030204" pitchFamily="34" charset="0"/>
              </a:rPr>
              <a:t>The new term is then used as the new node and the process is repeated until no new terms can be added because the term being analyzed does not have another term related to it or the terms related to it are already in the class </a:t>
            </a:r>
          </a:p>
          <a:p>
            <a:r>
              <a:rPr lang="en-US" sz="2600" dirty="0">
                <a:latin typeface="Calibri" panose="020F0502020204030204" pitchFamily="34" charset="0"/>
                <a:cs typeface="Calibri" panose="020F0502020204030204" pitchFamily="34" charset="0"/>
              </a:rPr>
              <a:t>A new class is started with any terms not currently in any existing class </a:t>
            </a:r>
          </a:p>
          <a:p>
            <a:r>
              <a:rPr lang="en-US" sz="2600" dirty="0">
                <a:latin typeface="Calibri" panose="020F0502020204030204" pitchFamily="34" charset="0"/>
                <a:cs typeface="Calibri" panose="020F0502020204030204" pitchFamily="34" charset="0"/>
              </a:rPr>
              <a:t>Using the guidelines to select the lowest number term similar to the current term and not to select any term already in an existing class produces the following classes.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120</a:t>
            </a:fld>
            <a:endParaRPr lang="en-US" sz="900">
              <a:solidFill>
                <a:schemeClr val="lt1"/>
              </a:solidFill>
            </a:endParaRPr>
          </a:p>
        </p:txBody>
      </p:sp>
      <p:pic>
        <p:nvPicPr>
          <p:cNvPr id="6" name="Picture 5">
            <a:extLst>
              <a:ext uri="{FF2B5EF4-FFF2-40B4-BE49-F238E27FC236}">
                <a16:creationId xmlns:a16="http://schemas.microsoft.com/office/drawing/2014/main" id="{001A73CF-43A1-478D-92CC-78F974E4969C}"/>
              </a:ext>
            </a:extLst>
          </p:cNvPr>
          <p:cNvPicPr>
            <a:picLocks noChangeAspect="1"/>
          </p:cNvPicPr>
          <p:nvPr/>
        </p:nvPicPr>
        <p:blipFill>
          <a:blip r:embed="rId2"/>
          <a:stretch>
            <a:fillRect/>
          </a:stretch>
        </p:blipFill>
        <p:spPr>
          <a:xfrm>
            <a:off x="4132255" y="5284028"/>
            <a:ext cx="7071354" cy="1103520"/>
          </a:xfrm>
          <a:prstGeom prst="rect">
            <a:avLst/>
          </a:prstGeom>
        </p:spPr>
      </p:pic>
    </p:spTree>
    <p:extLst>
      <p:ext uri="{BB962C8B-B14F-4D97-AF65-F5344CB8AC3E}">
        <p14:creationId xmlns:p14="http://schemas.microsoft.com/office/powerpoint/2010/main" val="7959914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Network Diagram of term similarities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121</a:t>
            </a:fld>
            <a:endParaRPr lang="en-US" sz="900">
              <a:solidFill>
                <a:schemeClr val="lt1"/>
              </a:solidFill>
            </a:endParaRPr>
          </a:p>
        </p:txBody>
      </p:sp>
      <p:pic>
        <p:nvPicPr>
          <p:cNvPr id="3" name="Picture 2">
            <a:extLst>
              <a:ext uri="{FF2B5EF4-FFF2-40B4-BE49-F238E27FC236}">
                <a16:creationId xmlns:a16="http://schemas.microsoft.com/office/drawing/2014/main" id="{3E072EFD-145D-4A10-B4A9-E31F2959EC21}"/>
              </a:ext>
            </a:extLst>
          </p:cNvPr>
          <p:cNvPicPr>
            <a:picLocks noChangeAspect="1"/>
          </p:cNvPicPr>
          <p:nvPr/>
        </p:nvPicPr>
        <p:blipFill>
          <a:blip r:embed="rId2"/>
          <a:stretch>
            <a:fillRect/>
          </a:stretch>
        </p:blipFill>
        <p:spPr>
          <a:xfrm>
            <a:off x="2787623" y="1312651"/>
            <a:ext cx="6066385" cy="5087521"/>
          </a:xfrm>
          <a:prstGeom prst="rect">
            <a:avLst/>
          </a:prstGeom>
        </p:spPr>
      </p:pic>
    </p:spTree>
    <p:extLst>
      <p:ext uri="{BB962C8B-B14F-4D97-AF65-F5344CB8AC3E}">
        <p14:creationId xmlns:p14="http://schemas.microsoft.com/office/powerpoint/2010/main" val="42694007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A7E7AC8-5A6D-4AA0-AB6A-A259CAAC3ABF}"/>
              </a:ext>
            </a:extLst>
          </p:cNvPr>
          <p:cNvGraphicFramePr>
            <a:graphicFrameLocks noGrp="1"/>
          </p:cNvGraphicFramePr>
          <p:nvPr>
            <p:ph sz="quarter" idx="13"/>
            <p:extLst>
              <p:ext uri="{D42A27DB-BD31-4B8C-83A1-F6EECF244321}">
                <p14:modId xmlns:p14="http://schemas.microsoft.com/office/powerpoint/2010/main" val="4204549259"/>
              </p:ext>
            </p:extLst>
          </p:nvPr>
        </p:nvGraphicFramePr>
        <p:xfrm>
          <a:off x="0" y="0"/>
          <a:ext cx="12192001" cy="6834606"/>
        </p:xfrm>
        <a:graphic>
          <a:graphicData uri="http://schemas.openxmlformats.org/drawingml/2006/table">
            <a:tbl>
              <a:tblPr>
                <a:tableStyleId>{08FB837D-C827-4EFA-A057-4D05807E0F7C}</a:tableStyleId>
              </a:tblPr>
              <a:tblGrid>
                <a:gridCol w="3422139">
                  <a:extLst>
                    <a:ext uri="{9D8B030D-6E8A-4147-A177-3AD203B41FA5}">
                      <a16:colId xmlns:a16="http://schemas.microsoft.com/office/drawing/2014/main" val="31029430"/>
                    </a:ext>
                  </a:extLst>
                </a:gridCol>
                <a:gridCol w="4705862">
                  <a:extLst>
                    <a:ext uri="{9D8B030D-6E8A-4147-A177-3AD203B41FA5}">
                      <a16:colId xmlns:a16="http://schemas.microsoft.com/office/drawing/2014/main" val="1937492707"/>
                    </a:ext>
                  </a:extLst>
                </a:gridCol>
                <a:gridCol w="4064000">
                  <a:extLst>
                    <a:ext uri="{9D8B030D-6E8A-4147-A177-3AD203B41FA5}">
                      <a16:colId xmlns:a16="http://schemas.microsoft.com/office/drawing/2014/main" val="319657384"/>
                    </a:ext>
                  </a:extLst>
                </a:gridCol>
              </a:tblGrid>
              <a:tr h="452952">
                <a:tc>
                  <a:txBody>
                    <a:bodyPr/>
                    <a:lstStyle/>
                    <a:p>
                      <a:r>
                        <a:rPr lang="en-US" sz="2000" b="1" dirty="0">
                          <a:latin typeface="Calibri" panose="020F0502020204030204" pitchFamily="34" charset="0"/>
                          <a:cs typeface="Calibri" panose="020F0502020204030204" pitchFamily="34" charset="0"/>
                        </a:rPr>
                        <a:t>Aspect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1" dirty="0">
                          <a:latin typeface="Calibri" panose="020F0502020204030204" pitchFamily="34" charset="0"/>
                          <a:cs typeface="Calibri" panose="020F0502020204030204" pitchFamily="34" charset="0"/>
                        </a:rPr>
                        <a:t>Clique</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1">
                          <a:latin typeface="Calibri" panose="020F0502020204030204" pitchFamily="34" charset="0"/>
                          <a:cs typeface="Calibri" panose="020F0502020204030204" pitchFamily="34" charset="0"/>
                        </a:rPr>
                        <a:t>Single Link</a:t>
                      </a:r>
                      <a:endParaRPr lang="en-US" sz="200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31043629"/>
                  </a:ext>
                </a:extLst>
              </a:tr>
              <a:tr h="906656">
                <a:tc>
                  <a:txBody>
                    <a:bodyPr/>
                    <a:lstStyle/>
                    <a:p>
                      <a:r>
                        <a:rPr lang="en-US" sz="2000" b="1" dirty="0">
                          <a:latin typeface="Calibri" panose="020F0502020204030204" pitchFamily="34" charset="0"/>
                          <a:cs typeface="Calibri" panose="020F0502020204030204" pitchFamily="34" charset="0"/>
                        </a:rPr>
                        <a:t>Class Relationship Strength</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Strongest relationship between all terms in a class</a:t>
                      </a:r>
                    </a:p>
                  </a:txBody>
                  <a:tcPr anchor="ctr"/>
                </a:tc>
                <a:tc>
                  <a:txBody>
                    <a:bodyPr/>
                    <a:lstStyle/>
                    <a:p>
                      <a:r>
                        <a:rPr lang="en-US" sz="2000" dirty="0">
                          <a:latin typeface="Calibri" panose="020F0502020204030204" pitchFamily="34" charset="0"/>
                          <a:cs typeface="Calibri" panose="020F0502020204030204" pitchFamily="34" charset="0"/>
                        </a:rPr>
                        <a:t>Weakest relationship; a term connects to at least one in the class</a:t>
                      </a:r>
                    </a:p>
                  </a:txBody>
                  <a:tcPr anchor="ctr"/>
                </a:tc>
                <a:extLst>
                  <a:ext uri="{0D108BD9-81ED-4DB2-BD59-A6C34878D82A}">
                    <a16:rowId xmlns:a16="http://schemas.microsoft.com/office/drawing/2014/main" val="2585089384"/>
                  </a:ext>
                </a:extLst>
              </a:tr>
              <a:tr h="706501">
                <a:tc>
                  <a:txBody>
                    <a:bodyPr/>
                    <a:lstStyle/>
                    <a:p>
                      <a:r>
                        <a:rPr lang="en-US" sz="2000" b="1">
                          <a:latin typeface="Calibri" panose="020F0502020204030204" pitchFamily="34" charset="0"/>
                          <a:cs typeface="Calibri" panose="020F0502020204030204" pitchFamily="34" charset="0"/>
                        </a:rPr>
                        <a:t>Concept Representation</a:t>
                      </a:r>
                      <a:endParaRPr lang="en-US" sz="200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More likely to describe a </a:t>
                      </a:r>
                      <a:r>
                        <a:rPr lang="en-US" sz="2000" b="1">
                          <a:latin typeface="Calibri" panose="020F0502020204030204" pitchFamily="34" charset="0"/>
                          <a:cs typeface="Calibri" panose="020F0502020204030204" pitchFamily="34" charset="0"/>
                        </a:rPr>
                        <a:t>specific concept</a:t>
                      </a:r>
                      <a:endParaRPr lang="en-US" sz="200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Covers </a:t>
                      </a:r>
                      <a:r>
                        <a:rPr lang="en-US" sz="2000" b="1">
                          <a:latin typeface="Calibri" panose="020F0502020204030204" pitchFamily="34" charset="0"/>
                          <a:cs typeface="Calibri" panose="020F0502020204030204" pitchFamily="34" charset="0"/>
                        </a:rPr>
                        <a:t>diverse/unrelated concepts</a:t>
                      </a:r>
                      <a:endParaRPr lang="en-US" sz="200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95560323"/>
                  </a:ext>
                </a:extLst>
              </a:tr>
              <a:tr h="706501">
                <a:tc>
                  <a:txBody>
                    <a:bodyPr/>
                    <a:lstStyle/>
                    <a:p>
                      <a:r>
                        <a:rPr lang="en-US" sz="2000" b="1">
                          <a:latin typeface="Calibri" panose="020F0502020204030204" pitchFamily="34" charset="0"/>
                          <a:cs typeface="Calibri" panose="020F0502020204030204" pitchFamily="34" charset="0"/>
                        </a:rPr>
                        <a:t>Number of Classes Produced</a:t>
                      </a:r>
                      <a:endParaRPr lang="en-US" sz="200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Produces </a:t>
                      </a:r>
                      <a:r>
                        <a:rPr lang="en-US" sz="2000" b="1">
                          <a:latin typeface="Calibri" panose="020F0502020204030204" pitchFamily="34" charset="0"/>
                          <a:cs typeface="Calibri" panose="020F0502020204030204" pitchFamily="34" charset="0"/>
                        </a:rPr>
                        <a:t>more classes</a:t>
                      </a:r>
                      <a:endParaRPr lang="en-US" sz="200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Produces the </a:t>
                      </a:r>
                      <a:r>
                        <a:rPr lang="en-US" sz="2000" b="1">
                          <a:latin typeface="Calibri" panose="020F0502020204030204" pitchFamily="34" charset="0"/>
                          <a:cs typeface="Calibri" panose="020F0502020204030204" pitchFamily="34" charset="0"/>
                        </a:rPr>
                        <a:t>fewest classes</a:t>
                      </a:r>
                      <a:endParaRPr lang="en-US" sz="200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92881699"/>
                  </a:ext>
                </a:extLst>
              </a:tr>
              <a:tr h="770019">
                <a:tc>
                  <a:txBody>
                    <a:bodyPr/>
                    <a:lstStyle/>
                    <a:p>
                      <a:r>
                        <a:rPr lang="en-US" sz="2000" b="1">
                          <a:latin typeface="Calibri" panose="020F0502020204030204" pitchFamily="34" charset="0"/>
                          <a:cs typeface="Calibri" panose="020F0502020204030204" pitchFamily="34" charset="0"/>
                        </a:rPr>
                        <a:t>Similarity Requirement</a:t>
                      </a:r>
                      <a:endParaRPr lang="en-US" sz="2000">
                        <a:latin typeface="Calibri" panose="020F0502020204030204" pitchFamily="34" charset="0"/>
                        <a:cs typeface="Calibri" panose="020F0502020204030204" pitchFamily="34" charset="0"/>
                      </a:endParaRPr>
                    </a:p>
                  </a:txBody>
                  <a:tcPr anchor="ctr"/>
                </a:tc>
                <a:tc>
                  <a:txBody>
                    <a:bodyPr/>
                    <a:lstStyle/>
                    <a:p>
                      <a:r>
                        <a:rPr lang="en-US" sz="2000" dirty="0">
                          <a:latin typeface="Calibri" panose="020F0502020204030204" pitchFamily="34" charset="0"/>
                          <a:cs typeface="Calibri" panose="020F0502020204030204" pitchFamily="34" charset="0"/>
                        </a:rPr>
                        <a:t>All terms must be </a:t>
                      </a:r>
                      <a:r>
                        <a:rPr lang="en-US" sz="2000" b="1" dirty="0">
                          <a:latin typeface="Calibri" panose="020F0502020204030204" pitchFamily="34" charset="0"/>
                          <a:cs typeface="Calibri" panose="020F0502020204030204" pitchFamily="34" charset="0"/>
                        </a:rPr>
                        <a:t>mutually similar</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Terms can be grouped even with </a:t>
                      </a:r>
                      <a:r>
                        <a:rPr lang="en-US" sz="2000" b="1">
                          <a:latin typeface="Calibri" panose="020F0502020204030204" pitchFamily="34" charset="0"/>
                          <a:cs typeface="Calibri" panose="020F0502020204030204" pitchFamily="34" charset="0"/>
                        </a:rPr>
                        <a:t>zero similarity</a:t>
                      </a:r>
                      <a:endParaRPr lang="en-US" sz="200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1922047"/>
                  </a:ext>
                </a:extLst>
              </a:tr>
              <a:tr h="752298">
                <a:tc>
                  <a:txBody>
                    <a:bodyPr/>
                    <a:lstStyle/>
                    <a:p>
                      <a:r>
                        <a:rPr lang="en-US" sz="2000" b="1">
                          <a:latin typeface="Calibri" panose="020F0502020204030204" pitchFamily="34" charset="0"/>
                          <a:cs typeface="Calibri" panose="020F0502020204030204" pitchFamily="34" charset="0"/>
                        </a:rPr>
                        <a:t>Use Case (Matrix Density)</a:t>
                      </a:r>
                      <a:endParaRPr lang="en-US" sz="2000">
                        <a:latin typeface="Calibri" panose="020F0502020204030204" pitchFamily="34" charset="0"/>
                        <a:cs typeface="Calibri" panose="020F0502020204030204" pitchFamily="34" charset="0"/>
                      </a:endParaRPr>
                    </a:p>
                  </a:txBody>
                  <a:tcPr anchor="ctr"/>
                </a:tc>
                <a:tc>
                  <a:txBody>
                    <a:bodyPr/>
                    <a:lstStyle/>
                    <a:p>
                      <a:r>
                        <a:rPr lang="en-US" sz="2000">
                          <a:latin typeface="Calibri" panose="020F0502020204030204" pitchFamily="34" charset="0"/>
                          <a:cs typeface="Calibri" panose="020F0502020204030204" pitchFamily="34" charset="0"/>
                        </a:rPr>
                        <a:t>Best for </a:t>
                      </a:r>
                      <a:r>
                        <a:rPr lang="en-US" sz="2000" b="1">
                          <a:latin typeface="Calibri" panose="020F0502020204030204" pitchFamily="34" charset="0"/>
                          <a:cs typeface="Calibri" panose="020F0502020204030204" pitchFamily="34" charset="0"/>
                        </a:rPr>
                        <a:t>dense</a:t>
                      </a:r>
                      <a:r>
                        <a:rPr lang="en-US" sz="2000">
                          <a:latin typeface="Calibri" panose="020F0502020204030204" pitchFamily="34" charset="0"/>
                          <a:cs typeface="Calibri" panose="020F0502020204030204" pitchFamily="34" charset="0"/>
                        </a:rPr>
                        <a:t> term relationship matrices</a:t>
                      </a:r>
                    </a:p>
                  </a:txBody>
                  <a:tcPr anchor="ctr"/>
                </a:tc>
                <a:tc>
                  <a:txBody>
                    <a:bodyPr/>
                    <a:lstStyle/>
                    <a:p>
                      <a:r>
                        <a:rPr lang="en-US" sz="2000">
                          <a:latin typeface="Calibri" panose="020F0502020204030204" pitchFamily="34" charset="0"/>
                          <a:cs typeface="Calibri" panose="020F0502020204030204" pitchFamily="34" charset="0"/>
                        </a:rPr>
                        <a:t>Best for </a:t>
                      </a:r>
                      <a:r>
                        <a:rPr lang="en-US" sz="2000" b="1">
                          <a:latin typeface="Calibri" panose="020F0502020204030204" pitchFamily="34" charset="0"/>
                          <a:cs typeface="Calibri" panose="020F0502020204030204" pitchFamily="34" charset="0"/>
                        </a:rPr>
                        <a:t>sparse</a:t>
                      </a:r>
                      <a:r>
                        <a:rPr lang="en-US" sz="2000">
                          <a:latin typeface="Calibri" panose="020F0502020204030204" pitchFamily="34" charset="0"/>
                          <a:cs typeface="Calibri" panose="020F0502020204030204" pitchFamily="34" charset="0"/>
                        </a:rPr>
                        <a:t> term relationship matrices</a:t>
                      </a:r>
                    </a:p>
                  </a:txBody>
                  <a:tcPr anchor="ctr"/>
                </a:tc>
                <a:extLst>
                  <a:ext uri="{0D108BD9-81ED-4DB2-BD59-A6C34878D82A}">
                    <a16:rowId xmlns:a16="http://schemas.microsoft.com/office/drawing/2014/main" val="2201682961"/>
                  </a:ext>
                </a:extLst>
              </a:tr>
              <a:tr h="770019">
                <a:tc>
                  <a:txBody>
                    <a:bodyPr/>
                    <a:lstStyle/>
                    <a:p>
                      <a:r>
                        <a:rPr lang="en-US" sz="2000" b="1">
                          <a:latin typeface="Calibri" panose="020F0502020204030204" pitchFamily="34" charset="0"/>
                          <a:cs typeface="Calibri" panose="020F0502020204030204" pitchFamily="34" charset="0"/>
                        </a:rPr>
                        <a:t>Precision vs Recall</a:t>
                      </a:r>
                      <a:endParaRPr lang="en-US" sz="2000">
                        <a:latin typeface="Calibri" panose="020F0502020204030204" pitchFamily="34" charset="0"/>
                        <a:cs typeface="Calibri" panose="020F0502020204030204" pitchFamily="34" charset="0"/>
                      </a:endParaRPr>
                    </a:p>
                  </a:txBody>
                  <a:tcPr anchor="ctr"/>
                </a:tc>
                <a:tc>
                  <a:txBody>
                    <a:bodyPr/>
                    <a:lstStyle/>
                    <a:p>
                      <a:r>
                        <a:rPr lang="en-US" sz="2000" b="1">
                          <a:latin typeface="Calibri" panose="020F0502020204030204" pitchFamily="34" charset="0"/>
                          <a:cs typeface="Calibri" panose="020F0502020204030204" pitchFamily="34" charset="0"/>
                        </a:rPr>
                        <a:t>High precision</a:t>
                      </a:r>
                      <a:r>
                        <a:rPr lang="en-US" sz="2000">
                          <a:latin typeface="Calibri" panose="020F0502020204030204" pitchFamily="34" charset="0"/>
                          <a:cs typeface="Calibri" panose="020F0502020204030204" pitchFamily="34" charset="0"/>
                        </a:rPr>
                        <a:t> – ideal for query term expansion</a:t>
                      </a:r>
                    </a:p>
                  </a:txBody>
                  <a:tcPr anchor="ctr"/>
                </a:tc>
                <a:tc>
                  <a:txBody>
                    <a:bodyPr/>
                    <a:lstStyle/>
                    <a:p>
                      <a:r>
                        <a:rPr lang="en-US" sz="2000" b="1">
                          <a:latin typeface="Calibri" panose="020F0502020204030204" pitchFamily="34" charset="0"/>
                          <a:cs typeface="Calibri" panose="020F0502020204030204" pitchFamily="34" charset="0"/>
                        </a:rPr>
                        <a:t>High recall</a:t>
                      </a:r>
                      <a:r>
                        <a:rPr lang="en-US" sz="2000">
                          <a:latin typeface="Calibri" panose="020F0502020204030204" pitchFamily="34" charset="0"/>
                          <a:cs typeface="Calibri" panose="020F0502020204030204" pitchFamily="34" charset="0"/>
                        </a:rPr>
                        <a:t> – may retrieve more non-relevant items</a:t>
                      </a:r>
                    </a:p>
                  </a:txBody>
                  <a:tcPr anchor="ctr"/>
                </a:tc>
                <a:extLst>
                  <a:ext uri="{0D108BD9-81ED-4DB2-BD59-A6C34878D82A}">
                    <a16:rowId xmlns:a16="http://schemas.microsoft.com/office/drawing/2014/main" val="1727735202"/>
                  </a:ext>
                </a:extLst>
              </a:tr>
              <a:tr h="1017362">
                <a:tc>
                  <a:txBody>
                    <a:bodyPr/>
                    <a:lstStyle/>
                    <a:p>
                      <a:r>
                        <a:rPr lang="en-US" sz="2000" b="1">
                          <a:latin typeface="Calibri" panose="020F0502020204030204" pitchFamily="34" charset="0"/>
                          <a:cs typeface="Calibri" panose="020F0502020204030204" pitchFamily="34" charset="0"/>
                        </a:rPr>
                        <a:t>Computational Overhead</a:t>
                      </a:r>
                      <a:endParaRPr lang="en-US" sz="2000">
                        <a:latin typeface="Calibri" panose="020F0502020204030204" pitchFamily="34" charset="0"/>
                        <a:cs typeface="Calibri" panose="020F0502020204030204" pitchFamily="34" charset="0"/>
                      </a:endParaRPr>
                    </a:p>
                  </a:txBody>
                  <a:tcPr anchor="ctr"/>
                </a:tc>
                <a:tc>
                  <a:txBody>
                    <a:bodyPr/>
                    <a:lstStyle/>
                    <a:p>
                      <a:r>
                        <a:rPr lang="en-US" sz="2000" dirty="0">
                          <a:latin typeface="Calibri" panose="020F0502020204030204" pitchFamily="34" charset="0"/>
                          <a:cs typeface="Calibri" panose="020F0502020204030204" pitchFamily="34" charset="0"/>
                        </a:rPr>
                        <a:t>Higher (not specified, but more complex due to full linkage requirement)</a:t>
                      </a:r>
                    </a:p>
                  </a:txBody>
                  <a:tcPr anchor="ctr"/>
                </a:tc>
                <a:tc>
                  <a:txBody>
                    <a:bodyPr/>
                    <a:lstStyle/>
                    <a:p>
                      <a:r>
                        <a:rPr lang="en-US" sz="2000" b="1">
                          <a:latin typeface="Calibri" panose="020F0502020204030204" pitchFamily="34" charset="0"/>
                          <a:cs typeface="Calibri" panose="020F0502020204030204" pitchFamily="34" charset="0"/>
                        </a:rPr>
                        <a:t>Lower overhead</a:t>
                      </a:r>
                      <a:r>
                        <a:rPr lang="en-US" sz="2000">
                          <a:latin typeface="Calibri" panose="020F0502020204030204" pitchFamily="34" charset="0"/>
                          <a:cs typeface="Calibri" panose="020F0502020204030204" pitchFamily="34" charset="0"/>
                        </a:rPr>
                        <a:t> – only </a:t>
                      </a:r>
                      <a:r>
                        <a:rPr lang="en-US" sz="2000" b="1">
                          <a:latin typeface="Calibri" panose="020F0502020204030204" pitchFamily="34" charset="0"/>
                          <a:cs typeface="Calibri" panose="020F0502020204030204" pitchFamily="34" charset="0"/>
                        </a:rPr>
                        <a:t>O(n²)</a:t>
                      </a:r>
                      <a:r>
                        <a:rPr lang="en-US" sz="2000">
                          <a:latin typeface="Calibri" panose="020F0502020204030204" pitchFamily="34" charset="0"/>
                          <a:cs typeface="Calibri" panose="020F0502020204030204" pitchFamily="34" charset="0"/>
                        </a:rPr>
                        <a:t> comparisons</a:t>
                      </a:r>
                    </a:p>
                  </a:txBody>
                  <a:tcPr anchor="ctr"/>
                </a:tc>
                <a:extLst>
                  <a:ext uri="{0D108BD9-81ED-4DB2-BD59-A6C34878D82A}">
                    <a16:rowId xmlns:a16="http://schemas.microsoft.com/office/drawing/2014/main" val="3533000111"/>
                  </a:ext>
                </a:extLst>
              </a:tr>
              <a:tr h="752298">
                <a:tc>
                  <a:txBody>
                    <a:bodyPr/>
                    <a:lstStyle/>
                    <a:p>
                      <a:r>
                        <a:rPr lang="en-US" sz="2000" b="1" dirty="0">
                          <a:latin typeface="Calibri" panose="020F0502020204030204" pitchFamily="34" charset="0"/>
                          <a:cs typeface="Calibri" panose="020F0502020204030204" pitchFamily="34" charset="0"/>
                        </a:rPr>
                        <a:t>Use in Thesaurus Construction</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dirty="0">
                          <a:latin typeface="Calibri" panose="020F0502020204030204" pitchFamily="34" charset="0"/>
                          <a:cs typeface="Calibri" panose="020F0502020204030204" pitchFamily="34" charset="0"/>
                        </a:rPr>
                        <a:t>Suitable when </a:t>
                      </a:r>
                      <a:r>
                        <a:rPr lang="en-US" sz="2000" b="1" dirty="0">
                          <a:latin typeface="Calibri" panose="020F0502020204030204" pitchFamily="34" charset="0"/>
                          <a:cs typeface="Calibri" panose="020F0502020204030204" pitchFamily="34" charset="0"/>
                        </a:rPr>
                        <a:t>concept clarity</a:t>
                      </a:r>
                      <a:r>
                        <a:rPr lang="en-US" sz="2000" dirty="0">
                          <a:latin typeface="Calibri" panose="020F0502020204030204" pitchFamily="34" charset="0"/>
                          <a:cs typeface="Calibri" panose="020F0502020204030204" pitchFamily="34" charset="0"/>
                        </a:rPr>
                        <a:t> is critical</a:t>
                      </a:r>
                    </a:p>
                  </a:txBody>
                  <a:tcPr anchor="ctr"/>
                </a:tc>
                <a:tc>
                  <a:txBody>
                    <a:bodyPr/>
                    <a:lstStyle/>
                    <a:p>
                      <a:r>
                        <a:rPr lang="en-US" sz="2000" dirty="0">
                          <a:latin typeface="Calibri" panose="020F0502020204030204" pitchFamily="34" charset="0"/>
                          <a:cs typeface="Calibri" panose="020F0502020204030204" pitchFamily="34" charset="0"/>
                        </a:rPr>
                        <a:t>Suitable when </a:t>
                      </a:r>
                      <a:r>
                        <a:rPr lang="en-US" sz="2000" b="1" dirty="0">
                          <a:latin typeface="Calibri" panose="020F0502020204030204" pitchFamily="34" charset="0"/>
                          <a:cs typeface="Calibri" panose="020F0502020204030204" pitchFamily="34" charset="0"/>
                        </a:rPr>
                        <a:t>broad coverage</a:t>
                      </a:r>
                      <a:r>
                        <a:rPr lang="en-US" sz="2000" dirty="0">
                          <a:latin typeface="Calibri" panose="020F0502020204030204" pitchFamily="34" charset="0"/>
                          <a:cs typeface="Calibri" panose="020F0502020204030204" pitchFamily="34" charset="0"/>
                        </a:rPr>
                        <a:t> is desired</a:t>
                      </a:r>
                    </a:p>
                  </a:txBody>
                  <a:tcPr anchor="ctr"/>
                </a:tc>
                <a:extLst>
                  <a:ext uri="{0D108BD9-81ED-4DB2-BD59-A6C34878D82A}">
                    <a16:rowId xmlns:a16="http://schemas.microsoft.com/office/drawing/2014/main" val="652393288"/>
                  </a:ext>
                </a:extLst>
              </a:tr>
            </a:tbl>
          </a:graphicData>
        </a:graphic>
      </p:graphicFrame>
      <p:sp>
        <p:nvSpPr>
          <p:cNvPr id="5" name="Slide Number Placeholder 4">
            <a:extLst>
              <a:ext uri="{FF2B5EF4-FFF2-40B4-BE49-F238E27FC236}">
                <a16:creationId xmlns:a16="http://schemas.microsoft.com/office/drawing/2014/main" id="{4FD25D4A-03F4-4249-8DCE-D36726F47539}"/>
              </a:ext>
            </a:extLst>
          </p:cNvPr>
          <p:cNvSpPr>
            <a:spLocks noGrp="1"/>
          </p:cNvSpPr>
          <p:nvPr>
            <p:ph type="sldNum" idx="4294967295"/>
          </p:nvPr>
        </p:nvSpPr>
        <p:spPr>
          <a:xfrm>
            <a:off x="11433889" y="23395"/>
            <a:ext cx="758111" cy="271880"/>
          </a:xfrm>
          <a:prstGeom prst="rect">
            <a:avLst/>
          </a:prstGeom>
        </p:spPr>
        <p:txBody>
          <a:bodyPr/>
          <a:lstStyle/>
          <a:p>
            <a:pPr algn="r">
              <a:buSzPct val="25000"/>
            </a:pPr>
            <a:fld id="{00000000-1234-1234-1234-123412341234}" type="slidenum">
              <a:rPr lang="en-US" sz="2000" smtClean="0">
                <a:solidFill>
                  <a:schemeClr val="lt1"/>
                </a:solidFill>
                <a:latin typeface="Calibri" panose="020F0502020204030204" pitchFamily="34" charset="0"/>
                <a:cs typeface="Calibri" panose="020F0502020204030204" pitchFamily="34" charset="0"/>
              </a:rPr>
              <a:pPr algn="r">
                <a:buSzPct val="25000"/>
              </a:pPr>
              <a:t>122</a:t>
            </a:fld>
            <a:endParaRPr lang="en-US" sz="2000">
              <a:solidFill>
                <a:schemeClr val="l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139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sz="3000" dirty="0"/>
              <a:t>Automatic Term Clustering - Clustering Using Existing Clusters - approach using </a:t>
            </a:r>
            <a:r>
              <a:rPr lang="en-US" sz="3000" b="1" dirty="0"/>
              <a:t>centroids and iterations</a:t>
            </a:r>
            <a:r>
              <a:rPr lang="en-US" sz="3000" dirty="0"/>
              <a:t>.</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this method:</a:t>
            </a:r>
          </a:p>
          <a:p>
            <a:pPr lvl="1"/>
            <a:r>
              <a:rPr lang="en-US" sz="2600" dirty="0">
                <a:latin typeface="Calibri" panose="020F0502020204030204" pitchFamily="34" charset="0"/>
                <a:cs typeface="Calibri" panose="020F0502020204030204" pitchFamily="34" charset="0"/>
              </a:rPr>
              <a:t>We start with arbitrary cluster assignments (i.e., randomly grouping terms).</a:t>
            </a:r>
          </a:p>
          <a:p>
            <a:pPr lvl="1"/>
            <a:r>
              <a:rPr lang="en-US" sz="2600" dirty="0">
                <a:latin typeface="Calibri" panose="020F0502020204030204" pitchFamily="34" charset="0"/>
                <a:cs typeface="Calibri" panose="020F0502020204030204" pitchFamily="34" charset="0"/>
              </a:rPr>
              <a:t>We calculate centroids (average vector of terms in a cluster).</a:t>
            </a:r>
          </a:p>
          <a:p>
            <a:pPr lvl="1"/>
            <a:r>
              <a:rPr lang="en-US" sz="2600" dirty="0">
                <a:latin typeface="Calibri" panose="020F0502020204030204" pitchFamily="34" charset="0"/>
                <a:cs typeface="Calibri" panose="020F0502020204030204" pitchFamily="34" charset="0"/>
              </a:rPr>
              <a:t>Then, each term is re-evaluated for similarity with each centroid.</a:t>
            </a:r>
          </a:p>
          <a:p>
            <a:pPr lvl="1"/>
            <a:r>
              <a:rPr lang="en-US" sz="2600" dirty="0">
                <a:latin typeface="Calibri" panose="020F0502020204030204" pitchFamily="34" charset="0"/>
                <a:cs typeface="Calibri" panose="020F0502020204030204" pitchFamily="34" charset="0"/>
              </a:rPr>
              <a:t>The term is reassigned to the cluster with the highest similarity.</a:t>
            </a:r>
          </a:p>
          <a:p>
            <a:pPr lvl="1"/>
            <a:r>
              <a:rPr lang="en-US" sz="2600" dirty="0">
                <a:latin typeface="Calibri" panose="020F0502020204030204" pitchFamily="34" charset="0"/>
                <a:cs typeface="Calibri" panose="020F0502020204030204" pitchFamily="34" charset="0"/>
              </a:rPr>
              <a:t>This process is repeated iteratively until minimal or no movement happens.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123</a:t>
            </a:fld>
            <a:endParaRPr lang="en-US" sz="900">
              <a:solidFill>
                <a:schemeClr val="lt1"/>
              </a:solidFill>
            </a:endParaRPr>
          </a:p>
        </p:txBody>
      </p:sp>
    </p:spTree>
    <p:extLst>
      <p:ext uri="{BB962C8B-B14F-4D97-AF65-F5344CB8AC3E}">
        <p14:creationId xmlns:p14="http://schemas.microsoft.com/office/powerpoint/2010/main" val="29818608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97F2-D665-4FBF-A976-FC8173740263}"/>
              </a:ext>
            </a:extLst>
          </p:cNvPr>
          <p:cNvSpPr>
            <a:spLocks noGrp="1"/>
          </p:cNvSpPr>
          <p:nvPr>
            <p:ph type="title"/>
          </p:nvPr>
        </p:nvSpPr>
        <p:spPr/>
        <p:txBody>
          <a:bodyPr/>
          <a:lstStyle/>
          <a:p>
            <a:r>
              <a:rPr lang="en-US" dirty="0"/>
              <a:t>Step 1: Initial Cluster Centroids (Figure 6.6b)</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1552575"/>
            <a:ext cx="5101882" cy="4438650"/>
          </a:xfrm>
        </p:spPr>
        <p:txBody>
          <a:bodyPr/>
          <a:lstStyle/>
          <a:p>
            <a:r>
              <a:rPr lang="en-US" sz="2600" dirty="0">
                <a:latin typeface="Calibri" panose="020F0502020204030204" pitchFamily="34" charset="0"/>
                <a:cs typeface="Calibri" panose="020F0502020204030204" pitchFamily="34" charset="0"/>
              </a:rPr>
              <a:t>Black squares = initial centroids.</a:t>
            </a:r>
          </a:p>
          <a:p>
            <a:r>
              <a:rPr lang="en-US" sz="2600" dirty="0">
                <a:latin typeface="Calibri" panose="020F0502020204030204" pitchFamily="34" charset="0"/>
                <a:cs typeface="Calibri" panose="020F0502020204030204" pitchFamily="34" charset="0"/>
              </a:rPr>
              <a:t>Triangles = terms.</a:t>
            </a:r>
          </a:p>
          <a:p>
            <a:r>
              <a:rPr lang="en-US" sz="2600" dirty="0">
                <a:latin typeface="Calibri" panose="020F0502020204030204" pitchFamily="34" charset="0"/>
                <a:cs typeface="Calibri" panose="020F0502020204030204" pitchFamily="34" charset="0"/>
              </a:rPr>
              <a:t>Circles = initial groupings of terms into 3 clusters (Classes 1, 2, 3).</a:t>
            </a:r>
          </a:p>
          <a:p>
            <a:r>
              <a:rPr lang="en-US" sz="2600" dirty="0">
                <a:latin typeface="Calibri" panose="020F0502020204030204" pitchFamily="34" charset="0"/>
                <a:cs typeface="Calibri" panose="020F0502020204030204" pitchFamily="34" charset="0"/>
              </a:rPr>
              <a:t>At this stage, the centroids are arbitrarily placed and do not accurately represent the final clusters yet.</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124</a:t>
            </a:fld>
            <a:endParaRPr lang="en-US" sz="900">
              <a:solidFill>
                <a:schemeClr val="lt1"/>
              </a:solidFill>
            </a:endParaRPr>
          </a:p>
        </p:txBody>
      </p:sp>
      <p:pic>
        <p:nvPicPr>
          <p:cNvPr id="8" name="Picture 7">
            <a:extLst>
              <a:ext uri="{FF2B5EF4-FFF2-40B4-BE49-F238E27FC236}">
                <a16:creationId xmlns:a16="http://schemas.microsoft.com/office/drawing/2014/main" id="{54031364-7EB2-424E-9312-6556848274B2}"/>
              </a:ext>
            </a:extLst>
          </p:cNvPr>
          <p:cNvPicPr>
            <a:picLocks noChangeAspect="1"/>
          </p:cNvPicPr>
          <p:nvPr/>
        </p:nvPicPr>
        <p:blipFill>
          <a:blip r:embed="rId2"/>
          <a:stretch>
            <a:fillRect/>
          </a:stretch>
        </p:blipFill>
        <p:spPr>
          <a:xfrm>
            <a:off x="5711482" y="1414950"/>
            <a:ext cx="5948787" cy="3890475"/>
          </a:xfrm>
          <a:prstGeom prst="rect">
            <a:avLst/>
          </a:prstGeom>
        </p:spPr>
      </p:pic>
    </p:spTree>
    <p:extLst>
      <p:ext uri="{BB962C8B-B14F-4D97-AF65-F5344CB8AC3E}">
        <p14:creationId xmlns:p14="http://schemas.microsoft.com/office/powerpoint/2010/main" val="31847824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 2: After Reassignment (Figure 6.6a)</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After the first iteration of recalculating centroids and reassigning terms, we see:</a:t>
            </a:r>
          </a:p>
          <a:p>
            <a:r>
              <a:rPr lang="en-US" sz="2600" dirty="0">
                <a:latin typeface="Calibri" panose="020F0502020204030204" pitchFamily="34" charset="0"/>
                <a:cs typeface="Calibri" panose="020F0502020204030204" pitchFamily="34" charset="0"/>
              </a:rPr>
              <a:t>The black squares have moved closer to actual clusters.</a:t>
            </a:r>
          </a:p>
          <a:p>
            <a:r>
              <a:rPr lang="en-US" sz="2600" dirty="0">
                <a:latin typeface="Calibri" panose="020F0502020204030204" pitchFamily="34" charset="0"/>
                <a:cs typeface="Calibri" panose="020F0502020204030204" pitchFamily="34" charset="0"/>
              </a:rPr>
              <a:t>Terms are more appropriately grouped.</a:t>
            </a:r>
          </a:p>
          <a:p>
            <a:r>
              <a:rPr lang="en-US" sz="2600" dirty="0">
                <a:latin typeface="Calibri" panose="020F0502020204030204" pitchFamily="34" charset="0"/>
                <a:cs typeface="Calibri" panose="020F0502020204030204" pitchFamily="34" charset="0"/>
              </a:rPr>
              <a:t>Still not perfect, but closer to ideal.</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125</a:t>
            </a:fld>
            <a:endParaRPr lang="en-US" sz="900">
              <a:solidFill>
                <a:schemeClr val="lt1"/>
              </a:solidFill>
            </a:endParaRPr>
          </a:p>
        </p:txBody>
      </p:sp>
      <p:pic>
        <p:nvPicPr>
          <p:cNvPr id="4" name="Picture 3">
            <a:extLst>
              <a:ext uri="{FF2B5EF4-FFF2-40B4-BE49-F238E27FC236}">
                <a16:creationId xmlns:a16="http://schemas.microsoft.com/office/drawing/2014/main" id="{D287AA85-9ED9-49BC-8D57-4BA55D42D1E1}"/>
              </a:ext>
            </a:extLst>
          </p:cNvPr>
          <p:cNvPicPr>
            <a:picLocks noChangeAspect="1"/>
          </p:cNvPicPr>
          <p:nvPr/>
        </p:nvPicPr>
        <p:blipFill>
          <a:blip r:embed="rId2"/>
          <a:stretch>
            <a:fillRect/>
          </a:stretch>
        </p:blipFill>
        <p:spPr>
          <a:xfrm>
            <a:off x="5932227" y="1674055"/>
            <a:ext cx="5966857" cy="2867465"/>
          </a:xfrm>
          <a:prstGeom prst="rect">
            <a:avLst/>
          </a:prstGeom>
        </p:spPr>
      </p:pic>
    </p:spTree>
    <p:extLst>
      <p:ext uri="{BB962C8B-B14F-4D97-AF65-F5344CB8AC3E}">
        <p14:creationId xmlns:p14="http://schemas.microsoft.com/office/powerpoint/2010/main" val="13602098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sz="3300" dirty="0"/>
              <a:t>Step 3: Centroid Calculations (Image of Class 1, 2, 3)</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 Class 1 = (Term 1 and Term 2),</a:t>
            </a:r>
          </a:p>
          <a:p>
            <a:r>
              <a:rPr lang="en-US" sz="2600" dirty="0">
                <a:latin typeface="Calibri" panose="020F0502020204030204" pitchFamily="34" charset="0"/>
                <a:cs typeface="Calibri" panose="020F0502020204030204" pitchFamily="34" charset="0"/>
              </a:rPr>
              <a:t> Class 2 = (Term3 and Term 4) and Class 3 = (Term5 and Term 6).</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126</a:t>
            </a:fld>
            <a:endParaRPr lang="en-US" sz="900">
              <a:solidFill>
                <a:schemeClr val="lt1"/>
              </a:solidFill>
            </a:endParaRPr>
          </a:p>
        </p:txBody>
      </p:sp>
      <p:pic>
        <p:nvPicPr>
          <p:cNvPr id="8" name="Picture 7">
            <a:extLst>
              <a:ext uri="{FF2B5EF4-FFF2-40B4-BE49-F238E27FC236}">
                <a16:creationId xmlns:a16="http://schemas.microsoft.com/office/drawing/2014/main" id="{0F2E7645-FB32-40FA-8752-2DC729AF533E}"/>
              </a:ext>
            </a:extLst>
          </p:cNvPr>
          <p:cNvPicPr>
            <a:picLocks noChangeAspect="1"/>
          </p:cNvPicPr>
          <p:nvPr/>
        </p:nvPicPr>
        <p:blipFill>
          <a:blip r:embed="rId2"/>
          <a:stretch>
            <a:fillRect/>
          </a:stretch>
        </p:blipFill>
        <p:spPr>
          <a:xfrm>
            <a:off x="2696461" y="2968284"/>
            <a:ext cx="7012261" cy="2180491"/>
          </a:xfrm>
          <a:prstGeom prst="rect">
            <a:avLst/>
          </a:prstGeom>
        </p:spPr>
      </p:pic>
    </p:spTree>
    <p:extLst>
      <p:ext uri="{BB962C8B-B14F-4D97-AF65-F5344CB8AC3E}">
        <p14:creationId xmlns:p14="http://schemas.microsoft.com/office/powerpoint/2010/main" val="42391314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 4: First Iteration of Term Assignment</a:t>
            </a:r>
          </a:p>
        </p:txBody>
      </p:sp>
      <p:sp>
        <p:nvSpPr>
          <p:cNvPr id="3" name="Content Placeholder 2">
            <a:extLst>
              <a:ext uri="{FF2B5EF4-FFF2-40B4-BE49-F238E27FC236}">
                <a16:creationId xmlns:a16="http://schemas.microsoft.com/office/drawing/2014/main" id="{F5CAA684-E760-4276-AC74-EF1D08B79AC0}"/>
              </a:ext>
            </a:extLst>
          </p:cNvPr>
          <p:cNvSpPr>
            <a:spLocks noGrp="1"/>
          </p:cNvSpPr>
          <p:nvPr>
            <p:ph sz="quarter" idx="14"/>
          </p:nvPr>
        </p:nvSpPr>
        <p:spPr>
          <a:xfrm>
            <a:off x="773373" y="3803251"/>
            <a:ext cx="10809027" cy="2541278"/>
          </a:xfrm>
        </p:spPr>
        <p:txBody>
          <a:bodyPr/>
          <a:lstStyle/>
          <a:p>
            <a:r>
              <a:rPr lang="en-US" sz="2600" dirty="0">
                <a:latin typeface="Calibri" panose="020F0502020204030204" pitchFamily="34" charset="0"/>
                <a:cs typeface="Calibri" panose="020F0502020204030204" pitchFamily="34" charset="0"/>
              </a:rPr>
              <a:t>This table shows the </a:t>
            </a:r>
            <a:r>
              <a:rPr lang="en-US" sz="2600" b="1" dirty="0">
                <a:latin typeface="Calibri" panose="020F0502020204030204" pitchFamily="34" charset="0"/>
                <a:cs typeface="Calibri" panose="020F0502020204030204" pitchFamily="34" charset="0"/>
              </a:rPr>
              <a:t>similarity</a:t>
            </a:r>
            <a:r>
              <a:rPr lang="en-US" sz="2600" dirty="0">
                <a:latin typeface="Calibri" panose="020F0502020204030204" pitchFamily="34" charset="0"/>
                <a:cs typeface="Calibri" panose="020F0502020204030204" pitchFamily="34" charset="0"/>
              </a:rPr>
              <a:t> between each term (Term1 to Term8) and the centroids of the 3 classes</a:t>
            </a:r>
          </a:p>
          <a:p>
            <a:r>
              <a:rPr lang="en-US" sz="2600" dirty="0">
                <a:latin typeface="Calibri" panose="020F0502020204030204" pitchFamily="34" charset="0"/>
                <a:cs typeface="Calibri" panose="020F0502020204030204" pitchFamily="34" charset="0"/>
              </a:rPr>
              <a:t>Based on which class gives the </a:t>
            </a:r>
            <a:r>
              <a:rPr lang="en-US" sz="2600" b="1" dirty="0">
                <a:latin typeface="Calibri" panose="020F0502020204030204" pitchFamily="34" charset="0"/>
                <a:cs typeface="Calibri" panose="020F0502020204030204" pitchFamily="34" charset="0"/>
              </a:rPr>
              <a:t>highest similarity score</a:t>
            </a:r>
            <a:r>
              <a:rPr lang="en-US" sz="2600" dirty="0">
                <a:latin typeface="Calibri" panose="020F0502020204030204" pitchFamily="34" charset="0"/>
                <a:cs typeface="Calibri" panose="020F0502020204030204" pitchFamily="34" charset="0"/>
              </a:rPr>
              <a:t>, terms are reassigned.</a:t>
            </a:r>
          </a:p>
          <a:p>
            <a:r>
              <a:rPr lang="en-US" sz="2600" b="1" dirty="0">
                <a:latin typeface="Calibri" panose="020F0502020204030204" pitchFamily="34" charset="0"/>
                <a:cs typeface="Calibri" panose="020F0502020204030204" pitchFamily="34" charset="0"/>
              </a:rPr>
              <a:t>Note:</a:t>
            </a:r>
            <a:r>
              <a:rPr lang="en-US" sz="2600" dirty="0">
                <a:latin typeface="Calibri" panose="020F0502020204030204" pitchFamily="34" charset="0"/>
                <a:cs typeface="Calibri" panose="020F0502020204030204" pitchFamily="34" charset="0"/>
              </a:rPr>
              <a:t> Ties like Term 5 are resolved by choosing the class that best matches most of its dimensions.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127</a:t>
            </a:fld>
            <a:endParaRPr lang="en-US" sz="900">
              <a:solidFill>
                <a:schemeClr val="lt1"/>
              </a:solidFill>
            </a:endParaRPr>
          </a:p>
        </p:txBody>
      </p:sp>
      <p:graphicFrame>
        <p:nvGraphicFramePr>
          <p:cNvPr id="4" name="Table 3">
            <a:extLst>
              <a:ext uri="{FF2B5EF4-FFF2-40B4-BE49-F238E27FC236}">
                <a16:creationId xmlns:a16="http://schemas.microsoft.com/office/drawing/2014/main" id="{C25F0264-C275-4739-8F74-0DC11BFE5BA0}"/>
              </a:ext>
            </a:extLst>
          </p:cNvPr>
          <p:cNvGraphicFramePr>
            <a:graphicFrameLocks noGrp="1"/>
          </p:cNvGraphicFramePr>
          <p:nvPr>
            <p:extLst>
              <p:ext uri="{D42A27DB-BD31-4B8C-83A1-F6EECF244321}">
                <p14:modId xmlns:p14="http://schemas.microsoft.com/office/powerpoint/2010/main" val="1069825348"/>
              </p:ext>
            </p:extLst>
          </p:nvPr>
        </p:nvGraphicFramePr>
        <p:xfrm>
          <a:off x="450166" y="1414951"/>
          <a:ext cx="11296008" cy="2286000"/>
        </p:xfrm>
        <a:graphic>
          <a:graphicData uri="http://schemas.openxmlformats.org/drawingml/2006/table">
            <a:tbl>
              <a:tblPr>
                <a:tableStyleId>{08FB837D-C827-4EFA-A057-4D05807E0F7C}</a:tableStyleId>
              </a:tblPr>
              <a:tblGrid>
                <a:gridCol w="1255112">
                  <a:extLst>
                    <a:ext uri="{9D8B030D-6E8A-4147-A177-3AD203B41FA5}">
                      <a16:colId xmlns:a16="http://schemas.microsoft.com/office/drawing/2014/main" val="1633371000"/>
                    </a:ext>
                  </a:extLst>
                </a:gridCol>
                <a:gridCol w="1255112">
                  <a:extLst>
                    <a:ext uri="{9D8B030D-6E8A-4147-A177-3AD203B41FA5}">
                      <a16:colId xmlns:a16="http://schemas.microsoft.com/office/drawing/2014/main" val="2142435865"/>
                    </a:ext>
                  </a:extLst>
                </a:gridCol>
                <a:gridCol w="1255112">
                  <a:extLst>
                    <a:ext uri="{9D8B030D-6E8A-4147-A177-3AD203B41FA5}">
                      <a16:colId xmlns:a16="http://schemas.microsoft.com/office/drawing/2014/main" val="2370403237"/>
                    </a:ext>
                  </a:extLst>
                </a:gridCol>
                <a:gridCol w="1255112">
                  <a:extLst>
                    <a:ext uri="{9D8B030D-6E8A-4147-A177-3AD203B41FA5}">
                      <a16:colId xmlns:a16="http://schemas.microsoft.com/office/drawing/2014/main" val="1375952024"/>
                    </a:ext>
                  </a:extLst>
                </a:gridCol>
                <a:gridCol w="1255112">
                  <a:extLst>
                    <a:ext uri="{9D8B030D-6E8A-4147-A177-3AD203B41FA5}">
                      <a16:colId xmlns:a16="http://schemas.microsoft.com/office/drawing/2014/main" val="3261398326"/>
                    </a:ext>
                  </a:extLst>
                </a:gridCol>
                <a:gridCol w="1255112">
                  <a:extLst>
                    <a:ext uri="{9D8B030D-6E8A-4147-A177-3AD203B41FA5}">
                      <a16:colId xmlns:a16="http://schemas.microsoft.com/office/drawing/2014/main" val="1385343601"/>
                    </a:ext>
                  </a:extLst>
                </a:gridCol>
                <a:gridCol w="1255112">
                  <a:extLst>
                    <a:ext uri="{9D8B030D-6E8A-4147-A177-3AD203B41FA5}">
                      <a16:colId xmlns:a16="http://schemas.microsoft.com/office/drawing/2014/main" val="2874916705"/>
                    </a:ext>
                  </a:extLst>
                </a:gridCol>
                <a:gridCol w="1255112">
                  <a:extLst>
                    <a:ext uri="{9D8B030D-6E8A-4147-A177-3AD203B41FA5}">
                      <a16:colId xmlns:a16="http://schemas.microsoft.com/office/drawing/2014/main" val="284864346"/>
                    </a:ext>
                  </a:extLst>
                </a:gridCol>
                <a:gridCol w="1255112">
                  <a:extLst>
                    <a:ext uri="{9D8B030D-6E8A-4147-A177-3AD203B41FA5}">
                      <a16:colId xmlns:a16="http://schemas.microsoft.com/office/drawing/2014/main" val="3945500250"/>
                    </a:ext>
                  </a:extLst>
                </a:gridCol>
              </a:tblGrid>
              <a:tr h="0">
                <a:tc>
                  <a:txBody>
                    <a:bodyPr/>
                    <a:lstStyle/>
                    <a:p>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Term1</a:t>
                      </a:r>
                    </a:p>
                  </a:txBody>
                  <a:tcPr anchor="ctr"/>
                </a:tc>
                <a:tc>
                  <a:txBody>
                    <a:bodyPr/>
                    <a:lstStyle/>
                    <a:p>
                      <a:r>
                        <a:rPr lang="en-US" sz="2400">
                          <a:latin typeface="Calibri" panose="020F0502020204030204" pitchFamily="34" charset="0"/>
                          <a:cs typeface="Calibri" panose="020F0502020204030204" pitchFamily="34" charset="0"/>
                        </a:rPr>
                        <a:t>Term2</a:t>
                      </a:r>
                    </a:p>
                  </a:txBody>
                  <a:tcPr anchor="ctr"/>
                </a:tc>
                <a:tc>
                  <a:txBody>
                    <a:bodyPr/>
                    <a:lstStyle/>
                    <a:p>
                      <a:r>
                        <a:rPr lang="en-US" sz="2400">
                          <a:latin typeface="Calibri" panose="020F0502020204030204" pitchFamily="34" charset="0"/>
                          <a:cs typeface="Calibri" panose="020F0502020204030204" pitchFamily="34" charset="0"/>
                        </a:rPr>
                        <a:t>Term3</a:t>
                      </a:r>
                    </a:p>
                  </a:txBody>
                  <a:tcPr anchor="ctr"/>
                </a:tc>
                <a:tc>
                  <a:txBody>
                    <a:bodyPr/>
                    <a:lstStyle/>
                    <a:p>
                      <a:r>
                        <a:rPr lang="en-US" sz="2400">
                          <a:latin typeface="Calibri" panose="020F0502020204030204" pitchFamily="34" charset="0"/>
                          <a:cs typeface="Calibri" panose="020F0502020204030204" pitchFamily="34" charset="0"/>
                        </a:rPr>
                        <a:t>Term4</a:t>
                      </a:r>
                    </a:p>
                  </a:txBody>
                  <a:tcPr anchor="ctr"/>
                </a:tc>
                <a:tc>
                  <a:txBody>
                    <a:bodyPr/>
                    <a:lstStyle/>
                    <a:p>
                      <a:r>
                        <a:rPr lang="en-US" sz="2400">
                          <a:latin typeface="Calibri" panose="020F0502020204030204" pitchFamily="34" charset="0"/>
                          <a:cs typeface="Calibri" panose="020F0502020204030204" pitchFamily="34" charset="0"/>
                        </a:rPr>
                        <a:t>Term5</a:t>
                      </a:r>
                    </a:p>
                  </a:txBody>
                  <a:tcPr anchor="ctr"/>
                </a:tc>
                <a:tc>
                  <a:txBody>
                    <a:bodyPr/>
                    <a:lstStyle/>
                    <a:p>
                      <a:r>
                        <a:rPr lang="en-US" sz="2400">
                          <a:latin typeface="Calibri" panose="020F0502020204030204" pitchFamily="34" charset="0"/>
                          <a:cs typeface="Calibri" panose="020F0502020204030204" pitchFamily="34" charset="0"/>
                        </a:rPr>
                        <a:t>Term6</a:t>
                      </a:r>
                    </a:p>
                  </a:txBody>
                  <a:tcPr anchor="ctr"/>
                </a:tc>
                <a:tc>
                  <a:txBody>
                    <a:bodyPr/>
                    <a:lstStyle/>
                    <a:p>
                      <a:r>
                        <a:rPr lang="en-US" sz="2400">
                          <a:latin typeface="Calibri" panose="020F0502020204030204" pitchFamily="34" charset="0"/>
                          <a:cs typeface="Calibri" panose="020F0502020204030204" pitchFamily="34" charset="0"/>
                        </a:rPr>
                        <a:t>Term7</a:t>
                      </a:r>
                    </a:p>
                  </a:txBody>
                  <a:tcPr anchor="ctr"/>
                </a:tc>
                <a:tc>
                  <a:txBody>
                    <a:bodyPr/>
                    <a:lstStyle/>
                    <a:p>
                      <a:r>
                        <a:rPr lang="en-US" sz="2400">
                          <a:latin typeface="Calibri" panose="020F0502020204030204" pitchFamily="34" charset="0"/>
                          <a:cs typeface="Calibri" panose="020F0502020204030204" pitchFamily="34" charset="0"/>
                        </a:rPr>
                        <a:t>Term8</a:t>
                      </a:r>
                    </a:p>
                  </a:txBody>
                  <a:tcPr anchor="ctr"/>
                </a:tc>
                <a:extLst>
                  <a:ext uri="{0D108BD9-81ED-4DB2-BD59-A6C34878D82A}">
                    <a16:rowId xmlns:a16="http://schemas.microsoft.com/office/drawing/2014/main" val="2904622754"/>
                  </a:ext>
                </a:extLst>
              </a:tr>
              <a:tr h="0">
                <a:tc>
                  <a:txBody>
                    <a:bodyPr/>
                    <a:lstStyle/>
                    <a:p>
                      <a:r>
                        <a:rPr lang="en-US" sz="2400">
                          <a:latin typeface="Calibri" panose="020F0502020204030204" pitchFamily="34" charset="0"/>
                          <a:cs typeface="Calibri" panose="020F0502020204030204" pitchFamily="34" charset="0"/>
                        </a:rPr>
                        <a:t>Class 1</a:t>
                      </a:r>
                    </a:p>
                  </a:txBody>
                  <a:tcPr anchor="ctr"/>
                </a:tc>
                <a:tc>
                  <a:txBody>
                    <a:bodyPr/>
                    <a:lstStyle/>
                    <a:p>
                      <a:r>
                        <a:rPr lang="en-US" sz="2400">
                          <a:latin typeface="Calibri" panose="020F0502020204030204" pitchFamily="34" charset="0"/>
                          <a:cs typeface="Calibri" panose="020F0502020204030204" pitchFamily="34" charset="0"/>
                        </a:rPr>
                        <a:t>29/2</a:t>
                      </a:r>
                    </a:p>
                  </a:txBody>
                  <a:tcPr anchor="ctr"/>
                </a:tc>
                <a:tc>
                  <a:txBody>
                    <a:bodyPr/>
                    <a:lstStyle/>
                    <a:p>
                      <a:r>
                        <a:rPr lang="en-US" sz="2400">
                          <a:latin typeface="Calibri" panose="020F0502020204030204" pitchFamily="34" charset="0"/>
                          <a:cs typeface="Calibri" panose="020F0502020204030204" pitchFamily="34" charset="0"/>
                        </a:rPr>
                        <a:t>20/2</a:t>
                      </a:r>
                    </a:p>
                  </a:txBody>
                  <a:tcPr anchor="ctr"/>
                </a:tc>
                <a:tc>
                  <a:txBody>
                    <a:bodyPr/>
                    <a:lstStyle/>
                    <a:p>
                      <a:r>
                        <a:rPr lang="en-US" sz="2400">
                          <a:latin typeface="Calibri" panose="020F0502020204030204" pitchFamily="34" charset="0"/>
                          <a:cs typeface="Calibri" panose="020F0502020204030204" pitchFamily="34" charset="0"/>
                        </a:rPr>
                        <a:t>24/2</a:t>
                      </a:r>
                    </a:p>
                  </a:txBody>
                  <a:tcPr anchor="ctr"/>
                </a:tc>
                <a:tc>
                  <a:txBody>
                    <a:bodyPr/>
                    <a:lstStyle/>
                    <a:p>
                      <a:r>
                        <a:rPr lang="en-US" sz="2400">
                          <a:latin typeface="Calibri" panose="020F0502020204030204" pitchFamily="34" charset="0"/>
                          <a:cs typeface="Calibri" panose="020F0502020204030204" pitchFamily="34" charset="0"/>
                        </a:rPr>
                        <a:t>27/2</a:t>
                      </a:r>
                    </a:p>
                  </a:txBody>
                  <a:tcPr anchor="ctr"/>
                </a:tc>
                <a:tc>
                  <a:txBody>
                    <a:bodyPr/>
                    <a:lstStyle/>
                    <a:p>
                      <a:r>
                        <a:rPr lang="en-US" sz="2400">
                          <a:latin typeface="Calibri" panose="020F0502020204030204" pitchFamily="34" charset="0"/>
                          <a:cs typeface="Calibri" panose="020F0502020204030204" pitchFamily="34" charset="0"/>
                        </a:rPr>
                        <a:t>17/2</a:t>
                      </a:r>
                    </a:p>
                  </a:txBody>
                  <a:tcPr anchor="ctr"/>
                </a:tc>
                <a:tc>
                  <a:txBody>
                    <a:bodyPr/>
                    <a:lstStyle/>
                    <a:p>
                      <a:r>
                        <a:rPr lang="en-US" sz="2400">
                          <a:latin typeface="Calibri" panose="020F0502020204030204" pitchFamily="34" charset="0"/>
                          <a:cs typeface="Calibri" panose="020F0502020204030204" pitchFamily="34" charset="0"/>
                        </a:rPr>
                        <a:t>32/2</a:t>
                      </a:r>
                    </a:p>
                  </a:txBody>
                  <a:tcPr anchor="ctr"/>
                </a:tc>
                <a:tc>
                  <a:txBody>
                    <a:bodyPr/>
                    <a:lstStyle/>
                    <a:p>
                      <a:r>
                        <a:rPr lang="en-US" sz="2400">
                          <a:latin typeface="Calibri" panose="020F0502020204030204" pitchFamily="34" charset="0"/>
                          <a:cs typeface="Calibri" panose="020F0502020204030204" pitchFamily="34" charset="0"/>
                        </a:rPr>
                        <a:t>15/2</a:t>
                      </a:r>
                    </a:p>
                  </a:txBody>
                  <a:tcPr anchor="ctr"/>
                </a:tc>
                <a:tc>
                  <a:txBody>
                    <a:bodyPr/>
                    <a:lstStyle/>
                    <a:p>
                      <a:r>
                        <a:rPr lang="en-US" sz="2400">
                          <a:latin typeface="Calibri" panose="020F0502020204030204" pitchFamily="34" charset="0"/>
                          <a:cs typeface="Calibri" panose="020F0502020204030204" pitchFamily="34" charset="0"/>
                        </a:rPr>
                        <a:t>24/2</a:t>
                      </a:r>
                    </a:p>
                  </a:txBody>
                  <a:tcPr anchor="ctr"/>
                </a:tc>
                <a:extLst>
                  <a:ext uri="{0D108BD9-81ED-4DB2-BD59-A6C34878D82A}">
                    <a16:rowId xmlns:a16="http://schemas.microsoft.com/office/drawing/2014/main" val="3212577680"/>
                  </a:ext>
                </a:extLst>
              </a:tr>
              <a:tr h="0">
                <a:tc>
                  <a:txBody>
                    <a:bodyPr/>
                    <a:lstStyle/>
                    <a:p>
                      <a:r>
                        <a:rPr lang="en-US" sz="2400">
                          <a:latin typeface="Calibri" panose="020F0502020204030204" pitchFamily="34" charset="0"/>
                          <a:cs typeface="Calibri" panose="020F0502020204030204" pitchFamily="34" charset="0"/>
                        </a:rPr>
                        <a:t>Class 2</a:t>
                      </a:r>
                    </a:p>
                  </a:txBody>
                  <a:tcPr anchor="ctr"/>
                </a:tc>
                <a:tc>
                  <a:txBody>
                    <a:bodyPr/>
                    <a:lstStyle/>
                    <a:p>
                      <a:r>
                        <a:rPr lang="en-US" sz="2400">
                          <a:latin typeface="Calibri" panose="020F0502020204030204" pitchFamily="34" charset="0"/>
                          <a:cs typeface="Calibri" panose="020F0502020204030204" pitchFamily="34" charset="0"/>
                        </a:rPr>
                        <a:t>31/2</a:t>
                      </a:r>
                    </a:p>
                  </a:txBody>
                  <a:tcPr anchor="ctr"/>
                </a:tc>
                <a:tc>
                  <a:txBody>
                    <a:bodyPr/>
                    <a:lstStyle/>
                    <a:p>
                      <a:r>
                        <a:rPr lang="en-US" sz="2400">
                          <a:latin typeface="Calibri" panose="020F0502020204030204" pitchFamily="34" charset="0"/>
                          <a:cs typeface="Calibri" panose="020F0502020204030204" pitchFamily="34" charset="0"/>
                        </a:rPr>
                        <a:t>20/2</a:t>
                      </a:r>
                    </a:p>
                  </a:txBody>
                  <a:tcPr anchor="ctr"/>
                </a:tc>
                <a:tc>
                  <a:txBody>
                    <a:bodyPr/>
                    <a:lstStyle/>
                    <a:p>
                      <a:r>
                        <a:rPr lang="en-US" sz="2400">
                          <a:latin typeface="Calibri" panose="020F0502020204030204" pitchFamily="34" charset="0"/>
                          <a:cs typeface="Calibri" panose="020F0502020204030204" pitchFamily="34" charset="0"/>
                        </a:rPr>
                        <a:t>38/2</a:t>
                      </a:r>
                    </a:p>
                  </a:txBody>
                  <a:tcPr anchor="ctr"/>
                </a:tc>
                <a:tc>
                  <a:txBody>
                    <a:bodyPr/>
                    <a:lstStyle/>
                    <a:p>
                      <a:r>
                        <a:rPr lang="en-US" sz="2400">
                          <a:latin typeface="Calibri" panose="020F0502020204030204" pitchFamily="34" charset="0"/>
                          <a:cs typeface="Calibri" panose="020F0502020204030204" pitchFamily="34" charset="0"/>
                        </a:rPr>
                        <a:t>45/2</a:t>
                      </a:r>
                    </a:p>
                  </a:txBody>
                  <a:tcPr anchor="ctr"/>
                </a:tc>
                <a:tc>
                  <a:txBody>
                    <a:bodyPr/>
                    <a:lstStyle/>
                    <a:p>
                      <a:r>
                        <a:rPr lang="en-US" sz="2400">
                          <a:latin typeface="Calibri" panose="020F0502020204030204" pitchFamily="34" charset="0"/>
                          <a:cs typeface="Calibri" panose="020F0502020204030204" pitchFamily="34" charset="0"/>
                        </a:rPr>
                        <a:t>12/2</a:t>
                      </a:r>
                    </a:p>
                  </a:txBody>
                  <a:tcPr anchor="ctr"/>
                </a:tc>
                <a:tc>
                  <a:txBody>
                    <a:bodyPr/>
                    <a:lstStyle/>
                    <a:p>
                      <a:r>
                        <a:rPr lang="en-US" sz="2400">
                          <a:latin typeface="Calibri" panose="020F0502020204030204" pitchFamily="34" charset="0"/>
                          <a:cs typeface="Calibri" panose="020F0502020204030204" pitchFamily="34" charset="0"/>
                        </a:rPr>
                        <a:t>34/2</a:t>
                      </a:r>
                    </a:p>
                  </a:txBody>
                  <a:tcPr anchor="ctr"/>
                </a:tc>
                <a:tc>
                  <a:txBody>
                    <a:bodyPr/>
                    <a:lstStyle/>
                    <a:p>
                      <a:r>
                        <a:rPr lang="en-US" sz="2400">
                          <a:latin typeface="Calibri" panose="020F0502020204030204" pitchFamily="34" charset="0"/>
                          <a:cs typeface="Calibri" panose="020F0502020204030204" pitchFamily="34" charset="0"/>
                        </a:rPr>
                        <a:t>6/2</a:t>
                      </a:r>
                    </a:p>
                  </a:txBody>
                  <a:tcPr anchor="ctr"/>
                </a:tc>
                <a:tc>
                  <a:txBody>
                    <a:bodyPr/>
                    <a:lstStyle/>
                    <a:p>
                      <a:r>
                        <a:rPr lang="en-US" sz="2400">
                          <a:latin typeface="Calibri" panose="020F0502020204030204" pitchFamily="34" charset="0"/>
                          <a:cs typeface="Calibri" panose="020F0502020204030204" pitchFamily="34" charset="0"/>
                        </a:rPr>
                        <a:t>17/2</a:t>
                      </a:r>
                    </a:p>
                  </a:txBody>
                  <a:tcPr anchor="ctr"/>
                </a:tc>
                <a:extLst>
                  <a:ext uri="{0D108BD9-81ED-4DB2-BD59-A6C34878D82A}">
                    <a16:rowId xmlns:a16="http://schemas.microsoft.com/office/drawing/2014/main" val="2631050698"/>
                  </a:ext>
                </a:extLst>
              </a:tr>
              <a:tr h="0">
                <a:tc>
                  <a:txBody>
                    <a:bodyPr/>
                    <a:lstStyle/>
                    <a:p>
                      <a:r>
                        <a:rPr lang="en-US" sz="2400" dirty="0">
                          <a:latin typeface="Calibri" panose="020F0502020204030204" pitchFamily="34" charset="0"/>
                          <a:cs typeface="Calibri" panose="020F0502020204030204" pitchFamily="34" charset="0"/>
                        </a:rPr>
                        <a:t>Class 3</a:t>
                      </a:r>
                    </a:p>
                  </a:txBody>
                  <a:tcPr anchor="ctr"/>
                </a:tc>
                <a:tc>
                  <a:txBody>
                    <a:bodyPr/>
                    <a:lstStyle/>
                    <a:p>
                      <a:r>
                        <a:rPr lang="en-US" sz="2400">
                          <a:latin typeface="Calibri" panose="020F0502020204030204" pitchFamily="34" charset="0"/>
                          <a:cs typeface="Calibri" panose="020F0502020204030204" pitchFamily="34" charset="0"/>
                        </a:rPr>
                        <a:t>28/2</a:t>
                      </a:r>
                    </a:p>
                  </a:txBody>
                  <a:tcPr anchor="ctr"/>
                </a:tc>
                <a:tc>
                  <a:txBody>
                    <a:bodyPr/>
                    <a:lstStyle/>
                    <a:p>
                      <a:r>
                        <a:rPr lang="en-US" sz="2400">
                          <a:latin typeface="Calibri" panose="020F0502020204030204" pitchFamily="34" charset="0"/>
                          <a:cs typeface="Calibri" panose="020F0502020204030204" pitchFamily="34" charset="0"/>
                        </a:rPr>
                        <a:t>21/2</a:t>
                      </a:r>
                    </a:p>
                  </a:txBody>
                  <a:tcPr anchor="ctr"/>
                </a:tc>
                <a:tc>
                  <a:txBody>
                    <a:bodyPr/>
                    <a:lstStyle/>
                    <a:p>
                      <a:r>
                        <a:rPr lang="en-US" sz="2400">
                          <a:latin typeface="Calibri" panose="020F0502020204030204" pitchFamily="34" charset="0"/>
                          <a:cs typeface="Calibri" panose="020F0502020204030204" pitchFamily="34" charset="0"/>
                        </a:rPr>
                        <a:t>22/2</a:t>
                      </a:r>
                    </a:p>
                  </a:txBody>
                  <a:tcPr anchor="ctr"/>
                </a:tc>
                <a:tc>
                  <a:txBody>
                    <a:bodyPr/>
                    <a:lstStyle/>
                    <a:p>
                      <a:r>
                        <a:rPr lang="en-US" sz="2400">
                          <a:latin typeface="Calibri" panose="020F0502020204030204" pitchFamily="34" charset="0"/>
                          <a:cs typeface="Calibri" panose="020F0502020204030204" pitchFamily="34" charset="0"/>
                        </a:rPr>
                        <a:t>24/2</a:t>
                      </a:r>
                    </a:p>
                  </a:txBody>
                  <a:tcPr anchor="ctr"/>
                </a:tc>
                <a:tc>
                  <a:txBody>
                    <a:bodyPr/>
                    <a:lstStyle/>
                    <a:p>
                      <a:r>
                        <a:rPr lang="en-US" sz="2400">
                          <a:latin typeface="Calibri" panose="020F0502020204030204" pitchFamily="34" charset="0"/>
                          <a:cs typeface="Calibri" panose="020F0502020204030204" pitchFamily="34" charset="0"/>
                        </a:rPr>
                        <a:t>17/2</a:t>
                      </a:r>
                    </a:p>
                  </a:txBody>
                  <a:tcPr anchor="ctr"/>
                </a:tc>
                <a:tc>
                  <a:txBody>
                    <a:bodyPr/>
                    <a:lstStyle/>
                    <a:p>
                      <a:r>
                        <a:rPr lang="en-US" sz="2400">
                          <a:latin typeface="Calibri" panose="020F0502020204030204" pitchFamily="34" charset="0"/>
                          <a:cs typeface="Calibri" panose="020F0502020204030204" pitchFamily="34" charset="0"/>
                        </a:rPr>
                        <a:t>30/2</a:t>
                      </a:r>
                    </a:p>
                  </a:txBody>
                  <a:tcPr anchor="ctr"/>
                </a:tc>
                <a:tc>
                  <a:txBody>
                    <a:bodyPr/>
                    <a:lstStyle/>
                    <a:p>
                      <a:r>
                        <a:rPr lang="en-US" sz="2400">
                          <a:latin typeface="Calibri" panose="020F0502020204030204" pitchFamily="34" charset="0"/>
                          <a:cs typeface="Calibri" panose="020F0502020204030204" pitchFamily="34" charset="0"/>
                        </a:rPr>
                        <a:t>11/2</a:t>
                      </a:r>
                    </a:p>
                  </a:txBody>
                  <a:tcPr anchor="ctr"/>
                </a:tc>
                <a:tc>
                  <a:txBody>
                    <a:bodyPr/>
                    <a:lstStyle/>
                    <a:p>
                      <a:r>
                        <a:rPr lang="en-US" sz="2400">
                          <a:latin typeface="Calibri" panose="020F0502020204030204" pitchFamily="34" charset="0"/>
                          <a:cs typeface="Calibri" panose="020F0502020204030204" pitchFamily="34" charset="0"/>
                        </a:rPr>
                        <a:t>19/2</a:t>
                      </a:r>
                    </a:p>
                  </a:txBody>
                  <a:tcPr anchor="ctr"/>
                </a:tc>
                <a:extLst>
                  <a:ext uri="{0D108BD9-81ED-4DB2-BD59-A6C34878D82A}">
                    <a16:rowId xmlns:a16="http://schemas.microsoft.com/office/drawing/2014/main" val="1881573717"/>
                  </a:ext>
                </a:extLst>
              </a:tr>
              <a:tr h="0">
                <a:tc>
                  <a:txBody>
                    <a:bodyPr/>
                    <a:lstStyle/>
                    <a:p>
                      <a:r>
                        <a:rPr lang="en-US" sz="2400" b="1" dirty="0">
                          <a:latin typeface="Calibri" panose="020F0502020204030204" pitchFamily="34" charset="0"/>
                          <a:cs typeface="Calibri" panose="020F0502020204030204" pitchFamily="34" charset="0"/>
                        </a:rPr>
                        <a:t>Assign</a:t>
                      </a:r>
                      <a:endParaRPr lang="en-US" sz="2400" dirty="0">
                        <a:latin typeface="Calibri" panose="020F0502020204030204" pitchFamily="34" charset="0"/>
                        <a:cs typeface="Calibri" panose="020F0502020204030204" pitchFamily="34" charset="0"/>
                      </a:endParaRPr>
                    </a:p>
                  </a:txBody>
                  <a:tcPr anchor="ctr"/>
                </a:tc>
                <a:tc>
                  <a:txBody>
                    <a:bodyPr/>
                    <a:lstStyle/>
                    <a:p>
                      <a:r>
                        <a:rPr lang="en-US" sz="2400" dirty="0">
                          <a:latin typeface="Calibri" panose="020F0502020204030204" pitchFamily="34" charset="0"/>
                          <a:cs typeface="Calibri" panose="020F0502020204030204" pitchFamily="34" charset="0"/>
                        </a:rPr>
                        <a:t>C2</a:t>
                      </a:r>
                    </a:p>
                  </a:txBody>
                  <a:tcPr anchor="ctr"/>
                </a:tc>
                <a:tc>
                  <a:txBody>
                    <a:bodyPr/>
                    <a:lstStyle/>
                    <a:p>
                      <a:r>
                        <a:rPr lang="en-US" sz="2400" dirty="0">
                          <a:latin typeface="Calibri" panose="020F0502020204030204" pitchFamily="34" charset="0"/>
                          <a:cs typeface="Calibri" panose="020F0502020204030204" pitchFamily="34" charset="0"/>
                        </a:rPr>
                        <a:t>C1</a:t>
                      </a:r>
                    </a:p>
                  </a:txBody>
                  <a:tcPr anchor="ctr"/>
                </a:tc>
                <a:tc>
                  <a:txBody>
                    <a:bodyPr/>
                    <a:lstStyle/>
                    <a:p>
                      <a:r>
                        <a:rPr lang="en-US" sz="2400" dirty="0">
                          <a:latin typeface="Calibri" panose="020F0502020204030204" pitchFamily="34" charset="0"/>
                          <a:cs typeface="Calibri" panose="020F0502020204030204" pitchFamily="34" charset="0"/>
                        </a:rPr>
                        <a:t>C2</a:t>
                      </a:r>
                    </a:p>
                  </a:txBody>
                  <a:tcPr anchor="ctr"/>
                </a:tc>
                <a:tc>
                  <a:txBody>
                    <a:bodyPr/>
                    <a:lstStyle/>
                    <a:p>
                      <a:r>
                        <a:rPr lang="en-US" sz="2400" dirty="0">
                          <a:latin typeface="Calibri" panose="020F0502020204030204" pitchFamily="34" charset="0"/>
                          <a:cs typeface="Calibri" panose="020F0502020204030204" pitchFamily="34" charset="0"/>
                        </a:rPr>
                        <a:t>C2</a:t>
                      </a:r>
                    </a:p>
                  </a:txBody>
                  <a:tcPr anchor="ctr"/>
                </a:tc>
                <a:tc>
                  <a:txBody>
                    <a:bodyPr/>
                    <a:lstStyle/>
                    <a:p>
                      <a:r>
                        <a:rPr lang="en-US" sz="2400" dirty="0">
                          <a:latin typeface="Calibri" panose="020F0502020204030204" pitchFamily="34" charset="0"/>
                          <a:cs typeface="Calibri" panose="020F0502020204030204" pitchFamily="34" charset="0"/>
                        </a:rPr>
                        <a:t>C3</a:t>
                      </a:r>
                    </a:p>
                  </a:txBody>
                  <a:tcPr anchor="ctr"/>
                </a:tc>
                <a:tc>
                  <a:txBody>
                    <a:bodyPr/>
                    <a:lstStyle/>
                    <a:p>
                      <a:r>
                        <a:rPr lang="en-US" sz="2400" dirty="0">
                          <a:latin typeface="Calibri" panose="020F0502020204030204" pitchFamily="34" charset="0"/>
                          <a:cs typeface="Calibri" panose="020F0502020204030204" pitchFamily="34" charset="0"/>
                        </a:rPr>
                        <a:t>C2</a:t>
                      </a:r>
                    </a:p>
                  </a:txBody>
                  <a:tcPr anchor="ctr"/>
                </a:tc>
                <a:tc>
                  <a:txBody>
                    <a:bodyPr/>
                    <a:lstStyle/>
                    <a:p>
                      <a:r>
                        <a:rPr lang="en-US" sz="2400" dirty="0">
                          <a:latin typeface="Calibri" panose="020F0502020204030204" pitchFamily="34" charset="0"/>
                          <a:cs typeface="Calibri" panose="020F0502020204030204" pitchFamily="34" charset="0"/>
                        </a:rPr>
                        <a:t>C1</a:t>
                      </a:r>
                    </a:p>
                  </a:txBody>
                  <a:tcPr anchor="ctr"/>
                </a:tc>
                <a:tc>
                  <a:txBody>
                    <a:bodyPr/>
                    <a:lstStyle/>
                    <a:p>
                      <a:r>
                        <a:rPr lang="en-US" sz="2400" dirty="0">
                          <a:latin typeface="Calibri" panose="020F0502020204030204" pitchFamily="34" charset="0"/>
                          <a:cs typeface="Calibri" panose="020F0502020204030204" pitchFamily="34" charset="0"/>
                        </a:rPr>
                        <a:t>C1</a:t>
                      </a:r>
                    </a:p>
                  </a:txBody>
                  <a:tcPr anchor="ctr"/>
                </a:tc>
                <a:extLst>
                  <a:ext uri="{0D108BD9-81ED-4DB2-BD59-A6C34878D82A}">
                    <a16:rowId xmlns:a16="http://schemas.microsoft.com/office/drawing/2014/main" val="853769504"/>
                  </a:ext>
                </a:extLst>
              </a:tr>
            </a:tbl>
          </a:graphicData>
        </a:graphic>
      </p:graphicFrame>
    </p:spTree>
    <p:extLst>
      <p:ext uri="{BB962C8B-B14F-4D97-AF65-F5344CB8AC3E}">
        <p14:creationId xmlns:p14="http://schemas.microsoft.com/office/powerpoint/2010/main" val="36073250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 5: New Centroids</a:t>
            </a:r>
          </a:p>
        </p:txBody>
      </p:sp>
      <p:graphicFrame>
        <p:nvGraphicFramePr>
          <p:cNvPr id="4" name="Content Placeholder 3">
            <a:extLst>
              <a:ext uri="{FF2B5EF4-FFF2-40B4-BE49-F238E27FC236}">
                <a16:creationId xmlns:a16="http://schemas.microsoft.com/office/drawing/2014/main" id="{30C80803-95F1-410D-BD9A-D7B75CD8EB89}"/>
              </a:ext>
            </a:extLst>
          </p:cNvPr>
          <p:cNvGraphicFramePr>
            <a:graphicFrameLocks noGrp="1"/>
          </p:cNvGraphicFramePr>
          <p:nvPr>
            <p:ph sz="quarter" idx="13"/>
            <p:extLst>
              <p:ext uri="{D42A27DB-BD31-4B8C-83A1-F6EECF244321}">
                <p14:modId xmlns:p14="http://schemas.microsoft.com/office/powerpoint/2010/main" val="2855869371"/>
              </p:ext>
            </p:extLst>
          </p:nvPr>
        </p:nvGraphicFramePr>
        <p:xfrm>
          <a:off x="773112" y="1414951"/>
          <a:ext cx="10809288" cy="2050590"/>
        </p:xfrm>
        <a:graphic>
          <a:graphicData uri="http://schemas.openxmlformats.org/drawingml/2006/table">
            <a:tbl>
              <a:tblPr>
                <a:tableStyleId>{08FB837D-C827-4EFA-A057-4D05807E0F7C}</a:tableStyleId>
              </a:tblPr>
              <a:tblGrid>
                <a:gridCol w="1201032">
                  <a:extLst>
                    <a:ext uri="{9D8B030D-6E8A-4147-A177-3AD203B41FA5}">
                      <a16:colId xmlns:a16="http://schemas.microsoft.com/office/drawing/2014/main" val="710756788"/>
                    </a:ext>
                  </a:extLst>
                </a:gridCol>
                <a:gridCol w="1201032">
                  <a:extLst>
                    <a:ext uri="{9D8B030D-6E8A-4147-A177-3AD203B41FA5}">
                      <a16:colId xmlns:a16="http://schemas.microsoft.com/office/drawing/2014/main" val="1752743790"/>
                    </a:ext>
                  </a:extLst>
                </a:gridCol>
                <a:gridCol w="1201032">
                  <a:extLst>
                    <a:ext uri="{9D8B030D-6E8A-4147-A177-3AD203B41FA5}">
                      <a16:colId xmlns:a16="http://schemas.microsoft.com/office/drawing/2014/main" val="1188776823"/>
                    </a:ext>
                  </a:extLst>
                </a:gridCol>
                <a:gridCol w="1201032">
                  <a:extLst>
                    <a:ext uri="{9D8B030D-6E8A-4147-A177-3AD203B41FA5}">
                      <a16:colId xmlns:a16="http://schemas.microsoft.com/office/drawing/2014/main" val="1938030713"/>
                    </a:ext>
                  </a:extLst>
                </a:gridCol>
                <a:gridCol w="1201032">
                  <a:extLst>
                    <a:ext uri="{9D8B030D-6E8A-4147-A177-3AD203B41FA5}">
                      <a16:colId xmlns:a16="http://schemas.microsoft.com/office/drawing/2014/main" val="2086903143"/>
                    </a:ext>
                  </a:extLst>
                </a:gridCol>
                <a:gridCol w="1201032">
                  <a:extLst>
                    <a:ext uri="{9D8B030D-6E8A-4147-A177-3AD203B41FA5}">
                      <a16:colId xmlns:a16="http://schemas.microsoft.com/office/drawing/2014/main" val="2243985949"/>
                    </a:ext>
                  </a:extLst>
                </a:gridCol>
                <a:gridCol w="1201032">
                  <a:extLst>
                    <a:ext uri="{9D8B030D-6E8A-4147-A177-3AD203B41FA5}">
                      <a16:colId xmlns:a16="http://schemas.microsoft.com/office/drawing/2014/main" val="3592352713"/>
                    </a:ext>
                  </a:extLst>
                </a:gridCol>
                <a:gridCol w="1201032">
                  <a:extLst>
                    <a:ext uri="{9D8B030D-6E8A-4147-A177-3AD203B41FA5}">
                      <a16:colId xmlns:a16="http://schemas.microsoft.com/office/drawing/2014/main" val="3690199568"/>
                    </a:ext>
                  </a:extLst>
                </a:gridCol>
                <a:gridCol w="1201032">
                  <a:extLst>
                    <a:ext uri="{9D8B030D-6E8A-4147-A177-3AD203B41FA5}">
                      <a16:colId xmlns:a16="http://schemas.microsoft.com/office/drawing/2014/main" val="3878340727"/>
                    </a:ext>
                  </a:extLst>
                </a:gridCol>
              </a:tblGrid>
              <a:tr h="147858">
                <a:tc>
                  <a:txBody>
                    <a:bodyPr/>
                    <a:lstStyle/>
                    <a:p>
                      <a:endParaRPr lang="en-US" sz="2400">
                        <a:latin typeface="Calibri" panose="020F0502020204030204" pitchFamily="34" charset="0"/>
                        <a:cs typeface="Calibri" panose="020F0502020204030204" pitchFamily="34" charset="0"/>
                      </a:endParaRP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Term2</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Term5</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Term6</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Term7</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Term8</a:t>
                      </a:r>
                    </a:p>
                  </a:txBody>
                  <a:tcPr marL="44357" marR="44357" marT="22179" marB="22179" anchor="ctr"/>
                </a:tc>
                <a:extLst>
                  <a:ext uri="{0D108BD9-81ED-4DB2-BD59-A6C34878D82A}">
                    <a16:rowId xmlns:a16="http://schemas.microsoft.com/office/drawing/2014/main" val="3440896036"/>
                  </a:ext>
                </a:extLst>
              </a:tr>
              <a:tr h="147858">
                <a:tc>
                  <a:txBody>
                    <a:bodyPr/>
                    <a:lstStyle/>
                    <a:p>
                      <a:r>
                        <a:rPr lang="en-US" sz="2400">
                          <a:latin typeface="Calibri" panose="020F0502020204030204" pitchFamily="34" charset="0"/>
                          <a:cs typeface="Calibri" panose="020F0502020204030204" pitchFamily="34" charset="0"/>
                        </a:rPr>
                        <a:t>Class 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23/3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45/3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16/3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27/4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15/3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36/3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23/3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34/3</a:t>
                      </a:r>
                    </a:p>
                  </a:txBody>
                  <a:tcPr marL="44357" marR="44357" marT="22179" marB="22179" anchor="ctr"/>
                </a:tc>
                <a:extLst>
                  <a:ext uri="{0D108BD9-81ED-4DB2-BD59-A6C34878D82A}">
                    <a16:rowId xmlns:a16="http://schemas.microsoft.com/office/drawing/2014/main" val="959849595"/>
                  </a:ext>
                </a:extLst>
              </a:tr>
              <a:tr h="147858">
                <a:tc>
                  <a:txBody>
                    <a:bodyPr/>
                    <a:lstStyle/>
                    <a:p>
                      <a:r>
                        <a:rPr lang="en-US" sz="2400">
                          <a:latin typeface="Calibri" panose="020F0502020204030204" pitchFamily="34" charset="0"/>
                          <a:cs typeface="Calibri" panose="020F0502020204030204" pitchFamily="34" charset="0"/>
                        </a:rPr>
                        <a:t>Class 2</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67/4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45/4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70/4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78/4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33/4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72/4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17/4</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40/4</a:t>
                      </a:r>
                    </a:p>
                  </a:txBody>
                  <a:tcPr marL="44357" marR="44357" marT="22179" marB="22179" anchor="ctr"/>
                </a:tc>
                <a:extLst>
                  <a:ext uri="{0D108BD9-81ED-4DB2-BD59-A6C34878D82A}">
                    <a16:rowId xmlns:a16="http://schemas.microsoft.com/office/drawing/2014/main" val="324664901"/>
                  </a:ext>
                </a:extLst>
              </a:tr>
              <a:tr h="147858">
                <a:tc>
                  <a:txBody>
                    <a:bodyPr/>
                    <a:lstStyle/>
                    <a:p>
                      <a:r>
                        <a:rPr lang="en-US" sz="2400">
                          <a:latin typeface="Calibri" panose="020F0502020204030204" pitchFamily="34" charset="0"/>
                          <a:cs typeface="Calibri" panose="020F0502020204030204" pitchFamily="34" charset="0"/>
                        </a:rPr>
                        <a:t>Class 3</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12/1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3/1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6/1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6/1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11/1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6/1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9/1</a:t>
                      </a:r>
                    </a:p>
                  </a:txBody>
                  <a:tcPr marL="44357" marR="44357" marT="22179" marB="22179" anchor="ctr"/>
                </a:tc>
                <a:tc>
                  <a:txBody>
                    <a:bodyPr/>
                    <a:lstStyle/>
                    <a:p>
                      <a:r>
                        <a:rPr lang="en-US" sz="2400">
                          <a:latin typeface="Calibri" panose="020F0502020204030204" pitchFamily="34" charset="0"/>
                          <a:cs typeface="Calibri" panose="020F0502020204030204" pitchFamily="34" charset="0"/>
                        </a:rPr>
                        <a:t>3/1</a:t>
                      </a:r>
                    </a:p>
                  </a:txBody>
                  <a:tcPr marL="44357" marR="44357" marT="22179" marB="22179" anchor="ctr"/>
                </a:tc>
                <a:extLst>
                  <a:ext uri="{0D108BD9-81ED-4DB2-BD59-A6C34878D82A}">
                    <a16:rowId xmlns:a16="http://schemas.microsoft.com/office/drawing/2014/main" val="3384705746"/>
                  </a:ext>
                </a:extLst>
              </a:tr>
              <a:tr h="147858">
                <a:tc>
                  <a:txBody>
                    <a:bodyPr/>
                    <a:lstStyle/>
                    <a:p>
                      <a:r>
                        <a:rPr lang="en-US" sz="2400" b="1" dirty="0">
                          <a:latin typeface="Calibri" panose="020F0502020204030204" pitchFamily="34" charset="0"/>
                          <a:cs typeface="Calibri" panose="020F0502020204030204" pitchFamily="34" charset="0"/>
                        </a:rPr>
                        <a:t>Assign</a:t>
                      </a:r>
                      <a:endParaRPr lang="en-US" sz="2400" dirty="0">
                        <a:latin typeface="Calibri" panose="020F0502020204030204" pitchFamily="34" charset="0"/>
                        <a:cs typeface="Calibri" panose="020F0502020204030204" pitchFamily="34" charset="0"/>
                      </a:endParaRP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C2</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C1</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C2</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C2</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C3</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C2</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C3</a:t>
                      </a:r>
                    </a:p>
                  </a:txBody>
                  <a:tcPr marL="44357" marR="44357" marT="22179" marB="22179" anchor="ctr"/>
                </a:tc>
                <a:tc>
                  <a:txBody>
                    <a:bodyPr/>
                    <a:lstStyle/>
                    <a:p>
                      <a:r>
                        <a:rPr lang="en-US" sz="2400" dirty="0">
                          <a:latin typeface="Calibri" panose="020F0502020204030204" pitchFamily="34" charset="0"/>
                          <a:cs typeface="Calibri" panose="020F0502020204030204" pitchFamily="34" charset="0"/>
                        </a:rPr>
                        <a:t>C1</a:t>
                      </a:r>
                    </a:p>
                  </a:txBody>
                  <a:tcPr marL="44357" marR="44357" marT="22179" marB="22179" anchor="ctr"/>
                </a:tc>
                <a:extLst>
                  <a:ext uri="{0D108BD9-81ED-4DB2-BD59-A6C34878D82A}">
                    <a16:rowId xmlns:a16="http://schemas.microsoft.com/office/drawing/2014/main" val="841024846"/>
                  </a:ext>
                </a:extLst>
              </a:tr>
            </a:tbl>
          </a:graphicData>
        </a:graphic>
      </p:graphicFrame>
      <p:sp>
        <p:nvSpPr>
          <p:cNvPr id="3" name="Content Placeholder 2">
            <a:extLst>
              <a:ext uri="{FF2B5EF4-FFF2-40B4-BE49-F238E27FC236}">
                <a16:creationId xmlns:a16="http://schemas.microsoft.com/office/drawing/2014/main" id="{3459E955-53B6-4BE8-8388-1048F0006FB1}"/>
              </a:ext>
            </a:extLst>
          </p:cNvPr>
          <p:cNvSpPr>
            <a:spLocks noGrp="1"/>
          </p:cNvSpPr>
          <p:nvPr>
            <p:ph sz="quarter" idx="14"/>
          </p:nvPr>
        </p:nvSpPr>
        <p:spPr>
          <a:xfrm>
            <a:off x="773113" y="3465541"/>
            <a:ext cx="10809288" cy="2525684"/>
          </a:xfrm>
        </p:spPr>
        <p:txBody>
          <a:bodyPr/>
          <a:lstStyle/>
          <a:p>
            <a:r>
              <a:rPr lang="en-US" sz="2600" dirty="0">
                <a:latin typeface="Calibri" panose="020F0502020204030204" pitchFamily="34" charset="0"/>
                <a:cs typeface="Calibri" panose="020F0502020204030204" pitchFamily="34" charset="0"/>
              </a:rPr>
              <a:t>After new assignments, </a:t>
            </a:r>
            <a:r>
              <a:rPr lang="en-US" sz="2600" b="1" dirty="0">
                <a:latin typeface="Calibri" panose="020F0502020204030204" pitchFamily="34" charset="0"/>
                <a:cs typeface="Calibri" panose="020F0502020204030204" pitchFamily="34" charset="0"/>
              </a:rPr>
              <a:t>centroids are recalculated</a:t>
            </a:r>
            <a:r>
              <a:rPr lang="en-US" sz="2600" dirty="0">
                <a:latin typeface="Calibri" panose="020F0502020204030204" pitchFamily="34" charset="0"/>
                <a:cs typeface="Calibri" panose="020F0502020204030204" pitchFamily="34" charset="0"/>
              </a:rPr>
              <a:t> again. These are based on the </a:t>
            </a:r>
            <a:r>
              <a:rPr lang="en-US" sz="2600" b="1" dirty="0">
                <a:latin typeface="Calibri" panose="020F0502020204030204" pitchFamily="34" charset="0"/>
                <a:cs typeface="Calibri" panose="020F0502020204030204" pitchFamily="34" charset="0"/>
              </a:rPr>
              <a:t>new groups</a:t>
            </a:r>
            <a:r>
              <a:rPr lang="en-US" sz="2600" dirty="0">
                <a:latin typeface="Calibri" panose="020F0502020204030204" pitchFamily="34" charset="0"/>
                <a:cs typeface="Calibri" panose="020F0502020204030204" pitchFamily="34" charset="0"/>
              </a:rPr>
              <a:t> of terms</a:t>
            </a:r>
          </a:p>
          <a:p>
            <a:r>
              <a:rPr lang="en-US" sz="2600" b="1" dirty="0">
                <a:latin typeface="Calibri" panose="020F0502020204030204" pitchFamily="34" charset="0"/>
                <a:cs typeface="Calibri" panose="020F0502020204030204" pitchFamily="34" charset="0"/>
              </a:rPr>
              <a:t>Only Term 7</a:t>
            </a:r>
            <a:r>
              <a:rPr lang="en-US" sz="2600" dirty="0">
                <a:latin typeface="Calibri" panose="020F0502020204030204" pitchFamily="34" charset="0"/>
                <a:cs typeface="Calibri" panose="020F0502020204030204" pitchFamily="34" charset="0"/>
              </a:rPr>
              <a:t> moved from Class 1 to Class 3, which makes sense because:</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Its similarity to Class 1 was weak.</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It’s closer to Class 3’s centroid now.</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128</a:t>
            </a:fld>
            <a:endParaRPr lang="en-US" sz="900">
              <a:solidFill>
                <a:schemeClr val="lt1"/>
              </a:solidFill>
            </a:endParaRPr>
          </a:p>
        </p:txBody>
      </p:sp>
    </p:spTree>
    <p:extLst>
      <p:ext uri="{BB962C8B-B14F-4D97-AF65-F5344CB8AC3E}">
        <p14:creationId xmlns:p14="http://schemas.microsoft.com/office/powerpoint/2010/main" val="115326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Key Observation</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Computation overhead: O(n) </a:t>
            </a:r>
          </a:p>
          <a:p>
            <a:r>
              <a:rPr lang="en-US" sz="2600" dirty="0">
                <a:latin typeface="Calibri" panose="020F0502020204030204" pitchFamily="34" charset="0"/>
                <a:cs typeface="Calibri" panose="020F0502020204030204" pitchFamily="34" charset="0"/>
              </a:rPr>
              <a:t>The number of classes is defined at the start of the process and cannot grow – It is possible to be fewer classes at the end of the process </a:t>
            </a:r>
          </a:p>
          <a:p>
            <a:r>
              <a:rPr lang="en-US" sz="2600" dirty="0">
                <a:latin typeface="Calibri" panose="020F0502020204030204" pitchFamily="34" charset="0"/>
                <a:cs typeface="Calibri" panose="020F0502020204030204" pitchFamily="34" charset="0"/>
              </a:rPr>
              <a:t>Since all terms must be assigned to a class, it forces terms to be allocated to classes, even if their similarity to the class is very weak compared to other terms assigned</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129</a:t>
            </a:fld>
            <a:endParaRPr lang="en-US" sz="900">
              <a:solidFill>
                <a:schemeClr val="lt1"/>
              </a:solidFill>
            </a:endParaRPr>
          </a:p>
        </p:txBody>
      </p:sp>
    </p:spTree>
    <p:extLst>
      <p:ext uri="{BB962C8B-B14F-4D97-AF65-F5344CB8AC3E}">
        <p14:creationId xmlns:p14="http://schemas.microsoft.com/office/powerpoint/2010/main" val="252001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1.	Estimate Log-Odds </a:t>
            </a:r>
          </a:p>
        </p:txBody>
      </p:sp>
      <p:sp>
        <p:nvSpPr>
          <p:cNvPr id="16" name="Content Placeholder 15">
            <a:extLst>
              <a:ext uri="{FF2B5EF4-FFF2-40B4-BE49-F238E27FC236}">
                <a16:creationId xmlns:a16="http://schemas.microsoft.com/office/drawing/2014/main" id="{0D4A0122-E309-4936-8512-6E90516DD867}"/>
              </a:ext>
            </a:extLst>
          </p:cNvPr>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a:t>
            </a:fld>
            <a:endParaRPr lang="en-US" sz="900">
              <a:solidFill>
                <a:schemeClr val="lt1"/>
              </a:solidFill>
            </a:endParaRPr>
          </a:p>
        </p:txBody>
      </p:sp>
      <p:pic>
        <p:nvPicPr>
          <p:cNvPr id="15" name="Picture 14">
            <a:extLst>
              <a:ext uri="{FF2B5EF4-FFF2-40B4-BE49-F238E27FC236}">
                <a16:creationId xmlns:a16="http://schemas.microsoft.com/office/drawing/2014/main" id="{409CF192-BA00-4E47-BFFE-3A9DBD779CA8}"/>
              </a:ext>
            </a:extLst>
          </p:cNvPr>
          <p:cNvPicPr>
            <a:picLocks noChangeAspect="1"/>
          </p:cNvPicPr>
          <p:nvPr/>
        </p:nvPicPr>
        <p:blipFill>
          <a:blip r:embed="rId2"/>
          <a:stretch>
            <a:fillRect/>
          </a:stretch>
        </p:blipFill>
        <p:spPr>
          <a:xfrm>
            <a:off x="963681" y="1415309"/>
            <a:ext cx="10380180" cy="1863109"/>
          </a:xfrm>
          <a:prstGeom prst="rect">
            <a:avLst/>
          </a:prstGeom>
        </p:spPr>
      </p:pic>
      <p:pic>
        <p:nvPicPr>
          <p:cNvPr id="18" name="Picture 17">
            <a:extLst>
              <a:ext uri="{FF2B5EF4-FFF2-40B4-BE49-F238E27FC236}">
                <a16:creationId xmlns:a16="http://schemas.microsoft.com/office/drawing/2014/main" id="{E558AF57-E83B-43A4-BA10-517E67B6FDF0}"/>
              </a:ext>
            </a:extLst>
          </p:cNvPr>
          <p:cNvPicPr>
            <a:picLocks noChangeAspect="1"/>
          </p:cNvPicPr>
          <p:nvPr/>
        </p:nvPicPr>
        <p:blipFill>
          <a:blip r:embed="rId3"/>
          <a:stretch>
            <a:fillRect/>
          </a:stretch>
        </p:blipFill>
        <p:spPr>
          <a:xfrm>
            <a:off x="1872180" y="3734410"/>
            <a:ext cx="8447640" cy="2017937"/>
          </a:xfrm>
          <a:prstGeom prst="rect">
            <a:avLst/>
          </a:prstGeom>
        </p:spPr>
      </p:pic>
    </p:spTree>
    <p:extLst>
      <p:ext uri="{BB962C8B-B14F-4D97-AF65-F5344CB8AC3E}">
        <p14:creationId xmlns:p14="http://schemas.microsoft.com/office/powerpoint/2010/main" val="1984762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sz="3400" dirty="0"/>
              <a:t>Automatic Term Clustering - One Pass Assignments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It's a very fast clustering method where:</a:t>
            </a:r>
          </a:p>
          <a:p>
            <a:pPr lvl="1"/>
            <a:r>
              <a:rPr lang="en-US" sz="2600" dirty="0">
                <a:latin typeface="Calibri" panose="020F0502020204030204" pitchFamily="34" charset="0"/>
                <a:cs typeface="Calibri" panose="020F0502020204030204" pitchFamily="34" charset="0"/>
              </a:rPr>
              <a:t>Each term (like a word or document) is processed only once.</a:t>
            </a:r>
          </a:p>
          <a:p>
            <a:pPr lvl="1"/>
            <a:r>
              <a:rPr lang="en-US" sz="2600" dirty="0">
                <a:latin typeface="Calibri" panose="020F0502020204030204" pitchFamily="34" charset="0"/>
                <a:cs typeface="Calibri" panose="020F0502020204030204" pitchFamily="34" charset="0"/>
              </a:rPr>
              <a:t>There's no iteration like in k-means.</a:t>
            </a:r>
          </a:p>
          <a:p>
            <a:pPr lvl="1"/>
            <a:r>
              <a:rPr lang="en-US" sz="2600" dirty="0">
                <a:latin typeface="Calibri" panose="020F0502020204030204" pitchFamily="34" charset="0"/>
                <a:cs typeface="Calibri" panose="020F0502020204030204" pitchFamily="34" charset="0"/>
              </a:rPr>
              <a:t>Clusters are formed on the fly based on a similarity threshold.</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130</a:t>
            </a:fld>
            <a:endParaRPr lang="en-US" sz="900">
              <a:solidFill>
                <a:schemeClr val="lt1"/>
              </a:solidFill>
            </a:endParaRPr>
          </a:p>
        </p:txBody>
      </p:sp>
    </p:spTree>
    <p:extLst>
      <p:ext uri="{BB962C8B-B14F-4D97-AF65-F5344CB8AC3E}">
        <p14:creationId xmlns:p14="http://schemas.microsoft.com/office/powerpoint/2010/main" val="3269121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Step-by-Step Process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Start with Term 1</a:t>
            </a:r>
          </a:p>
          <a:p>
            <a:pPr lvl="1"/>
            <a:r>
              <a:rPr lang="en-US" sz="2600" dirty="0">
                <a:latin typeface="Calibri" panose="020F0502020204030204" pitchFamily="34" charset="0"/>
                <a:cs typeface="Calibri" panose="020F0502020204030204" pitchFamily="34" charset="0"/>
              </a:rPr>
              <a:t>Automatically assign it to Class 1 (because it’s the first one).</a:t>
            </a:r>
          </a:p>
          <a:p>
            <a:pPr marL="444500" indent="-342900">
              <a:buFont typeface="+mj-lt"/>
              <a:buAutoNum type="arabicPeriod"/>
            </a:pPr>
            <a:r>
              <a:rPr lang="en-US" sz="2600" dirty="0">
                <a:latin typeface="Calibri" panose="020F0502020204030204" pitchFamily="34" charset="0"/>
                <a:cs typeface="Calibri" panose="020F0502020204030204" pitchFamily="34" charset="0"/>
              </a:rPr>
              <a:t>For each next term, do:</a:t>
            </a:r>
          </a:p>
          <a:p>
            <a:pPr lvl="1"/>
            <a:r>
              <a:rPr lang="en-US" sz="2600" dirty="0">
                <a:latin typeface="Calibri" panose="020F0502020204030204" pitchFamily="34" charset="0"/>
                <a:cs typeface="Calibri" panose="020F0502020204030204" pitchFamily="34" charset="0"/>
              </a:rPr>
              <a:t>Compare it to the centroid of each existing class.</a:t>
            </a:r>
          </a:p>
          <a:p>
            <a:pPr lvl="1"/>
            <a:r>
              <a:rPr lang="en-US" sz="2600" dirty="0">
                <a:latin typeface="Calibri" panose="020F0502020204030204" pitchFamily="34" charset="0"/>
                <a:cs typeface="Calibri" panose="020F0502020204030204" pitchFamily="34" charset="0"/>
              </a:rPr>
              <a:t>If the highest similarity is greater than or equal to the threshold (e.g., 10), assign it to that class.</a:t>
            </a:r>
          </a:p>
          <a:p>
            <a:pPr lvl="1"/>
            <a:r>
              <a:rPr lang="en-US" sz="2600" dirty="0">
                <a:latin typeface="Calibri" panose="020F0502020204030204" pitchFamily="34" charset="0"/>
                <a:cs typeface="Calibri" panose="020F0502020204030204" pitchFamily="34" charset="0"/>
              </a:rPr>
              <a:t>Otherwise, create a new class and assign the term there.</a:t>
            </a:r>
          </a:p>
          <a:p>
            <a:pPr lvl="1"/>
            <a:r>
              <a:rPr lang="en-US" sz="2600" dirty="0">
                <a:latin typeface="Calibri" panose="020F0502020204030204" pitchFamily="34" charset="0"/>
                <a:cs typeface="Calibri" panose="020F0502020204030204" pitchFamily="34" charset="0"/>
              </a:rPr>
              <a:t>After assigning a term to a class, update that class's centroid (average of vectors of its members).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131</a:t>
            </a:fld>
            <a:endParaRPr lang="en-US" sz="900">
              <a:solidFill>
                <a:schemeClr val="lt1"/>
              </a:solidFill>
            </a:endParaRPr>
          </a:p>
        </p:txBody>
      </p:sp>
    </p:spTree>
    <p:extLst>
      <p:ext uri="{BB962C8B-B14F-4D97-AF65-F5344CB8AC3E}">
        <p14:creationId xmlns:p14="http://schemas.microsoft.com/office/powerpoint/2010/main" val="23626524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Example Centroid Calculations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0" y="1552575"/>
            <a:ext cx="4919003" cy="2273837"/>
          </a:xfrm>
        </p:spPr>
        <p:txBody>
          <a:bodyPr/>
          <a:lstStyle/>
          <a:p>
            <a:r>
              <a:rPr lang="en-US" sz="2600" dirty="0">
                <a:latin typeface="Calibri" panose="020F0502020204030204" pitchFamily="34" charset="0"/>
                <a:cs typeface="Calibri" panose="020F0502020204030204" pitchFamily="34" charset="0"/>
              </a:rPr>
              <a:t>Class 1 = Term 1, Term 3, Term 4 </a:t>
            </a:r>
          </a:p>
          <a:p>
            <a:r>
              <a:rPr lang="en-US" sz="2600" dirty="0">
                <a:latin typeface="Calibri" panose="020F0502020204030204" pitchFamily="34" charset="0"/>
                <a:cs typeface="Calibri" panose="020F0502020204030204" pitchFamily="34" charset="0"/>
              </a:rPr>
              <a:t>Class 2 = Term 2, Term 6, Term 8</a:t>
            </a:r>
          </a:p>
          <a:p>
            <a:r>
              <a:rPr lang="en-US" sz="2600" dirty="0">
                <a:latin typeface="Calibri" panose="020F0502020204030204" pitchFamily="34" charset="0"/>
                <a:cs typeface="Calibri" panose="020F0502020204030204" pitchFamily="34" charset="0"/>
              </a:rPr>
              <a:t>Class 3 = Term 5 </a:t>
            </a:r>
          </a:p>
          <a:p>
            <a:r>
              <a:rPr lang="en-US" sz="2600" dirty="0">
                <a:latin typeface="Calibri" panose="020F0502020204030204" pitchFamily="34" charset="0"/>
                <a:cs typeface="Calibri" panose="020F0502020204030204" pitchFamily="34" charset="0"/>
              </a:rPr>
              <a:t>Class 4 = Term 7</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132</a:t>
            </a:fld>
            <a:endParaRPr lang="en-US" sz="900">
              <a:solidFill>
                <a:schemeClr val="lt1"/>
              </a:solidFill>
            </a:endParaRPr>
          </a:p>
        </p:txBody>
      </p:sp>
      <p:sp>
        <p:nvSpPr>
          <p:cNvPr id="4" name="Content Placeholder 3">
            <a:extLst>
              <a:ext uri="{FF2B5EF4-FFF2-40B4-BE49-F238E27FC236}">
                <a16:creationId xmlns:a16="http://schemas.microsoft.com/office/drawing/2014/main" id="{394F56B0-9EC3-4C93-8613-BEDFD599F6A5}"/>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99743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Example Centroid Calculations</a:t>
            </a:r>
          </a:p>
        </p:txBody>
      </p:sp>
      <p:sp>
        <p:nvSpPr>
          <p:cNvPr id="3" name="Content Placeholder 2">
            <a:extLst>
              <a:ext uri="{FF2B5EF4-FFF2-40B4-BE49-F238E27FC236}">
                <a16:creationId xmlns:a16="http://schemas.microsoft.com/office/drawing/2014/main" id="{9E9B950A-153E-471B-8D3D-EC3240382377}"/>
              </a:ext>
            </a:extLst>
          </p:cNvPr>
          <p:cNvSpPr>
            <a:spLocks noGrp="1"/>
          </p:cNvSpPr>
          <p:nvPr>
            <p:ph sz="quarter" idx="14"/>
          </p:nvPr>
        </p:nvSpPr>
        <p:spPr/>
        <p:txBody>
          <a:bodyPr/>
          <a:lstStyle/>
          <a:p>
            <a:r>
              <a:rPr lang="en-US" sz="2400" dirty="0">
                <a:latin typeface="Calibri" panose="020F0502020204030204" pitchFamily="34" charset="0"/>
                <a:cs typeface="Calibri" panose="020F0502020204030204" pitchFamily="34" charset="0"/>
              </a:rPr>
              <a:t>Similarly for </a:t>
            </a:r>
            <a:r>
              <a:rPr lang="en-US" sz="2400" b="1" dirty="0">
                <a:latin typeface="Calibri" panose="020F0502020204030204" pitchFamily="34" charset="0"/>
                <a:cs typeface="Calibri" panose="020F0502020204030204" pitchFamily="34" charset="0"/>
              </a:rPr>
              <a:t>Class 2</a:t>
            </a:r>
            <a:r>
              <a:rPr lang="en-US" sz="2400" dirty="0">
                <a:latin typeface="Calibri" panose="020F0502020204030204" pitchFamily="34" charset="0"/>
                <a:cs typeface="Calibri" panose="020F0502020204030204" pitchFamily="34" charset="0"/>
              </a:rPr>
              <a:t>:</a:t>
            </a:r>
          </a:p>
          <a:p>
            <a:r>
              <a:rPr lang="en-US" sz="2400" b="1" dirty="0">
                <a:latin typeface="Calibri" panose="020F0502020204030204" pitchFamily="34" charset="0"/>
                <a:cs typeface="Calibri" panose="020F0502020204030204" pitchFamily="34" charset="0"/>
              </a:rPr>
              <a:t>After Term2 &amp; Term6:</a:t>
            </a:r>
          </a:p>
          <a:p>
            <a:r>
              <a:rPr lang="en-US" sz="2400" dirty="0">
                <a:latin typeface="Calibri" panose="020F0502020204030204" pitchFamily="34" charset="0"/>
                <a:cs typeface="Calibri" panose="020F0502020204030204" pitchFamily="34" charset="0"/>
              </a:rPr>
              <a:t>Term2: (6, 1, 0, 0, 3)</a:t>
            </a:r>
          </a:p>
          <a:p>
            <a:r>
              <a:rPr lang="en-US" sz="2400" dirty="0">
                <a:latin typeface="Calibri" panose="020F0502020204030204" pitchFamily="34" charset="0"/>
                <a:cs typeface="Calibri" panose="020F0502020204030204" pitchFamily="34" charset="0"/>
              </a:rPr>
              <a:t>Term6: (0, 2, 0, 1, 3)</a:t>
            </a:r>
          </a:p>
          <a:p>
            <a:r>
              <a:rPr lang="en-US" sz="2400" dirty="0">
                <a:latin typeface="Calibri" panose="020F0502020204030204" pitchFamily="34" charset="0"/>
                <a:cs typeface="Calibri" panose="020F0502020204030204" pitchFamily="34" charset="0"/>
              </a:rPr>
              <a:t>Centroid = (6+0)/2, (1+2)/2, (0+0)/2, (0+1)/2, (3+3)/2  </a:t>
            </a:r>
          </a:p>
          <a:p>
            <a:pPr marL="101600" indent="0">
              <a:buNone/>
            </a:pPr>
            <a:r>
              <a:rPr lang="en-US" sz="2400" dirty="0">
                <a:latin typeface="Calibri" panose="020F0502020204030204" pitchFamily="34" charset="0"/>
                <a:cs typeface="Calibri" panose="020F0502020204030204" pitchFamily="34" charset="0"/>
              </a:rPr>
              <a:t>	      = (3, 1.5, 0, 0.5, 3)</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133</a:t>
            </a:fld>
            <a:endParaRPr lang="en-US" sz="900">
              <a:solidFill>
                <a:schemeClr val="lt1"/>
              </a:solidFill>
            </a:endParaRPr>
          </a:p>
        </p:txBody>
      </p:sp>
      <p:sp>
        <p:nvSpPr>
          <p:cNvPr id="8" name="Content Placeholder 1">
            <a:extLst>
              <a:ext uri="{FF2B5EF4-FFF2-40B4-BE49-F238E27FC236}">
                <a16:creationId xmlns:a16="http://schemas.microsoft.com/office/drawing/2014/main" id="{D17C2225-18F3-4FF7-89B9-7377EA341439}"/>
              </a:ext>
            </a:extLst>
          </p:cNvPr>
          <p:cNvSpPr txBox="1">
            <a:spLocks/>
          </p:cNvSpPr>
          <p:nvPr/>
        </p:nvSpPr>
        <p:spPr>
          <a:xfrm>
            <a:off x="693655" y="1414951"/>
            <a:ext cx="5322628" cy="457627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400" b="1" dirty="0">
                <a:latin typeface="Calibri" panose="020F0502020204030204" pitchFamily="34" charset="0"/>
                <a:cs typeface="Calibri" panose="020F0502020204030204" pitchFamily="34" charset="0"/>
              </a:rPr>
              <a:t>Term1</a:t>
            </a:r>
            <a:r>
              <a:rPr lang="en-US" sz="2400" dirty="0">
                <a:latin typeface="Calibri" panose="020F0502020204030204" pitchFamily="34" charset="0"/>
                <a:cs typeface="Calibri" panose="020F0502020204030204" pitchFamily="34" charset="0"/>
              </a:rPr>
              <a:t>:  (0, 4, 3, 0, 2)</a:t>
            </a:r>
          </a:p>
          <a:p>
            <a:r>
              <a:rPr lang="en-US" sz="2400" b="1" dirty="0">
                <a:latin typeface="Calibri" panose="020F0502020204030204" pitchFamily="34" charset="0"/>
                <a:cs typeface="Calibri" panose="020F0502020204030204" pitchFamily="34" charset="0"/>
              </a:rPr>
              <a:t>Term3</a:t>
            </a:r>
            <a:r>
              <a:rPr lang="en-US" sz="2400" dirty="0">
                <a:latin typeface="Calibri" panose="020F0502020204030204" pitchFamily="34" charset="0"/>
                <a:cs typeface="Calibri" panose="020F0502020204030204" pitchFamily="34" charset="0"/>
              </a:rPr>
              <a:t>:  (0, 3, 0, 1, 2)</a:t>
            </a:r>
          </a:p>
          <a:p>
            <a:r>
              <a:rPr lang="en-US" sz="2400" b="1" dirty="0">
                <a:latin typeface="Calibri" panose="020F0502020204030204" pitchFamily="34" charset="0"/>
                <a:cs typeface="Calibri" panose="020F0502020204030204" pitchFamily="34" charset="0"/>
              </a:rPr>
              <a:t>Centroid</a:t>
            </a:r>
            <a:r>
              <a:rPr lang="en-US" sz="2400" dirty="0">
                <a:latin typeface="Calibri" panose="020F0502020204030204" pitchFamily="34" charset="0"/>
                <a:cs typeface="Calibri" panose="020F0502020204030204" pitchFamily="34" charset="0"/>
              </a:rPr>
              <a:t> = (0+0)/2, (4+3)/2, (3+0)/2, (0+1)/2, (2+2)/2  </a:t>
            </a:r>
          </a:p>
          <a:p>
            <a:pPr marL="101600"/>
            <a:r>
              <a:rPr lang="en-US" sz="2400" dirty="0">
                <a:latin typeface="Calibri" panose="020F0502020204030204" pitchFamily="34" charset="0"/>
                <a:cs typeface="Calibri" panose="020F0502020204030204" pitchFamily="34" charset="0"/>
              </a:rPr>
              <a:t>	   = (0, 7/2, 3/2, 0.5, 2)</a:t>
            </a:r>
          </a:p>
          <a:p>
            <a:r>
              <a:rPr lang="en-US" sz="2400" b="1" dirty="0">
                <a:latin typeface="Calibri" panose="020F0502020204030204" pitchFamily="34" charset="0"/>
                <a:cs typeface="Calibri" panose="020F0502020204030204" pitchFamily="34" charset="0"/>
              </a:rPr>
              <a:t>Term4</a:t>
            </a:r>
            <a:r>
              <a:rPr lang="en-US" sz="2400" dirty="0">
                <a:latin typeface="Calibri" panose="020F0502020204030204" pitchFamily="34" charset="0"/>
                <a:cs typeface="Calibri" panose="020F0502020204030204" pitchFamily="34" charset="0"/>
              </a:rPr>
              <a:t>: (0, 3, 0, 2, 3)</a:t>
            </a:r>
          </a:p>
          <a:p>
            <a:r>
              <a:rPr lang="en-US" sz="2400" b="1" dirty="0">
                <a:latin typeface="Calibri" panose="020F0502020204030204" pitchFamily="34" charset="0"/>
                <a:cs typeface="Calibri" panose="020F0502020204030204" pitchFamily="34" charset="0"/>
              </a:rPr>
              <a:t>New Centroid </a:t>
            </a:r>
            <a:r>
              <a:rPr lang="en-US" sz="2400" dirty="0">
                <a:latin typeface="Calibri" panose="020F0502020204030204" pitchFamily="34" charset="0"/>
                <a:cs typeface="Calibri" panose="020F0502020204030204" pitchFamily="34" charset="0"/>
              </a:rPr>
              <a:t>= (0+0+0)/3, (4+3+3)/3, (3+0+0)/3, (0+1+2)/3, (2+2+3)/3  </a:t>
            </a:r>
          </a:p>
          <a:p>
            <a:pPr marL="101600"/>
            <a:r>
              <a:rPr lang="en-US" sz="2400" dirty="0">
                <a:latin typeface="Calibri" panose="020F0502020204030204" pitchFamily="34" charset="0"/>
                <a:cs typeface="Calibri" panose="020F0502020204030204" pitchFamily="34" charset="0"/>
              </a:rPr>
              <a:t>	           = (0, 10/3, 1, 1, 7/3)</a:t>
            </a:r>
          </a:p>
          <a:p>
            <a:endParaRPr lang="en-US" sz="2400" dirty="0">
              <a:latin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12856037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6CEB-7660-4CFF-B38A-0D33C194A17A}"/>
              </a:ext>
            </a:extLst>
          </p:cNvPr>
          <p:cNvSpPr>
            <a:spLocks noGrp="1"/>
          </p:cNvSpPr>
          <p:nvPr>
            <p:ph type="title"/>
          </p:nvPr>
        </p:nvSpPr>
        <p:spPr/>
        <p:txBody>
          <a:bodyPr/>
          <a:lstStyle/>
          <a:p>
            <a:r>
              <a:rPr lang="en-US" dirty="0"/>
              <a:t>Characteristics of One Pass Assignment</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Pros</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Very fast → </a:t>
            </a:r>
            <a:r>
              <a:rPr lang="en-US" sz="2600" b="1" dirty="0">
                <a:latin typeface="Calibri" panose="020F0502020204030204" pitchFamily="34" charset="0"/>
                <a:cs typeface="Calibri" panose="020F0502020204030204" pitchFamily="34" charset="0"/>
              </a:rPr>
              <a:t>O(n) time complexity</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No need to specify number of clusters beforehand.</a:t>
            </a:r>
          </a:p>
          <a:p>
            <a:r>
              <a:rPr lang="en-US" sz="2600" dirty="0">
                <a:latin typeface="Calibri" panose="020F0502020204030204" pitchFamily="34" charset="0"/>
                <a:cs typeface="Calibri" panose="020F0502020204030204" pitchFamily="34" charset="0"/>
              </a:rPr>
              <a:t>Great for streaming data or massive datasets.</a:t>
            </a:r>
          </a:p>
        </p:txBody>
      </p:sp>
      <p:sp>
        <p:nvSpPr>
          <p:cNvPr id="3" name="Content Placeholder 2">
            <a:extLst>
              <a:ext uri="{FF2B5EF4-FFF2-40B4-BE49-F238E27FC236}">
                <a16:creationId xmlns:a16="http://schemas.microsoft.com/office/drawing/2014/main" id="{FBA24B65-035B-4AF2-A9D3-65CDD187D024}"/>
              </a:ext>
            </a:extLst>
          </p:cNvPr>
          <p:cNvSpPr>
            <a:spLocks noGrp="1"/>
          </p:cNvSpPr>
          <p:nvPr>
            <p:ph sz="quarter" idx="14"/>
          </p:nvPr>
        </p:nvSpPr>
        <p:spPr/>
        <p:txBody>
          <a:bodyPr/>
          <a:lstStyle/>
          <a:p>
            <a:r>
              <a:rPr lang="en-US" sz="2600" b="1" dirty="0">
                <a:latin typeface="Calibri" panose="020F0502020204030204" pitchFamily="34" charset="0"/>
                <a:cs typeface="Calibri" panose="020F0502020204030204" pitchFamily="34" charset="0"/>
              </a:rPr>
              <a:t>Cons</a:t>
            </a:r>
            <a:r>
              <a:rPr lang="en-US" sz="2600" dirty="0">
                <a:latin typeface="Calibri" panose="020F0502020204030204" pitchFamily="34" charset="0"/>
                <a:cs typeface="Calibri" panose="020F0502020204030204" pitchFamily="34" charset="0"/>
              </a:rPr>
              <a:t>:</a:t>
            </a:r>
          </a:p>
          <a:p>
            <a:r>
              <a:rPr lang="en-US" sz="2600" b="1" dirty="0">
                <a:latin typeface="Calibri" panose="020F0502020204030204" pitchFamily="34" charset="0"/>
                <a:cs typeface="Calibri" panose="020F0502020204030204" pitchFamily="34" charset="0"/>
              </a:rPr>
              <a:t>Order-sensitive</a:t>
            </a:r>
            <a:r>
              <a:rPr lang="en-US" sz="2600" dirty="0">
                <a:latin typeface="Calibri" panose="020F0502020204030204" pitchFamily="34" charset="0"/>
                <a:cs typeface="Calibri" panose="020F0502020204030204" pitchFamily="34" charset="0"/>
              </a:rPr>
              <a:t>: the final clusters depend on the order of terms.</a:t>
            </a:r>
          </a:p>
          <a:p>
            <a:r>
              <a:rPr lang="en-US" sz="2600" dirty="0">
                <a:latin typeface="Calibri" panose="020F0502020204030204" pitchFamily="34" charset="0"/>
                <a:cs typeface="Calibri" panose="020F0502020204030204" pitchFamily="34" charset="0"/>
              </a:rPr>
              <a:t>Doesn’t guarantee optimal clusters.</a:t>
            </a:r>
          </a:p>
          <a:p>
            <a:r>
              <a:rPr lang="en-US" sz="2600" dirty="0">
                <a:latin typeface="Calibri" panose="020F0502020204030204" pitchFamily="34" charset="0"/>
                <a:cs typeface="Calibri" panose="020F0502020204030204" pitchFamily="34" charset="0"/>
              </a:rPr>
              <a:t>Once assigned, terms don’t move—even if a better cluster forms later</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134</a:t>
            </a:fld>
            <a:endParaRPr lang="en-US" sz="900">
              <a:solidFill>
                <a:schemeClr val="lt1"/>
              </a:solidFill>
            </a:endParaRPr>
          </a:p>
        </p:txBody>
      </p:sp>
    </p:spTree>
    <p:extLst>
      <p:ext uri="{BB962C8B-B14F-4D97-AF65-F5344CB8AC3E}">
        <p14:creationId xmlns:p14="http://schemas.microsoft.com/office/powerpoint/2010/main" val="19208675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Item Clustering</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Think about manual item clustering, which is inherent in any library or filing system – one item one category</a:t>
            </a:r>
          </a:p>
          <a:p>
            <a:r>
              <a:rPr lang="en-US" sz="2600" dirty="0">
                <a:latin typeface="Calibri" panose="020F0502020204030204" pitchFamily="34" charset="0"/>
                <a:cs typeface="Calibri" panose="020F0502020204030204" pitchFamily="34" charset="0"/>
              </a:rPr>
              <a:t>Automatic clustering – one primary category and several “secondary” categories </a:t>
            </a:r>
          </a:p>
          <a:p>
            <a:r>
              <a:rPr lang="en-US" sz="2600" dirty="0">
                <a:latin typeface="Calibri" panose="020F0502020204030204" pitchFamily="34" charset="0"/>
                <a:cs typeface="Calibri" panose="020F0502020204030204" pitchFamily="34" charset="0"/>
              </a:rPr>
              <a:t>Similarity between documents is based on two items that have terms in common – The similarity function is performed between rows of the item matrix</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135</a:t>
            </a:fld>
            <a:endParaRPr lang="en-US" sz="900">
              <a:solidFill>
                <a:schemeClr val="lt1"/>
              </a:solidFill>
            </a:endParaRPr>
          </a:p>
        </p:txBody>
      </p:sp>
    </p:spTree>
    <p:extLst>
      <p:ext uri="{BB962C8B-B14F-4D97-AF65-F5344CB8AC3E}">
        <p14:creationId xmlns:p14="http://schemas.microsoft.com/office/powerpoint/2010/main" val="18020701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 1:Calculating Similarity</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136</a:t>
            </a:fld>
            <a:endParaRPr lang="en-US" sz="900">
              <a:solidFill>
                <a:schemeClr val="lt1"/>
              </a:solidFill>
            </a:endParaRPr>
          </a:p>
        </p:txBody>
      </p:sp>
      <p:sp>
        <p:nvSpPr>
          <p:cNvPr id="8" name="Content Placeholder 7">
            <a:extLst>
              <a:ext uri="{FF2B5EF4-FFF2-40B4-BE49-F238E27FC236}">
                <a16:creationId xmlns:a16="http://schemas.microsoft.com/office/drawing/2014/main" id="{9B58E697-E8EE-41AF-B880-616209AB3BD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Formula </a:t>
            </a:r>
            <a:r>
              <a:rPr lang="en-US" sz="2600" b="1" dirty="0">
                <a:latin typeface="Calibri" panose="020F0502020204030204" pitchFamily="34" charset="0"/>
                <a:cs typeface="Calibri" panose="020F0502020204030204" pitchFamily="34" charset="0"/>
              </a:rPr>
              <a:t>measures similarity</a:t>
            </a:r>
            <a:r>
              <a:rPr lang="en-US" sz="2600" dirty="0">
                <a:latin typeface="Calibri" panose="020F0502020204030204" pitchFamily="34" charset="0"/>
                <a:cs typeface="Calibri" panose="020F0502020204030204" pitchFamily="34" charset="0"/>
              </a:rPr>
              <a:t> between two items by computing the </a:t>
            </a:r>
            <a:r>
              <a:rPr lang="en-US" sz="2600" b="1" dirty="0">
                <a:latin typeface="Calibri" panose="020F0502020204030204" pitchFamily="34" charset="0"/>
                <a:cs typeface="Calibri" panose="020F0502020204030204" pitchFamily="34" charset="0"/>
              </a:rPr>
              <a:t>dot product</a:t>
            </a:r>
            <a:r>
              <a:rPr lang="en-US" sz="2600" dirty="0">
                <a:latin typeface="Calibri" panose="020F0502020204030204" pitchFamily="34" charset="0"/>
                <a:cs typeface="Calibri" panose="020F0502020204030204" pitchFamily="34" charset="0"/>
              </a:rPr>
              <a:t> of their term vectors.</a:t>
            </a:r>
          </a:p>
          <a:p>
            <a:pPr lvl="1">
              <a:buFont typeface="Arial" panose="020B0604020202020204" pitchFamily="34" charset="0"/>
              <a:buChar char="•"/>
            </a:pPr>
            <a:r>
              <a:rPr lang="en-US" sz="2600" dirty="0" err="1">
                <a:latin typeface="Calibri" panose="020F0502020204030204" pitchFamily="34" charset="0"/>
                <a:cs typeface="Calibri" panose="020F0502020204030204" pitchFamily="34" charset="0"/>
              </a:rPr>
              <a:t>Term</a:t>
            </a:r>
            <a:r>
              <a:rPr lang="en-US" sz="2600" baseline="-25000" dirty="0" err="1">
                <a:latin typeface="Calibri" panose="020F0502020204030204" pitchFamily="34" charset="0"/>
                <a:cs typeface="Calibri" panose="020F0502020204030204" pitchFamily="34" charset="0"/>
              </a:rPr>
              <a:t>i,k</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 Term weight or count of term k in Item </a:t>
            </a:r>
            <a:r>
              <a:rPr lang="en-US" sz="2600" dirty="0" err="1">
                <a:latin typeface="Calibri" panose="020F0502020204030204" pitchFamily="34" charset="0"/>
                <a:cs typeface="Calibri" panose="020F0502020204030204" pitchFamily="34" charset="0"/>
              </a:rPr>
              <a:t>i</a:t>
            </a: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If two items share many common terms (or the same terms with high weight), their similarity is high.</a:t>
            </a:r>
          </a:p>
        </p:txBody>
      </p:sp>
      <p:pic>
        <p:nvPicPr>
          <p:cNvPr id="12" name="Picture 11">
            <a:extLst>
              <a:ext uri="{FF2B5EF4-FFF2-40B4-BE49-F238E27FC236}">
                <a16:creationId xmlns:a16="http://schemas.microsoft.com/office/drawing/2014/main" id="{E6C620AA-3FBB-40E9-8B10-C86671039D88}"/>
              </a:ext>
            </a:extLst>
          </p:cNvPr>
          <p:cNvPicPr>
            <a:picLocks noChangeAspect="1"/>
          </p:cNvPicPr>
          <p:nvPr/>
        </p:nvPicPr>
        <p:blipFill>
          <a:blip r:embed="rId2"/>
          <a:stretch>
            <a:fillRect/>
          </a:stretch>
        </p:blipFill>
        <p:spPr>
          <a:xfrm>
            <a:off x="2785459" y="3796434"/>
            <a:ext cx="4993975" cy="552098"/>
          </a:xfrm>
          <a:prstGeom prst="rect">
            <a:avLst/>
          </a:prstGeom>
        </p:spPr>
      </p:pic>
    </p:spTree>
    <p:extLst>
      <p:ext uri="{BB962C8B-B14F-4D97-AF65-F5344CB8AC3E}">
        <p14:creationId xmlns:p14="http://schemas.microsoft.com/office/powerpoint/2010/main" val="7018106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Step 2: Item/Item Similarity Matrix</a:t>
            </a:r>
            <a:br>
              <a:rPr lang="en-US" dirty="0"/>
            </a:br>
            <a:r>
              <a:rPr lang="en-US" dirty="0"/>
              <a:t>Step 3: Item Relationship Matrix</a:t>
            </a:r>
          </a:p>
        </p:txBody>
      </p:sp>
      <p:pic>
        <p:nvPicPr>
          <p:cNvPr id="3" name="Content Placeholder 2">
            <a:extLst>
              <a:ext uri="{FF2B5EF4-FFF2-40B4-BE49-F238E27FC236}">
                <a16:creationId xmlns:a16="http://schemas.microsoft.com/office/drawing/2014/main" id="{1637212F-0F3C-4D4C-9868-CE9C62C8AD88}"/>
              </a:ext>
            </a:extLst>
          </p:cNvPr>
          <p:cNvPicPr>
            <a:picLocks noGrp="1" noChangeAspect="1"/>
          </p:cNvPicPr>
          <p:nvPr>
            <p:ph sz="quarter" idx="13"/>
          </p:nvPr>
        </p:nvPicPr>
        <p:blipFill>
          <a:blip r:embed="rId2"/>
          <a:stretch>
            <a:fillRect/>
          </a:stretch>
        </p:blipFill>
        <p:spPr>
          <a:xfrm>
            <a:off x="163874" y="1312651"/>
            <a:ext cx="5768354" cy="4637983"/>
          </a:xfrm>
        </p:spPr>
      </p:pic>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137</a:t>
            </a:fld>
            <a:endParaRPr lang="en-US" sz="900">
              <a:solidFill>
                <a:schemeClr val="lt1"/>
              </a:solidFill>
            </a:endParaRPr>
          </a:p>
        </p:txBody>
      </p:sp>
      <p:sp>
        <p:nvSpPr>
          <p:cNvPr id="8" name="Rectangle 1">
            <a:extLst>
              <a:ext uri="{FF2B5EF4-FFF2-40B4-BE49-F238E27FC236}">
                <a16:creationId xmlns:a16="http://schemas.microsoft.com/office/drawing/2014/main" id="{E7ECD977-959A-41A2-B637-AFA2592A69E1}"/>
              </a:ext>
            </a:extLst>
          </p:cNvPr>
          <p:cNvSpPr>
            <a:spLocks noGrp="1" noChangeArrowheads="1"/>
          </p:cNvSpPr>
          <p:nvPr>
            <p:ph sz="quarter" idx="14"/>
          </p:nvPr>
        </p:nvSpPr>
        <p:spPr bwMode="auto">
          <a:xfrm>
            <a:off x="6259773" y="1325077"/>
            <a:ext cx="547268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Higher number → greater similarity.</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example: Item 2 and Item 5 have similarity 36 (strong connection).</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 apply a threshold (e.g., 10):</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similarity ≥ 10 → assign 1</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Else → assign 0</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eaLnBrk="0" fontAlgn="base" hangingPunct="0">
              <a:spcBef>
                <a:spcPct val="0"/>
              </a:spcBef>
              <a:spcAft>
                <a:spcPct val="0"/>
              </a:spcAft>
              <a:buClrTx/>
              <a:buSzTx/>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results in a binary matrix (Figure 6.10) representing item relationships.</a:t>
            </a:r>
          </a:p>
        </p:txBody>
      </p:sp>
    </p:spTree>
    <p:extLst>
      <p:ext uri="{BB962C8B-B14F-4D97-AF65-F5344CB8AC3E}">
        <p14:creationId xmlns:p14="http://schemas.microsoft.com/office/powerpoint/2010/main" val="11500165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b="1" dirty="0"/>
              <a:t>Step 4: Clustering Methods</a:t>
            </a:r>
            <a:endParaRPr lang="en-US" dirty="0"/>
          </a:p>
        </p:txBody>
      </p:sp>
      <p:sp>
        <p:nvSpPr>
          <p:cNvPr id="9" name="Content Placeholder 8">
            <a:extLst>
              <a:ext uri="{FF2B5EF4-FFF2-40B4-BE49-F238E27FC236}">
                <a16:creationId xmlns:a16="http://schemas.microsoft.com/office/drawing/2014/main" id="{B87FE359-A12D-46AE-BDAB-CF631B78CC51}"/>
              </a:ext>
            </a:extLst>
          </p:cNvPr>
          <p:cNvSpPr>
            <a:spLocks noGrp="1"/>
          </p:cNvSpPr>
          <p:nvPr>
            <p:ph sz="quarter" idx="13"/>
          </p:nvPr>
        </p:nvSpPr>
        <p:spPr>
          <a:xfrm>
            <a:off x="609600" y="1552575"/>
            <a:ext cx="4300025" cy="4438650"/>
          </a:xfrm>
        </p:spPr>
        <p:txBody>
          <a:bodyPr/>
          <a:lstStyle/>
          <a:p>
            <a:pPr marL="558800" indent="-457200">
              <a:buFont typeface="+mj-lt"/>
              <a:buAutoNum type="arabicPeriod"/>
            </a:pPr>
            <a:r>
              <a:rPr lang="en-US" sz="2400" b="1" dirty="0">
                <a:latin typeface="Calibri" panose="020F0502020204030204" pitchFamily="34" charset="0"/>
                <a:cs typeface="Calibri" panose="020F0502020204030204" pitchFamily="34" charset="0"/>
              </a:rPr>
              <a:t>Clique Algorithm:</a:t>
            </a:r>
          </a:p>
          <a:p>
            <a:pPr lvl="1"/>
            <a:r>
              <a:rPr lang="en-US" sz="2400" dirty="0">
                <a:latin typeface="Calibri" panose="020F0502020204030204" pitchFamily="34" charset="0"/>
                <a:cs typeface="Calibri" panose="020F0502020204030204" pitchFamily="34" charset="0"/>
              </a:rPr>
              <a:t>Finds </a:t>
            </a:r>
            <a:r>
              <a:rPr lang="en-US" sz="2400" b="1" dirty="0">
                <a:latin typeface="Calibri" panose="020F0502020204030204" pitchFamily="34" charset="0"/>
                <a:cs typeface="Calibri" panose="020F0502020204030204" pitchFamily="34" charset="0"/>
              </a:rPr>
              <a:t>fully connected subgroups</a:t>
            </a:r>
            <a:r>
              <a:rPr lang="en-US" sz="2400" dirty="0">
                <a:latin typeface="Calibri" panose="020F0502020204030204" pitchFamily="34" charset="0"/>
                <a:cs typeface="Calibri" panose="020F0502020204030204" pitchFamily="34" charset="0"/>
              </a:rPr>
              <a:t>.</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1:</a:t>
            </a:r>
            <a:r>
              <a:rPr lang="en-US" sz="2400" dirty="0">
                <a:latin typeface="Calibri" panose="020F0502020204030204" pitchFamily="34" charset="0"/>
                <a:cs typeface="Calibri" panose="020F0502020204030204" pitchFamily="34" charset="0"/>
              </a:rPr>
              <a:t> Items 1, 2, 5</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2:</a:t>
            </a:r>
            <a:r>
              <a:rPr lang="en-US" sz="2400" dirty="0">
                <a:latin typeface="Calibri" panose="020F0502020204030204" pitchFamily="34" charset="0"/>
                <a:cs typeface="Calibri" panose="020F0502020204030204" pitchFamily="34" charset="0"/>
              </a:rPr>
              <a:t> Items 2, 3</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3:</a:t>
            </a:r>
            <a:r>
              <a:rPr lang="en-US" sz="2400" dirty="0">
                <a:latin typeface="Calibri" panose="020F0502020204030204" pitchFamily="34" charset="0"/>
                <a:cs typeface="Calibri" panose="020F0502020204030204" pitchFamily="34" charset="0"/>
              </a:rPr>
              <a:t> Items 2, 4, 5</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Note: Items can belong to multiple cliques.</a:t>
            </a:r>
          </a:p>
          <a:p>
            <a:endParaRPr lang="en-US" sz="2400" dirty="0">
              <a:latin typeface="Calibri" panose="020F0502020204030204" pitchFamily="34" charset="0"/>
              <a:cs typeface="Calibri" panose="020F0502020204030204" pitchFamily="34" charset="0"/>
            </a:endParaRPr>
          </a:p>
        </p:txBody>
      </p:sp>
      <p:sp>
        <p:nvSpPr>
          <p:cNvPr id="13" name="Content Placeholder 12">
            <a:extLst>
              <a:ext uri="{FF2B5EF4-FFF2-40B4-BE49-F238E27FC236}">
                <a16:creationId xmlns:a16="http://schemas.microsoft.com/office/drawing/2014/main" id="{51985D61-8DC4-4C1B-8DF5-EA07CE1E4F14}"/>
              </a:ext>
            </a:extLst>
          </p:cNvPr>
          <p:cNvSpPr>
            <a:spLocks noGrp="1"/>
          </p:cNvSpPr>
          <p:nvPr>
            <p:ph sz="quarter" idx="14"/>
          </p:nvPr>
        </p:nvSpPr>
        <p:spPr>
          <a:xfrm>
            <a:off x="5767755" y="1552575"/>
            <a:ext cx="5814646" cy="4438650"/>
          </a:xfrm>
        </p:spPr>
        <p:txBody>
          <a:bodyPr/>
          <a:lstStyle/>
          <a:p>
            <a:pPr marL="444500" indent="-342900">
              <a:buFont typeface="+mj-lt"/>
              <a:buAutoNum type="arabicPeriod" startAt="2"/>
            </a:pPr>
            <a:r>
              <a:rPr lang="en-US" sz="2400" b="1" dirty="0">
                <a:latin typeface="Calibri" panose="020F0502020204030204" pitchFamily="34" charset="0"/>
                <a:cs typeface="Calibri" panose="020F0502020204030204" pitchFamily="34" charset="0"/>
              </a:rPr>
              <a:t>Single Link Algorithm:</a:t>
            </a:r>
          </a:p>
          <a:p>
            <a:pPr lvl="1"/>
            <a:r>
              <a:rPr lang="en-US" sz="2400" dirty="0">
                <a:latin typeface="Calibri" panose="020F0502020204030204" pitchFamily="34" charset="0"/>
                <a:cs typeface="Calibri" panose="020F0502020204030204" pitchFamily="34" charset="0"/>
              </a:rPr>
              <a:t>Builds a single cluster by linking items that are indirectly connected.</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1:</a:t>
            </a:r>
            <a:r>
              <a:rPr lang="en-US" sz="2400" dirty="0">
                <a:latin typeface="Calibri" panose="020F0502020204030204" pitchFamily="34" charset="0"/>
                <a:cs typeface="Calibri" panose="020F0502020204030204" pitchFamily="34" charset="0"/>
              </a:rPr>
              <a:t> All Items → [1, 2, 5, 3, 4]</a:t>
            </a:r>
          </a:p>
          <a:p>
            <a:pPr marL="1016000" lvl="2" indent="0">
              <a:buNone/>
            </a:pPr>
            <a:r>
              <a:rPr lang="en-US" sz="2400" dirty="0">
                <a:latin typeface="Calibri" panose="020F0502020204030204" pitchFamily="34" charset="0"/>
                <a:cs typeface="Calibri" panose="020F0502020204030204" pitchFamily="34" charset="0"/>
              </a:rPr>
              <a:t>Because:</a:t>
            </a:r>
          </a:p>
          <a:p>
            <a:pPr lvl="2">
              <a:buFont typeface="Arial" panose="020B0604020202020204" pitchFamily="34" charset="0"/>
              <a:buChar char="•"/>
            </a:pPr>
            <a:r>
              <a:rPr lang="en-US" sz="2400" dirty="0">
                <a:latin typeface="Calibri" panose="020F0502020204030204" pitchFamily="34" charset="0"/>
                <a:cs typeface="Calibri" panose="020F0502020204030204" pitchFamily="34" charset="0"/>
              </a:rPr>
              <a:t>Item 1 → Item 2 → Item 3 &amp; 5 → Item 4</a:t>
            </a:r>
          </a:p>
          <a:p>
            <a:pPr lvl="2"/>
            <a:r>
              <a:rPr lang="en-US" sz="2400" dirty="0">
                <a:latin typeface="Calibri" panose="020F0502020204030204" pitchFamily="34" charset="0"/>
                <a:cs typeface="Calibri" panose="020F0502020204030204" pitchFamily="34" charset="0"/>
              </a:rPr>
              <a:t>All linked through at least one neighbor.</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138</a:t>
            </a:fld>
            <a:endParaRPr lang="en-US" sz="900">
              <a:solidFill>
                <a:schemeClr val="lt1"/>
              </a:solidFill>
            </a:endParaRPr>
          </a:p>
        </p:txBody>
      </p:sp>
    </p:spTree>
    <p:extLst>
      <p:ext uri="{BB962C8B-B14F-4D97-AF65-F5344CB8AC3E}">
        <p14:creationId xmlns:p14="http://schemas.microsoft.com/office/powerpoint/2010/main" val="10073480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b="1" dirty="0"/>
              <a:t>Step 4: Clustering Methods</a:t>
            </a:r>
            <a:endParaRPr lang="en-US" dirty="0"/>
          </a:p>
        </p:txBody>
      </p:sp>
      <p:sp>
        <p:nvSpPr>
          <p:cNvPr id="9" name="Content Placeholder 8">
            <a:extLst>
              <a:ext uri="{FF2B5EF4-FFF2-40B4-BE49-F238E27FC236}">
                <a16:creationId xmlns:a16="http://schemas.microsoft.com/office/drawing/2014/main" id="{B87FE359-A12D-46AE-BDAB-CF631B78CC51}"/>
              </a:ext>
            </a:extLst>
          </p:cNvPr>
          <p:cNvSpPr>
            <a:spLocks noGrp="1"/>
          </p:cNvSpPr>
          <p:nvPr>
            <p:ph sz="quarter" idx="13"/>
          </p:nvPr>
        </p:nvSpPr>
        <p:spPr>
          <a:xfrm>
            <a:off x="609600" y="1552575"/>
            <a:ext cx="4300025" cy="4438650"/>
          </a:xfrm>
        </p:spPr>
        <p:txBody>
          <a:bodyPr/>
          <a:lstStyle/>
          <a:p>
            <a:pPr marL="558800" indent="-457200">
              <a:buFont typeface="+mj-lt"/>
              <a:buAutoNum type="arabicPeriod" startAt="3"/>
            </a:pPr>
            <a:r>
              <a:rPr lang="en-US" sz="2400" b="1" dirty="0">
                <a:latin typeface="Calibri" panose="020F0502020204030204" pitchFamily="34" charset="0"/>
                <a:cs typeface="Calibri" panose="020F0502020204030204" pitchFamily="34" charset="0"/>
              </a:rPr>
              <a:t>Star Algorithm:</a:t>
            </a:r>
          </a:p>
          <a:p>
            <a:pPr lvl="1"/>
            <a:r>
              <a:rPr lang="en-US" sz="2400" dirty="0">
                <a:latin typeface="Calibri" panose="020F0502020204030204" pitchFamily="34" charset="0"/>
                <a:cs typeface="Calibri" panose="020F0502020204030204" pitchFamily="34" charset="0"/>
              </a:rPr>
              <a:t>Starts with the </a:t>
            </a:r>
            <a:r>
              <a:rPr lang="en-US" sz="2400" b="1" dirty="0">
                <a:latin typeface="Calibri" panose="020F0502020204030204" pitchFamily="34" charset="0"/>
                <a:cs typeface="Calibri" panose="020F0502020204030204" pitchFamily="34" charset="0"/>
              </a:rPr>
              <a:t>lowest unassigned item</a:t>
            </a:r>
            <a:r>
              <a:rPr lang="en-US" sz="2400" dirty="0">
                <a:latin typeface="Calibri" panose="020F0502020204030204" pitchFamily="34" charset="0"/>
                <a:cs typeface="Calibri" panose="020F0502020204030204" pitchFamily="34" charset="0"/>
              </a:rPr>
              <a:t> as the center.</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1:</a:t>
            </a:r>
            <a:r>
              <a:rPr lang="en-US" sz="2400" dirty="0">
                <a:latin typeface="Calibri" panose="020F0502020204030204" pitchFamily="34" charset="0"/>
                <a:cs typeface="Calibri" panose="020F0502020204030204" pitchFamily="34" charset="0"/>
              </a:rPr>
              <a:t> Item 1, 2, 5</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2:</a:t>
            </a:r>
            <a:r>
              <a:rPr lang="en-US" sz="2400" dirty="0">
                <a:latin typeface="Calibri" panose="020F0502020204030204" pitchFamily="34" charset="0"/>
                <a:cs typeface="Calibri" panose="020F0502020204030204" pitchFamily="34" charset="0"/>
              </a:rPr>
              <a:t> Item 3, 2</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3:</a:t>
            </a:r>
            <a:r>
              <a:rPr lang="en-US" sz="2400" dirty="0">
                <a:latin typeface="Calibri" panose="020F0502020204030204" pitchFamily="34" charset="0"/>
                <a:cs typeface="Calibri" panose="020F0502020204030204" pitchFamily="34" charset="0"/>
              </a:rPr>
              <a:t> Item 4, 2, 5</a:t>
            </a:r>
          </a:p>
          <a:p>
            <a:pPr lvl="2"/>
            <a:r>
              <a:rPr lang="en-US" sz="2400" dirty="0">
                <a:latin typeface="Calibri" panose="020F0502020204030204" pitchFamily="34" charset="0"/>
                <a:cs typeface="Calibri" panose="020F0502020204030204" pitchFamily="34" charset="0"/>
              </a:rPr>
              <a:t>Each star has a center with its directly connected items.</a:t>
            </a:r>
          </a:p>
        </p:txBody>
      </p:sp>
      <p:sp>
        <p:nvSpPr>
          <p:cNvPr id="13" name="Content Placeholder 12">
            <a:extLst>
              <a:ext uri="{FF2B5EF4-FFF2-40B4-BE49-F238E27FC236}">
                <a16:creationId xmlns:a16="http://schemas.microsoft.com/office/drawing/2014/main" id="{51985D61-8DC4-4C1B-8DF5-EA07CE1E4F14}"/>
              </a:ext>
            </a:extLst>
          </p:cNvPr>
          <p:cNvSpPr>
            <a:spLocks noGrp="1"/>
          </p:cNvSpPr>
          <p:nvPr>
            <p:ph sz="quarter" idx="14"/>
          </p:nvPr>
        </p:nvSpPr>
        <p:spPr>
          <a:xfrm>
            <a:off x="5767755" y="1552575"/>
            <a:ext cx="5814646" cy="4438650"/>
          </a:xfrm>
        </p:spPr>
        <p:txBody>
          <a:bodyPr/>
          <a:lstStyle/>
          <a:p>
            <a:pPr marL="558800" indent="-457200">
              <a:buFont typeface="+mj-lt"/>
              <a:buAutoNum type="arabicPeriod" startAt="4"/>
            </a:pPr>
            <a:r>
              <a:rPr lang="en-US" sz="2400" b="1" dirty="0">
                <a:latin typeface="Calibri" panose="020F0502020204030204" pitchFamily="34" charset="0"/>
                <a:cs typeface="Calibri" panose="020F0502020204030204" pitchFamily="34" charset="0"/>
              </a:rPr>
              <a:t>String Algorithm:</a:t>
            </a:r>
          </a:p>
          <a:p>
            <a:pPr lvl="1"/>
            <a:r>
              <a:rPr lang="en-US" sz="2400" dirty="0">
                <a:latin typeface="Calibri" panose="020F0502020204030204" pitchFamily="34" charset="0"/>
                <a:cs typeface="Calibri" panose="020F0502020204030204" pitchFamily="34" charset="0"/>
              </a:rPr>
              <a:t>Creates </a:t>
            </a:r>
            <a:r>
              <a:rPr lang="en-US" sz="2400" b="1" dirty="0">
                <a:latin typeface="Calibri" panose="020F0502020204030204" pitchFamily="34" charset="0"/>
                <a:cs typeface="Calibri" panose="020F0502020204030204" pitchFamily="34" charset="0"/>
              </a:rPr>
              <a:t>chains of items</a:t>
            </a:r>
            <a:r>
              <a:rPr lang="en-US" sz="2400" dirty="0">
                <a:latin typeface="Calibri" panose="020F0502020204030204" pitchFamily="34" charset="0"/>
                <a:cs typeface="Calibri" panose="020F0502020204030204" pitchFamily="34" charset="0"/>
              </a:rPr>
              <a:t> until all are assigned.</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1:</a:t>
            </a:r>
            <a:r>
              <a:rPr lang="en-US" sz="2400" dirty="0">
                <a:latin typeface="Calibri" panose="020F0502020204030204" pitchFamily="34" charset="0"/>
                <a:cs typeface="Calibri" panose="020F0502020204030204" pitchFamily="34" charset="0"/>
              </a:rPr>
              <a:t> Items 1, 2, 3</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2:</a:t>
            </a:r>
            <a:r>
              <a:rPr lang="en-US" sz="2400" dirty="0">
                <a:latin typeface="Calibri" panose="020F0502020204030204" pitchFamily="34" charset="0"/>
                <a:cs typeface="Calibri" panose="020F0502020204030204" pitchFamily="34" charset="0"/>
              </a:rPr>
              <a:t> Items 4, 5</a:t>
            </a:r>
          </a:p>
          <a:p>
            <a:pPr lvl="2"/>
            <a:r>
              <a:rPr lang="en-US" sz="2400" dirty="0">
                <a:latin typeface="Calibri" panose="020F0502020204030204" pitchFamily="34" charset="0"/>
                <a:cs typeface="Calibri" panose="020F0502020204030204" pitchFamily="34" charset="0"/>
              </a:rPr>
              <a:t>Grows clusters by connecting the next available unassigned item.</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139</a:t>
            </a:fld>
            <a:endParaRPr lang="en-US" sz="900">
              <a:solidFill>
                <a:schemeClr val="lt1"/>
              </a:solidFill>
            </a:endParaRPr>
          </a:p>
        </p:txBody>
      </p:sp>
    </p:spTree>
    <p:extLst>
      <p:ext uri="{BB962C8B-B14F-4D97-AF65-F5344CB8AC3E}">
        <p14:creationId xmlns:p14="http://schemas.microsoft.com/office/powerpoint/2010/main" val="260069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609600" y="215372"/>
            <a:ext cx="11145078" cy="1034331"/>
          </a:xfrm>
        </p:spPr>
        <p:txBody>
          <a:bodyPr/>
          <a:lstStyle/>
          <a:p>
            <a:r>
              <a:rPr lang="en-US" dirty="0"/>
              <a:t>2.	Aggregate Log-Odds Across All Query Terms</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Now sum the effects of all query terms: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a:t>
            </a:fld>
            <a:endParaRPr lang="en-US" sz="900">
              <a:solidFill>
                <a:schemeClr val="lt1"/>
              </a:solidFill>
            </a:endParaRPr>
          </a:p>
        </p:txBody>
      </p:sp>
      <p:pic>
        <p:nvPicPr>
          <p:cNvPr id="3" name="Picture 2">
            <a:extLst>
              <a:ext uri="{FF2B5EF4-FFF2-40B4-BE49-F238E27FC236}">
                <a16:creationId xmlns:a16="http://schemas.microsoft.com/office/drawing/2014/main" id="{9D68E1CD-E749-49F9-86FC-FAB8D6DB764C}"/>
              </a:ext>
            </a:extLst>
          </p:cNvPr>
          <p:cNvPicPr>
            <a:picLocks noChangeAspect="1"/>
          </p:cNvPicPr>
          <p:nvPr/>
        </p:nvPicPr>
        <p:blipFill>
          <a:blip r:embed="rId2"/>
          <a:stretch>
            <a:fillRect/>
          </a:stretch>
        </p:blipFill>
        <p:spPr>
          <a:xfrm>
            <a:off x="978383" y="2066925"/>
            <a:ext cx="10338974" cy="2158355"/>
          </a:xfrm>
          <a:prstGeom prst="rect">
            <a:avLst/>
          </a:prstGeom>
        </p:spPr>
      </p:pic>
      <p:pic>
        <p:nvPicPr>
          <p:cNvPr id="8" name="Picture 7">
            <a:extLst>
              <a:ext uri="{FF2B5EF4-FFF2-40B4-BE49-F238E27FC236}">
                <a16:creationId xmlns:a16="http://schemas.microsoft.com/office/drawing/2014/main" id="{4C22D8F2-277E-4D6E-8D77-BE71EBBE7F49}"/>
              </a:ext>
            </a:extLst>
          </p:cNvPr>
          <p:cNvPicPr>
            <a:picLocks noChangeAspect="1"/>
          </p:cNvPicPr>
          <p:nvPr/>
        </p:nvPicPr>
        <p:blipFill>
          <a:blip r:embed="rId3"/>
          <a:stretch>
            <a:fillRect/>
          </a:stretch>
        </p:blipFill>
        <p:spPr>
          <a:xfrm>
            <a:off x="1671429" y="4417027"/>
            <a:ext cx="9036327" cy="1586208"/>
          </a:xfrm>
          <a:prstGeom prst="rect">
            <a:avLst/>
          </a:prstGeom>
        </p:spPr>
      </p:pic>
    </p:spTree>
    <p:extLst>
      <p:ext uri="{BB962C8B-B14F-4D97-AF65-F5344CB8AC3E}">
        <p14:creationId xmlns:p14="http://schemas.microsoft.com/office/powerpoint/2010/main" val="18358913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657461"/>
          </a:xfrm>
        </p:spPr>
        <p:txBody>
          <a:bodyPr/>
          <a:lstStyle/>
          <a:p>
            <a:r>
              <a:rPr lang="en-US" dirty="0"/>
              <a:t>Step 5: Clustering with Centroids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975492"/>
            <a:ext cx="10977033" cy="5175926"/>
          </a:xfrm>
        </p:spPr>
        <p:txBody>
          <a:bodyPr/>
          <a:lstStyle/>
          <a:p>
            <a:r>
              <a:rPr lang="en-US" sz="2400" dirty="0">
                <a:latin typeface="Calibri" panose="020F0502020204030204" pitchFamily="34" charset="0"/>
                <a:cs typeface="Calibri" panose="020F0502020204030204" pitchFamily="34" charset="0"/>
              </a:rPr>
              <a:t>Instead of using relationships, now use </a:t>
            </a:r>
            <a:r>
              <a:rPr lang="en-US" sz="2400" b="1" dirty="0">
                <a:latin typeface="Calibri" panose="020F0502020204030204" pitchFamily="34" charset="0"/>
                <a:cs typeface="Calibri" panose="020F0502020204030204" pitchFamily="34" charset="0"/>
              </a:rPr>
              <a:t>term vectors</a:t>
            </a:r>
            <a:r>
              <a:rPr lang="en-US" sz="2400" dirty="0">
                <a:latin typeface="Calibri" panose="020F0502020204030204" pitchFamily="34" charset="0"/>
                <a:cs typeface="Calibri" panose="020F0502020204030204" pitchFamily="34" charset="0"/>
              </a:rPr>
              <a:t> to create </a:t>
            </a:r>
            <a:r>
              <a:rPr lang="en-US" sz="2400" b="1" dirty="0">
                <a:latin typeface="Calibri" panose="020F0502020204030204" pitchFamily="34" charset="0"/>
                <a:cs typeface="Calibri" panose="020F0502020204030204" pitchFamily="34" charset="0"/>
              </a:rPr>
              <a:t>centroids</a:t>
            </a:r>
            <a:r>
              <a:rPr lang="en-US" sz="2400" dirty="0">
                <a:latin typeface="Calibri" panose="020F0502020204030204" pitchFamily="34" charset="0"/>
                <a:cs typeface="Calibri" panose="020F0502020204030204" pitchFamily="34" charset="0"/>
              </a:rPr>
              <a:t> (average vectors of each class).</a:t>
            </a:r>
          </a:p>
          <a:p>
            <a:r>
              <a:rPr lang="en-US" sz="2400" b="1" dirty="0">
                <a:latin typeface="Calibri" panose="020F0502020204030204" pitchFamily="34" charset="0"/>
                <a:cs typeface="Calibri" panose="020F0502020204030204" pitchFamily="34" charset="0"/>
              </a:rPr>
              <a:t>Initial Assignment: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Class 1: Items 1 &amp; 3</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Class 2: Items 2 &amp; 4</a:t>
            </a:r>
          </a:p>
          <a:p>
            <a:r>
              <a:rPr lang="en-US" sz="2400" b="1" dirty="0">
                <a:latin typeface="Calibri" panose="020F0502020204030204" pitchFamily="34" charset="0"/>
                <a:cs typeface="Calibri" panose="020F0502020204030204" pitchFamily="34" charset="0"/>
              </a:rPr>
              <a:t>Compute Centroids (Averages of Item Vectors)</a:t>
            </a:r>
          </a:p>
          <a:p>
            <a:pPr lvl="1"/>
            <a:r>
              <a:rPr lang="en-US" sz="2400" dirty="0">
                <a:latin typeface="Calibri" panose="020F0502020204030204" pitchFamily="34" charset="0"/>
                <a:cs typeface="Calibri" panose="020F0502020204030204" pitchFamily="34" charset="0"/>
              </a:rPr>
              <a:t>Example:</a:t>
            </a:r>
          </a:p>
          <a:p>
            <a:pPr lvl="1">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1 Centroid</a:t>
            </a:r>
            <a:r>
              <a:rPr lang="en-US" sz="2400" dirty="0">
                <a:latin typeface="Calibri" panose="020F0502020204030204" pitchFamily="34" charset="0"/>
                <a:cs typeface="Calibri" panose="020F0502020204030204" pitchFamily="34" charset="0"/>
              </a:rPr>
              <a:t> = (Item 1 + Item 3) / 2</a:t>
            </a:r>
          </a:p>
          <a:p>
            <a:pPr lvl="1">
              <a:buFont typeface="Arial" panose="020B0604020202020204" pitchFamily="34" charset="0"/>
              <a:buChar char="•"/>
            </a:pPr>
            <a:r>
              <a:rPr lang="en-US" sz="2400" b="1" dirty="0">
                <a:latin typeface="Calibri" panose="020F0502020204030204" pitchFamily="34" charset="0"/>
                <a:cs typeface="Calibri" panose="020F0502020204030204" pitchFamily="34" charset="0"/>
              </a:rPr>
              <a:t>Class 2 Centroid</a:t>
            </a:r>
            <a:r>
              <a:rPr lang="en-US" sz="2400" dirty="0">
                <a:latin typeface="Calibri" panose="020F0502020204030204" pitchFamily="34" charset="0"/>
                <a:cs typeface="Calibri" panose="020F0502020204030204" pitchFamily="34" charset="0"/>
              </a:rPr>
              <a:t> = (Item 2 + Item 4) / 2</a:t>
            </a:r>
          </a:p>
          <a:p>
            <a:r>
              <a:rPr lang="en-US" sz="2400" dirty="0">
                <a:latin typeface="Calibri" panose="020F0502020204030204" pitchFamily="34" charset="0"/>
                <a:cs typeface="Calibri" panose="020F0502020204030204" pitchFamily="34" charset="0"/>
              </a:rPr>
              <a:t>Then compare each item's vector to both centroids, and </a:t>
            </a:r>
            <a:r>
              <a:rPr lang="en-US" sz="2400" b="1" dirty="0">
                <a:latin typeface="Calibri" panose="020F0502020204030204" pitchFamily="34" charset="0"/>
                <a:cs typeface="Calibri" panose="020F0502020204030204" pitchFamily="34" charset="0"/>
              </a:rPr>
              <a:t>reassign</a:t>
            </a:r>
            <a:r>
              <a:rPr lang="en-US" sz="2400" dirty="0">
                <a:latin typeface="Calibri" panose="020F0502020204030204" pitchFamily="34" charset="0"/>
                <a:cs typeface="Calibri" panose="020F0502020204030204" pitchFamily="34" charset="0"/>
              </a:rPr>
              <a:t> it based on higher similarity.</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140</a:t>
            </a:fld>
            <a:endParaRPr lang="en-US" sz="900">
              <a:solidFill>
                <a:schemeClr val="lt1"/>
              </a:solidFill>
            </a:endParaRPr>
          </a:p>
        </p:txBody>
      </p:sp>
      <p:pic>
        <p:nvPicPr>
          <p:cNvPr id="3" name="Picture 2">
            <a:extLst>
              <a:ext uri="{FF2B5EF4-FFF2-40B4-BE49-F238E27FC236}">
                <a16:creationId xmlns:a16="http://schemas.microsoft.com/office/drawing/2014/main" id="{C3597E23-CE29-4028-A92B-BC70035D3921}"/>
              </a:ext>
            </a:extLst>
          </p:cNvPr>
          <p:cNvPicPr>
            <a:picLocks noChangeAspect="1"/>
          </p:cNvPicPr>
          <p:nvPr/>
        </p:nvPicPr>
        <p:blipFill>
          <a:blip r:embed="rId2"/>
          <a:stretch>
            <a:fillRect/>
          </a:stretch>
        </p:blipFill>
        <p:spPr>
          <a:xfrm>
            <a:off x="6513341" y="1553050"/>
            <a:ext cx="5200137" cy="1875950"/>
          </a:xfrm>
          <a:prstGeom prst="rect">
            <a:avLst/>
          </a:prstGeom>
        </p:spPr>
      </p:pic>
    </p:spTree>
    <p:extLst>
      <p:ext uri="{BB962C8B-B14F-4D97-AF65-F5344CB8AC3E}">
        <p14:creationId xmlns:p14="http://schemas.microsoft.com/office/powerpoint/2010/main" val="30240617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Hierarchy of Clusters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141</a:t>
            </a:fld>
            <a:endParaRPr lang="en-US" sz="900">
              <a:solidFill>
                <a:schemeClr val="lt1"/>
              </a:solidFill>
            </a:endParaRPr>
          </a:p>
        </p:txBody>
      </p:sp>
      <p:sp>
        <p:nvSpPr>
          <p:cNvPr id="8" name="Content Placeholder 7">
            <a:extLst>
              <a:ext uri="{FF2B5EF4-FFF2-40B4-BE49-F238E27FC236}">
                <a16:creationId xmlns:a16="http://schemas.microsoft.com/office/drawing/2014/main" id="{11515064-68A3-47FD-A1F6-A19B69A1A336}"/>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Hierarchical Clustering builds a </a:t>
            </a:r>
            <a:r>
              <a:rPr lang="en-US" sz="2400" b="1" dirty="0">
                <a:latin typeface="Calibri" panose="020F0502020204030204" pitchFamily="34" charset="0"/>
                <a:cs typeface="Calibri" panose="020F0502020204030204" pitchFamily="34" charset="0"/>
              </a:rPr>
              <a:t>tree-like structure (called a dendrogram)</a:t>
            </a:r>
            <a:r>
              <a:rPr lang="en-US" sz="2400" dirty="0">
                <a:latin typeface="Calibri" panose="020F0502020204030204" pitchFamily="34" charset="0"/>
                <a:cs typeface="Calibri" panose="020F0502020204030204" pitchFamily="34" charset="0"/>
              </a:rPr>
              <a:t> of clusters based on the similarity or distance between data points (documents or terms).</a:t>
            </a:r>
          </a:p>
          <a:p>
            <a:r>
              <a:rPr lang="en-US" sz="2400" dirty="0">
                <a:latin typeface="Calibri" panose="020F0502020204030204" pitchFamily="34" charset="0"/>
                <a:cs typeface="Calibri" panose="020F0502020204030204" pitchFamily="34" charset="0"/>
              </a:rPr>
              <a:t>Hierarchical agglomerative clustering (HAC) – start with </a:t>
            </a:r>
            <a:r>
              <a:rPr lang="en-US" sz="2400" b="1" dirty="0">
                <a:latin typeface="Calibri" panose="020F0502020204030204" pitchFamily="34" charset="0"/>
                <a:cs typeface="Calibri" panose="020F0502020204030204" pitchFamily="34" charset="0"/>
              </a:rPr>
              <a:t>un-clustered items and perform pair-wise similarity measures to determine the clusters.</a:t>
            </a:r>
          </a:p>
          <a:p>
            <a:r>
              <a:rPr lang="en-US" sz="2400" dirty="0">
                <a:latin typeface="Calibri" panose="020F0502020204030204" pitchFamily="34" charset="0"/>
                <a:cs typeface="Calibri" panose="020F0502020204030204" pitchFamily="34" charset="0"/>
              </a:rPr>
              <a:t>Hierarchical divisive clustering – start with a cluster and breaking it down into smaller clusters</a:t>
            </a:r>
          </a:p>
          <a:p>
            <a:r>
              <a:rPr lang="en-US" sz="2400" dirty="0">
                <a:latin typeface="Calibri" panose="020F0502020204030204" pitchFamily="34" charset="0"/>
                <a:cs typeface="Calibri" panose="020F0502020204030204" pitchFamily="34" charset="0"/>
              </a:rPr>
              <a:t>There are two main approaches:</a:t>
            </a:r>
          </a:p>
          <a:p>
            <a:pPr lvl="1"/>
            <a:r>
              <a:rPr lang="en-US" sz="2400" b="1" dirty="0">
                <a:latin typeface="Calibri" panose="020F0502020204030204" pitchFamily="34" charset="0"/>
                <a:cs typeface="Calibri" panose="020F0502020204030204" pitchFamily="34" charset="0"/>
              </a:rPr>
              <a:t>Agglomerative (Bottom-up): </a:t>
            </a:r>
            <a:r>
              <a:rPr lang="en-US" sz="2400" dirty="0">
                <a:latin typeface="Calibri" panose="020F0502020204030204" pitchFamily="34" charset="0"/>
                <a:cs typeface="Calibri" panose="020F0502020204030204" pitchFamily="34" charset="0"/>
              </a:rPr>
              <a:t>Start with each item in its own cluster and successively merge the most similar pairs.</a:t>
            </a:r>
          </a:p>
          <a:p>
            <a:pPr lvl="1"/>
            <a:r>
              <a:rPr lang="en-US" sz="2400" b="1" dirty="0">
                <a:latin typeface="Calibri" panose="020F0502020204030204" pitchFamily="34" charset="0"/>
                <a:cs typeface="Calibri" panose="020F0502020204030204" pitchFamily="34" charset="0"/>
              </a:rPr>
              <a:t>Divisive (Top-down): </a:t>
            </a:r>
            <a:r>
              <a:rPr lang="en-US" sz="2400" dirty="0">
                <a:latin typeface="Calibri" panose="020F0502020204030204" pitchFamily="34" charset="0"/>
                <a:cs typeface="Calibri" panose="020F0502020204030204" pitchFamily="34" charset="0"/>
              </a:rPr>
              <a:t>Start with one big cluster and divide it into smaller ones.</a:t>
            </a:r>
          </a:p>
        </p:txBody>
      </p:sp>
    </p:spTree>
    <p:extLst>
      <p:ext uri="{BB962C8B-B14F-4D97-AF65-F5344CB8AC3E}">
        <p14:creationId xmlns:p14="http://schemas.microsoft.com/office/powerpoint/2010/main" val="8408523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797821"/>
          </a:xfrm>
        </p:spPr>
        <p:txBody>
          <a:bodyPr/>
          <a:lstStyle/>
          <a:p>
            <a:r>
              <a:rPr lang="en-US" dirty="0"/>
              <a:t>Objectives of Creating a Hierarchy of Clusters :</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1223889"/>
            <a:ext cx="10977033" cy="4955664"/>
          </a:xfrm>
        </p:spPr>
        <p:txBody>
          <a:bodyPr/>
          <a:lstStyle/>
          <a:p>
            <a:r>
              <a:rPr lang="en-US" sz="2400" b="1" dirty="0">
                <a:latin typeface="Calibri" panose="020F0502020204030204" pitchFamily="34" charset="0"/>
                <a:cs typeface="Calibri" panose="020F0502020204030204" pitchFamily="34" charset="0"/>
              </a:rPr>
              <a:t>Reduce the overhead of search</a:t>
            </a:r>
          </a:p>
          <a:p>
            <a:pPr lvl="1"/>
            <a:r>
              <a:rPr lang="en-US" sz="2400" dirty="0">
                <a:latin typeface="Calibri" panose="020F0502020204030204" pitchFamily="34" charset="0"/>
                <a:cs typeface="Calibri" panose="020F0502020204030204" pitchFamily="34" charset="0"/>
              </a:rPr>
              <a:t> Perform top-down searches of the centroids of the clusters in the hierarchy and trim those branches that are not relevant </a:t>
            </a:r>
          </a:p>
          <a:p>
            <a:r>
              <a:rPr lang="en-US" sz="2400" b="1" dirty="0">
                <a:latin typeface="Calibri" panose="020F0502020204030204" pitchFamily="34" charset="0"/>
                <a:cs typeface="Calibri" panose="020F0502020204030204" pitchFamily="34" charset="0"/>
              </a:rPr>
              <a:t>Provide for visual representation of the information space </a:t>
            </a:r>
          </a:p>
          <a:p>
            <a:pPr lvl="1"/>
            <a:r>
              <a:rPr lang="en-US" sz="2400" dirty="0">
                <a:latin typeface="Calibri" panose="020F0502020204030204" pitchFamily="34" charset="0"/>
                <a:cs typeface="Calibri" panose="020F0502020204030204" pitchFamily="34" charset="0"/>
              </a:rPr>
              <a:t>Visual cues on the size of clusters (size of ellipse) and strengths of the linkage between clusters (dashed line, sold line…) </a:t>
            </a:r>
          </a:p>
          <a:p>
            <a:r>
              <a:rPr lang="en-US" sz="2400" b="1" dirty="0">
                <a:latin typeface="Calibri" panose="020F0502020204030204" pitchFamily="34" charset="0"/>
                <a:cs typeface="Calibri" panose="020F0502020204030204" pitchFamily="34" charset="0"/>
              </a:rPr>
              <a:t>Expand the retrieval of relevant items</a:t>
            </a:r>
          </a:p>
          <a:p>
            <a:pPr lvl="1"/>
            <a:r>
              <a:rPr lang="en-US" sz="2400" dirty="0">
                <a:latin typeface="Calibri" panose="020F0502020204030204" pitchFamily="34" charset="0"/>
                <a:cs typeface="Calibri" panose="020F0502020204030204" pitchFamily="34" charset="0"/>
              </a:rPr>
              <a:t>A user, once having identified an item of interest, can request to see other items in the cluster </a:t>
            </a:r>
          </a:p>
          <a:p>
            <a:pPr lvl="1"/>
            <a:r>
              <a:rPr lang="en-US" sz="2400" dirty="0">
                <a:latin typeface="Calibri" panose="020F0502020204030204" pitchFamily="34" charset="0"/>
                <a:cs typeface="Calibri" panose="020F0502020204030204" pitchFamily="34" charset="0"/>
              </a:rPr>
              <a:t>The user can increase the specificity of items by going to children clusters or by increasing the generality of items being reviewed by going to a parent clusters</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142</a:t>
            </a:fld>
            <a:endParaRPr lang="en-US" sz="900">
              <a:solidFill>
                <a:schemeClr val="lt1"/>
              </a:solidFill>
            </a:endParaRPr>
          </a:p>
        </p:txBody>
      </p:sp>
    </p:spTree>
    <p:extLst>
      <p:ext uri="{BB962C8B-B14F-4D97-AF65-F5344CB8AC3E}">
        <p14:creationId xmlns:p14="http://schemas.microsoft.com/office/powerpoint/2010/main" val="13954257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818309"/>
          </a:xfrm>
        </p:spPr>
        <p:txBody>
          <a:bodyPr/>
          <a:lstStyle/>
          <a:p>
            <a:r>
              <a:rPr lang="en-US" dirty="0" err="1"/>
              <a:t>Dendogram</a:t>
            </a:r>
            <a:r>
              <a:rPr lang="en-US" dirty="0"/>
              <a:t> for Visualizing Hierarchical Clusters</a:t>
            </a:r>
          </a:p>
        </p:txBody>
      </p:sp>
      <p:pic>
        <p:nvPicPr>
          <p:cNvPr id="3" name="Content Placeholder 2">
            <a:extLst>
              <a:ext uri="{FF2B5EF4-FFF2-40B4-BE49-F238E27FC236}">
                <a16:creationId xmlns:a16="http://schemas.microsoft.com/office/drawing/2014/main" id="{B71C0D15-4163-43C6-883D-3006EB037804}"/>
              </a:ext>
            </a:extLst>
          </p:cNvPr>
          <p:cNvPicPr>
            <a:picLocks noGrp="1" noChangeAspect="1"/>
          </p:cNvPicPr>
          <p:nvPr>
            <p:ph sz="quarter" idx="13"/>
          </p:nvPr>
        </p:nvPicPr>
        <p:blipFill>
          <a:blip r:embed="rId2"/>
          <a:stretch>
            <a:fillRect/>
          </a:stretch>
        </p:blipFill>
        <p:spPr>
          <a:xfrm>
            <a:off x="804214" y="1787182"/>
            <a:ext cx="4738457" cy="3685149"/>
          </a:xfrm>
        </p:spPr>
      </p:pic>
      <p:sp>
        <p:nvSpPr>
          <p:cNvPr id="4" name="Content Placeholder 3">
            <a:extLst>
              <a:ext uri="{FF2B5EF4-FFF2-40B4-BE49-F238E27FC236}">
                <a16:creationId xmlns:a16="http://schemas.microsoft.com/office/drawing/2014/main" id="{3323FD5D-1066-4BFA-B9F6-818E0F7088A8}"/>
              </a:ext>
            </a:extLst>
          </p:cNvPr>
          <p:cNvSpPr>
            <a:spLocks noGrp="1"/>
          </p:cNvSpPr>
          <p:nvPr>
            <p:ph sz="quarter" idx="14"/>
          </p:nvPr>
        </p:nvSpPr>
        <p:spPr>
          <a:xfrm>
            <a:off x="5542671" y="1033680"/>
            <a:ext cx="6039729" cy="5367119"/>
          </a:xfrm>
        </p:spPr>
        <p:txBody>
          <a:bodyPr/>
          <a:lstStyle/>
          <a:p>
            <a:r>
              <a:rPr lang="en-US" sz="2400" dirty="0">
                <a:latin typeface="Calibri" panose="020F0502020204030204" pitchFamily="34" charset="0"/>
                <a:cs typeface="Calibri" panose="020F0502020204030204" pitchFamily="34" charset="0"/>
              </a:rPr>
              <a:t>This figure visually represents a </a:t>
            </a:r>
            <a:r>
              <a:rPr lang="en-US" sz="2400" b="1" dirty="0">
                <a:latin typeface="Calibri" panose="020F0502020204030204" pitchFamily="34" charset="0"/>
                <a:cs typeface="Calibri" panose="020F0502020204030204" pitchFamily="34" charset="0"/>
              </a:rPr>
              <a:t>hierarchical cluster tree</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b="1" dirty="0">
                <a:latin typeface="Calibri" panose="020F0502020204030204" pitchFamily="34" charset="0"/>
                <a:cs typeface="Calibri" panose="020F0502020204030204" pitchFamily="34" charset="0"/>
              </a:rPr>
              <a:t>ellipse</a:t>
            </a:r>
            <a:r>
              <a:rPr lang="en-US" sz="2400" dirty="0">
                <a:latin typeface="Calibri" panose="020F0502020204030204" pitchFamily="34" charset="0"/>
                <a:cs typeface="Calibri" panose="020F0502020204030204" pitchFamily="34" charset="0"/>
              </a:rPr>
              <a:t> at the bottom is a </a:t>
            </a:r>
            <a:r>
              <a:rPr lang="en-US" sz="2400" b="1" dirty="0">
                <a:latin typeface="Calibri" panose="020F0502020204030204" pitchFamily="34" charset="0"/>
                <a:cs typeface="Calibri" panose="020F0502020204030204" pitchFamily="34" charset="0"/>
              </a:rPr>
              <a:t>document/item</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As you go </a:t>
            </a:r>
            <a:r>
              <a:rPr lang="en-US" sz="2400" b="1" dirty="0">
                <a:latin typeface="Calibri" panose="020F0502020204030204" pitchFamily="34" charset="0"/>
                <a:cs typeface="Calibri" panose="020F0502020204030204" pitchFamily="34" charset="0"/>
              </a:rPr>
              <a:t>up</a:t>
            </a:r>
            <a:r>
              <a:rPr lang="en-US" sz="2400" dirty="0">
                <a:latin typeface="Calibri" panose="020F0502020204030204" pitchFamily="34" charset="0"/>
                <a:cs typeface="Calibri" panose="020F0502020204030204" pitchFamily="34" charset="0"/>
              </a:rPr>
              <a:t>, similar items are merged into </a:t>
            </a:r>
            <a:r>
              <a:rPr lang="en-US" sz="2400" b="1" dirty="0">
                <a:latin typeface="Calibri" panose="020F0502020204030204" pitchFamily="34" charset="0"/>
                <a:cs typeface="Calibri" panose="020F0502020204030204" pitchFamily="34" charset="0"/>
              </a:rPr>
              <a:t>clusters</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height</a:t>
            </a:r>
            <a:r>
              <a:rPr lang="en-US" sz="2400" dirty="0">
                <a:latin typeface="Calibri" panose="020F0502020204030204" pitchFamily="34" charset="0"/>
                <a:cs typeface="Calibri" panose="020F0502020204030204" pitchFamily="34" charset="0"/>
              </a:rPr>
              <a:t> at which two clusters are joined reflects their </a:t>
            </a:r>
            <a:r>
              <a:rPr lang="en-US" sz="2400" b="1" dirty="0">
                <a:latin typeface="Calibri" panose="020F0502020204030204" pitchFamily="34" charset="0"/>
                <a:cs typeface="Calibri" panose="020F0502020204030204" pitchFamily="34" charset="0"/>
              </a:rPr>
              <a:t>dissimilarity</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Dendrograms help users:</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Visually explore clusters.</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Navigate from general to specific information.</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143</a:t>
            </a:fld>
            <a:endParaRPr lang="en-US" sz="900">
              <a:solidFill>
                <a:schemeClr val="lt1"/>
              </a:solidFill>
            </a:endParaRPr>
          </a:p>
        </p:txBody>
      </p:sp>
    </p:spTree>
    <p:extLst>
      <p:ext uri="{BB962C8B-B14F-4D97-AF65-F5344CB8AC3E}">
        <p14:creationId xmlns:p14="http://schemas.microsoft.com/office/powerpoint/2010/main" val="324585428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Cluster Similarity: Lance-Williams Formula</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144</a:t>
            </a:fld>
            <a:endParaRPr lang="en-US" sz="900">
              <a:solidFill>
                <a:schemeClr val="lt1"/>
              </a:solidFill>
            </a:endParaRPr>
          </a:p>
        </p:txBody>
      </p:sp>
      <p:pic>
        <p:nvPicPr>
          <p:cNvPr id="8" name="Picture 7">
            <a:extLst>
              <a:ext uri="{FF2B5EF4-FFF2-40B4-BE49-F238E27FC236}">
                <a16:creationId xmlns:a16="http://schemas.microsoft.com/office/drawing/2014/main" id="{D01E167F-9433-4E91-9CCE-66125A2A63AC}"/>
              </a:ext>
            </a:extLst>
          </p:cNvPr>
          <p:cNvPicPr>
            <a:picLocks noChangeAspect="1"/>
          </p:cNvPicPr>
          <p:nvPr/>
        </p:nvPicPr>
        <p:blipFill>
          <a:blip r:embed="rId2"/>
          <a:stretch>
            <a:fillRect/>
          </a:stretch>
        </p:blipFill>
        <p:spPr>
          <a:xfrm>
            <a:off x="447645" y="1415310"/>
            <a:ext cx="10750237" cy="3888210"/>
          </a:xfrm>
          <a:prstGeom prst="rect">
            <a:avLst/>
          </a:prstGeom>
        </p:spPr>
      </p:pic>
    </p:spTree>
    <p:extLst>
      <p:ext uri="{BB962C8B-B14F-4D97-AF65-F5344CB8AC3E}">
        <p14:creationId xmlns:p14="http://schemas.microsoft.com/office/powerpoint/2010/main" val="39364672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a:xfrm>
            <a:off x="609600" y="215372"/>
            <a:ext cx="10972800" cy="839705"/>
          </a:xfrm>
        </p:spPr>
        <p:txBody>
          <a:bodyPr/>
          <a:lstStyle/>
          <a:p>
            <a:r>
              <a:rPr lang="en-US" dirty="0"/>
              <a:t>Ward's Method (Variance-Based)</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a:xfrm>
            <a:off x="609601" y="1055077"/>
            <a:ext cx="10977033" cy="5096341"/>
          </a:xfrm>
        </p:spPr>
        <p:txBody>
          <a:bodyPr/>
          <a:lstStyle/>
          <a:p>
            <a:r>
              <a:rPr lang="en-US" sz="2600" dirty="0">
                <a:latin typeface="Calibri" panose="020F0502020204030204" pitchFamily="34" charset="0"/>
                <a:cs typeface="Calibri" panose="020F0502020204030204" pitchFamily="34" charset="0"/>
              </a:rPr>
              <a:t>This is a minimum variance method, where:</a:t>
            </a:r>
          </a:p>
          <a:p>
            <a:r>
              <a:rPr lang="en-US" sz="2600" dirty="0">
                <a:latin typeface="Calibri" panose="020F0502020204030204" pitchFamily="34" charset="0"/>
                <a:cs typeface="Calibri" panose="020F0502020204030204" pitchFamily="34" charset="0"/>
              </a:rPr>
              <a:t>The goal is to minimize the increase in total within-cluster variance.</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145</a:t>
            </a:fld>
            <a:endParaRPr lang="en-US" sz="900">
              <a:solidFill>
                <a:schemeClr val="lt1"/>
              </a:solidFill>
            </a:endParaRPr>
          </a:p>
        </p:txBody>
      </p:sp>
      <p:pic>
        <p:nvPicPr>
          <p:cNvPr id="3" name="Picture 2">
            <a:extLst>
              <a:ext uri="{FF2B5EF4-FFF2-40B4-BE49-F238E27FC236}">
                <a16:creationId xmlns:a16="http://schemas.microsoft.com/office/drawing/2014/main" id="{441248C8-FA9F-4196-BA1D-3C8D464BB1F4}"/>
              </a:ext>
            </a:extLst>
          </p:cNvPr>
          <p:cNvPicPr>
            <a:picLocks noChangeAspect="1"/>
          </p:cNvPicPr>
          <p:nvPr/>
        </p:nvPicPr>
        <p:blipFill>
          <a:blip r:embed="rId2"/>
          <a:stretch>
            <a:fillRect/>
          </a:stretch>
        </p:blipFill>
        <p:spPr>
          <a:xfrm>
            <a:off x="3652764" y="2108885"/>
            <a:ext cx="3215819" cy="2353847"/>
          </a:xfrm>
          <a:prstGeom prst="rect">
            <a:avLst/>
          </a:prstGeom>
        </p:spPr>
      </p:pic>
      <p:pic>
        <p:nvPicPr>
          <p:cNvPr id="8" name="Picture 7">
            <a:extLst>
              <a:ext uri="{FF2B5EF4-FFF2-40B4-BE49-F238E27FC236}">
                <a16:creationId xmlns:a16="http://schemas.microsoft.com/office/drawing/2014/main" id="{818CBEE9-28CB-443D-8479-ECE2339A83D9}"/>
              </a:ext>
            </a:extLst>
          </p:cNvPr>
          <p:cNvPicPr>
            <a:picLocks noChangeAspect="1"/>
          </p:cNvPicPr>
          <p:nvPr/>
        </p:nvPicPr>
        <p:blipFill>
          <a:blip r:embed="rId3"/>
          <a:stretch>
            <a:fillRect/>
          </a:stretch>
        </p:blipFill>
        <p:spPr>
          <a:xfrm>
            <a:off x="1223889" y="4192173"/>
            <a:ext cx="10358509" cy="1828800"/>
          </a:xfrm>
          <a:prstGeom prst="rect">
            <a:avLst/>
          </a:prstGeom>
        </p:spPr>
      </p:pic>
    </p:spTree>
    <p:extLst>
      <p:ext uri="{BB962C8B-B14F-4D97-AF65-F5344CB8AC3E}">
        <p14:creationId xmlns:p14="http://schemas.microsoft.com/office/powerpoint/2010/main" val="3862331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Monolithic vs Polythetic Clusters</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Monolithic: Clusters are formed based on a single attribute; easier to interpret (e.g., Yahoo directories).</a:t>
            </a:r>
          </a:p>
          <a:p>
            <a:r>
              <a:rPr lang="en-US" sz="2600" dirty="0">
                <a:latin typeface="Calibri" panose="020F0502020204030204" pitchFamily="34" charset="0"/>
                <a:cs typeface="Calibri" panose="020F0502020204030204" pitchFamily="34" charset="0"/>
              </a:rPr>
              <a:t>Polythetic: Based on multiple features like terms and concepts; harder to interpret but more flexible.</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146</a:t>
            </a:fld>
            <a:endParaRPr lang="en-US" sz="900">
              <a:solidFill>
                <a:schemeClr val="lt1"/>
              </a:solidFill>
            </a:endParaRPr>
          </a:p>
        </p:txBody>
      </p:sp>
    </p:spTree>
    <p:extLst>
      <p:ext uri="{BB962C8B-B14F-4D97-AF65-F5344CB8AC3E}">
        <p14:creationId xmlns:p14="http://schemas.microsoft.com/office/powerpoint/2010/main" val="403276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Concept Hierarchy with Term Subsumption (Sanderson &amp; Croft)</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If 80% of the documents containing term Y also contain term X → X is a more general concept than Y.</a:t>
            </a:r>
          </a:p>
          <a:p>
            <a:r>
              <a:rPr lang="en-US" sz="2600" dirty="0">
                <a:latin typeface="Calibri" panose="020F0502020204030204" pitchFamily="34" charset="0"/>
                <a:cs typeface="Calibri" panose="020F0502020204030204" pitchFamily="34" charset="0"/>
              </a:rPr>
              <a:t>This builds a concept hierarchy where:</a:t>
            </a:r>
          </a:p>
          <a:p>
            <a:r>
              <a:rPr lang="en-US" sz="2600" dirty="0">
                <a:latin typeface="Calibri" panose="020F0502020204030204" pitchFamily="34" charset="0"/>
                <a:cs typeface="Calibri" panose="020F0502020204030204" pitchFamily="34" charset="0"/>
              </a:rPr>
              <a:t>Parent = more general term</a:t>
            </a:r>
          </a:p>
          <a:p>
            <a:r>
              <a:rPr lang="en-US" sz="2600" dirty="0">
                <a:latin typeface="Calibri" panose="020F0502020204030204" pitchFamily="34" charset="0"/>
                <a:cs typeface="Calibri" panose="020F0502020204030204" pitchFamily="34" charset="0"/>
              </a:rPr>
              <a:t>Child = more specific term</a:t>
            </a:r>
          </a:p>
          <a:p>
            <a:r>
              <a:rPr lang="en-US" sz="2600" dirty="0">
                <a:latin typeface="Calibri" panose="020F0502020204030204" pitchFamily="34" charset="0"/>
                <a:cs typeface="Calibri" panose="020F0502020204030204" pitchFamily="34" charset="0"/>
              </a:rPr>
              <a:t>Represented as a directed acyclic graph (DAG)</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147</a:t>
            </a:fld>
            <a:endParaRPr lang="en-US" sz="900">
              <a:solidFill>
                <a:schemeClr val="lt1"/>
              </a:solidFill>
            </a:endParaRPr>
          </a:p>
        </p:txBody>
      </p:sp>
      <p:pic>
        <p:nvPicPr>
          <p:cNvPr id="4" name="Picture 3">
            <a:extLst>
              <a:ext uri="{FF2B5EF4-FFF2-40B4-BE49-F238E27FC236}">
                <a16:creationId xmlns:a16="http://schemas.microsoft.com/office/drawing/2014/main" id="{D961D4B7-6114-403E-9D4D-B32BBB0A3BAB}"/>
              </a:ext>
            </a:extLst>
          </p:cNvPr>
          <p:cNvPicPr>
            <a:picLocks noChangeAspect="1"/>
          </p:cNvPicPr>
          <p:nvPr/>
        </p:nvPicPr>
        <p:blipFill>
          <a:blip r:embed="rId2"/>
          <a:stretch>
            <a:fillRect/>
          </a:stretch>
        </p:blipFill>
        <p:spPr>
          <a:xfrm>
            <a:off x="3224861" y="5120640"/>
            <a:ext cx="5742277" cy="826379"/>
          </a:xfrm>
          <a:prstGeom prst="rect">
            <a:avLst/>
          </a:prstGeom>
        </p:spPr>
      </p:pic>
    </p:spTree>
    <p:extLst>
      <p:ext uri="{BB962C8B-B14F-4D97-AF65-F5344CB8AC3E}">
        <p14:creationId xmlns:p14="http://schemas.microsoft.com/office/powerpoint/2010/main" val="7229006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r>
              <a:rPr lang="en-US" dirty="0"/>
              <a:t>Semantic Hierarchies and Thesauri</a:t>
            </a:r>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Manual thesauri use semantic relationships (e.g., is-a, part-of).</a:t>
            </a:r>
          </a:p>
          <a:p>
            <a:r>
              <a:rPr lang="en-US" sz="2600" dirty="0">
                <a:latin typeface="Calibri" panose="020F0502020204030204" pitchFamily="34" charset="0"/>
                <a:cs typeface="Calibri" panose="020F0502020204030204" pitchFamily="34" charset="0"/>
              </a:rPr>
              <a:t>Automatic clustering can build item hierarchies effectively.</a:t>
            </a:r>
          </a:p>
          <a:p>
            <a:r>
              <a:rPr lang="en-US" sz="2600" dirty="0">
                <a:latin typeface="Calibri" panose="020F0502020204030204" pitchFamily="34" charset="0"/>
                <a:cs typeface="Calibri" panose="020F0502020204030204" pitchFamily="34" charset="0"/>
              </a:rPr>
              <a:t>However, for term hierarchies, automation often introduces errors, so human-guided construction is more reliable.</a:t>
            </a:r>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148</a:t>
            </a:fld>
            <a:endParaRPr lang="en-US" sz="900">
              <a:solidFill>
                <a:schemeClr val="lt1"/>
              </a:solidFill>
            </a:endParaRPr>
          </a:p>
        </p:txBody>
      </p:sp>
    </p:spTree>
    <p:extLst>
      <p:ext uri="{BB962C8B-B14F-4D97-AF65-F5344CB8AC3E}">
        <p14:creationId xmlns:p14="http://schemas.microsoft.com/office/powerpoint/2010/main" val="29832452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149</a:t>
            </a:fld>
            <a:endParaRPr lang="en-US" sz="900">
              <a:solidFill>
                <a:schemeClr val="lt1"/>
              </a:solidFill>
            </a:endParaRPr>
          </a:p>
        </p:txBody>
      </p:sp>
      <p:graphicFrame>
        <p:nvGraphicFramePr>
          <p:cNvPr id="2" name="Table 1">
            <a:extLst>
              <a:ext uri="{FF2B5EF4-FFF2-40B4-BE49-F238E27FC236}">
                <a16:creationId xmlns:a16="http://schemas.microsoft.com/office/drawing/2014/main" id="{BBD0FCF9-D9A2-499C-B40A-D683DF0CA7AC}"/>
              </a:ext>
            </a:extLst>
          </p:cNvPr>
          <p:cNvGraphicFramePr>
            <a:graphicFrameLocks noGrp="1"/>
          </p:cNvGraphicFramePr>
          <p:nvPr>
            <p:extLst>
              <p:ext uri="{D42A27DB-BD31-4B8C-83A1-F6EECF244321}">
                <p14:modId xmlns:p14="http://schemas.microsoft.com/office/powerpoint/2010/main" val="2327240329"/>
              </p:ext>
            </p:extLst>
          </p:nvPr>
        </p:nvGraphicFramePr>
        <p:xfrm>
          <a:off x="211015" y="112712"/>
          <a:ext cx="11535508" cy="6105208"/>
        </p:xfrm>
        <a:graphic>
          <a:graphicData uri="http://schemas.openxmlformats.org/drawingml/2006/table">
            <a:tbl>
              <a:tblPr>
                <a:tableStyleId>{08FB837D-C827-4EFA-A057-4D05807E0F7C}</a:tableStyleId>
              </a:tblPr>
              <a:tblGrid>
                <a:gridCol w="4172216">
                  <a:extLst>
                    <a:ext uri="{9D8B030D-6E8A-4147-A177-3AD203B41FA5}">
                      <a16:colId xmlns:a16="http://schemas.microsoft.com/office/drawing/2014/main" val="652743869"/>
                    </a:ext>
                  </a:extLst>
                </a:gridCol>
                <a:gridCol w="7363292">
                  <a:extLst>
                    <a:ext uri="{9D8B030D-6E8A-4147-A177-3AD203B41FA5}">
                      <a16:colId xmlns:a16="http://schemas.microsoft.com/office/drawing/2014/main" val="2077542564"/>
                    </a:ext>
                  </a:extLst>
                </a:gridCol>
              </a:tblGrid>
              <a:tr h="521028">
                <a:tc>
                  <a:txBody>
                    <a:bodyPr/>
                    <a:lstStyle/>
                    <a:p>
                      <a:r>
                        <a:rPr lang="en-US" sz="2400">
                          <a:latin typeface="Calibri" panose="020F0502020204030204" pitchFamily="34" charset="0"/>
                          <a:cs typeface="Calibri" panose="020F0502020204030204" pitchFamily="34" charset="0"/>
                        </a:rPr>
                        <a:t>Component</a:t>
                      </a:r>
                    </a:p>
                  </a:txBody>
                  <a:tcPr anchor="ctr"/>
                </a:tc>
                <a:tc>
                  <a:txBody>
                    <a:bodyPr/>
                    <a:lstStyle/>
                    <a:p>
                      <a:r>
                        <a:rPr lang="en-US" sz="2400">
                          <a:latin typeface="Calibri" panose="020F0502020204030204" pitchFamily="34" charset="0"/>
                          <a:cs typeface="Calibri" panose="020F0502020204030204" pitchFamily="34" charset="0"/>
                        </a:rPr>
                        <a:t>Explanation</a:t>
                      </a:r>
                    </a:p>
                  </a:txBody>
                  <a:tcPr anchor="ctr"/>
                </a:tc>
                <a:extLst>
                  <a:ext uri="{0D108BD9-81ED-4DB2-BD59-A6C34878D82A}">
                    <a16:rowId xmlns:a16="http://schemas.microsoft.com/office/drawing/2014/main" val="3720333317"/>
                  </a:ext>
                </a:extLst>
              </a:tr>
              <a:tr h="885747">
                <a:tc>
                  <a:txBody>
                    <a:bodyPr/>
                    <a:lstStyle/>
                    <a:p>
                      <a:r>
                        <a:rPr lang="en-US" sz="2400" b="1">
                          <a:latin typeface="Calibri" panose="020F0502020204030204" pitchFamily="34" charset="0"/>
                          <a:cs typeface="Calibri" panose="020F0502020204030204" pitchFamily="34" charset="0"/>
                        </a:rPr>
                        <a:t>Dendrogram</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Tree diagram showing how documents/items are hierarchically clustered</a:t>
                      </a:r>
                    </a:p>
                  </a:txBody>
                  <a:tcPr anchor="ctr"/>
                </a:tc>
                <a:extLst>
                  <a:ext uri="{0D108BD9-81ED-4DB2-BD59-A6C34878D82A}">
                    <a16:rowId xmlns:a16="http://schemas.microsoft.com/office/drawing/2014/main" val="3033268423"/>
                  </a:ext>
                </a:extLst>
              </a:tr>
              <a:tr h="885747">
                <a:tc>
                  <a:txBody>
                    <a:bodyPr/>
                    <a:lstStyle/>
                    <a:p>
                      <a:r>
                        <a:rPr lang="en-US" sz="2400" b="1">
                          <a:latin typeface="Calibri" panose="020F0502020204030204" pitchFamily="34" charset="0"/>
                          <a:cs typeface="Calibri" panose="020F0502020204030204" pitchFamily="34" charset="0"/>
                        </a:rPr>
                        <a:t>HACM</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Hierarchical Agglomerative Clustering Methods used to group similar documents</a:t>
                      </a:r>
                    </a:p>
                  </a:txBody>
                  <a:tcPr anchor="ctr"/>
                </a:tc>
                <a:extLst>
                  <a:ext uri="{0D108BD9-81ED-4DB2-BD59-A6C34878D82A}">
                    <a16:rowId xmlns:a16="http://schemas.microsoft.com/office/drawing/2014/main" val="3296832443"/>
                  </a:ext>
                </a:extLst>
              </a:tr>
              <a:tr h="521028">
                <a:tc>
                  <a:txBody>
                    <a:bodyPr/>
                    <a:lstStyle/>
                    <a:p>
                      <a:r>
                        <a:rPr lang="en-US" sz="2400" b="1">
                          <a:latin typeface="Calibri" panose="020F0502020204030204" pitchFamily="34" charset="0"/>
                          <a:cs typeface="Calibri" panose="020F0502020204030204" pitchFamily="34" charset="0"/>
                        </a:rPr>
                        <a:t>Lance-Williams Formula</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General formula to update cluster distances</a:t>
                      </a:r>
                    </a:p>
                  </a:txBody>
                  <a:tcPr anchor="ctr"/>
                </a:tc>
                <a:extLst>
                  <a:ext uri="{0D108BD9-81ED-4DB2-BD59-A6C34878D82A}">
                    <a16:rowId xmlns:a16="http://schemas.microsoft.com/office/drawing/2014/main" val="1966248328"/>
                  </a:ext>
                </a:extLst>
              </a:tr>
              <a:tr h="521028">
                <a:tc>
                  <a:txBody>
                    <a:bodyPr/>
                    <a:lstStyle/>
                    <a:p>
                      <a:r>
                        <a:rPr lang="en-US" sz="2400" b="1">
                          <a:latin typeface="Calibri" panose="020F0502020204030204" pitchFamily="34" charset="0"/>
                          <a:cs typeface="Calibri" panose="020F0502020204030204" pitchFamily="34" charset="0"/>
                        </a:rPr>
                        <a:t>Ward’s Method</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Minimizes variance within clusters</a:t>
                      </a:r>
                    </a:p>
                  </a:txBody>
                  <a:tcPr anchor="ctr"/>
                </a:tc>
                <a:extLst>
                  <a:ext uri="{0D108BD9-81ED-4DB2-BD59-A6C34878D82A}">
                    <a16:rowId xmlns:a16="http://schemas.microsoft.com/office/drawing/2014/main" val="4025984631"/>
                  </a:ext>
                </a:extLst>
              </a:tr>
              <a:tr h="521028">
                <a:tc>
                  <a:txBody>
                    <a:bodyPr/>
                    <a:lstStyle/>
                    <a:p>
                      <a:r>
                        <a:rPr lang="en-US" sz="2400" b="1">
                          <a:latin typeface="Calibri" panose="020F0502020204030204" pitchFamily="34" charset="0"/>
                          <a:cs typeface="Calibri" panose="020F0502020204030204" pitchFamily="34" charset="0"/>
                        </a:rPr>
                        <a:t>Subsumption Rule</a:t>
                      </a:r>
                      <a:endParaRPr lang="en-US" sz="2400">
                        <a:latin typeface="Calibri" panose="020F0502020204030204" pitchFamily="34" charset="0"/>
                        <a:cs typeface="Calibri" panose="020F0502020204030204" pitchFamily="34" charset="0"/>
                      </a:endParaRPr>
                    </a:p>
                  </a:txBody>
                  <a:tcPr anchor="ctr"/>
                </a:tc>
                <a:tc>
                  <a:txBody>
                    <a:bodyPr/>
                    <a:lstStyle/>
                    <a:p>
                      <a:r>
                        <a:rPr lang="en-US" sz="2400" dirty="0">
                          <a:latin typeface="Calibri" panose="020F0502020204030204" pitchFamily="34" charset="0"/>
                          <a:cs typeface="Calibri" panose="020F0502020204030204" pitchFamily="34" charset="0"/>
                        </a:rPr>
                        <a:t>Defines parent-child relationship in term hierarchies</a:t>
                      </a:r>
                    </a:p>
                  </a:txBody>
                  <a:tcPr anchor="ctr"/>
                </a:tc>
                <a:extLst>
                  <a:ext uri="{0D108BD9-81ED-4DB2-BD59-A6C34878D82A}">
                    <a16:rowId xmlns:a16="http://schemas.microsoft.com/office/drawing/2014/main" val="615146788"/>
                  </a:ext>
                </a:extLst>
              </a:tr>
              <a:tr h="842827">
                <a:tc>
                  <a:txBody>
                    <a:bodyPr/>
                    <a:lstStyle/>
                    <a:p>
                      <a:r>
                        <a:rPr lang="en-US" sz="2400" b="1">
                          <a:latin typeface="Calibri" panose="020F0502020204030204" pitchFamily="34" charset="0"/>
                          <a:cs typeface="Calibri" panose="020F0502020204030204" pitchFamily="34" charset="0"/>
                        </a:rPr>
                        <a:t>Centroids</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Mean vector of items in a cluster; used to cluster at higher levels</a:t>
                      </a:r>
                    </a:p>
                  </a:txBody>
                  <a:tcPr anchor="ctr"/>
                </a:tc>
                <a:extLst>
                  <a:ext uri="{0D108BD9-81ED-4DB2-BD59-A6C34878D82A}">
                    <a16:rowId xmlns:a16="http://schemas.microsoft.com/office/drawing/2014/main" val="494391116"/>
                  </a:ext>
                </a:extLst>
              </a:tr>
              <a:tr h="521028">
                <a:tc>
                  <a:txBody>
                    <a:bodyPr/>
                    <a:lstStyle/>
                    <a:p>
                      <a:r>
                        <a:rPr lang="en-US" sz="2400" b="1">
                          <a:latin typeface="Calibri" panose="020F0502020204030204" pitchFamily="34" charset="0"/>
                          <a:cs typeface="Calibri" panose="020F0502020204030204" pitchFamily="34" charset="0"/>
                        </a:rPr>
                        <a:t>Scatter/Gather</a:t>
                      </a:r>
                      <a:endParaRPr lang="en-US" sz="2400">
                        <a:latin typeface="Calibri" panose="020F0502020204030204" pitchFamily="34" charset="0"/>
                        <a:cs typeface="Calibri" panose="020F0502020204030204" pitchFamily="34" charset="0"/>
                      </a:endParaRPr>
                    </a:p>
                  </a:txBody>
                  <a:tcPr anchor="ctr"/>
                </a:tc>
                <a:tc>
                  <a:txBody>
                    <a:bodyPr/>
                    <a:lstStyle/>
                    <a:p>
                      <a:r>
                        <a:rPr lang="en-US" sz="2400">
                          <a:latin typeface="Calibri" panose="020F0502020204030204" pitchFamily="34" charset="0"/>
                          <a:cs typeface="Calibri" panose="020F0502020204030204" pitchFamily="34" charset="0"/>
                        </a:rPr>
                        <a:t>IR technique using repeated clustering</a:t>
                      </a:r>
                    </a:p>
                  </a:txBody>
                  <a:tcPr anchor="ctr"/>
                </a:tc>
                <a:extLst>
                  <a:ext uri="{0D108BD9-81ED-4DB2-BD59-A6C34878D82A}">
                    <a16:rowId xmlns:a16="http://schemas.microsoft.com/office/drawing/2014/main" val="2518860593"/>
                  </a:ext>
                </a:extLst>
              </a:tr>
              <a:tr h="885747">
                <a:tc>
                  <a:txBody>
                    <a:bodyPr/>
                    <a:lstStyle/>
                    <a:p>
                      <a:r>
                        <a:rPr lang="en-US" sz="2400" b="1" dirty="0">
                          <a:latin typeface="Calibri" panose="020F0502020204030204" pitchFamily="34" charset="0"/>
                          <a:cs typeface="Calibri" panose="020F0502020204030204" pitchFamily="34" charset="0"/>
                        </a:rPr>
                        <a:t>Monolithic vs Polythetic</a:t>
                      </a:r>
                      <a:endParaRPr lang="en-US" sz="2400" dirty="0">
                        <a:latin typeface="Calibri" panose="020F0502020204030204" pitchFamily="34" charset="0"/>
                        <a:cs typeface="Calibri" panose="020F0502020204030204" pitchFamily="34" charset="0"/>
                      </a:endParaRPr>
                    </a:p>
                  </a:txBody>
                  <a:tcPr anchor="ctr"/>
                </a:tc>
                <a:tc>
                  <a:txBody>
                    <a:bodyPr/>
                    <a:lstStyle/>
                    <a:p>
                      <a:r>
                        <a:rPr lang="en-US" sz="2400" dirty="0">
                          <a:latin typeface="Calibri" panose="020F0502020204030204" pitchFamily="34" charset="0"/>
                          <a:cs typeface="Calibri" panose="020F0502020204030204" pitchFamily="34" charset="0"/>
                        </a:rPr>
                        <a:t>Monolithic: simple, one-topic clusters; Polythetic: multi-attribute, harder to interpret</a:t>
                      </a:r>
                    </a:p>
                  </a:txBody>
                  <a:tcPr anchor="ctr"/>
                </a:tc>
                <a:extLst>
                  <a:ext uri="{0D108BD9-81ED-4DB2-BD59-A6C34878D82A}">
                    <a16:rowId xmlns:a16="http://schemas.microsoft.com/office/drawing/2014/main" val="1152706960"/>
                  </a:ext>
                </a:extLst>
              </a:tr>
            </a:tbl>
          </a:graphicData>
        </a:graphic>
      </p:graphicFrame>
    </p:spTree>
    <p:extLst>
      <p:ext uri="{BB962C8B-B14F-4D97-AF65-F5344CB8AC3E}">
        <p14:creationId xmlns:p14="http://schemas.microsoft.com/office/powerpoint/2010/main" val="191029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3.	 Convert Log-Odds to Probability</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a:t>
            </a:fld>
            <a:endParaRPr lang="en-US" sz="900">
              <a:solidFill>
                <a:schemeClr val="lt1"/>
              </a:solidFill>
            </a:endParaRPr>
          </a:p>
        </p:txBody>
      </p:sp>
      <p:pic>
        <p:nvPicPr>
          <p:cNvPr id="3" name="Picture 2">
            <a:extLst>
              <a:ext uri="{FF2B5EF4-FFF2-40B4-BE49-F238E27FC236}">
                <a16:creationId xmlns:a16="http://schemas.microsoft.com/office/drawing/2014/main" id="{DB4D42CE-7DB9-46CD-ADA4-EB162A3AEDDD}"/>
              </a:ext>
            </a:extLst>
          </p:cNvPr>
          <p:cNvPicPr>
            <a:picLocks noChangeAspect="1"/>
          </p:cNvPicPr>
          <p:nvPr/>
        </p:nvPicPr>
        <p:blipFill>
          <a:blip r:embed="rId2"/>
          <a:stretch>
            <a:fillRect/>
          </a:stretch>
        </p:blipFill>
        <p:spPr>
          <a:xfrm>
            <a:off x="1622886" y="1618522"/>
            <a:ext cx="9190888" cy="2953478"/>
          </a:xfrm>
          <a:prstGeom prst="rect">
            <a:avLst/>
          </a:prstGeom>
        </p:spPr>
      </p:pic>
    </p:spTree>
    <p:extLst>
      <p:ext uri="{BB962C8B-B14F-4D97-AF65-F5344CB8AC3E}">
        <p14:creationId xmlns:p14="http://schemas.microsoft.com/office/powerpoint/2010/main" val="25261425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150</a:t>
            </a:fld>
            <a:endParaRPr lang="en-US" sz="900">
              <a:solidFill>
                <a:schemeClr val="lt1"/>
              </a:solidFill>
            </a:endParaRPr>
          </a:p>
        </p:txBody>
      </p:sp>
    </p:spTree>
    <p:extLst>
      <p:ext uri="{BB962C8B-B14F-4D97-AF65-F5344CB8AC3E}">
        <p14:creationId xmlns:p14="http://schemas.microsoft.com/office/powerpoint/2010/main" val="24924396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151</a:t>
            </a:fld>
            <a:endParaRPr lang="en-US" sz="900">
              <a:solidFill>
                <a:schemeClr val="lt1"/>
              </a:solidFill>
            </a:endParaRPr>
          </a:p>
        </p:txBody>
      </p:sp>
    </p:spTree>
    <p:extLst>
      <p:ext uri="{BB962C8B-B14F-4D97-AF65-F5344CB8AC3E}">
        <p14:creationId xmlns:p14="http://schemas.microsoft.com/office/powerpoint/2010/main" val="20327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8E7B6-70C3-430F-A3DB-B5599F0F2B29}"/>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21ECA52C-12C6-483C-9926-01FF56C6BE42}"/>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9A7E3CF1-2A28-4581-815D-69A656012F1F}"/>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152</a:t>
            </a:fld>
            <a:endParaRPr lang="en-US" sz="900">
              <a:solidFill>
                <a:schemeClr val="lt1"/>
              </a:solidFill>
            </a:endParaRPr>
          </a:p>
        </p:txBody>
      </p:sp>
    </p:spTree>
    <p:extLst>
      <p:ext uri="{BB962C8B-B14F-4D97-AF65-F5344CB8AC3E}">
        <p14:creationId xmlns:p14="http://schemas.microsoft.com/office/powerpoint/2010/main" val="90007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4.	 Feature-Based Model (Logistic Regression)</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16</a:t>
            </a:fld>
            <a:endParaRPr lang="en-US" sz="900">
              <a:solidFill>
                <a:schemeClr val="lt1"/>
              </a:solidFill>
            </a:endParaRPr>
          </a:p>
        </p:txBody>
      </p:sp>
      <p:pic>
        <p:nvPicPr>
          <p:cNvPr id="3" name="Picture 2">
            <a:extLst>
              <a:ext uri="{FF2B5EF4-FFF2-40B4-BE49-F238E27FC236}">
                <a16:creationId xmlns:a16="http://schemas.microsoft.com/office/drawing/2014/main" id="{364E8F58-2685-4E5D-BE26-71444DBAB1CD}"/>
              </a:ext>
            </a:extLst>
          </p:cNvPr>
          <p:cNvPicPr>
            <a:picLocks noChangeAspect="1"/>
          </p:cNvPicPr>
          <p:nvPr/>
        </p:nvPicPr>
        <p:blipFill>
          <a:blip r:embed="rId2"/>
          <a:stretch>
            <a:fillRect/>
          </a:stretch>
        </p:blipFill>
        <p:spPr>
          <a:xfrm>
            <a:off x="609600" y="1415310"/>
            <a:ext cx="11118574" cy="5118012"/>
          </a:xfrm>
          <a:prstGeom prst="rect">
            <a:avLst/>
          </a:prstGeom>
        </p:spPr>
      </p:pic>
    </p:spTree>
    <p:extLst>
      <p:ext uri="{BB962C8B-B14F-4D97-AF65-F5344CB8AC3E}">
        <p14:creationId xmlns:p14="http://schemas.microsoft.com/office/powerpoint/2010/main" val="306372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888A29-9811-4806-9584-122848A7736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17</a:t>
            </a:fld>
            <a:endParaRPr lang="en-US" sz="900">
              <a:solidFill>
                <a:schemeClr val="lt1"/>
              </a:solidFill>
            </a:endParaRPr>
          </a:p>
        </p:txBody>
      </p:sp>
      <p:pic>
        <p:nvPicPr>
          <p:cNvPr id="9" name="Picture 8">
            <a:extLst>
              <a:ext uri="{FF2B5EF4-FFF2-40B4-BE49-F238E27FC236}">
                <a16:creationId xmlns:a16="http://schemas.microsoft.com/office/drawing/2014/main" id="{53AE0499-0D52-4360-B9AB-3214B7AD3F58}"/>
              </a:ext>
            </a:extLst>
          </p:cNvPr>
          <p:cNvPicPr>
            <a:picLocks noChangeAspect="1"/>
          </p:cNvPicPr>
          <p:nvPr/>
        </p:nvPicPr>
        <p:blipFill>
          <a:blip r:embed="rId2"/>
          <a:stretch>
            <a:fillRect/>
          </a:stretch>
        </p:blipFill>
        <p:spPr>
          <a:xfrm>
            <a:off x="274982" y="39755"/>
            <a:ext cx="11320670" cy="5009321"/>
          </a:xfrm>
          <a:prstGeom prst="rect">
            <a:avLst/>
          </a:prstGeom>
        </p:spPr>
      </p:pic>
      <p:pic>
        <p:nvPicPr>
          <p:cNvPr id="11" name="Picture 10">
            <a:extLst>
              <a:ext uri="{FF2B5EF4-FFF2-40B4-BE49-F238E27FC236}">
                <a16:creationId xmlns:a16="http://schemas.microsoft.com/office/drawing/2014/main" id="{886FC8A7-3AB2-4F85-8879-DD8ABFB46835}"/>
              </a:ext>
            </a:extLst>
          </p:cNvPr>
          <p:cNvPicPr>
            <a:picLocks noChangeAspect="1"/>
          </p:cNvPicPr>
          <p:nvPr/>
        </p:nvPicPr>
        <p:blipFill>
          <a:blip r:embed="rId3"/>
          <a:stretch>
            <a:fillRect/>
          </a:stretch>
        </p:blipFill>
        <p:spPr>
          <a:xfrm>
            <a:off x="450574" y="4940988"/>
            <a:ext cx="11145078" cy="1168263"/>
          </a:xfrm>
          <a:prstGeom prst="rect">
            <a:avLst/>
          </a:prstGeom>
        </p:spPr>
      </p:pic>
    </p:spTree>
    <p:extLst>
      <p:ext uri="{BB962C8B-B14F-4D97-AF65-F5344CB8AC3E}">
        <p14:creationId xmlns:p14="http://schemas.microsoft.com/office/powerpoint/2010/main" val="160628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5. 	Final Ranking Formula</a:t>
            </a:r>
          </a:p>
        </p:txBody>
      </p:sp>
      <p:pic>
        <p:nvPicPr>
          <p:cNvPr id="3" name="Content Placeholder 2">
            <a:extLst>
              <a:ext uri="{FF2B5EF4-FFF2-40B4-BE49-F238E27FC236}">
                <a16:creationId xmlns:a16="http://schemas.microsoft.com/office/drawing/2014/main" id="{5315C522-3C4E-40C1-A1FE-E2757157FDB2}"/>
              </a:ext>
            </a:extLst>
          </p:cNvPr>
          <p:cNvPicPr>
            <a:picLocks noGrp="1" noChangeAspect="1"/>
          </p:cNvPicPr>
          <p:nvPr>
            <p:ph sz="quarter" idx="13"/>
          </p:nvPr>
        </p:nvPicPr>
        <p:blipFill>
          <a:blip r:embed="rId2"/>
          <a:stretch>
            <a:fillRect/>
          </a:stretch>
        </p:blipFill>
        <p:spPr>
          <a:xfrm>
            <a:off x="903272" y="1669774"/>
            <a:ext cx="10029771" cy="3485322"/>
          </a:xfrm>
        </p:spPr>
      </p:pic>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18</a:t>
            </a:fld>
            <a:endParaRPr lang="en-US" sz="900">
              <a:solidFill>
                <a:schemeClr val="lt1"/>
              </a:solidFill>
            </a:endParaRPr>
          </a:p>
        </p:txBody>
      </p:sp>
    </p:spTree>
    <p:extLst>
      <p:ext uri="{BB962C8B-B14F-4D97-AF65-F5344CB8AC3E}">
        <p14:creationId xmlns:p14="http://schemas.microsoft.com/office/powerpoint/2010/main" val="49739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rot="16200000">
            <a:off x="-2296330" y="2620224"/>
            <a:ext cx="6062807" cy="1047776"/>
          </a:xfrm>
        </p:spPr>
        <p:txBody>
          <a:bodyPr/>
          <a:lstStyle/>
          <a:p>
            <a:r>
              <a:rPr lang="en-US" dirty="0"/>
              <a:t>Example For Probabilistic Weighting</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19</a:t>
            </a:fld>
            <a:endParaRPr lang="en-US" sz="900">
              <a:solidFill>
                <a:schemeClr val="lt1"/>
              </a:solidFill>
            </a:endParaRPr>
          </a:p>
        </p:txBody>
      </p:sp>
      <p:pic>
        <p:nvPicPr>
          <p:cNvPr id="8" name="Picture 7">
            <a:extLst>
              <a:ext uri="{FF2B5EF4-FFF2-40B4-BE49-F238E27FC236}">
                <a16:creationId xmlns:a16="http://schemas.microsoft.com/office/drawing/2014/main" id="{CC5FD485-F0E2-4779-9DAB-57DD64CF7D9C}"/>
              </a:ext>
            </a:extLst>
          </p:cNvPr>
          <p:cNvPicPr>
            <a:picLocks noChangeAspect="1"/>
          </p:cNvPicPr>
          <p:nvPr/>
        </p:nvPicPr>
        <p:blipFill>
          <a:blip r:embed="rId2"/>
          <a:stretch>
            <a:fillRect/>
          </a:stretch>
        </p:blipFill>
        <p:spPr>
          <a:xfrm>
            <a:off x="2214847" y="99459"/>
            <a:ext cx="9526580" cy="6184931"/>
          </a:xfrm>
          <a:prstGeom prst="rect">
            <a:avLst/>
          </a:prstGeom>
        </p:spPr>
      </p:pic>
      <p:pic>
        <p:nvPicPr>
          <p:cNvPr id="12" name="Picture 11">
            <a:extLst>
              <a:ext uri="{FF2B5EF4-FFF2-40B4-BE49-F238E27FC236}">
                <a16:creationId xmlns:a16="http://schemas.microsoft.com/office/drawing/2014/main" id="{4762F709-AB3F-4958-B026-00ACC8B08E92}"/>
              </a:ext>
            </a:extLst>
          </p:cNvPr>
          <p:cNvPicPr>
            <a:picLocks noChangeAspect="1"/>
          </p:cNvPicPr>
          <p:nvPr/>
        </p:nvPicPr>
        <p:blipFill>
          <a:blip r:embed="rId3"/>
          <a:stretch>
            <a:fillRect/>
          </a:stretch>
        </p:blipFill>
        <p:spPr>
          <a:xfrm rot="16200000">
            <a:off x="-1642646" y="2901606"/>
            <a:ext cx="6545333" cy="742120"/>
          </a:xfrm>
          <a:prstGeom prst="rect">
            <a:avLst/>
          </a:prstGeom>
        </p:spPr>
      </p:pic>
    </p:spTree>
    <p:extLst>
      <p:ext uri="{BB962C8B-B14F-4D97-AF65-F5344CB8AC3E}">
        <p14:creationId xmlns:p14="http://schemas.microsoft.com/office/powerpoint/2010/main" val="265332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53FE0C-2E6E-4735-BCAD-8A3FE261F9FC}"/>
              </a:ext>
            </a:extLst>
          </p:cNvPr>
          <p:cNvSpPr>
            <a:spLocks noGrp="1"/>
          </p:cNvSpPr>
          <p:nvPr>
            <p:ph type="title"/>
          </p:nvPr>
        </p:nvSpPr>
        <p:spPr/>
        <p:txBody>
          <a:bodyPr/>
          <a:lstStyle/>
          <a:p>
            <a:r>
              <a:rPr lang="en-US" sz="3600" dirty="0">
                <a:latin typeface="+mj-lt"/>
              </a:rPr>
              <a:t>AGENDA</a:t>
            </a:r>
            <a:endParaRPr lang="en-US" dirty="0"/>
          </a:p>
        </p:txBody>
      </p:sp>
      <p:sp>
        <p:nvSpPr>
          <p:cNvPr id="7" name="Content Placeholder 6">
            <a:extLst>
              <a:ext uri="{FF2B5EF4-FFF2-40B4-BE49-F238E27FC236}">
                <a16:creationId xmlns:a16="http://schemas.microsoft.com/office/drawing/2014/main" id="{A8467BD5-C809-423C-ACB7-A2EB5128E50E}"/>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Automatic Indexing: Classes of Automatic Indexing, Statistical Indexing, Natural Language, Concept Indexing, Hypertext Linkages  </a:t>
            </a:r>
          </a:p>
          <a:p>
            <a:r>
              <a:rPr lang="en-US" sz="2600" dirty="0">
                <a:latin typeface="Calibri" panose="020F0502020204030204" pitchFamily="34" charset="0"/>
                <a:cs typeface="Calibri" panose="020F0502020204030204" pitchFamily="34" charset="0"/>
              </a:rPr>
              <a:t>Document and Term Clustering: Introduction to Clustering, Thesaurus Generation, Item Clustering, Hierarchy of Clusters </a:t>
            </a:r>
          </a:p>
        </p:txBody>
      </p:sp>
    </p:spTree>
    <p:extLst>
      <p:ext uri="{BB962C8B-B14F-4D97-AF65-F5344CB8AC3E}">
        <p14:creationId xmlns:p14="http://schemas.microsoft.com/office/powerpoint/2010/main" val="113439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20</a:t>
            </a:fld>
            <a:endParaRPr lang="en-US" sz="900">
              <a:solidFill>
                <a:schemeClr val="lt1"/>
              </a:solidFill>
            </a:endParaRPr>
          </a:p>
        </p:txBody>
      </p:sp>
      <p:pic>
        <p:nvPicPr>
          <p:cNvPr id="3" name="Picture 2">
            <a:extLst>
              <a:ext uri="{FF2B5EF4-FFF2-40B4-BE49-F238E27FC236}">
                <a16:creationId xmlns:a16="http://schemas.microsoft.com/office/drawing/2014/main" id="{9067B41D-BDFA-44FC-8B9C-81AD8BBC948A}"/>
              </a:ext>
            </a:extLst>
          </p:cNvPr>
          <p:cNvPicPr>
            <a:picLocks noChangeAspect="1"/>
          </p:cNvPicPr>
          <p:nvPr/>
        </p:nvPicPr>
        <p:blipFill>
          <a:blip r:embed="rId2"/>
          <a:stretch>
            <a:fillRect/>
          </a:stretch>
        </p:blipFill>
        <p:spPr>
          <a:xfrm>
            <a:off x="1722784" y="295275"/>
            <a:ext cx="9480826" cy="5744748"/>
          </a:xfrm>
          <a:prstGeom prst="rect">
            <a:avLst/>
          </a:prstGeom>
        </p:spPr>
      </p:pic>
    </p:spTree>
    <p:extLst>
      <p:ext uri="{BB962C8B-B14F-4D97-AF65-F5344CB8AC3E}">
        <p14:creationId xmlns:p14="http://schemas.microsoft.com/office/powerpoint/2010/main" val="424068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21</a:t>
            </a:fld>
            <a:endParaRPr lang="en-US" sz="900">
              <a:solidFill>
                <a:schemeClr val="lt1"/>
              </a:solidFill>
            </a:endParaRPr>
          </a:p>
        </p:txBody>
      </p:sp>
      <p:pic>
        <p:nvPicPr>
          <p:cNvPr id="8" name="Picture 7">
            <a:extLst>
              <a:ext uri="{FF2B5EF4-FFF2-40B4-BE49-F238E27FC236}">
                <a16:creationId xmlns:a16="http://schemas.microsoft.com/office/drawing/2014/main" id="{D2ADD201-FCC7-4853-84C2-62DC1FC17CB9}"/>
              </a:ext>
            </a:extLst>
          </p:cNvPr>
          <p:cNvPicPr>
            <a:picLocks noChangeAspect="1"/>
          </p:cNvPicPr>
          <p:nvPr/>
        </p:nvPicPr>
        <p:blipFill>
          <a:blip r:embed="rId2"/>
          <a:stretch>
            <a:fillRect/>
          </a:stretch>
        </p:blipFill>
        <p:spPr>
          <a:xfrm>
            <a:off x="605044" y="203994"/>
            <a:ext cx="10850355" cy="1555470"/>
          </a:xfrm>
          <a:prstGeom prst="rect">
            <a:avLst/>
          </a:prstGeom>
        </p:spPr>
      </p:pic>
      <p:pic>
        <p:nvPicPr>
          <p:cNvPr id="10" name="Picture 9">
            <a:extLst>
              <a:ext uri="{FF2B5EF4-FFF2-40B4-BE49-F238E27FC236}">
                <a16:creationId xmlns:a16="http://schemas.microsoft.com/office/drawing/2014/main" id="{D2B19358-B97A-4824-AB69-294B5B4A578A}"/>
              </a:ext>
            </a:extLst>
          </p:cNvPr>
          <p:cNvPicPr>
            <a:picLocks noChangeAspect="1"/>
          </p:cNvPicPr>
          <p:nvPr/>
        </p:nvPicPr>
        <p:blipFill>
          <a:blip r:embed="rId3"/>
          <a:stretch>
            <a:fillRect/>
          </a:stretch>
        </p:blipFill>
        <p:spPr>
          <a:xfrm>
            <a:off x="736600" y="1759464"/>
            <a:ext cx="3199295" cy="4130958"/>
          </a:xfrm>
          <a:prstGeom prst="rect">
            <a:avLst/>
          </a:prstGeom>
        </p:spPr>
      </p:pic>
    </p:spTree>
    <p:extLst>
      <p:ext uri="{BB962C8B-B14F-4D97-AF65-F5344CB8AC3E}">
        <p14:creationId xmlns:p14="http://schemas.microsoft.com/office/powerpoint/2010/main" val="126557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BD8F6-9487-4977-A792-B56885566110}"/>
              </a:ext>
            </a:extLst>
          </p:cNvPr>
          <p:cNvSpPr>
            <a:spLocks noGrp="1"/>
          </p:cNvSpPr>
          <p:nvPr>
            <p:ph type="title"/>
          </p:nvPr>
        </p:nvSpPr>
        <p:spPr>
          <a:xfrm>
            <a:off x="609600" y="1813127"/>
            <a:ext cx="10972800" cy="835573"/>
          </a:xfrm>
        </p:spPr>
        <p:txBody>
          <a:bodyPr/>
          <a:lstStyle/>
          <a:p>
            <a:r>
              <a:rPr lang="en-US" dirty="0"/>
              <a:t>Step 2: Convert Log-Odds to Probability</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22</a:t>
            </a:fld>
            <a:endParaRPr lang="en-US" sz="900">
              <a:solidFill>
                <a:schemeClr val="lt1"/>
              </a:solidFill>
            </a:endParaRPr>
          </a:p>
        </p:txBody>
      </p:sp>
      <p:pic>
        <p:nvPicPr>
          <p:cNvPr id="3" name="Picture 2">
            <a:extLst>
              <a:ext uri="{FF2B5EF4-FFF2-40B4-BE49-F238E27FC236}">
                <a16:creationId xmlns:a16="http://schemas.microsoft.com/office/drawing/2014/main" id="{079DD64C-3A7D-4F60-AD15-8CE505B79A73}"/>
              </a:ext>
            </a:extLst>
          </p:cNvPr>
          <p:cNvPicPr>
            <a:picLocks noChangeAspect="1"/>
          </p:cNvPicPr>
          <p:nvPr/>
        </p:nvPicPr>
        <p:blipFill>
          <a:blip r:embed="rId2"/>
          <a:stretch>
            <a:fillRect/>
          </a:stretch>
        </p:blipFill>
        <p:spPr>
          <a:xfrm>
            <a:off x="968858" y="295275"/>
            <a:ext cx="10308742" cy="1517852"/>
          </a:xfrm>
          <a:prstGeom prst="rect">
            <a:avLst/>
          </a:prstGeom>
        </p:spPr>
      </p:pic>
      <p:pic>
        <p:nvPicPr>
          <p:cNvPr id="10" name="Picture 9">
            <a:extLst>
              <a:ext uri="{FF2B5EF4-FFF2-40B4-BE49-F238E27FC236}">
                <a16:creationId xmlns:a16="http://schemas.microsoft.com/office/drawing/2014/main" id="{84D85AE3-1486-4AB4-989A-0A4CEC16F904}"/>
              </a:ext>
            </a:extLst>
          </p:cNvPr>
          <p:cNvPicPr>
            <a:picLocks noChangeAspect="1"/>
          </p:cNvPicPr>
          <p:nvPr/>
        </p:nvPicPr>
        <p:blipFill>
          <a:blip r:embed="rId3"/>
          <a:stretch>
            <a:fillRect/>
          </a:stretch>
        </p:blipFill>
        <p:spPr>
          <a:xfrm>
            <a:off x="744813" y="2971800"/>
            <a:ext cx="9989448" cy="1650580"/>
          </a:xfrm>
          <a:prstGeom prst="rect">
            <a:avLst/>
          </a:prstGeom>
        </p:spPr>
      </p:pic>
    </p:spTree>
    <p:extLst>
      <p:ext uri="{BB962C8B-B14F-4D97-AF65-F5344CB8AC3E}">
        <p14:creationId xmlns:p14="http://schemas.microsoft.com/office/powerpoint/2010/main" val="3064156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23</a:t>
            </a:fld>
            <a:endParaRPr lang="en-US" sz="900">
              <a:solidFill>
                <a:schemeClr val="lt1"/>
              </a:solidFill>
            </a:endParaRPr>
          </a:p>
        </p:txBody>
      </p:sp>
      <p:pic>
        <p:nvPicPr>
          <p:cNvPr id="3" name="Picture 2">
            <a:extLst>
              <a:ext uri="{FF2B5EF4-FFF2-40B4-BE49-F238E27FC236}">
                <a16:creationId xmlns:a16="http://schemas.microsoft.com/office/drawing/2014/main" id="{75678FAD-40B3-45D1-A734-15B56650D161}"/>
              </a:ext>
            </a:extLst>
          </p:cNvPr>
          <p:cNvPicPr>
            <a:picLocks noChangeAspect="1"/>
          </p:cNvPicPr>
          <p:nvPr/>
        </p:nvPicPr>
        <p:blipFill>
          <a:blip r:embed="rId2"/>
          <a:stretch>
            <a:fillRect/>
          </a:stretch>
        </p:blipFill>
        <p:spPr>
          <a:xfrm>
            <a:off x="273532" y="-9560"/>
            <a:ext cx="7589769" cy="6867560"/>
          </a:xfrm>
          <a:prstGeom prst="rect">
            <a:avLst/>
          </a:prstGeom>
        </p:spPr>
      </p:pic>
      <p:pic>
        <p:nvPicPr>
          <p:cNvPr id="8" name="Picture 7">
            <a:extLst>
              <a:ext uri="{FF2B5EF4-FFF2-40B4-BE49-F238E27FC236}">
                <a16:creationId xmlns:a16="http://schemas.microsoft.com/office/drawing/2014/main" id="{01B3E283-281C-4700-94DD-C53381B0165C}"/>
              </a:ext>
            </a:extLst>
          </p:cNvPr>
          <p:cNvPicPr>
            <a:picLocks noChangeAspect="1"/>
          </p:cNvPicPr>
          <p:nvPr/>
        </p:nvPicPr>
        <p:blipFill>
          <a:blip r:embed="rId3"/>
          <a:stretch>
            <a:fillRect/>
          </a:stretch>
        </p:blipFill>
        <p:spPr>
          <a:xfrm rot="16200000">
            <a:off x="6541604" y="3006880"/>
            <a:ext cx="6025982" cy="834680"/>
          </a:xfrm>
          <a:prstGeom prst="rect">
            <a:avLst/>
          </a:prstGeom>
        </p:spPr>
      </p:pic>
    </p:spTree>
    <p:extLst>
      <p:ext uri="{BB962C8B-B14F-4D97-AF65-F5344CB8AC3E}">
        <p14:creationId xmlns:p14="http://schemas.microsoft.com/office/powerpoint/2010/main" val="346151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semantics of every item are represented as a vector. </a:t>
            </a:r>
          </a:p>
          <a:p>
            <a:r>
              <a:rPr lang="en-US" sz="2400" dirty="0">
                <a:latin typeface="Calibri" panose="020F0502020204030204" pitchFamily="34" charset="0"/>
                <a:cs typeface="Calibri" panose="020F0502020204030204" pitchFamily="34" charset="0"/>
              </a:rPr>
              <a:t>In Information Retrieval:</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document</a:t>
            </a:r>
            <a:r>
              <a:rPr lang="en-US" sz="2400" dirty="0">
                <a:latin typeface="Calibri" panose="020F0502020204030204" pitchFamily="34" charset="0"/>
                <a:cs typeface="Calibri" panose="020F0502020204030204" pitchFamily="34" charset="0"/>
              </a:rPr>
              <a:t> (or an item) is transformed into a </a:t>
            </a:r>
            <a:r>
              <a:rPr lang="en-US" sz="2400" b="1" dirty="0">
                <a:latin typeface="Calibri" panose="020F0502020204030204" pitchFamily="34" charset="0"/>
                <a:cs typeface="Calibri" panose="020F0502020204030204" pitchFamily="34" charset="0"/>
              </a:rPr>
              <a:t>vector</a:t>
            </a:r>
            <a:r>
              <a:rPr lang="en-US" sz="2400" dirty="0">
                <a:latin typeface="Calibri" panose="020F0502020204030204" pitchFamily="34" charset="0"/>
                <a:cs typeface="Calibri" panose="020F0502020204030204" pitchFamily="34" charset="0"/>
              </a:rPr>
              <a:t> of numbers.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b="1" dirty="0">
                <a:latin typeface="Calibri" panose="020F0502020204030204" pitchFamily="34" charset="0"/>
                <a:cs typeface="Calibri" panose="020F0502020204030204" pitchFamily="34" charset="0"/>
              </a:rPr>
              <a:t>position</a:t>
            </a:r>
            <a:r>
              <a:rPr lang="en-US" sz="2400" dirty="0">
                <a:latin typeface="Calibri" panose="020F0502020204030204" pitchFamily="34" charset="0"/>
                <a:cs typeface="Calibri" panose="020F0502020204030204" pitchFamily="34" charset="0"/>
              </a:rPr>
              <a:t> in the vector corresponds to a </a:t>
            </a:r>
            <a:r>
              <a:rPr lang="en-US" sz="2400" b="1" dirty="0">
                <a:latin typeface="Calibri" panose="020F0502020204030204" pitchFamily="34" charset="0"/>
                <a:cs typeface="Calibri" panose="020F0502020204030204" pitchFamily="34" charset="0"/>
              </a:rPr>
              <a:t>term</a:t>
            </a:r>
            <a:r>
              <a:rPr lang="en-US" sz="2400" dirty="0">
                <a:latin typeface="Calibri" panose="020F0502020204030204" pitchFamily="34" charset="0"/>
                <a:cs typeface="Calibri" panose="020F0502020204030204" pitchFamily="34" charset="0"/>
              </a:rPr>
              <a:t> (e.g., "Petroleum", "Mexico", "Oil", etc.).</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b="1" dirty="0">
                <a:latin typeface="Calibri" panose="020F0502020204030204" pitchFamily="34" charset="0"/>
                <a:cs typeface="Calibri" panose="020F0502020204030204" pitchFamily="34" charset="0"/>
              </a:rPr>
              <a:t>value</a:t>
            </a:r>
            <a:r>
              <a:rPr lang="en-US" sz="2400" dirty="0">
                <a:latin typeface="Calibri" panose="020F0502020204030204" pitchFamily="34" charset="0"/>
                <a:cs typeface="Calibri" panose="020F0502020204030204" pitchFamily="34" charset="0"/>
              </a:rPr>
              <a:t> in the vector represents how </a:t>
            </a:r>
            <a:r>
              <a:rPr lang="en-US" sz="2400" b="1" dirty="0">
                <a:latin typeface="Calibri" panose="020F0502020204030204" pitchFamily="34" charset="0"/>
                <a:cs typeface="Calibri" panose="020F0502020204030204" pitchFamily="34" charset="0"/>
              </a:rPr>
              <a:t>important</a:t>
            </a:r>
            <a:r>
              <a:rPr lang="en-US" sz="2400" dirty="0">
                <a:latin typeface="Calibri" panose="020F0502020204030204" pitchFamily="34" charset="0"/>
                <a:cs typeface="Calibri" panose="020F0502020204030204" pitchFamily="34" charset="0"/>
              </a:rPr>
              <a:t> that term is in the document.</a:t>
            </a:r>
          </a:p>
          <a:p>
            <a:r>
              <a:rPr lang="en-US" sz="2400" dirty="0">
                <a:latin typeface="Calibri" panose="020F0502020204030204" pitchFamily="34" charset="0"/>
                <a:cs typeface="Calibri" panose="020F0502020204030204" pitchFamily="34" charset="0"/>
              </a:rPr>
              <a:t>There are two approaches to the domain of values in the vector:</a:t>
            </a:r>
          </a:p>
          <a:p>
            <a:pPr lvl="1"/>
            <a:r>
              <a:rPr lang="en-US" sz="2400" dirty="0">
                <a:latin typeface="Calibri" panose="020F0502020204030204" pitchFamily="34" charset="0"/>
                <a:cs typeface="Calibri" panose="020F0502020204030204" pitchFamily="34" charset="0"/>
              </a:rPr>
              <a:t> binary </a:t>
            </a:r>
          </a:p>
          <a:p>
            <a:pPr lvl="1"/>
            <a:r>
              <a:rPr lang="en-US" sz="2400" dirty="0">
                <a:latin typeface="Calibri" panose="020F0502020204030204" pitchFamily="34" charset="0"/>
                <a:cs typeface="Calibri" panose="020F0502020204030204" pitchFamily="34" charset="0"/>
              </a:rPr>
              <a:t> weighted. </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24</a:t>
            </a:fld>
            <a:endParaRPr lang="en-US" sz="900">
              <a:solidFill>
                <a:schemeClr val="lt1"/>
              </a:solidFill>
            </a:endParaRPr>
          </a:p>
        </p:txBody>
      </p:sp>
    </p:spTree>
    <p:extLst>
      <p:ext uri="{BB962C8B-B14F-4D97-AF65-F5344CB8AC3E}">
        <p14:creationId xmlns:p14="http://schemas.microsoft.com/office/powerpoint/2010/main" val="978441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a:t>
            </a:r>
          </a:p>
        </p:txBody>
      </p:sp>
      <p:pic>
        <p:nvPicPr>
          <p:cNvPr id="8" name="Image 138">
            <a:extLst>
              <a:ext uri="{FF2B5EF4-FFF2-40B4-BE49-F238E27FC236}">
                <a16:creationId xmlns:a16="http://schemas.microsoft.com/office/drawing/2014/main" id="{7BA691B3-1E5A-4D9B-AE0D-3518B3163CC0}"/>
              </a:ext>
            </a:extLst>
          </p:cNvPr>
          <p:cNvPicPr>
            <a:picLocks noGrp="1"/>
          </p:cNvPicPr>
          <p:nvPr>
            <p:ph sz="quarter" idx="13"/>
          </p:nvPr>
        </p:nvPicPr>
        <p:blipFill>
          <a:blip r:embed="rId2" cstate="print"/>
          <a:stretch>
            <a:fillRect/>
          </a:stretch>
        </p:blipFill>
        <p:spPr>
          <a:xfrm>
            <a:off x="4479234" y="1846678"/>
            <a:ext cx="7262192" cy="1787598"/>
          </a:xfrm>
          <a:prstGeom prst="rect">
            <a:avLst/>
          </a:prstGeom>
        </p:spPr>
      </p:pic>
      <p:sp>
        <p:nvSpPr>
          <p:cNvPr id="2" name="Content Placeholder 1">
            <a:extLst>
              <a:ext uri="{FF2B5EF4-FFF2-40B4-BE49-F238E27FC236}">
                <a16:creationId xmlns:a16="http://schemas.microsoft.com/office/drawing/2014/main" id="{397705D3-20E8-45E9-B475-E9A8971DCF88}"/>
              </a:ext>
            </a:extLst>
          </p:cNvPr>
          <p:cNvSpPr>
            <a:spLocks noGrp="1"/>
          </p:cNvSpPr>
          <p:nvPr>
            <p:ph sz="quarter" idx="14"/>
          </p:nvPr>
        </p:nvSpPr>
        <p:spPr>
          <a:xfrm>
            <a:off x="251791" y="1414951"/>
            <a:ext cx="4227443" cy="4438650"/>
          </a:xfrm>
        </p:spPr>
        <p:txBody>
          <a:bodyPr/>
          <a:lstStyle/>
          <a:p>
            <a:r>
              <a:rPr lang="en-US" sz="2400" dirty="0">
                <a:latin typeface="Calibri" panose="020F0502020204030204" pitchFamily="34" charset="0"/>
                <a:cs typeface="Calibri" panose="020F0502020204030204" pitchFamily="34" charset="0"/>
              </a:rPr>
              <a:t>Under the binary approach, the domain contains the value of 1s or 0s, with one representing the existence of the processing token in the item.</a:t>
            </a:r>
          </a:p>
          <a:p>
            <a:r>
              <a:rPr lang="en-US" sz="2400" b="1" dirty="0">
                <a:latin typeface="Calibri" panose="020F0502020204030204" pitchFamily="34" charset="0"/>
                <a:cs typeface="Calibri" panose="020F0502020204030204" pitchFamily="34" charset="0"/>
              </a:rPr>
              <a:t>A value of 1 means the term is present in the document.</a:t>
            </a:r>
          </a:p>
          <a:p>
            <a:r>
              <a:rPr lang="en-US" sz="2400" b="1" dirty="0">
                <a:latin typeface="Calibri" panose="020F0502020204030204" pitchFamily="34" charset="0"/>
                <a:cs typeface="Calibri" panose="020F0502020204030204" pitchFamily="34" charset="0"/>
              </a:rPr>
              <a:t>A value of 0 means the term is absent or not important enough.</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25</a:t>
            </a:fld>
            <a:endParaRPr lang="en-US" sz="900">
              <a:solidFill>
                <a:schemeClr val="lt1"/>
              </a:solidFill>
            </a:endParaRPr>
          </a:p>
        </p:txBody>
      </p:sp>
      <p:sp>
        <p:nvSpPr>
          <p:cNvPr id="9" name="TextBox 8">
            <a:extLst>
              <a:ext uri="{FF2B5EF4-FFF2-40B4-BE49-F238E27FC236}">
                <a16:creationId xmlns:a16="http://schemas.microsoft.com/office/drawing/2014/main" id="{4A2FD4CD-77E4-4F7E-8451-828E3D42114D}"/>
              </a:ext>
            </a:extLst>
          </p:cNvPr>
          <p:cNvSpPr txBox="1"/>
          <p:nvPr/>
        </p:nvSpPr>
        <p:spPr>
          <a:xfrm>
            <a:off x="4843672" y="4066003"/>
            <a:ext cx="6738728" cy="1692771"/>
          </a:xfrm>
          <a:prstGeom prst="rect">
            <a:avLst/>
          </a:prstGeom>
          <a:noFill/>
        </p:spPr>
        <p:txBody>
          <a:bodyPr wrap="square" rtlCol="0">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In the weighted approach, the domain is typically the set of all real positive numbers.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Reflects </a:t>
            </a:r>
            <a:r>
              <a:rPr lang="en-US" sz="2600" b="1" dirty="0">
                <a:latin typeface="Calibri" panose="020F0502020204030204" pitchFamily="34" charset="0"/>
                <a:cs typeface="Calibri" panose="020F0502020204030204" pitchFamily="34" charset="0"/>
              </a:rPr>
              <a:t>degrees of relevance</a:t>
            </a:r>
            <a:r>
              <a:rPr lang="en-US" sz="2600" dirty="0">
                <a:latin typeface="Calibri" panose="020F0502020204030204" pitchFamily="34" charset="0"/>
                <a:cs typeface="Calibri" panose="020F0502020204030204" pitchFamily="34" charset="0"/>
              </a:rPr>
              <a:t>, not just presence/absence.</a:t>
            </a:r>
            <a:endParaRPr lang="en-US" sz="2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17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609600" y="215372"/>
            <a:ext cx="5194852" cy="1097279"/>
          </a:xfrm>
        </p:spPr>
        <p:txBody>
          <a:bodyPr/>
          <a:lstStyle/>
          <a:p>
            <a:pPr algn="ctr"/>
            <a:r>
              <a:rPr lang="en-US" dirty="0"/>
              <a:t>Vector Weighting</a:t>
            </a:r>
          </a:p>
        </p:txBody>
      </p:sp>
      <p:pic>
        <p:nvPicPr>
          <p:cNvPr id="8" name="Image 139">
            <a:extLst>
              <a:ext uri="{FF2B5EF4-FFF2-40B4-BE49-F238E27FC236}">
                <a16:creationId xmlns:a16="http://schemas.microsoft.com/office/drawing/2014/main" id="{A865E3B8-6B95-4FA9-969A-5189965B0A7F}"/>
              </a:ext>
            </a:extLst>
          </p:cNvPr>
          <p:cNvPicPr>
            <a:picLocks noGrp="1"/>
          </p:cNvPicPr>
          <p:nvPr>
            <p:ph sz="quarter" idx="13"/>
          </p:nvPr>
        </p:nvPicPr>
        <p:blipFill>
          <a:blip r:embed="rId2" cstate="print"/>
          <a:stretch>
            <a:fillRect/>
          </a:stretch>
        </p:blipFill>
        <p:spPr>
          <a:xfrm>
            <a:off x="609600" y="1945938"/>
            <a:ext cx="5322888" cy="3651924"/>
          </a:xfrm>
          <a:prstGeom prst="rect">
            <a:avLst/>
          </a:prstGeom>
        </p:spPr>
      </p:pic>
      <p:sp>
        <p:nvSpPr>
          <p:cNvPr id="2" name="Content Placeholder 1">
            <a:extLst>
              <a:ext uri="{FF2B5EF4-FFF2-40B4-BE49-F238E27FC236}">
                <a16:creationId xmlns:a16="http://schemas.microsoft.com/office/drawing/2014/main" id="{FC9194FE-24F2-4907-9F68-34F96998C005}"/>
              </a:ext>
            </a:extLst>
          </p:cNvPr>
          <p:cNvSpPr>
            <a:spLocks noGrp="1"/>
          </p:cNvSpPr>
          <p:nvPr>
            <p:ph sz="quarter" idx="14"/>
          </p:nvPr>
        </p:nvSpPr>
        <p:spPr>
          <a:xfrm>
            <a:off x="6259514" y="398250"/>
            <a:ext cx="5322627" cy="5697749"/>
          </a:xfrm>
        </p:spPr>
        <p:txBody>
          <a:bodyPr/>
          <a:lstStyle/>
          <a:p>
            <a:r>
              <a:rPr lang="en-US" sz="2600" dirty="0">
                <a:latin typeface="Calibri" panose="020F0502020204030204" pitchFamily="34" charset="0"/>
                <a:cs typeface="Calibri" panose="020F0502020204030204" pitchFamily="34" charset="0"/>
              </a:rPr>
              <a:t>This figure shows a </a:t>
            </a:r>
            <a:r>
              <a:rPr lang="en-US" sz="2600" b="1" dirty="0">
                <a:latin typeface="Calibri" panose="020F0502020204030204" pitchFamily="34" charset="0"/>
                <a:cs typeface="Calibri" panose="020F0502020204030204" pitchFamily="34" charset="0"/>
              </a:rPr>
              <a:t>3D coordinate space</a:t>
            </a:r>
            <a:r>
              <a:rPr lang="en-US" sz="2600" dirty="0">
                <a:latin typeface="Calibri" panose="020F0502020204030204" pitchFamily="34" charset="0"/>
                <a:cs typeface="Calibri" panose="020F0502020204030204" pitchFamily="34" charset="0"/>
              </a:rPr>
              <a:t> with just 3 dimensions: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X-axis: Petroleum</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Y-axis: Mexico</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Z-axis: Oil</a:t>
            </a:r>
          </a:p>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document vector</a:t>
            </a:r>
            <a:r>
              <a:rPr lang="en-US" sz="2600" dirty="0">
                <a:latin typeface="Calibri" panose="020F0502020204030204" pitchFamily="34" charset="0"/>
                <a:cs typeface="Calibri" panose="020F0502020204030204" pitchFamily="34" charset="0"/>
              </a:rPr>
              <a:t> is a point in this space:</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(2.8, 1.6, 3.5)</a:t>
            </a: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Each document is represented as such a point or arrow in </a:t>
            </a:r>
            <a:r>
              <a:rPr lang="en-US" sz="2600" b="1" dirty="0">
                <a:latin typeface="Calibri" panose="020F0502020204030204" pitchFamily="34" charset="0"/>
                <a:cs typeface="Calibri" panose="020F0502020204030204" pitchFamily="34" charset="0"/>
              </a:rPr>
              <a:t>an n-dimensional space.</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26</a:t>
            </a:fld>
            <a:endParaRPr lang="en-US" sz="900">
              <a:solidFill>
                <a:schemeClr val="lt1"/>
              </a:solidFill>
            </a:endParaRPr>
          </a:p>
        </p:txBody>
      </p:sp>
    </p:spTree>
    <p:extLst>
      <p:ext uri="{BB962C8B-B14F-4D97-AF65-F5344CB8AC3E}">
        <p14:creationId xmlns:p14="http://schemas.microsoft.com/office/powerpoint/2010/main" val="47496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Unweighted Indexing</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27</a:t>
            </a:fld>
            <a:endParaRPr lang="en-US" sz="900">
              <a:solidFill>
                <a:schemeClr val="lt1"/>
              </a:solidFill>
            </a:endParaRPr>
          </a:p>
        </p:txBody>
      </p:sp>
      <p:pic>
        <p:nvPicPr>
          <p:cNvPr id="8" name="Picture 7">
            <a:extLst>
              <a:ext uri="{FF2B5EF4-FFF2-40B4-BE49-F238E27FC236}">
                <a16:creationId xmlns:a16="http://schemas.microsoft.com/office/drawing/2014/main" id="{1BFFB096-574F-4A76-B259-8A372BD25F8E}"/>
              </a:ext>
            </a:extLst>
          </p:cNvPr>
          <p:cNvPicPr>
            <a:picLocks noChangeAspect="1"/>
          </p:cNvPicPr>
          <p:nvPr/>
        </p:nvPicPr>
        <p:blipFill>
          <a:blip r:embed="rId2"/>
          <a:stretch>
            <a:fillRect/>
          </a:stretch>
        </p:blipFill>
        <p:spPr>
          <a:xfrm>
            <a:off x="928687" y="1464640"/>
            <a:ext cx="3005015" cy="960507"/>
          </a:xfrm>
          <a:prstGeom prst="rect">
            <a:avLst/>
          </a:prstGeom>
        </p:spPr>
      </p:pic>
      <p:pic>
        <p:nvPicPr>
          <p:cNvPr id="10" name="Picture 9">
            <a:extLst>
              <a:ext uri="{FF2B5EF4-FFF2-40B4-BE49-F238E27FC236}">
                <a16:creationId xmlns:a16="http://schemas.microsoft.com/office/drawing/2014/main" id="{879DAE9F-E0B2-4715-B6B8-2848E6E46016}"/>
              </a:ext>
            </a:extLst>
          </p:cNvPr>
          <p:cNvPicPr>
            <a:picLocks noChangeAspect="1"/>
          </p:cNvPicPr>
          <p:nvPr/>
        </p:nvPicPr>
        <p:blipFill>
          <a:blip r:embed="rId3"/>
          <a:stretch>
            <a:fillRect/>
          </a:stretch>
        </p:blipFill>
        <p:spPr>
          <a:xfrm>
            <a:off x="3933702" y="1415310"/>
            <a:ext cx="7405948" cy="4177107"/>
          </a:xfrm>
          <a:prstGeom prst="rect">
            <a:avLst/>
          </a:prstGeom>
        </p:spPr>
      </p:pic>
    </p:spTree>
    <p:extLst>
      <p:ext uri="{BB962C8B-B14F-4D97-AF65-F5344CB8AC3E}">
        <p14:creationId xmlns:p14="http://schemas.microsoft.com/office/powerpoint/2010/main" val="2888274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0CB936-5026-4A5A-8BB0-08A228350205}"/>
              </a:ext>
            </a:extLst>
          </p:cNvPr>
          <p:cNvSpPr>
            <a:spLocks noGrp="1"/>
          </p:cNvSpPr>
          <p:nvPr>
            <p:ph type="title"/>
          </p:nvPr>
        </p:nvSpPr>
        <p:spPr/>
        <p:txBody>
          <a:bodyPr/>
          <a:lstStyle/>
          <a:p>
            <a:r>
              <a:rPr lang="en-US" dirty="0"/>
              <a:t>Weighted indexing</a:t>
            </a:r>
          </a:p>
        </p:txBody>
      </p:sp>
      <p:sp>
        <p:nvSpPr>
          <p:cNvPr id="8" name="Content Placeholder 7">
            <a:extLst>
              <a:ext uri="{FF2B5EF4-FFF2-40B4-BE49-F238E27FC236}">
                <a16:creationId xmlns:a16="http://schemas.microsoft.com/office/drawing/2014/main" id="{FC8E8D79-4DB8-4B66-870A-44FBD0866C05}"/>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Weighted indexing considers the </a:t>
            </a:r>
            <a:r>
              <a:rPr lang="en-US" sz="2400" b="1" dirty="0">
                <a:latin typeface="Calibri" panose="020F0502020204030204" pitchFamily="34" charset="0"/>
                <a:cs typeface="Calibri" panose="020F0502020204030204" pitchFamily="34" charset="0"/>
              </a:rPr>
              <a:t>frequency or significance</a:t>
            </a:r>
            <a:r>
              <a:rPr lang="en-US" sz="2400" dirty="0">
                <a:latin typeface="Calibri" panose="020F0502020204030204" pitchFamily="34" charset="0"/>
                <a:cs typeface="Calibri" panose="020F0502020204030204" pitchFamily="34" charset="0"/>
              </a:rPr>
              <a:t> of terms in the documents, commonly using </a:t>
            </a:r>
            <a:r>
              <a:rPr lang="en-US" sz="2400" b="1" dirty="0">
                <a:latin typeface="Calibri" panose="020F0502020204030204" pitchFamily="34" charset="0"/>
                <a:cs typeface="Calibri" panose="020F0502020204030204" pitchFamily="34" charset="0"/>
              </a:rPr>
              <a:t>TF-IDF (Term Frequency-Inverse Document Frequency)</a:t>
            </a:r>
            <a:r>
              <a:rPr lang="en-US" sz="2400" dirty="0">
                <a:latin typeface="Calibri" panose="020F0502020204030204" pitchFamily="34" charset="0"/>
                <a:cs typeface="Calibri" panose="020F0502020204030204" pitchFamily="34" charset="0"/>
              </a:rPr>
              <a:t> or similar weighting schemes.</a:t>
            </a:r>
          </a:p>
        </p:txBody>
      </p:sp>
      <p:sp>
        <p:nvSpPr>
          <p:cNvPr id="5" name="Slide Number Placeholder 4">
            <a:extLst>
              <a:ext uri="{FF2B5EF4-FFF2-40B4-BE49-F238E27FC236}">
                <a16:creationId xmlns:a16="http://schemas.microsoft.com/office/drawing/2014/main" id="{2D4EF0A9-E097-4AA6-8331-2EAEAB67C90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28</a:t>
            </a:fld>
            <a:endParaRPr lang="en-US" sz="900">
              <a:solidFill>
                <a:schemeClr val="lt1"/>
              </a:solidFill>
            </a:endParaRPr>
          </a:p>
        </p:txBody>
      </p:sp>
    </p:spTree>
    <p:extLst>
      <p:ext uri="{BB962C8B-B14F-4D97-AF65-F5344CB8AC3E}">
        <p14:creationId xmlns:p14="http://schemas.microsoft.com/office/powerpoint/2010/main" val="185300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EA4C07-2A22-47E8-B120-D48A61E65084}"/>
              </a:ext>
            </a:extLst>
          </p:cNvPr>
          <p:cNvSpPr>
            <a:spLocks noGrp="1"/>
          </p:cNvSpPr>
          <p:nvPr>
            <p:ph type="title"/>
          </p:nvPr>
        </p:nvSpPr>
        <p:spPr/>
        <p:txBody>
          <a:bodyPr/>
          <a:lstStyle/>
          <a:p>
            <a:r>
              <a:rPr lang="en-US" dirty="0"/>
              <a:t>Weighted indexing</a:t>
            </a:r>
          </a:p>
        </p:txBody>
      </p:sp>
      <p:sp>
        <p:nvSpPr>
          <p:cNvPr id="5" name="Slide Number Placeholder 4">
            <a:extLst>
              <a:ext uri="{FF2B5EF4-FFF2-40B4-BE49-F238E27FC236}">
                <a16:creationId xmlns:a16="http://schemas.microsoft.com/office/drawing/2014/main" id="{D6507F07-4AC7-43B6-8673-9DA7D90F0D6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29</a:t>
            </a:fld>
            <a:endParaRPr lang="en-US" sz="900">
              <a:solidFill>
                <a:schemeClr val="lt1"/>
              </a:solidFill>
            </a:endParaRPr>
          </a:p>
        </p:txBody>
      </p:sp>
      <p:pic>
        <p:nvPicPr>
          <p:cNvPr id="9" name="Picture 8">
            <a:extLst>
              <a:ext uri="{FF2B5EF4-FFF2-40B4-BE49-F238E27FC236}">
                <a16:creationId xmlns:a16="http://schemas.microsoft.com/office/drawing/2014/main" id="{754F756C-0E40-4D1E-A15D-143CDA4F4797}"/>
              </a:ext>
            </a:extLst>
          </p:cNvPr>
          <p:cNvPicPr>
            <a:picLocks noChangeAspect="1"/>
          </p:cNvPicPr>
          <p:nvPr/>
        </p:nvPicPr>
        <p:blipFill>
          <a:blip r:embed="rId2"/>
          <a:stretch>
            <a:fillRect/>
          </a:stretch>
        </p:blipFill>
        <p:spPr>
          <a:xfrm>
            <a:off x="6565416" y="295275"/>
            <a:ext cx="4040512" cy="1274882"/>
          </a:xfrm>
          <a:prstGeom prst="rect">
            <a:avLst/>
          </a:prstGeom>
        </p:spPr>
      </p:pic>
      <p:pic>
        <p:nvPicPr>
          <p:cNvPr id="11" name="Picture 10">
            <a:extLst>
              <a:ext uri="{FF2B5EF4-FFF2-40B4-BE49-F238E27FC236}">
                <a16:creationId xmlns:a16="http://schemas.microsoft.com/office/drawing/2014/main" id="{55ADE2D5-94F4-4B61-A512-70CFF5FE135F}"/>
              </a:ext>
            </a:extLst>
          </p:cNvPr>
          <p:cNvPicPr>
            <a:picLocks noChangeAspect="1"/>
          </p:cNvPicPr>
          <p:nvPr/>
        </p:nvPicPr>
        <p:blipFill>
          <a:blip r:embed="rId3"/>
          <a:stretch>
            <a:fillRect/>
          </a:stretch>
        </p:blipFill>
        <p:spPr>
          <a:xfrm>
            <a:off x="1586072" y="1392554"/>
            <a:ext cx="9678276" cy="4862471"/>
          </a:xfrm>
          <a:prstGeom prst="rect">
            <a:avLst/>
          </a:prstGeom>
        </p:spPr>
      </p:pic>
    </p:spTree>
    <p:extLst>
      <p:ext uri="{BB962C8B-B14F-4D97-AF65-F5344CB8AC3E}">
        <p14:creationId xmlns:p14="http://schemas.microsoft.com/office/powerpoint/2010/main" val="18527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02449-3B99-4938-995A-E37463666B3B}"/>
              </a:ext>
            </a:extLst>
          </p:cNvPr>
          <p:cNvSpPr>
            <a:spLocks noGrp="1"/>
          </p:cNvSpPr>
          <p:nvPr>
            <p:ph type="title"/>
          </p:nvPr>
        </p:nvSpPr>
        <p:spPr/>
        <p:txBody>
          <a:bodyPr/>
          <a:lstStyle/>
          <a:p>
            <a:r>
              <a:rPr lang="en-US" dirty="0"/>
              <a:t>Automatic Indexing</a:t>
            </a:r>
          </a:p>
        </p:txBody>
      </p:sp>
      <p:sp>
        <p:nvSpPr>
          <p:cNvPr id="5" name="Content Placeholder 4">
            <a:extLst>
              <a:ext uri="{FF2B5EF4-FFF2-40B4-BE49-F238E27FC236}">
                <a16:creationId xmlns:a16="http://schemas.microsoft.com/office/drawing/2014/main" id="{50BC22E0-A357-464C-98A0-AA07681303E3}"/>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Automatic Indexing is the process of analyzing content (documents, web pages, etc.) to extract key semantic information and convert it into searchable terms.</a:t>
            </a:r>
          </a:p>
          <a:p>
            <a:r>
              <a:rPr lang="en-US" sz="2600" dirty="0">
                <a:latin typeface="Calibri" panose="020F0502020204030204" pitchFamily="34" charset="0"/>
                <a:cs typeface="Calibri" panose="020F0502020204030204" pitchFamily="34" charset="0"/>
              </a:rPr>
              <a:t>The extracted information is used to create the </a:t>
            </a:r>
            <a:r>
              <a:rPr lang="en-US" sz="2600" b="1" dirty="0">
                <a:latin typeface="Calibri" panose="020F0502020204030204" pitchFamily="34" charset="0"/>
                <a:cs typeface="Calibri" panose="020F0502020204030204" pitchFamily="34" charset="0"/>
              </a:rPr>
              <a:t>processing tokens and the searchable data structure</a:t>
            </a:r>
            <a:r>
              <a:rPr lang="en-US" sz="2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85056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6E26AB-B05F-42B4-BF1E-A87497EC01FE}"/>
              </a:ext>
            </a:extLst>
          </p:cNvPr>
          <p:cNvSpPr>
            <a:spLocks noGrp="1"/>
          </p:cNvSpPr>
          <p:nvPr>
            <p:ph type="title"/>
          </p:nvPr>
        </p:nvSpPr>
        <p:spPr/>
        <p:txBody>
          <a:bodyPr/>
          <a:lstStyle/>
          <a:p>
            <a:r>
              <a:rPr lang="en-US" dirty="0"/>
              <a:t>Normalize Term Frequency (TF)</a:t>
            </a:r>
          </a:p>
        </p:txBody>
      </p:sp>
      <p:sp>
        <p:nvSpPr>
          <p:cNvPr id="7" name="Content Placeholder 6">
            <a:extLst>
              <a:ext uri="{FF2B5EF4-FFF2-40B4-BE49-F238E27FC236}">
                <a16:creationId xmlns:a16="http://schemas.microsoft.com/office/drawing/2014/main" id="{48CED108-867E-4C4F-8033-22603262A5F2}"/>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When you count how many times a term appears in a document (called </a:t>
            </a:r>
            <a:r>
              <a:rPr lang="en-US" sz="2400" b="1" dirty="0">
                <a:latin typeface="Calibri" panose="020F0502020204030204" pitchFamily="34" charset="0"/>
                <a:cs typeface="Calibri" panose="020F0502020204030204" pitchFamily="34" charset="0"/>
              </a:rPr>
              <a:t>term frequency</a:t>
            </a:r>
            <a:r>
              <a:rPr lang="en-US" sz="2400" dirty="0">
                <a:latin typeface="Calibri" panose="020F0502020204030204" pitchFamily="34" charset="0"/>
                <a:cs typeface="Calibri" panose="020F0502020204030204" pitchFamily="34" charset="0"/>
              </a:rPr>
              <a:t>, or TF), you might give unfair advantage to long documents. So, we </a:t>
            </a:r>
            <a:r>
              <a:rPr lang="en-US" sz="2400" b="1" dirty="0">
                <a:latin typeface="Calibri" panose="020F0502020204030204" pitchFamily="34" charset="0"/>
                <a:cs typeface="Calibri" panose="020F0502020204030204" pitchFamily="34" charset="0"/>
              </a:rPr>
              <a:t>normalize</a:t>
            </a:r>
            <a:r>
              <a:rPr lang="en-US" sz="2400" dirty="0">
                <a:latin typeface="Calibri" panose="020F0502020204030204" pitchFamily="34" charset="0"/>
                <a:cs typeface="Calibri" panose="020F0502020204030204" pitchFamily="34" charset="0"/>
              </a:rPr>
              <a:t> TF to balance things.</a:t>
            </a:r>
          </a:p>
        </p:txBody>
      </p:sp>
      <p:sp>
        <p:nvSpPr>
          <p:cNvPr id="5" name="Slide Number Placeholder 4">
            <a:extLst>
              <a:ext uri="{FF2B5EF4-FFF2-40B4-BE49-F238E27FC236}">
                <a16:creationId xmlns:a16="http://schemas.microsoft.com/office/drawing/2014/main" id="{E7B10BDE-5AD0-4CE6-B7EC-9C704A49CD2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30</a:t>
            </a:fld>
            <a:endParaRPr lang="en-US" sz="900">
              <a:solidFill>
                <a:schemeClr val="lt1"/>
              </a:solidFill>
            </a:endParaRPr>
          </a:p>
        </p:txBody>
      </p:sp>
    </p:spTree>
    <p:extLst>
      <p:ext uri="{BB962C8B-B14F-4D97-AF65-F5344CB8AC3E}">
        <p14:creationId xmlns:p14="http://schemas.microsoft.com/office/powerpoint/2010/main" val="299295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2" name="Content Placeholder 1">
            <a:extLst>
              <a:ext uri="{FF2B5EF4-FFF2-40B4-BE49-F238E27FC236}">
                <a16:creationId xmlns:a16="http://schemas.microsoft.com/office/drawing/2014/main" id="{9C94C2D5-5179-4F16-8D0F-95F3A16A9ED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Basic Formula for TF Normalization:</a:t>
            </a:r>
          </a:p>
          <a:p>
            <a:pPr marL="101600" indent="0">
              <a:buNone/>
            </a:pPr>
            <a:endParaRPr lang="en-US" sz="2800" dirty="0">
              <a:latin typeface="Calibri" panose="020F0502020204030204" pitchFamily="34" charset="0"/>
              <a:cs typeface="Calibri" panose="020F0502020204030204" pitchFamily="34" charset="0"/>
            </a:endParaRPr>
          </a:p>
          <a:p>
            <a:pPr marL="101600" indent="0">
              <a:buNone/>
            </a:pPr>
            <a:r>
              <a:rPr lang="en-US" sz="2800" dirty="0">
                <a:latin typeface="Calibri" panose="020F0502020204030204" pitchFamily="34" charset="0"/>
                <a:cs typeface="Calibri" panose="020F0502020204030204" pitchFamily="34" charset="0"/>
              </a:rPr>
              <a:t>Where:</a:t>
            </a:r>
          </a:p>
          <a:p>
            <a:pPr marL="101600" indent="0">
              <a:buNone/>
            </a:pPr>
            <a:r>
              <a:rPr lang="en-US" sz="2800" b="1" dirty="0">
                <a:latin typeface="Calibri" panose="020F0502020204030204" pitchFamily="34" charset="0"/>
                <a:cs typeface="Calibri" panose="020F0502020204030204" pitchFamily="34" charset="0"/>
              </a:rPr>
              <a:t>TF</a:t>
            </a:r>
            <a:r>
              <a:rPr lang="en-US" sz="2800" dirty="0">
                <a:latin typeface="Calibri" panose="020F0502020204030204" pitchFamily="34" charset="0"/>
                <a:cs typeface="Calibri" panose="020F0502020204030204" pitchFamily="34" charset="0"/>
              </a:rPr>
              <a:t>: Term frequency in the current document</a:t>
            </a:r>
          </a:p>
          <a:p>
            <a:pPr marL="101600" indent="0">
              <a:buNone/>
            </a:pPr>
            <a:r>
              <a:rPr lang="en-US" sz="2800" b="1" dirty="0">
                <a:latin typeface="Calibri" panose="020F0502020204030204" pitchFamily="34" charset="0"/>
                <a:cs typeface="Calibri" panose="020F0502020204030204" pitchFamily="34" charset="0"/>
              </a:rPr>
              <a:t>average TF</a:t>
            </a:r>
            <a:r>
              <a:rPr lang="en-US" sz="2800" dirty="0">
                <a:latin typeface="Calibri" panose="020F0502020204030204" pitchFamily="34" charset="0"/>
                <a:cs typeface="Calibri" panose="020F0502020204030204" pitchFamily="34" charset="0"/>
              </a:rPr>
              <a:t>: Average term frequency across all documents</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31</a:t>
            </a:fld>
            <a:endParaRPr lang="en-US" sz="900">
              <a:solidFill>
                <a:schemeClr val="lt1"/>
              </a:solidFill>
            </a:endParaRPr>
          </a:p>
        </p:txBody>
      </p:sp>
      <p:pic>
        <p:nvPicPr>
          <p:cNvPr id="9" name="Picture 8">
            <a:extLst>
              <a:ext uri="{FF2B5EF4-FFF2-40B4-BE49-F238E27FC236}">
                <a16:creationId xmlns:a16="http://schemas.microsoft.com/office/drawing/2014/main" id="{3860E8F1-BB72-46D6-B23E-AB7D4B00E02A}"/>
              </a:ext>
            </a:extLst>
          </p:cNvPr>
          <p:cNvPicPr>
            <a:picLocks noChangeAspect="1"/>
          </p:cNvPicPr>
          <p:nvPr/>
        </p:nvPicPr>
        <p:blipFill>
          <a:blip r:embed="rId2"/>
          <a:stretch>
            <a:fillRect/>
          </a:stretch>
        </p:blipFill>
        <p:spPr>
          <a:xfrm>
            <a:off x="3246162" y="2052046"/>
            <a:ext cx="5080593" cy="813559"/>
          </a:xfrm>
          <a:prstGeom prst="rect">
            <a:avLst/>
          </a:prstGeom>
        </p:spPr>
      </p:pic>
    </p:spTree>
    <p:extLst>
      <p:ext uri="{BB962C8B-B14F-4D97-AF65-F5344CB8AC3E}">
        <p14:creationId xmlns:p14="http://schemas.microsoft.com/office/powerpoint/2010/main" val="327000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Pivoted Length Normalization</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101600" indent="0">
              <a:buNone/>
            </a:pPr>
            <a:r>
              <a:rPr lang="en-US" sz="2800" dirty="0">
                <a:latin typeface="Calibri" panose="020F0502020204030204" pitchFamily="34" charset="0"/>
                <a:cs typeface="Calibri" panose="020F0502020204030204" pitchFamily="34" charset="0"/>
              </a:rPr>
              <a:t>Where:</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Slope</a:t>
            </a:r>
            <a:r>
              <a:rPr lang="en-US" sz="2600" dirty="0">
                <a:latin typeface="Calibri" panose="020F0502020204030204" pitchFamily="34" charset="0"/>
                <a:cs typeface="Calibri" panose="020F0502020204030204" pitchFamily="34" charset="0"/>
              </a:rPr>
              <a:t>: controls how aggressively you adjust for length</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Pivot</a:t>
            </a:r>
            <a:r>
              <a:rPr lang="en-US" sz="2600" dirty="0">
                <a:latin typeface="Calibri" panose="020F0502020204030204" pitchFamily="34" charset="0"/>
                <a:cs typeface="Calibri" panose="020F0502020204030204" pitchFamily="34" charset="0"/>
              </a:rPr>
              <a:t>: a central reference value (e.g., Average document length)</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Old normalization</a:t>
            </a:r>
            <a:r>
              <a:rPr lang="en-US" sz="2600" dirty="0">
                <a:latin typeface="Calibri" panose="020F0502020204030204" pitchFamily="34" charset="0"/>
                <a:cs typeface="Calibri" panose="020F0502020204030204" pitchFamily="34" charset="0"/>
              </a:rPr>
              <a:t>: usually the term frequency component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32</a:t>
            </a:fld>
            <a:endParaRPr lang="en-US" sz="900">
              <a:solidFill>
                <a:schemeClr val="lt1"/>
              </a:solidFill>
            </a:endParaRPr>
          </a:p>
        </p:txBody>
      </p:sp>
      <p:pic>
        <p:nvPicPr>
          <p:cNvPr id="9" name="Picture 8">
            <a:extLst>
              <a:ext uri="{FF2B5EF4-FFF2-40B4-BE49-F238E27FC236}">
                <a16:creationId xmlns:a16="http://schemas.microsoft.com/office/drawing/2014/main" id="{EC84B872-8F28-4DD8-852D-2E8A1DF9B36E}"/>
              </a:ext>
            </a:extLst>
          </p:cNvPr>
          <p:cNvPicPr>
            <a:picLocks noChangeAspect="1"/>
          </p:cNvPicPr>
          <p:nvPr/>
        </p:nvPicPr>
        <p:blipFill>
          <a:blip r:embed="rId2"/>
          <a:stretch>
            <a:fillRect/>
          </a:stretch>
        </p:blipFill>
        <p:spPr>
          <a:xfrm>
            <a:off x="1139067" y="2052046"/>
            <a:ext cx="10214685" cy="813559"/>
          </a:xfrm>
          <a:prstGeom prst="rect">
            <a:avLst/>
          </a:prstGeom>
        </p:spPr>
      </p:pic>
    </p:spTree>
    <p:extLst>
      <p:ext uri="{BB962C8B-B14F-4D97-AF65-F5344CB8AC3E}">
        <p14:creationId xmlns:p14="http://schemas.microsoft.com/office/powerpoint/2010/main" val="1990965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Final Combined Formula:</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101600" indent="0">
              <a:buNone/>
            </a:pP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Numerator normalizes the term frequency using log scale</a:t>
            </a:r>
          </a:p>
          <a:p>
            <a:r>
              <a:rPr lang="en-US" sz="2600" dirty="0">
                <a:latin typeface="Calibri" panose="020F0502020204030204" pitchFamily="34" charset="0"/>
                <a:cs typeface="Calibri" panose="020F0502020204030204" pitchFamily="34" charset="0"/>
              </a:rPr>
              <a:t>Denominator adjusts the TF using the slope and the document length</a:t>
            </a:r>
          </a:p>
          <a:p>
            <a:r>
              <a:rPr lang="en-US" sz="2600" dirty="0">
                <a:latin typeface="Calibri" panose="020F0502020204030204" pitchFamily="34" charset="0"/>
                <a:cs typeface="Calibri" panose="020F0502020204030204" pitchFamily="34" charset="0"/>
              </a:rPr>
              <a:t>The pivot is used to balance short and long documents</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33</a:t>
            </a:fld>
            <a:endParaRPr lang="en-US" sz="900">
              <a:solidFill>
                <a:schemeClr val="lt1"/>
              </a:solidFill>
            </a:endParaRPr>
          </a:p>
        </p:txBody>
      </p:sp>
      <p:pic>
        <p:nvPicPr>
          <p:cNvPr id="9" name="Picture 8">
            <a:extLst>
              <a:ext uri="{FF2B5EF4-FFF2-40B4-BE49-F238E27FC236}">
                <a16:creationId xmlns:a16="http://schemas.microsoft.com/office/drawing/2014/main" id="{5892766D-E292-4D9C-BB39-D9C9F0613BCC}"/>
              </a:ext>
            </a:extLst>
          </p:cNvPr>
          <p:cNvPicPr>
            <a:picLocks noChangeAspect="1"/>
          </p:cNvPicPr>
          <p:nvPr/>
        </p:nvPicPr>
        <p:blipFill>
          <a:blip r:embed="rId2"/>
          <a:stretch>
            <a:fillRect/>
          </a:stretch>
        </p:blipFill>
        <p:spPr>
          <a:xfrm>
            <a:off x="3267749" y="2004122"/>
            <a:ext cx="6276577" cy="1138731"/>
          </a:xfrm>
          <a:prstGeom prst="rect">
            <a:avLst/>
          </a:prstGeom>
        </p:spPr>
      </p:pic>
      <p:sp>
        <p:nvSpPr>
          <p:cNvPr id="10" name="TextBox 9">
            <a:extLst>
              <a:ext uri="{FF2B5EF4-FFF2-40B4-BE49-F238E27FC236}">
                <a16:creationId xmlns:a16="http://schemas.microsoft.com/office/drawing/2014/main" id="{579A95D1-E284-4582-BC95-CCD24AD51896}"/>
              </a:ext>
            </a:extLst>
          </p:cNvPr>
          <p:cNvSpPr txBox="1"/>
          <p:nvPr/>
        </p:nvSpPr>
        <p:spPr>
          <a:xfrm>
            <a:off x="1577008" y="2212604"/>
            <a:ext cx="1881809" cy="492443"/>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TF score =</a:t>
            </a:r>
          </a:p>
        </p:txBody>
      </p:sp>
    </p:spTree>
    <p:extLst>
      <p:ext uri="{BB962C8B-B14F-4D97-AF65-F5344CB8AC3E}">
        <p14:creationId xmlns:p14="http://schemas.microsoft.com/office/powerpoint/2010/main" val="238435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132522" y="203994"/>
            <a:ext cx="3670852" cy="1097279"/>
          </a:xfrm>
        </p:spPr>
        <p:txBody>
          <a:bodyPr/>
          <a:lstStyle/>
          <a:p>
            <a:r>
              <a:rPr lang="en-US" dirty="0"/>
              <a:t>Example - STFA</a:t>
            </a:r>
          </a:p>
        </p:txBody>
      </p:sp>
      <p:pic>
        <p:nvPicPr>
          <p:cNvPr id="3" name="Content Placeholder 2">
            <a:extLst>
              <a:ext uri="{FF2B5EF4-FFF2-40B4-BE49-F238E27FC236}">
                <a16:creationId xmlns:a16="http://schemas.microsoft.com/office/drawing/2014/main" id="{416BBE95-ECB4-4856-98E5-A0CDFC599BF2}"/>
              </a:ext>
            </a:extLst>
          </p:cNvPr>
          <p:cNvPicPr>
            <a:picLocks noGrp="1" noChangeAspect="1"/>
          </p:cNvPicPr>
          <p:nvPr>
            <p:ph sz="quarter" idx="13"/>
          </p:nvPr>
        </p:nvPicPr>
        <p:blipFill>
          <a:blip r:embed="rId2"/>
          <a:stretch>
            <a:fillRect/>
          </a:stretch>
        </p:blipFill>
        <p:spPr>
          <a:xfrm>
            <a:off x="331305" y="2188701"/>
            <a:ext cx="3135704" cy="2953141"/>
          </a:xfrm>
        </p:spPr>
      </p:pic>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34</a:t>
            </a:fld>
            <a:endParaRPr lang="en-US" sz="900">
              <a:solidFill>
                <a:schemeClr val="lt1"/>
              </a:solidFill>
            </a:endParaRPr>
          </a:p>
        </p:txBody>
      </p:sp>
      <p:pic>
        <p:nvPicPr>
          <p:cNvPr id="11" name="Picture 10">
            <a:extLst>
              <a:ext uri="{FF2B5EF4-FFF2-40B4-BE49-F238E27FC236}">
                <a16:creationId xmlns:a16="http://schemas.microsoft.com/office/drawing/2014/main" id="{4C3F50F2-6FF0-4880-82FE-68CAFD860954}"/>
              </a:ext>
            </a:extLst>
          </p:cNvPr>
          <p:cNvPicPr>
            <a:picLocks noChangeAspect="1"/>
          </p:cNvPicPr>
          <p:nvPr/>
        </p:nvPicPr>
        <p:blipFill>
          <a:blip r:embed="rId3"/>
          <a:stretch>
            <a:fillRect/>
          </a:stretch>
        </p:blipFill>
        <p:spPr>
          <a:xfrm>
            <a:off x="3803373" y="99460"/>
            <a:ext cx="7832035" cy="6301339"/>
          </a:xfrm>
          <a:prstGeom prst="rect">
            <a:avLst/>
          </a:prstGeom>
        </p:spPr>
      </p:pic>
      <p:pic>
        <p:nvPicPr>
          <p:cNvPr id="12" name="Picture 11">
            <a:extLst>
              <a:ext uri="{FF2B5EF4-FFF2-40B4-BE49-F238E27FC236}">
                <a16:creationId xmlns:a16="http://schemas.microsoft.com/office/drawing/2014/main" id="{1F78A0E8-FBC2-48BD-BB6B-19F687018B2C}"/>
              </a:ext>
            </a:extLst>
          </p:cNvPr>
          <p:cNvPicPr>
            <a:picLocks noChangeAspect="1"/>
          </p:cNvPicPr>
          <p:nvPr/>
        </p:nvPicPr>
        <p:blipFill>
          <a:blip r:embed="rId4"/>
          <a:stretch>
            <a:fillRect/>
          </a:stretch>
        </p:blipFill>
        <p:spPr>
          <a:xfrm>
            <a:off x="6096000" y="2623931"/>
            <a:ext cx="5420137" cy="956250"/>
          </a:xfrm>
          <a:prstGeom prst="rect">
            <a:avLst/>
          </a:prstGeom>
        </p:spPr>
      </p:pic>
    </p:spTree>
    <p:extLst>
      <p:ext uri="{BB962C8B-B14F-4D97-AF65-F5344CB8AC3E}">
        <p14:creationId xmlns:p14="http://schemas.microsoft.com/office/powerpoint/2010/main" val="3883580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a:t>
            </a:r>
            <a:r>
              <a:rPr lang="en-US" b="1" dirty="0"/>
              <a:t>IDF (Inverse Document Frequency)</a:t>
            </a:r>
            <a:r>
              <a:rPr lang="en-US" dirty="0"/>
              <a:t> </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a:xfrm>
            <a:off x="478367" y="1312651"/>
            <a:ext cx="10977033" cy="4709968"/>
          </a:xfrm>
        </p:spPr>
        <p:txBody>
          <a:bodyPr/>
          <a:lstStyle/>
          <a:p>
            <a:r>
              <a:rPr lang="en-US" sz="2600" b="1" dirty="0">
                <a:latin typeface="Calibri" panose="020F0502020204030204" pitchFamily="34" charset="0"/>
                <a:cs typeface="Calibri" panose="020F0502020204030204" pitchFamily="34" charset="0"/>
              </a:rPr>
              <a:t>IDF (Inverse Document Frequency)</a:t>
            </a:r>
            <a:r>
              <a:rPr lang="en-US" sz="2600" dirty="0">
                <a:latin typeface="Calibri" panose="020F0502020204030204" pitchFamily="34" charset="0"/>
                <a:cs typeface="Calibri" panose="020F0502020204030204" pitchFamily="34" charset="0"/>
              </a:rPr>
              <a:t> measures how unique or rare a term is across all documents in a corpus. It is part of the </a:t>
            </a:r>
            <a:r>
              <a:rPr lang="en-US" sz="2600" b="1" dirty="0">
                <a:latin typeface="Calibri" panose="020F0502020204030204" pitchFamily="34" charset="0"/>
                <a:cs typeface="Calibri" panose="020F0502020204030204" pitchFamily="34" charset="0"/>
              </a:rPr>
              <a:t>TF-IDF</a:t>
            </a:r>
            <a:r>
              <a:rPr lang="en-US" sz="2600" dirty="0">
                <a:latin typeface="Calibri" panose="020F0502020204030204" pitchFamily="34" charset="0"/>
                <a:cs typeface="Calibri" panose="020F0502020204030204" pitchFamily="34" charset="0"/>
              </a:rPr>
              <a:t> (Term Frequency-Inverse Document Frequency) weighting scheme, which is widely used to rank documents based on their relevance to a query.</a:t>
            </a: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Where:</a:t>
            </a:r>
          </a:p>
          <a:p>
            <a:pPr>
              <a:buFont typeface="Arial" panose="020B0604020202020204" pitchFamily="34" charset="0"/>
              <a:buChar char="•"/>
            </a:pPr>
            <a:r>
              <a:rPr lang="en-US" sz="2600" b="1" dirty="0" err="1">
                <a:latin typeface="Calibri" panose="020F0502020204030204" pitchFamily="34" charset="0"/>
                <a:cs typeface="Calibri" panose="020F0502020204030204" pitchFamily="34" charset="0"/>
              </a:rPr>
              <a:t>TF</a:t>
            </a:r>
            <a:r>
              <a:rPr lang="en-US" sz="2600" b="1" baseline="-25000" dirty="0" err="1">
                <a:latin typeface="Calibri" panose="020F0502020204030204" pitchFamily="34" charset="0"/>
                <a:cs typeface="Calibri" panose="020F0502020204030204" pitchFamily="34" charset="0"/>
              </a:rPr>
              <a:t>i</a:t>
            </a:r>
            <a:r>
              <a:rPr lang="en-US" sz="2600"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Term frequency of term </a:t>
            </a:r>
            <a:r>
              <a:rPr lang="en-US" sz="2600" i="1" dirty="0">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in document </a:t>
            </a:r>
            <a:r>
              <a:rPr lang="en-US" sz="2600" i="1" dirty="0" err="1">
                <a:latin typeface="Calibri" panose="020F0502020204030204" pitchFamily="34" charset="0"/>
                <a:cs typeface="Calibri" panose="020F0502020204030204" pitchFamily="34" charset="0"/>
              </a:rPr>
              <a:t>i</a:t>
            </a:r>
            <a:endParaRPr lang="en-US" sz="2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n: Total number of items/documents</a:t>
            </a:r>
          </a:p>
          <a:p>
            <a:pPr>
              <a:buFont typeface="Arial" panose="020B0604020202020204" pitchFamily="34" charset="0"/>
              <a:buChar char="•"/>
            </a:pPr>
            <a:r>
              <a:rPr lang="en-US" sz="2600" b="1" dirty="0" err="1">
                <a:latin typeface="Calibri" panose="020F0502020204030204" pitchFamily="34" charset="0"/>
                <a:cs typeface="Calibri" panose="020F0502020204030204" pitchFamily="34" charset="0"/>
              </a:rPr>
              <a:t>IF</a:t>
            </a:r>
            <a:r>
              <a:rPr lang="en-US" sz="2600" b="1"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Number of items/documents containing term </a:t>
            </a:r>
            <a:r>
              <a:rPr lang="en-US" sz="2600" i="1" dirty="0">
                <a:latin typeface="Calibri" panose="020F0502020204030204" pitchFamily="34" charset="0"/>
                <a:cs typeface="Calibri" panose="020F0502020204030204" pitchFamily="34" charset="0"/>
              </a:rPr>
              <a:t>j</a:t>
            </a:r>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35</a:t>
            </a:fld>
            <a:endParaRPr lang="en-US" sz="900">
              <a:solidFill>
                <a:schemeClr val="lt1"/>
              </a:solidFill>
            </a:endParaRPr>
          </a:p>
        </p:txBody>
      </p:sp>
      <p:sp>
        <p:nvSpPr>
          <p:cNvPr id="2" name="AutoShape 2" descr="Uploaded image">
            <a:extLst>
              <a:ext uri="{FF2B5EF4-FFF2-40B4-BE49-F238E27FC236}">
                <a16:creationId xmlns:a16="http://schemas.microsoft.com/office/drawing/2014/main" id="{EB162CD4-7177-4E30-9C2E-461874477F11}"/>
              </a:ext>
            </a:extLst>
          </p:cNvPr>
          <p:cNvSpPr>
            <a:spLocks noChangeAspect="1" noChangeArrowheads="1"/>
          </p:cNvSpPr>
          <p:nvPr/>
        </p:nvSpPr>
        <p:spPr bwMode="auto">
          <a:xfrm>
            <a:off x="5812366" y="31478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43904FF-4BFD-4F98-821C-30A612304F02}"/>
              </a:ext>
            </a:extLst>
          </p:cNvPr>
          <p:cNvPicPr>
            <a:picLocks noChangeAspect="1"/>
          </p:cNvPicPr>
          <p:nvPr/>
        </p:nvPicPr>
        <p:blipFill>
          <a:blip r:embed="rId2"/>
          <a:stretch>
            <a:fillRect/>
          </a:stretch>
        </p:blipFill>
        <p:spPr>
          <a:xfrm>
            <a:off x="2919429" y="3252573"/>
            <a:ext cx="5510610" cy="830124"/>
          </a:xfrm>
          <a:prstGeom prst="rect">
            <a:avLst/>
          </a:prstGeom>
        </p:spPr>
      </p:pic>
    </p:spTree>
    <p:extLst>
      <p:ext uri="{BB962C8B-B14F-4D97-AF65-F5344CB8AC3E}">
        <p14:creationId xmlns:p14="http://schemas.microsoft.com/office/powerpoint/2010/main" val="2513196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Vector Weighting - </a:t>
            </a:r>
            <a:r>
              <a:rPr lang="en-US" b="1" dirty="0"/>
              <a:t>IDF (Inverse Document Frequency)</a:t>
            </a:r>
            <a:r>
              <a:rPr lang="en-US" dirty="0"/>
              <a:t>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Total items (n) = 2048</a:t>
            </a:r>
          </a:p>
          <a:p>
            <a:r>
              <a:rPr lang="en-US" sz="2600" dirty="0">
                <a:latin typeface="Calibri" panose="020F0502020204030204" pitchFamily="34" charset="0"/>
                <a:cs typeface="Calibri" panose="020F0502020204030204" pitchFamily="34" charset="0"/>
              </a:rPr>
              <a:t>Terms &amp; Frequencies:</a:t>
            </a:r>
          </a:p>
          <a:p>
            <a:pPr lvl="1"/>
            <a:r>
              <a:rPr lang="en-US" sz="2600" dirty="0">
                <a:latin typeface="Calibri" panose="020F0502020204030204" pitchFamily="34" charset="0"/>
                <a:cs typeface="Calibri" panose="020F0502020204030204" pitchFamily="34" charset="0"/>
              </a:rPr>
              <a:t>"oil": appears 4 times in the item, found in 128 documents</a:t>
            </a:r>
          </a:p>
          <a:p>
            <a:pPr lvl="1"/>
            <a:r>
              <a:rPr lang="en-US" sz="2600" dirty="0">
                <a:latin typeface="Calibri" panose="020F0502020204030204" pitchFamily="34" charset="0"/>
                <a:cs typeface="Calibri" panose="020F0502020204030204" pitchFamily="34" charset="0"/>
              </a:rPr>
              <a:t>"Mexico": appears 8 times, found in 16 documents</a:t>
            </a:r>
          </a:p>
          <a:p>
            <a:pPr lvl="1"/>
            <a:r>
              <a:rPr lang="en-US" sz="2600" dirty="0">
                <a:latin typeface="Calibri" panose="020F0502020204030204" pitchFamily="34" charset="0"/>
                <a:cs typeface="Calibri" panose="020F0502020204030204" pitchFamily="34" charset="0"/>
              </a:rPr>
              <a:t>"refinery": appears 10 times, found in 1024 documents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36</a:t>
            </a:fld>
            <a:endParaRPr lang="en-US" sz="900">
              <a:solidFill>
                <a:schemeClr val="lt1"/>
              </a:solidFill>
            </a:endParaRPr>
          </a:p>
        </p:txBody>
      </p:sp>
    </p:spTree>
    <p:extLst>
      <p:ext uri="{BB962C8B-B14F-4D97-AF65-F5344CB8AC3E}">
        <p14:creationId xmlns:p14="http://schemas.microsoft.com/office/powerpoint/2010/main" val="2226046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37</a:t>
            </a:fld>
            <a:endParaRPr lang="en-US" sz="900">
              <a:solidFill>
                <a:schemeClr val="lt1"/>
              </a:solidFill>
            </a:endParaRPr>
          </a:p>
        </p:txBody>
      </p:sp>
      <p:pic>
        <p:nvPicPr>
          <p:cNvPr id="12" name="Picture 11">
            <a:extLst>
              <a:ext uri="{FF2B5EF4-FFF2-40B4-BE49-F238E27FC236}">
                <a16:creationId xmlns:a16="http://schemas.microsoft.com/office/drawing/2014/main" id="{72AEF3CD-851B-4042-8729-F8691F4B3225}"/>
              </a:ext>
            </a:extLst>
          </p:cNvPr>
          <p:cNvPicPr>
            <a:picLocks noChangeAspect="1"/>
          </p:cNvPicPr>
          <p:nvPr/>
        </p:nvPicPr>
        <p:blipFill>
          <a:blip r:embed="rId2"/>
          <a:stretch>
            <a:fillRect/>
          </a:stretch>
        </p:blipFill>
        <p:spPr>
          <a:xfrm>
            <a:off x="1007165" y="-13253"/>
            <a:ext cx="9925877" cy="1987826"/>
          </a:xfrm>
          <a:prstGeom prst="rect">
            <a:avLst/>
          </a:prstGeom>
        </p:spPr>
      </p:pic>
      <p:pic>
        <p:nvPicPr>
          <p:cNvPr id="14" name="Picture 13">
            <a:extLst>
              <a:ext uri="{FF2B5EF4-FFF2-40B4-BE49-F238E27FC236}">
                <a16:creationId xmlns:a16="http://schemas.microsoft.com/office/drawing/2014/main" id="{9BCC42AE-11AE-4FC8-8F36-325466348A6C}"/>
              </a:ext>
            </a:extLst>
          </p:cNvPr>
          <p:cNvPicPr>
            <a:picLocks noChangeAspect="1"/>
          </p:cNvPicPr>
          <p:nvPr/>
        </p:nvPicPr>
        <p:blipFill>
          <a:blip r:embed="rId3"/>
          <a:stretch>
            <a:fillRect/>
          </a:stretch>
        </p:blipFill>
        <p:spPr>
          <a:xfrm>
            <a:off x="1007165" y="1997351"/>
            <a:ext cx="9925877" cy="1987826"/>
          </a:xfrm>
          <a:prstGeom prst="rect">
            <a:avLst/>
          </a:prstGeom>
        </p:spPr>
      </p:pic>
      <p:pic>
        <p:nvPicPr>
          <p:cNvPr id="16" name="Picture 15">
            <a:extLst>
              <a:ext uri="{FF2B5EF4-FFF2-40B4-BE49-F238E27FC236}">
                <a16:creationId xmlns:a16="http://schemas.microsoft.com/office/drawing/2014/main" id="{E630FA57-7D55-4455-9DD6-850255552CBB}"/>
              </a:ext>
            </a:extLst>
          </p:cNvPr>
          <p:cNvPicPr>
            <a:picLocks noChangeAspect="1"/>
          </p:cNvPicPr>
          <p:nvPr/>
        </p:nvPicPr>
        <p:blipFill>
          <a:blip r:embed="rId4"/>
          <a:stretch>
            <a:fillRect/>
          </a:stretch>
        </p:blipFill>
        <p:spPr>
          <a:xfrm>
            <a:off x="1007165" y="4177334"/>
            <a:ext cx="9925877" cy="1987826"/>
          </a:xfrm>
          <a:prstGeom prst="rect">
            <a:avLst/>
          </a:prstGeom>
        </p:spPr>
      </p:pic>
    </p:spTree>
    <p:extLst>
      <p:ext uri="{BB962C8B-B14F-4D97-AF65-F5344CB8AC3E}">
        <p14:creationId xmlns:p14="http://schemas.microsoft.com/office/powerpoint/2010/main" val="1316768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38</a:t>
            </a:fld>
            <a:endParaRPr lang="en-US" sz="900">
              <a:solidFill>
                <a:schemeClr val="lt1"/>
              </a:solidFill>
            </a:endParaRPr>
          </a:p>
        </p:txBody>
      </p:sp>
      <p:pic>
        <p:nvPicPr>
          <p:cNvPr id="6" name="Picture 5">
            <a:extLst>
              <a:ext uri="{FF2B5EF4-FFF2-40B4-BE49-F238E27FC236}">
                <a16:creationId xmlns:a16="http://schemas.microsoft.com/office/drawing/2014/main" id="{6524EE83-677B-4587-8769-992F6FC26631}"/>
              </a:ext>
            </a:extLst>
          </p:cNvPr>
          <p:cNvPicPr>
            <a:picLocks noChangeAspect="1"/>
          </p:cNvPicPr>
          <p:nvPr/>
        </p:nvPicPr>
        <p:blipFill>
          <a:blip r:embed="rId2"/>
          <a:stretch>
            <a:fillRect/>
          </a:stretch>
        </p:blipFill>
        <p:spPr>
          <a:xfrm>
            <a:off x="1976669" y="295275"/>
            <a:ext cx="9478731" cy="4077942"/>
          </a:xfrm>
          <a:prstGeom prst="rect">
            <a:avLst/>
          </a:prstGeom>
        </p:spPr>
      </p:pic>
    </p:spTree>
    <p:extLst>
      <p:ext uri="{BB962C8B-B14F-4D97-AF65-F5344CB8AC3E}">
        <p14:creationId xmlns:p14="http://schemas.microsoft.com/office/powerpoint/2010/main" val="308356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Can be used to improve </a:t>
            </a:r>
            <a:r>
              <a:rPr lang="en-US" sz="2600" b="1" dirty="0">
                <a:latin typeface="Calibri" panose="020F0502020204030204" pitchFamily="34" charset="0"/>
                <a:cs typeface="Calibri" panose="020F0502020204030204" pitchFamily="34" charset="0"/>
              </a:rPr>
              <a:t>term weighting</a:t>
            </a:r>
            <a:r>
              <a:rPr lang="en-US" sz="2600" dirty="0">
                <a:latin typeface="Calibri" panose="020F0502020204030204" pitchFamily="34" charset="0"/>
                <a:cs typeface="Calibri" panose="020F0502020204030204" pitchFamily="34" charset="0"/>
              </a:rPr>
              <a:t> in </a:t>
            </a:r>
            <a:r>
              <a:rPr lang="en-US" sz="2600" b="1" dirty="0">
                <a:latin typeface="Calibri" panose="020F0502020204030204" pitchFamily="34" charset="0"/>
                <a:cs typeface="Calibri" panose="020F0502020204030204" pitchFamily="34" charset="0"/>
              </a:rPr>
              <a:t>information retrieval systems (IRS)</a:t>
            </a:r>
            <a:r>
              <a:rPr lang="en-US" sz="2600" dirty="0">
                <a:latin typeface="Calibri" panose="020F0502020204030204" pitchFamily="34" charset="0"/>
                <a:cs typeface="Calibri" panose="020F0502020204030204" pitchFamily="34" charset="0"/>
              </a:rPr>
              <a:t> beyond standard inverse document frequency (IDF). </a:t>
            </a:r>
          </a:p>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signal weighting method</a:t>
            </a:r>
            <a:r>
              <a:rPr lang="en-US" sz="2600" dirty="0">
                <a:latin typeface="Calibri" panose="020F0502020204030204" pitchFamily="34" charset="0"/>
                <a:cs typeface="Calibri" panose="020F0502020204030204" pitchFamily="34" charset="0"/>
              </a:rPr>
              <a:t> enhances </a:t>
            </a:r>
            <a:r>
              <a:rPr lang="en-US" sz="2600" b="1" dirty="0">
                <a:latin typeface="Calibri" panose="020F0502020204030204" pitchFamily="34" charset="0"/>
                <a:cs typeface="Calibri" panose="020F0502020204030204" pitchFamily="34" charset="0"/>
              </a:rPr>
              <a:t>precision</a:t>
            </a:r>
            <a:r>
              <a:rPr lang="en-US" sz="2600" dirty="0">
                <a:latin typeface="Calibri" panose="020F0502020204030204" pitchFamily="34" charset="0"/>
                <a:cs typeface="Calibri" panose="020F0502020204030204" pitchFamily="34" charset="0"/>
              </a:rPr>
              <a:t> in search results by considering </a:t>
            </a:r>
            <a:r>
              <a:rPr lang="en-US" sz="2600" b="1" dirty="0">
                <a:latin typeface="Calibri" panose="020F0502020204030204" pitchFamily="34" charset="0"/>
                <a:cs typeface="Calibri" panose="020F0502020204030204" pitchFamily="34" charset="0"/>
              </a:rPr>
              <a:t>how a term is distributed across documents</a:t>
            </a:r>
            <a:r>
              <a:rPr lang="en-US" sz="2600" dirty="0">
                <a:latin typeface="Calibri" panose="020F0502020204030204" pitchFamily="34" charset="0"/>
                <a:cs typeface="Calibri" panose="020F0502020204030204" pitchFamily="34" charset="0"/>
              </a:rPr>
              <a:t>, not just how many documents contain it. This adds a </a:t>
            </a:r>
            <a:r>
              <a:rPr lang="en-US" sz="2600" b="1" dirty="0">
                <a:latin typeface="Calibri" panose="020F0502020204030204" pitchFamily="34" charset="0"/>
                <a:cs typeface="Calibri" panose="020F0502020204030204" pitchFamily="34" charset="0"/>
              </a:rPr>
              <a:t>statistical depth</a:t>
            </a:r>
            <a:r>
              <a:rPr lang="en-US" sz="2600" dirty="0">
                <a:latin typeface="Calibri" panose="020F0502020204030204" pitchFamily="34" charset="0"/>
                <a:cs typeface="Calibri" panose="020F0502020204030204" pitchFamily="34" charset="0"/>
              </a:rPr>
              <a:t> using </a:t>
            </a:r>
            <a:r>
              <a:rPr lang="en-US" sz="2600" dirty="0" err="1">
                <a:latin typeface="Calibri" panose="020F0502020204030204" pitchFamily="34" charset="0"/>
                <a:cs typeface="Calibri" panose="020F0502020204030204" pitchFamily="34" charset="0"/>
              </a:rPr>
              <a:t>shannon's</a:t>
            </a:r>
            <a:r>
              <a:rPr lang="en-US" sz="2600" dirty="0">
                <a:latin typeface="Calibri" panose="020F0502020204030204" pitchFamily="34" charset="0"/>
                <a:cs typeface="Calibri" panose="020F0502020204030204" pitchFamily="34" charset="0"/>
              </a:rPr>
              <a:t> information theory to standard retrieval models.</a:t>
            </a:r>
          </a:p>
          <a:p>
            <a:r>
              <a:rPr lang="en-US" sz="2600" b="1" dirty="0">
                <a:latin typeface="Calibri" panose="020F0502020204030204" pitchFamily="34" charset="0"/>
                <a:cs typeface="Calibri" panose="020F0502020204030204" pitchFamily="34" charset="0"/>
              </a:rPr>
              <a:t>Information theory</a:t>
            </a:r>
            <a:r>
              <a:rPr lang="en-US" sz="2600" dirty="0">
                <a:latin typeface="Calibri" panose="020F0502020204030204" pitchFamily="34" charset="0"/>
                <a:cs typeface="Calibri" panose="020F0502020204030204" pitchFamily="34" charset="0"/>
              </a:rPr>
              <a:t>—specifically </a:t>
            </a:r>
            <a:r>
              <a:rPr lang="en-US" sz="2600" b="1" dirty="0" err="1">
                <a:latin typeface="Calibri" panose="020F0502020204030204" pitchFamily="34" charset="0"/>
                <a:cs typeface="Calibri" panose="020F0502020204030204" pitchFamily="34" charset="0"/>
              </a:rPr>
              <a:t>shannon's</a:t>
            </a:r>
            <a:r>
              <a:rPr lang="en-US" sz="2600" b="1" dirty="0">
                <a:latin typeface="Calibri" panose="020F0502020204030204" pitchFamily="34" charset="0"/>
                <a:cs typeface="Calibri" panose="020F0502020204030204" pitchFamily="34" charset="0"/>
              </a:rPr>
              <a:t> entropy</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39</a:t>
            </a:fld>
            <a:endParaRPr lang="en-US" sz="900">
              <a:solidFill>
                <a:schemeClr val="lt1"/>
              </a:solidFill>
            </a:endParaRPr>
          </a:p>
        </p:txBody>
      </p:sp>
    </p:spTree>
    <p:extLst>
      <p:ext uri="{BB962C8B-B14F-4D97-AF65-F5344CB8AC3E}">
        <p14:creationId xmlns:p14="http://schemas.microsoft.com/office/powerpoint/2010/main" val="305118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492A8-D9DD-4598-921C-13EE528A5104}"/>
              </a:ext>
            </a:extLst>
          </p:cNvPr>
          <p:cNvSpPr>
            <a:spLocks noGrp="1"/>
          </p:cNvSpPr>
          <p:nvPr>
            <p:ph type="title"/>
          </p:nvPr>
        </p:nvSpPr>
        <p:spPr/>
        <p:txBody>
          <a:bodyPr/>
          <a:lstStyle/>
          <a:p>
            <a:r>
              <a:rPr lang="en-US" dirty="0"/>
              <a:t>Automatic Indexing</a:t>
            </a:r>
          </a:p>
        </p:txBody>
      </p:sp>
      <p:sp>
        <p:nvSpPr>
          <p:cNvPr id="5" name="Content Placeholder 4">
            <a:extLst>
              <a:ext uri="{FF2B5EF4-FFF2-40B4-BE49-F238E27FC236}">
                <a16:creationId xmlns:a16="http://schemas.microsoft.com/office/drawing/2014/main" id="{1B4A4E50-D498-4A14-B8B6-C8941DD7BABE}"/>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An index is the data structure created to support the search strategy. </a:t>
            </a:r>
          </a:p>
          <a:p>
            <a:r>
              <a:rPr lang="en-US" sz="2600" dirty="0">
                <a:latin typeface="Calibri" panose="020F0502020204030204" pitchFamily="34" charset="0"/>
                <a:cs typeface="Calibri" panose="020F0502020204030204" pitchFamily="34" charset="0"/>
              </a:rPr>
              <a:t>The index can be based on </a:t>
            </a:r>
          </a:p>
          <a:p>
            <a:pPr lvl="1"/>
            <a:r>
              <a:rPr lang="en-US" sz="2600" dirty="0">
                <a:latin typeface="Calibri" panose="020F0502020204030204" pitchFamily="34" charset="0"/>
                <a:cs typeface="Calibri" panose="020F0502020204030204" pitchFamily="34" charset="0"/>
              </a:rPr>
              <a:t>full text of the item, </a:t>
            </a:r>
          </a:p>
          <a:p>
            <a:pPr lvl="1"/>
            <a:r>
              <a:rPr lang="en-US" sz="2600" dirty="0">
                <a:latin typeface="Calibri" panose="020F0502020204030204" pitchFamily="34" charset="0"/>
                <a:cs typeface="Calibri" panose="020F0502020204030204" pitchFamily="34" charset="0"/>
              </a:rPr>
              <a:t>automatic or manual generation of a subset of terms/phrases to represent the item, </a:t>
            </a:r>
          </a:p>
          <a:p>
            <a:pPr lvl="1"/>
            <a:r>
              <a:rPr lang="en-US" sz="2600" dirty="0">
                <a:latin typeface="Calibri" panose="020F0502020204030204" pitchFamily="34" charset="0"/>
                <a:cs typeface="Calibri" panose="020F0502020204030204" pitchFamily="34" charset="0"/>
              </a:rPr>
              <a:t>natural language representation of the item or abstraction to concepts in the item.</a:t>
            </a:r>
          </a:p>
        </p:txBody>
      </p:sp>
    </p:spTree>
    <p:extLst>
      <p:ext uri="{BB962C8B-B14F-4D97-AF65-F5344CB8AC3E}">
        <p14:creationId xmlns:p14="http://schemas.microsoft.com/office/powerpoint/2010/main" val="2211671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pPr marL="529082" indent="-457200"/>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item distribution</a:t>
            </a:r>
            <a:r>
              <a:rPr lang="en-US" sz="2600" dirty="0">
                <a:latin typeface="Calibri" panose="020F0502020204030204" pitchFamily="34" charset="0"/>
                <a:cs typeface="Calibri" panose="020F0502020204030204" pitchFamily="34" charset="0"/>
              </a:rPr>
              <a:t> of two terms — </a:t>
            </a:r>
            <a:r>
              <a:rPr lang="en-US" sz="2600" b="1" dirty="0">
                <a:latin typeface="Calibri" panose="020F0502020204030204" pitchFamily="34" charset="0"/>
                <a:cs typeface="Calibri" panose="020F0502020204030204" pitchFamily="34" charset="0"/>
              </a:rPr>
              <a:t>SAW</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DRILL</a:t>
            </a:r>
            <a:r>
              <a:rPr lang="en-US" sz="2600" dirty="0">
                <a:latin typeface="Calibri" panose="020F0502020204030204" pitchFamily="34" charset="0"/>
                <a:cs typeface="Calibri" panose="020F0502020204030204" pitchFamily="34" charset="0"/>
              </a:rPr>
              <a:t> — across five documents (A to 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40</a:t>
            </a:fld>
            <a:endParaRPr lang="en-US" sz="900">
              <a:solidFill>
                <a:schemeClr val="lt1"/>
              </a:solidFill>
            </a:endParaRPr>
          </a:p>
        </p:txBody>
      </p:sp>
      <p:pic>
        <p:nvPicPr>
          <p:cNvPr id="6" name="Picture 5">
            <a:extLst>
              <a:ext uri="{FF2B5EF4-FFF2-40B4-BE49-F238E27FC236}">
                <a16:creationId xmlns:a16="http://schemas.microsoft.com/office/drawing/2014/main" id="{93F34812-9304-4BEA-9393-C72A9C2457DD}"/>
              </a:ext>
            </a:extLst>
          </p:cNvPr>
          <p:cNvPicPr>
            <a:picLocks noChangeAspect="1"/>
          </p:cNvPicPr>
          <p:nvPr/>
        </p:nvPicPr>
        <p:blipFill>
          <a:blip r:embed="rId2"/>
          <a:stretch>
            <a:fillRect/>
          </a:stretch>
        </p:blipFill>
        <p:spPr>
          <a:xfrm>
            <a:off x="2266122" y="2458826"/>
            <a:ext cx="7903886" cy="3502206"/>
          </a:xfrm>
          <a:prstGeom prst="rect">
            <a:avLst/>
          </a:prstGeom>
        </p:spPr>
      </p:pic>
    </p:spTree>
    <p:extLst>
      <p:ext uri="{BB962C8B-B14F-4D97-AF65-F5344CB8AC3E}">
        <p14:creationId xmlns:p14="http://schemas.microsoft.com/office/powerpoint/2010/main" val="3517261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SAW</a:t>
            </a:r>
            <a:r>
              <a:rPr lang="en-US" sz="2600" dirty="0">
                <a:latin typeface="Calibri" panose="020F0502020204030204" pitchFamily="34" charset="0"/>
                <a:cs typeface="Calibri" panose="020F0502020204030204" pitchFamily="34" charset="0"/>
              </a:rPr>
              <a:t> appears </a:t>
            </a:r>
            <a:r>
              <a:rPr lang="en-US" sz="2600" b="1" dirty="0">
                <a:latin typeface="Calibri" panose="020F0502020204030204" pitchFamily="34" charset="0"/>
                <a:cs typeface="Calibri" panose="020F0502020204030204" pitchFamily="34" charset="0"/>
              </a:rPr>
              <a:t>exactly 10 times</a:t>
            </a:r>
            <a:r>
              <a:rPr lang="en-US" sz="2600" dirty="0">
                <a:latin typeface="Calibri" panose="020F0502020204030204" pitchFamily="34" charset="0"/>
                <a:cs typeface="Calibri" panose="020F0502020204030204" pitchFamily="34" charset="0"/>
              </a:rPr>
              <a:t> in </a:t>
            </a:r>
            <a:r>
              <a:rPr lang="en-US" sz="2600" b="1" dirty="0">
                <a:latin typeface="Calibri" panose="020F0502020204030204" pitchFamily="34" charset="0"/>
                <a:cs typeface="Calibri" panose="020F0502020204030204" pitchFamily="34" charset="0"/>
              </a:rPr>
              <a:t>every document</a:t>
            </a:r>
            <a:r>
              <a:rPr lang="en-US" sz="2600" dirty="0">
                <a:latin typeface="Calibri" panose="020F0502020204030204" pitchFamily="34" charset="0"/>
                <a:cs typeface="Calibri" panose="020F0502020204030204" pitchFamily="34" charset="0"/>
              </a:rPr>
              <a:t> → very </a:t>
            </a:r>
            <a:r>
              <a:rPr lang="en-US" sz="2600" b="1" dirty="0">
                <a:latin typeface="Calibri" panose="020F0502020204030204" pitchFamily="34" charset="0"/>
                <a:cs typeface="Calibri" panose="020F0502020204030204" pitchFamily="34" charset="0"/>
              </a:rPr>
              <a:t>uniform distribution</a:t>
            </a:r>
            <a:r>
              <a:rPr lang="en-US" sz="2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DRILL</a:t>
            </a:r>
            <a:r>
              <a:rPr lang="en-US" sz="2600" dirty="0">
                <a:latin typeface="Calibri" panose="020F0502020204030204" pitchFamily="34" charset="0"/>
                <a:cs typeface="Calibri" panose="020F0502020204030204" pitchFamily="34" charset="0"/>
              </a:rPr>
              <a:t> appears </a:t>
            </a:r>
            <a:r>
              <a:rPr lang="en-US" sz="2600" b="1" dirty="0">
                <a:latin typeface="Calibri" panose="020F0502020204030204" pitchFamily="34" charset="0"/>
                <a:cs typeface="Calibri" panose="020F0502020204030204" pitchFamily="34" charset="0"/>
              </a:rPr>
              <a:t>unevenly</a:t>
            </a:r>
            <a:r>
              <a:rPr lang="en-US" sz="2600" dirty="0">
                <a:latin typeface="Calibri" panose="020F0502020204030204" pitchFamily="34" charset="0"/>
                <a:cs typeface="Calibri" panose="020F0502020204030204" pitchFamily="34" charset="0"/>
              </a:rPr>
              <a:t>: low in A &amp; B, high in C &amp; E → </a:t>
            </a:r>
            <a:r>
              <a:rPr lang="en-US" sz="2600" b="1" dirty="0">
                <a:latin typeface="Calibri" panose="020F0502020204030204" pitchFamily="34" charset="0"/>
                <a:cs typeface="Calibri" panose="020F0502020204030204" pitchFamily="34" charset="0"/>
              </a:rPr>
              <a:t>non-uniform distribution</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41</a:t>
            </a:fld>
            <a:endParaRPr lang="en-US" sz="900">
              <a:solidFill>
                <a:schemeClr val="lt1"/>
              </a:solidFill>
            </a:endParaRPr>
          </a:p>
        </p:txBody>
      </p:sp>
    </p:spTree>
    <p:extLst>
      <p:ext uri="{BB962C8B-B14F-4D97-AF65-F5344CB8AC3E}">
        <p14:creationId xmlns:p14="http://schemas.microsoft.com/office/powerpoint/2010/main" val="4013252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30CDED-1CA7-4609-B26C-6B991AFF88FA}"/>
              </a:ext>
            </a:extLst>
          </p:cNvPr>
          <p:cNvSpPr>
            <a:spLocks noGrp="1"/>
          </p:cNvSpPr>
          <p:nvPr>
            <p:ph type="title"/>
          </p:nvPr>
        </p:nvSpPr>
        <p:spPr>
          <a:xfrm>
            <a:off x="609600" y="215373"/>
            <a:ext cx="10972800" cy="712280"/>
          </a:xfrm>
        </p:spPr>
        <p:txBody>
          <a:bodyPr/>
          <a:lstStyle/>
          <a:p>
            <a:r>
              <a:rPr lang="en-US" dirty="0"/>
              <a:t>Signal Weighting – Example – Weight Calculation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42</a:t>
            </a:fld>
            <a:endParaRPr lang="en-US" sz="900">
              <a:solidFill>
                <a:schemeClr val="lt1"/>
              </a:solidFill>
            </a:endParaRPr>
          </a:p>
        </p:txBody>
      </p:sp>
      <p:pic>
        <p:nvPicPr>
          <p:cNvPr id="14" name="Picture 13">
            <a:extLst>
              <a:ext uri="{FF2B5EF4-FFF2-40B4-BE49-F238E27FC236}">
                <a16:creationId xmlns:a16="http://schemas.microsoft.com/office/drawing/2014/main" id="{729BAB98-0124-4A94-9999-C477FC7A5B4A}"/>
              </a:ext>
            </a:extLst>
          </p:cNvPr>
          <p:cNvPicPr>
            <a:picLocks noChangeAspect="1"/>
          </p:cNvPicPr>
          <p:nvPr/>
        </p:nvPicPr>
        <p:blipFill>
          <a:blip r:embed="rId2"/>
          <a:stretch>
            <a:fillRect/>
          </a:stretch>
        </p:blipFill>
        <p:spPr>
          <a:xfrm>
            <a:off x="1391478" y="927654"/>
            <a:ext cx="10190922" cy="5314120"/>
          </a:xfrm>
          <a:prstGeom prst="rect">
            <a:avLst/>
          </a:prstGeom>
        </p:spPr>
      </p:pic>
    </p:spTree>
    <p:extLst>
      <p:ext uri="{BB962C8B-B14F-4D97-AF65-F5344CB8AC3E}">
        <p14:creationId xmlns:p14="http://schemas.microsoft.com/office/powerpoint/2010/main" val="3536915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646019"/>
          </a:xfrm>
        </p:spPr>
        <p:txBody>
          <a:bodyPr/>
          <a:lstStyle/>
          <a:p>
            <a:r>
              <a:rPr lang="en-US" dirty="0"/>
              <a:t>Signal Weighting – Example – Weight Calculation</a:t>
            </a:r>
          </a:p>
        </p:txBody>
      </p:sp>
      <p:pic>
        <p:nvPicPr>
          <p:cNvPr id="6" name="Content Placeholder 5">
            <a:extLst>
              <a:ext uri="{FF2B5EF4-FFF2-40B4-BE49-F238E27FC236}">
                <a16:creationId xmlns:a16="http://schemas.microsoft.com/office/drawing/2014/main" id="{185344CF-4242-495E-BBEB-4EC63D1465AD}"/>
              </a:ext>
            </a:extLst>
          </p:cNvPr>
          <p:cNvPicPr>
            <a:picLocks noGrp="1" noChangeAspect="1"/>
          </p:cNvPicPr>
          <p:nvPr>
            <p:ph sz="quarter" idx="13"/>
          </p:nvPr>
        </p:nvPicPr>
        <p:blipFill>
          <a:blip r:embed="rId2"/>
          <a:stretch>
            <a:fillRect/>
          </a:stretch>
        </p:blipFill>
        <p:spPr>
          <a:xfrm>
            <a:off x="792127" y="964050"/>
            <a:ext cx="10663274" cy="2852576"/>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43</a:t>
            </a:fld>
            <a:endParaRPr lang="en-US" sz="900">
              <a:solidFill>
                <a:schemeClr val="lt1"/>
              </a:solidFill>
            </a:endParaRPr>
          </a:p>
        </p:txBody>
      </p:sp>
    </p:spTree>
    <p:extLst>
      <p:ext uri="{BB962C8B-B14F-4D97-AF65-F5344CB8AC3E}">
        <p14:creationId xmlns:p14="http://schemas.microsoft.com/office/powerpoint/2010/main" val="1179736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C5C8A0-F1C5-4205-BD35-DAAE890CEA4F}"/>
              </a:ext>
            </a:extLst>
          </p:cNvPr>
          <p:cNvPicPr>
            <a:picLocks noGrp="1" noChangeAspect="1"/>
          </p:cNvPicPr>
          <p:nvPr>
            <p:ph sz="quarter" idx="13"/>
          </p:nvPr>
        </p:nvPicPr>
        <p:blipFill>
          <a:blip r:embed="rId2"/>
          <a:stretch>
            <a:fillRect/>
          </a:stretch>
        </p:blipFill>
        <p:spPr>
          <a:xfrm>
            <a:off x="2079343" y="112713"/>
            <a:ext cx="8033313" cy="3650904"/>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44</a:t>
            </a:fld>
            <a:endParaRPr lang="en-US" sz="900">
              <a:solidFill>
                <a:schemeClr val="lt1"/>
              </a:solidFill>
            </a:endParaRPr>
          </a:p>
        </p:txBody>
      </p:sp>
      <p:pic>
        <p:nvPicPr>
          <p:cNvPr id="8" name="Picture 7">
            <a:extLst>
              <a:ext uri="{FF2B5EF4-FFF2-40B4-BE49-F238E27FC236}">
                <a16:creationId xmlns:a16="http://schemas.microsoft.com/office/drawing/2014/main" id="{F1A846FB-1EE4-4B89-82B0-BFA4E995DEA6}"/>
              </a:ext>
            </a:extLst>
          </p:cNvPr>
          <p:cNvPicPr>
            <a:picLocks noChangeAspect="1"/>
          </p:cNvPicPr>
          <p:nvPr/>
        </p:nvPicPr>
        <p:blipFill>
          <a:blip r:embed="rId3"/>
          <a:stretch>
            <a:fillRect/>
          </a:stretch>
        </p:blipFill>
        <p:spPr>
          <a:xfrm>
            <a:off x="2079343" y="3896140"/>
            <a:ext cx="8602957" cy="2372139"/>
          </a:xfrm>
          <a:prstGeom prst="rect">
            <a:avLst/>
          </a:prstGeom>
        </p:spPr>
      </p:pic>
    </p:spTree>
    <p:extLst>
      <p:ext uri="{BB962C8B-B14F-4D97-AF65-F5344CB8AC3E}">
        <p14:creationId xmlns:p14="http://schemas.microsoft.com/office/powerpoint/2010/main" val="4062610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goal of this weighting approach is to assign importance to terms that help </a:t>
            </a:r>
            <a:r>
              <a:rPr lang="en-US" sz="2600" b="1" dirty="0">
                <a:latin typeface="Calibri" panose="020F0502020204030204" pitchFamily="34" charset="0"/>
                <a:cs typeface="Calibri" panose="020F0502020204030204" pitchFamily="34" charset="0"/>
              </a:rPr>
              <a:t>distinguish (discriminate) </a:t>
            </a:r>
            <a:r>
              <a:rPr lang="en-US" sz="2600" dirty="0">
                <a:latin typeface="Calibri" panose="020F0502020204030204" pitchFamily="34" charset="0"/>
                <a:cs typeface="Calibri" panose="020F0502020204030204" pitchFamily="34" charset="0"/>
              </a:rPr>
              <a:t>between documents/items in a collection. The </a:t>
            </a:r>
            <a:r>
              <a:rPr lang="en-US" sz="2600" b="1" dirty="0">
                <a:latin typeface="Calibri" panose="020F0502020204030204" pitchFamily="34" charset="0"/>
                <a:cs typeface="Calibri" panose="020F0502020204030204" pitchFamily="34" charset="0"/>
              </a:rPr>
              <a:t>Discrimination Value (DISCRIM) </a:t>
            </a:r>
            <a:r>
              <a:rPr lang="en-US" sz="2600" dirty="0">
                <a:latin typeface="Calibri" panose="020F0502020204030204" pitchFamily="34" charset="0"/>
                <a:cs typeface="Calibri" panose="020F0502020204030204" pitchFamily="34" charset="0"/>
              </a:rPr>
              <a:t>measures how much a term contributes to differentiating items.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45</a:t>
            </a:fld>
            <a:endParaRPr lang="en-US" sz="900">
              <a:solidFill>
                <a:schemeClr val="lt1"/>
              </a:solidFill>
            </a:endParaRPr>
          </a:p>
        </p:txBody>
      </p:sp>
    </p:spTree>
    <p:extLst>
      <p:ext uri="{BB962C8B-B14F-4D97-AF65-F5344CB8AC3E}">
        <p14:creationId xmlns:p14="http://schemas.microsoft.com/office/powerpoint/2010/main" val="2481458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157942"/>
            <a:ext cx="10972800" cy="1097279"/>
          </a:xfrm>
        </p:spPr>
        <p:txBody>
          <a:bodyPr/>
          <a:lstStyle/>
          <a:p>
            <a:r>
              <a:rPr lang="en-US" dirty="0"/>
              <a:t>Discrimination Value Weighting – Steps to calculate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Step 1: </a:t>
            </a:r>
            <a:r>
              <a:rPr lang="en-US" sz="2600" dirty="0">
                <a:latin typeface="Calibri" panose="020F0502020204030204" pitchFamily="34" charset="0"/>
                <a:cs typeface="Calibri" panose="020F0502020204030204" pitchFamily="34" charset="0"/>
              </a:rPr>
              <a:t>Compute</a:t>
            </a:r>
            <a:r>
              <a:rPr lang="en-US" sz="2600" b="1" dirty="0">
                <a:latin typeface="Calibri" panose="020F0502020204030204" pitchFamily="34" charset="0"/>
                <a:cs typeface="Calibri" panose="020F0502020204030204" pitchFamily="34" charset="0"/>
              </a:rPr>
              <a:t> DISCRIMᵢ</a:t>
            </a:r>
          </a:p>
          <a:p>
            <a:endParaRPr lang="en-US" sz="2600" b="1" dirty="0">
              <a:latin typeface="Calibri" panose="020F0502020204030204" pitchFamily="34" charset="0"/>
              <a:cs typeface="Calibri" panose="020F0502020204030204" pitchFamily="34" charset="0"/>
            </a:endParaRPr>
          </a:p>
          <a:p>
            <a:endParaRPr lang="en-US" sz="2600" b="1"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AVESIM = average similarity between all items in the database.</a:t>
            </a:r>
          </a:p>
          <a:p>
            <a:r>
              <a:rPr lang="en-US" sz="2600" dirty="0">
                <a:latin typeface="Calibri" panose="020F0502020204030204" pitchFamily="34" charset="0"/>
                <a:cs typeface="Calibri" panose="020F0502020204030204" pitchFamily="34" charset="0"/>
              </a:rPr>
              <a:t>AVESIMᵢ = average similarity when term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is removed from all items.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46</a:t>
            </a:fld>
            <a:endParaRPr lang="en-US" sz="900">
              <a:solidFill>
                <a:schemeClr val="lt1"/>
              </a:solidFill>
            </a:endParaRPr>
          </a:p>
        </p:txBody>
      </p:sp>
      <p:pic>
        <p:nvPicPr>
          <p:cNvPr id="6" name="Picture 5">
            <a:extLst>
              <a:ext uri="{FF2B5EF4-FFF2-40B4-BE49-F238E27FC236}">
                <a16:creationId xmlns:a16="http://schemas.microsoft.com/office/drawing/2014/main" id="{26BE9CD0-6DBC-4DCE-A05D-77DDA00898AC}"/>
              </a:ext>
            </a:extLst>
          </p:cNvPr>
          <p:cNvPicPr>
            <a:picLocks noChangeAspect="1"/>
          </p:cNvPicPr>
          <p:nvPr/>
        </p:nvPicPr>
        <p:blipFill>
          <a:blip r:embed="rId2"/>
          <a:stretch>
            <a:fillRect/>
          </a:stretch>
        </p:blipFill>
        <p:spPr>
          <a:xfrm>
            <a:off x="3269974" y="2263282"/>
            <a:ext cx="3423360" cy="493169"/>
          </a:xfrm>
          <a:prstGeom prst="rect">
            <a:avLst/>
          </a:prstGeom>
        </p:spPr>
      </p:pic>
    </p:spTree>
    <p:extLst>
      <p:ext uri="{BB962C8B-B14F-4D97-AF65-F5344CB8AC3E}">
        <p14:creationId xmlns:p14="http://schemas.microsoft.com/office/powerpoint/2010/main" val="4023827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 – Steps to calculate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Step 2: Compute Final Term Weight</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TFᵢₖ = Term frequency of term k in document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DISCRIMₖ = Discrimination value for term k.</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47</a:t>
            </a:fld>
            <a:endParaRPr lang="en-US" sz="900">
              <a:solidFill>
                <a:schemeClr val="lt1"/>
              </a:solidFill>
            </a:endParaRPr>
          </a:p>
        </p:txBody>
      </p:sp>
      <p:pic>
        <p:nvPicPr>
          <p:cNvPr id="6" name="Picture 5">
            <a:extLst>
              <a:ext uri="{FF2B5EF4-FFF2-40B4-BE49-F238E27FC236}">
                <a16:creationId xmlns:a16="http://schemas.microsoft.com/office/drawing/2014/main" id="{1817CE25-5769-4E8B-BF60-A132888219DB}"/>
              </a:ext>
            </a:extLst>
          </p:cNvPr>
          <p:cNvPicPr>
            <a:picLocks noChangeAspect="1"/>
          </p:cNvPicPr>
          <p:nvPr/>
        </p:nvPicPr>
        <p:blipFill>
          <a:blip r:embed="rId2"/>
          <a:stretch>
            <a:fillRect/>
          </a:stretch>
        </p:blipFill>
        <p:spPr>
          <a:xfrm>
            <a:off x="2275646" y="2134975"/>
            <a:ext cx="4270927" cy="608225"/>
          </a:xfrm>
          <a:prstGeom prst="rect">
            <a:avLst/>
          </a:prstGeom>
        </p:spPr>
      </p:pic>
    </p:spTree>
    <p:extLst>
      <p:ext uri="{BB962C8B-B14F-4D97-AF65-F5344CB8AC3E}">
        <p14:creationId xmlns:p14="http://schemas.microsoft.com/office/powerpoint/2010/main" val="2780225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25532"/>
          </a:xfrm>
        </p:spPr>
        <p:txBody>
          <a:bodyPr/>
          <a:lstStyle/>
          <a:p>
            <a:r>
              <a:rPr lang="en-US" dirty="0"/>
              <a:t>Discrimination Value Weighting -  Example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48</a:t>
            </a:fld>
            <a:endParaRPr lang="en-US" sz="900">
              <a:solidFill>
                <a:schemeClr val="lt1"/>
              </a:solidFill>
            </a:endParaRPr>
          </a:p>
        </p:txBody>
      </p:sp>
      <p:pic>
        <p:nvPicPr>
          <p:cNvPr id="6" name="Picture 5">
            <a:extLst>
              <a:ext uri="{FF2B5EF4-FFF2-40B4-BE49-F238E27FC236}">
                <a16:creationId xmlns:a16="http://schemas.microsoft.com/office/drawing/2014/main" id="{87575615-76F7-4468-87F9-6FD7772EFAAF}"/>
              </a:ext>
            </a:extLst>
          </p:cNvPr>
          <p:cNvPicPr>
            <a:picLocks noChangeAspect="1"/>
          </p:cNvPicPr>
          <p:nvPr/>
        </p:nvPicPr>
        <p:blipFill>
          <a:blip r:embed="rId2"/>
          <a:stretch>
            <a:fillRect/>
          </a:stretch>
        </p:blipFill>
        <p:spPr>
          <a:xfrm>
            <a:off x="101952" y="940904"/>
            <a:ext cx="11480448" cy="4943061"/>
          </a:xfrm>
          <a:prstGeom prst="rect">
            <a:avLst/>
          </a:prstGeom>
        </p:spPr>
      </p:pic>
    </p:spTree>
    <p:extLst>
      <p:ext uri="{BB962C8B-B14F-4D97-AF65-F5344CB8AC3E}">
        <p14:creationId xmlns:p14="http://schemas.microsoft.com/office/powerpoint/2010/main" val="2687762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 -  Cosine Similarity</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49</a:t>
            </a:fld>
            <a:endParaRPr lang="en-US" sz="900">
              <a:solidFill>
                <a:schemeClr val="lt1"/>
              </a:solidFill>
            </a:endParaRPr>
          </a:p>
        </p:txBody>
      </p:sp>
      <p:pic>
        <p:nvPicPr>
          <p:cNvPr id="6" name="Picture 5">
            <a:extLst>
              <a:ext uri="{FF2B5EF4-FFF2-40B4-BE49-F238E27FC236}">
                <a16:creationId xmlns:a16="http://schemas.microsoft.com/office/drawing/2014/main" id="{C8AFB7CB-D3FC-4EE0-89D5-562ADCA7A5E5}"/>
              </a:ext>
            </a:extLst>
          </p:cNvPr>
          <p:cNvPicPr>
            <a:picLocks noChangeAspect="1"/>
          </p:cNvPicPr>
          <p:nvPr/>
        </p:nvPicPr>
        <p:blipFill>
          <a:blip r:embed="rId2"/>
          <a:stretch>
            <a:fillRect/>
          </a:stretch>
        </p:blipFill>
        <p:spPr>
          <a:xfrm>
            <a:off x="711889" y="1415309"/>
            <a:ext cx="10956617" cy="4601177"/>
          </a:xfrm>
          <a:prstGeom prst="rect">
            <a:avLst/>
          </a:prstGeom>
        </p:spPr>
      </p:pic>
    </p:spTree>
    <p:extLst>
      <p:ext uri="{BB962C8B-B14F-4D97-AF65-F5344CB8AC3E}">
        <p14:creationId xmlns:p14="http://schemas.microsoft.com/office/powerpoint/2010/main" val="319940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4261DB9-3562-4F28-B51E-D27D1460CB55}"/>
              </a:ext>
            </a:extLst>
          </p:cNvPr>
          <p:cNvSpPr>
            <a:spLocks noGrp="1"/>
          </p:cNvSpPr>
          <p:nvPr>
            <p:ph sz="quarter" idx="13"/>
          </p:nvPr>
        </p:nvSpPr>
        <p:spPr>
          <a:xfrm>
            <a:off x="609601" y="198783"/>
            <a:ext cx="3790122" cy="5792442"/>
          </a:xfrm>
        </p:spPr>
        <p:txBody>
          <a:bodyPr/>
          <a:lstStyle/>
          <a:p>
            <a:r>
              <a:rPr lang="en-US" sz="2100" dirty="0">
                <a:latin typeface="Calibri" panose="020F0502020204030204" pitchFamily="34" charset="0"/>
                <a:cs typeface="Calibri" panose="020F0502020204030204" pitchFamily="34" charset="0"/>
              </a:rPr>
              <a:t>The left side of the figure including identify processing tokens, apply stop lists, characterize tokens, apply stemming and create searchable data structure is all part of the indexing process. </a:t>
            </a:r>
          </a:p>
          <a:p>
            <a:r>
              <a:rPr lang="en-US" sz="2100" dirty="0">
                <a:latin typeface="Calibri" panose="020F0502020204030204" pitchFamily="34" charset="0"/>
                <a:cs typeface="Calibri" panose="020F0502020204030204" pitchFamily="34" charset="0"/>
              </a:rPr>
              <a:t>All systems go through an initial stage of zoning and identifying the processing tokens used to create the index. </a:t>
            </a:r>
          </a:p>
          <a:p>
            <a:r>
              <a:rPr lang="en-US" sz="2100" dirty="0">
                <a:latin typeface="Calibri" panose="020F0502020204030204" pitchFamily="34" charset="0"/>
                <a:cs typeface="Calibri" panose="020F0502020204030204" pitchFamily="34" charset="0"/>
              </a:rPr>
              <a:t>Stop lists and stemming algorithms, are frequently applied to reduce the number of tokens to be processed</a:t>
            </a:r>
          </a:p>
        </p:txBody>
      </p:sp>
      <p:pic>
        <p:nvPicPr>
          <p:cNvPr id="12" name="Picture 11">
            <a:extLst>
              <a:ext uri="{FF2B5EF4-FFF2-40B4-BE49-F238E27FC236}">
                <a16:creationId xmlns:a16="http://schemas.microsoft.com/office/drawing/2014/main" id="{EB36F7DC-4A26-47A8-9066-82FEBD495D9E}"/>
              </a:ext>
            </a:extLst>
          </p:cNvPr>
          <p:cNvPicPr>
            <a:picLocks noChangeAspect="1"/>
          </p:cNvPicPr>
          <p:nvPr/>
        </p:nvPicPr>
        <p:blipFill>
          <a:blip r:embed="rId2"/>
          <a:stretch>
            <a:fillRect/>
          </a:stretch>
        </p:blipFill>
        <p:spPr>
          <a:xfrm>
            <a:off x="4293705" y="0"/>
            <a:ext cx="6558582" cy="6858000"/>
          </a:xfrm>
          <a:prstGeom prst="rect">
            <a:avLst/>
          </a:prstGeom>
        </p:spPr>
      </p:pic>
    </p:spTree>
    <p:extLst>
      <p:ext uri="{BB962C8B-B14F-4D97-AF65-F5344CB8AC3E}">
        <p14:creationId xmlns:p14="http://schemas.microsoft.com/office/powerpoint/2010/main" val="303458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119270" y="215373"/>
            <a:ext cx="11648660" cy="699028"/>
          </a:xfrm>
        </p:spPr>
        <p:txBody>
          <a:bodyPr/>
          <a:lstStyle/>
          <a:p>
            <a:r>
              <a:rPr lang="en-US" dirty="0"/>
              <a:t>Discrimination Value Weighting -  Cosine Similarity</a:t>
            </a:r>
          </a:p>
        </p:txBody>
      </p:sp>
      <p:pic>
        <p:nvPicPr>
          <p:cNvPr id="6" name="Content Placeholder 5">
            <a:extLst>
              <a:ext uri="{FF2B5EF4-FFF2-40B4-BE49-F238E27FC236}">
                <a16:creationId xmlns:a16="http://schemas.microsoft.com/office/drawing/2014/main" id="{34CAE4E5-9612-4514-B314-03D3C9CE898B}"/>
              </a:ext>
            </a:extLst>
          </p:cNvPr>
          <p:cNvPicPr>
            <a:picLocks noGrp="1" noChangeAspect="1"/>
          </p:cNvPicPr>
          <p:nvPr>
            <p:ph sz="quarter" idx="13"/>
          </p:nvPr>
        </p:nvPicPr>
        <p:blipFill>
          <a:blip r:embed="rId2"/>
          <a:stretch>
            <a:fillRect/>
          </a:stretch>
        </p:blipFill>
        <p:spPr>
          <a:xfrm>
            <a:off x="840506" y="789039"/>
            <a:ext cx="9880504" cy="5279922"/>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50</a:t>
            </a:fld>
            <a:endParaRPr lang="en-US" sz="900">
              <a:solidFill>
                <a:schemeClr val="lt1"/>
              </a:solidFill>
            </a:endParaRPr>
          </a:p>
        </p:txBody>
      </p:sp>
    </p:spTree>
    <p:extLst>
      <p:ext uri="{BB962C8B-B14F-4D97-AF65-F5344CB8AC3E}">
        <p14:creationId xmlns:p14="http://schemas.microsoft.com/office/powerpoint/2010/main" val="351365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Problems With Weighting Schemes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Weighting schemes (like inverse document frequency and signal) depend on token distributions in the database.</a:t>
            </a:r>
          </a:p>
          <a:p>
            <a:r>
              <a:rPr lang="en-US" sz="2600" dirty="0">
                <a:latin typeface="Calibri" panose="020F0502020204030204" pitchFamily="34" charset="0"/>
                <a:cs typeface="Calibri" panose="020F0502020204030204" pitchFamily="34" charset="0"/>
              </a:rPr>
              <a:t>Since databases are dynamic (with frequent additions and some deletions/updates), the values used for weighting change over time.</a:t>
            </a:r>
          </a:p>
          <a:p>
            <a:r>
              <a:rPr lang="en-US" sz="2600" dirty="0">
                <a:latin typeface="Calibri" panose="020F0502020204030204" pitchFamily="34" charset="0"/>
                <a:cs typeface="Calibri" panose="020F0502020204030204" pitchFamily="34" charset="0"/>
              </a:rPr>
              <a:t>This presents a challenge in maintaining consistent and accurate weightings.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51</a:t>
            </a:fld>
            <a:endParaRPr lang="en-US" sz="900">
              <a:solidFill>
                <a:schemeClr val="lt1"/>
              </a:solidFill>
            </a:endParaRPr>
          </a:p>
        </p:txBody>
      </p:sp>
    </p:spTree>
    <p:extLst>
      <p:ext uri="{BB962C8B-B14F-4D97-AF65-F5344CB8AC3E}">
        <p14:creationId xmlns:p14="http://schemas.microsoft.com/office/powerpoint/2010/main" val="2487394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161788" y="203994"/>
            <a:ext cx="11582400" cy="1097279"/>
          </a:xfrm>
        </p:spPr>
        <p:txBody>
          <a:bodyPr/>
          <a:lstStyle/>
          <a:p>
            <a:r>
              <a:rPr lang="en-US" dirty="0"/>
              <a:t>Three Main Approaches to Handle Changing Weight Factors:</a:t>
            </a:r>
          </a:p>
        </p:txBody>
      </p:sp>
      <p:graphicFrame>
        <p:nvGraphicFramePr>
          <p:cNvPr id="4" name="Content Placeholder 3">
            <a:extLst>
              <a:ext uri="{FF2B5EF4-FFF2-40B4-BE49-F238E27FC236}">
                <a16:creationId xmlns:a16="http://schemas.microsoft.com/office/drawing/2014/main" id="{69FADE91-C43F-4301-87A3-80D8268A277A}"/>
              </a:ext>
            </a:extLst>
          </p:cNvPr>
          <p:cNvGraphicFramePr>
            <a:graphicFrameLocks noGrp="1"/>
          </p:cNvGraphicFramePr>
          <p:nvPr>
            <p:ph sz="quarter" idx="13"/>
            <p:extLst>
              <p:ext uri="{D42A27DB-BD31-4B8C-83A1-F6EECF244321}">
                <p14:modId xmlns:p14="http://schemas.microsoft.com/office/powerpoint/2010/main" val="1343498050"/>
              </p:ext>
            </p:extLst>
          </p:nvPr>
        </p:nvGraphicFramePr>
        <p:xfrm>
          <a:off x="161787" y="1301273"/>
          <a:ext cx="11582400" cy="4794725"/>
        </p:xfrm>
        <a:graphic>
          <a:graphicData uri="http://schemas.openxmlformats.org/drawingml/2006/table">
            <a:tbl>
              <a:tblPr/>
              <a:tblGrid>
                <a:gridCol w="2895600">
                  <a:extLst>
                    <a:ext uri="{9D8B030D-6E8A-4147-A177-3AD203B41FA5}">
                      <a16:colId xmlns:a16="http://schemas.microsoft.com/office/drawing/2014/main" val="2962329700"/>
                    </a:ext>
                  </a:extLst>
                </a:gridCol>
                <a:gridCol w="2895600">
                  <a:extLst>
                    <a:ext uri="{9D8B030D-6E8A-4147-A177-3AD203B41FA5}">
                      <a16:colId xmlns:a16="http://schemas.microsoft.com/office/drawing/2014/main" val="3050415006"/>
                    </a:ext>
                  </a:extLst>
                </a:gridCol>
                <a:gridCol w="2895600">
                  <a:extLst>
                    <a:ext uri="{9D8B030D-6E8A-4147-A177-3AD203B41FA5}">
                      <a16:colId xmlns:a16="http://schemas.microsoft.com/office/drawing/2014/main" val="2265619588"/>
                    </a:ext>
                  </a:extLst>
                </a:gridCol>
                <a:gridCol w="2895600">
                  <a:extLst>
                    <a:ext uri="{9D8B030D-6E8A-4147-A177-3AD203B41FA5}">
                      <a16:colId xmlns:a16="http://schemas.microsoft.com/office/drawing/2014/main" val="929626068"/>
                    </a:ext>
                  </a:extLst>
                </a:gridCol>
              </a:tblGrid>
              <a:tr h="747801">
                <a:tc>
                  <a:txBody>
                    <a:bodyPr/>
                    <a:lstStyle/>
                    <a:p>
                      <a:r>
                        <a:rPr lang="en-US" b="1"/>
                        <a:t>Aspect</a:t>
                      </a:r>
                      <a:endParaRPr lang="en-US"/>
                    </a:p>
                  </a:txBody>
                  <a:tcPr anchor="ctr">
                    <a:lnL>
                      <a:noFill/>
                    </a:lnL>
                    <a:lnR>
                      <a:noFill/>
                    </a:lnR>
                    <a:lnT>
                      <a:noFill/>
                    </a:lnT>
                    <a:lnB>
                      <a:noFill/>
                    </a:lnB>
                  </a:tcPr>
                </a:tc>
                <a:tc>
                  <a:txBody>
                    <a:bodyPr/>
                    <a:lstStyle/>
                    <a:p>
                      <a:r>
                        <a:rPr lang="en-US" b="1"/>
                        <a:t>Approach 1: Rebuild Periodically</a:t>
                      </a:r>
                      <a:endParaRPr lang="en-US"/>
                    </a:p>
                  </a:txBody>
                  <a:tcPr anchor="ctr">
                    <a:lnL>
                      <a:noFill/>
                    </a:lnL>
                    <a:lnR>
                      <a:noFill/>
                    </a:lnR>
                    <a:lnT>
                      <a:noFill/>
                    </a:lnT>
                    <a:lnB>
                      <a:noFill/>
                    </a:lnB>
                  </a:tcPr>
                </a:tc>
                <a:tc>
                  <a:txBody>
                    <a:bodyPr/>
                    <a:lstStyle/>
                    <a:p>
                      <a:r>
                        <a:rPr lang="en-US" b="1"/>
                        <a:t>Approach 2: Threshold-Based Update</a:t>
                      </a:r>
                      <a:endParaRPr lang="en-US"/>
                    </a:p>
                  </a:txBody>
                  <a:tcPr anchor="ctr">
                    <a:lnL>
                      <a:noFill/>
                    </a:lnL>
                    <a:lnR>
                      <a:noFill/>
                    </a:lnR>
                    <a:lnT>
                      <a:noFill/>
                    </a:lnT>
                    <a:lnB>
                      <a:noFill/>
                    </a:lnB>
                  </a:tcPr>
                </a:tc>
                <a:tc>
                  <a:txBody>
                    <a:bodyPr/>
                    <a:lstStyle/>
                    <a:p>
                      <a:r>
                        <a:rPr lang="en-US" b="1"/>
                        <a:t>Approach 3: Dynamic Calculation</a:t>
                      </a:r>
                      <a:endParaRPr lang="en-US"/>
                    </a:p>
                  </a:txBody>
                  <a:tcPr anchor="ctr">
                    <a:lnL>
                      <a:noFill/>
                    </a:lnL>
                    <a:lnR>
                      <a:noFill/>
                    </a:lnR>
                    <a:lnT>
                      <a:noFill/>
                    </a:lnT>
                    <a:lnB>
                      <a:noFill/>
                    </a:lnB>
                  </a:tcPr>
                </a:tc>
                <a:extLst>
                  <a:ext uri="{0D108BD9-81ED-4DB2-BD59-A6C34878D82A}">
                    <a16:rowId xmlns:a16="http://schemas.microsoft.com/office/drawing/2014/main" val="1522722992"/>
                  </a:ext>
                </a:extLst>
              </a:tr>
              <a:tr h="1055720">
                <a:tc>
                  <a:txBody>
                    <a:bodyPr/>
                    <a:lstStyle/>
                    <a:p>
                      <a:r>
                        <a:rPr lang="en-US" b="1"/>
                        <a:t>Method</a:t>
                      </a:r>
                      <a:endParaRPr lang="en-US"/>
                    </a:p>
                  </a:txBody>
                  <a:tcPr anchor="ctr">
                    <a:lnL>
                      <a:noFill/>
                    </a:lnL>
                    <a:lnR>
                      <a:noFill/>
                    </a:lnR>
                    <a:lnT>
                      <a:noFill/>
                    </a:lnT>
                    <a:lnB>
                      <a:noFill/>
                    </a:lnB>
                  </a:tcPr>
                </a:tc>
                <a:tc>
                  <a:txBody>
                    <a:bodyPr/>
                    <a:lstStyle/>
                    <a:p>
                      <a:r>
                        <a:rPr lang="en-US"/>
                        <a:t>Use current values; recalculate entire database periodically</a:t>
                      </a:r>
                    </a:p>
                  </a:txBody>
                  <a:tcPr anchor="ctr">
                    <a:lnL>
                      <a:noFill/>
                    </a:lnL>
                    <a:lnR>
                      <a:noFill/>
                    </a:lnR>
                    <a:lnT>
                      <a:noFill/>
                    </a:lnT>
                    <a:lnB>
                      <a:noFill/>
                    </a:lnB>
                  </a:tcPr>
                </a:tc>
                <a:tc>
                  <a:txBody>
                    <a:bodyPr/>
                    <a:lstStyle/>
                    <a:p>
                      <a:r>
                        <a:rPr lang="en-US"/>
                        <a:t>Use fixed values; update only when change threshold is exceeded</a:t>
                      </a:r>
                    </a:p>
                  </a:txBody>
                  <a:tcPr anchor="ctr">
                    <a:lnL>
                      <a:noFill/>
                    </a:lnL>
                    <a:lnR>
                      <a:noFill/>
                    </a:lnR>
                    <a:lnT>
                      <a:noFill/>
                    </a:lnT>
                    <a:lnB>
                      <a:noFill/>
                    </a:lnB>
                  </a:tcPr>
                </a:tc>
                <a:tc>
                  <a:txBody>
                    <a:bodyPr/>
                    <a:lstStyle/>
                    <a:p>
                      <a:r>
                        <a:rPr lang="en-US"/>
                        <a:t>Store invariant values; compute weights during search</a:t>
                      </a:r>
                    </a:p>
                  </a:txBody>
                  <a:tcPr anchor="ctr">
                    <a:lnL>
                      <a:noFill/>
                    </a:lnL>
                    <a:lnR>
                      <a:noFill/>
                    </a:lnR>
                    <a:lnT>
                      <a:noFill/>
                    </a:lnT>
                    <a:lnB>
                      <a:noFill/>
                    </a:lnB>
                  </a:tcPr>
                </a:tc>
                <a:extLst>
                  <a:ext uri="{0D108BD9-81ED-4DB2-BD59-A6C34878D82A}">
                    <a16:rowId xmlns:a16="http://schemas.microsoft.com/office/drawing/2014/main" val="1412444082"/>
                  </a:ext>
                </a:extLst>
              </a:tr>
              <a:tr h="747801">
                <a:tc>
                  <a:txBody>
                    <a:bodyPr/>
                    <a:lstStyle/>
                    <a:p>
                      <a:r>
                        <a:rPr lang="en-US" b="1"/>
                        <a:t>Overhead</a:t>
                      </a:r>
                      <a:endParaRPr lang="en-US"/>
                    </a:p>
                  </a:txBody>
                  <a:tcPr anchor="ctr">
                    <a:lnL>
                      <a:noFill/>
                    </a:lnL>
                    <a:lnR>
                      <a:noFill/>
                    </a:lnR>
                    <a:lnT>
                      <a:noFill/>
                    </a:lnT>
                    <a:lnB>
                      <a:noFill/>
                    </a:lnB>
                  </a:tcPr>
                </a:tc>
                <a:tc>
                  <a:txBody>
                    <a:bodyPr/>
                    <a:lstStyle/>
                    <a:p>
                      <a:r>
                        <a:rPr lang="en-US" dirty="0"/>
                        <a:t>Low during runtime; high during rebuild</a:t>
                      </a:r>
                    </a:p>
                  </a:txBody>
                  <a:tcPr anchor="ctr">
                    <a:lnL>
                      <a:noFill/>
                    </a:lnL>
                    <a:lnR>
                      <a:noFill/>
                    </a:lnR>
                    <a:lnT>
                      <a:noFill/>
                    </a:lnT>
                    <a:lnB>
                      <a:noFill/>
                    </a:lnB>
                  </a:tcPr>
                </a:tc>
                <a:tc>
                  <a:txBody>
                    <a:bodyPr/>
                    <a:lstStyle/>
                    <a:p>
                      <a:r>
                        <a:rPr lang="en-US"/>
                        <a:t>Moderate; distributed over time</a:t>
                      </a:r>
                    </a:p>
                  </a:txBody>
                  <a:tcPr anchor="ctr">
                    <a:lnL>
                      <a:noFill/>
                    </a:lnL>
                    <a:lnR>
                      <a:noFill/>
                    </a:lnR>
                    <a:lnT>
                      <a:noFill/>
                    </a:lnT>
                    <a:lnB>
                      <a:noFill/>
                    </a:lnB>
                  </a:tcPr>
                </a:tc>
                <a:tc>
                  <a:txBody>
                    <a:bodyPr/>
                    <a:lstStyle/>
                    <a:p>
                      <a:r>
                        <a:rPr lang="en-US"/>
                        <a:t>High computation per query (minimal if using inverted files)</a:t>
                      </a:r>
                    </a:p>
                  </a:txBody>
                  <a:tcPr anchor="ctr">
                    <a:lnL>
                      <a:noFill/>
                    </a:lnL>
                    <a:lnR>
                      <a:noFill/>
                    </a:lnR>
                    <a:lnT>
                      <a:noFill/>
                    </a:lnT>
                    <a:lnB>
                      <a:noFill/>
                    </a:lnB>
                  </a:tcPr>
                </a:tc>
                <a:extLst>
                  <a:ext uri="{0D108BD9-81ED-4DB2-BD59-A6C34878D82A}">
                    <a16:rowId xmlns:a16="http://schemas.microsoft.com/office/drawing/2014/main" val="2580854861"/>
                  </a:ext>
                </a:extLst>
              </a:tr>
              <a:tr h="747801">
                <a:tc>
                  <a:txBody>
                    <a:bodyPr/>
                    <a:lstStyle/>
                    <a:p>
                      <a:r>
                        <a:rPr lang="en-US" b="1"/>
                        <a:t>Accuracy</a:t>
                      </a:r>
                      <a:endParaRPr lang="en-US"/>
                    </a:p>
                  </a:txBody>
                  <a:tcPr anchor="ctr">
                    <a:lnL>
                      <a:noFill/>
                    </a:lnL>
                    <a:lnR>
                      <a:noFill/>
                    </a:lnR>
                    <a:lnT>
                      <a:noFill/>
                    </a:lnT>
                    <a:lnB>
                      <a:noFill/>
                    </a:lnB>
                  </a:tcPr>
                </a:tc>
                <a:tc>
                  <a:txBody>
                    <a:bodyPr/>
                    <a:lstStyle/>
                    <a:p>
                      <a:r>
                        <a:rPr lang="en-US"/>
                        <a:t>Medium – fluctuates over time</a:t>
                      </a:r>
                    </a:p>
                  </a:txBody>
                  <a:tcPr anchor="ctr">
                    <a:lnL>
                      <a:noFill/>
                    </a:lnL>
                    <a:lnR>
                      <a:noFill/>
                    </a:lnR>
                    <a:lnT>
                      <a:noFill/>
                    </a:lnT>
                    <a:lnB>
                      <a:noFill/>
                    </a:lnB>
                  </a:tcPr>
                </a:tc>
                <a:tc>
                  <a:txBody>
                    <a:bodyPr/>
                    <a:lstStyle/>
                    <a:p>
                      <a:r>
                        <a:rPr lang="en-US"/>
                        <a:t>High – stable until major changes</a:t>
                      </a:r>
                    </a:p>
                  </a:txBody>
                  <a:tcPr anchor="ctr">
                    <a:lnL>
                      <a:noFill/>
                    </a:lnL>
                    <a:lnR>
                      <a:noFill/>
                    </a:lnR>
                    <a:lnT>
                      <a:noFill/>
                    </a:lnT>
                    <a:lnB>
                      <a:noFill/>
                    </a:lnB>
                  </a:tcPr>
                </a:tc>
                <a:tc>
                  <a:txBody>
                    <a:bodyPr/>
                    <a:lstStyle/>
                    <a:p>
                      <a:r>
                        <a:rPr lang="en-US"/>
                        <a:t>Very High – always current</a:t>
                      </a:r>
                    </a:p>
                  </a:txBody>
                  <a:tcPr anchor="ctr">
                    <a:lnL>
                      <a:noFill/>
                    </a:lnL>
                    <a:lnR>
                      <a:noFill/>
                    </a:lnR>
                    <a:lnT>
                      <a:noFill/>
                    </a:lnT>
                    <a:lnB>
                      <a:noFill/>
                    </a:lnB>
                  </a:tcPr>
                </a:tc>
                <a:extLst>
                  <a:ext uri="{0D108BD9-81ED-4DB2-BD59-A6C34878D82A}">
                    <a16:rowId xmlns:a16="http://schemas.microsoft.com/office/drawing/2014/main" val="3545941887"/>
                  </a:ext>
                </a:extLst>
              </a:tr>
              <a:tr h="747801">
                <a:tc>
                  <a:txBody>
                    <a:bodyPr/>
                    <a:lstStyle/>
                    <a:p>
                      <a:r>
                        <a:rPr lang="en-US" b="1"/>
                        <a:t>Best For</a:t>
                      </a:r>
                      <a:endParaRPr lang="en-US"/>
                    </a:p>
                  </a:txBody>
                  <a:tcPr anchor="ctr">
                    <a:lnL>
                      <a:noFill/>
                    </a:lnL>
                    <a:lnR>
                      <a:noFill/>
                    </a:lnR>
                    <a:lnT>
                      <a:noFill/>
                    </a:lnT>
                    <a:lnB>
                      <a:noFill/>
                    </a:lnB>
                  </a:tcPr>
                </a:tc>
                <a:tc>
                  <a:txBody>
                    <a:bodyPr/>
                    <a:lstStyle/>
                    <a:p>
                      <a:r>
                        <a:rPr lang="en-US"/>
                        <a:t>Simpler systems, infrequent updates</a:t>
                      </a:r>
                    </a:p>
                  </a:txBody>
                  <a:tcPr anchor="ctr">
                    <a:lnL>
                      <a:noFill/>
                    </a:lnL>
                    <a:lnR>
                      <a:noFill/>
                    </a:lnR>
                    <a:lnT>
                      <a:noFill/>
                    </a:lnT>
                    <a:lnB>
                      <a:noFill/>
                    </a:lnB>
                  </a:tcPr>
                </a:tc>
                <a:tc>
                  <a:txBody>
                    <a:bodyPr/>
                    <a:lstStyle/>
                    <a:p>
                      <a:r>
                        <a:rPr lang="en-US"/>
                        <a:t>Balanced efficiency and accuracy</a:t>
                      </a:r>
                    </a:p>
                  </a:txBody>
                  <a:tcPr anchor="ctr">
                    <a:lnL>
                      <a:noFill/>
                    </a:lnL>
                    <a:lnR>
                      <a:noFill/>
                    </a:lnR>
                    <a:lnT>
                      <a:noFill/>
                    </a:lnT>
                    <a:lnB>
                      <a:noFill/>
                    </a:lnB>
                  </a:tcPr>
                </a:tc>
                <a:tc>
                  <a:txBody>
                    <a:bodyPr/>
                    <a:lstStyle/>
                    <a:p>
                      <a:r>
                        <a:rPr lang="en-US"/>
                        <a:t>High-accuracy systems or small databases</a:t>
                      </a:r>
                    </a:p>
                  </a:txBody>
                  <a:tcPr anchor="ctr">
                    <a:lnL>
                      <a:noFill/>
                    </a:lnL>
                    <a:lnR>
                      <a:noFill/>
                    </a:lnR>
                    <a:lnT>
                      <a:noFill/>
                    </a:lnT>
                    <a:lnB>
                      <a:noFill/>
                    </a:lnB>
                  </a:tcPr>
                </a:tc>
                <a:extLst>
                  <a:ext uri="{0D108BD9-81ED-4DB2-BD59-A6C34878D82A}">
                    <a16:rowId xmlns:a16="http://schemas.microsoft.com/office/drawing/2014/main" val="1267034507"/>
                  </a:ext>
                </a:extLst>
              </a:tr>
              <a:tr h="747801">
                <a:tc>
                  <a:txBody>
                    <a:bodyPr/>
                    <a:lstStyle/>
                    <a:p>
                      <a:r>
                        <a:rPr lang="en-US" b="1"/>
                        <a:t>Downside</a:t>
                      </a:r>
                      <a:endParaRPr lang="en-US"/>
                    </a:p>
                  </a:txBody>
                  <a:tcPr anchor="ctr">
                    <a:lnL>
                      <a:noFill/>
                    </a:lnL>
                    <a:lnR>
                      <a:noFill/>
                    </a:lnR>
                    <a:lnT>
                      <a:noFill/>
                    </a:lnT>
                    <a:lnB>
                      <a:noFill/>
                    </a:lnB>
                  </a:tcPr>
                </a:tc>
                <a:tc>
                  <a:txBody>
                    <a:bodyPr/>
                    <a:lstStyle/>
                    <a:p>
                      <a:r>
                        <a:rPr lang="en-US"/>
                        <a:t>Costly rebuilds for large DBs</a:t>
                      </a:r>
                    </a:p>
                  </a:txBody>
                  <a:tcPr anchor="ctr">
                    <a:lnL>
                      <a:noFill/>
                    </a:lnL>
                    <a:lnR>
                      <a:noFill/>
                    </a:lnR>
                    <a:lnT>
                      <a:noFill/>
                    </a:lnT>
                    <a:lnB>
                      <a:noFill/>
                    </a:lnB>
                  </a:tcPr>
                </a:tc>
                <a:tc>
                  <a:txBody>
                    <a:bodyPr/>
                    <a:lstStyle/>
                    <a:p>
                      <a:r>
                        <a:rPr lang="en-US"/>
                        <a:t>Complexity in tracking changes</a:t>
                      </a:r>
                    </a:p>
                  </a:txBody>
                  <a:tcPr anchor="ctr">
                    <a:lnL>
                      <a:noFill/>
                    </a:lnL>
                    <a:lnR>
                      <a:noFill/>
                    </a:lnR>
                    <a:lnT>
                      <a:noFill/>
                    </a:lnT>
                    <a:lnB>
                      <a:noFill/>
                    </a:lnB>
                  </a:tcPr>
                </a:tc>
                <a:tc>
                  <a:txBody>
                    <a:bodyPr/>
                    <a:lstStyle/>
                    <a:p>
                      <a:r>
                        <a:rPr lang="en-US" dirty="0"/>
                        <a:t>Slower search times without optimization</a:t>
                      </a:r>
                    </a:p>
                  </a:txBody>
                  <a:tcPr anchor="ctr">
                    <a:lnL>
                      <a:noFill/>
                    </a:lnL>
                    <a:lnR>
                      <a:noFill/>
                    </a:lnR>
                    <a:lnT>
                      <a:noFill/>
                    </a:lnT>
                    <a:lnB>
                      <a:noFill/>
                    </a:lnB>
                  </a:tcPr>
                </a:tc>
                <a:extLst>
                  <a:ext uri="{0D108BD9-81ED-4DB2-BD59-A6C34878D82A}">
                    <a16:rowId xmlns:a16="http://schemas.microsoft.com/office/drawing/2014/main" val="2037257411"/>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52</a:t>
            </a:fld>
            <a:endParaRPr lang="en-US" sz="900">
              <a:solidFill>
                <a:schemeClr val="lt1"/>
              </a:solidFill>
            </a:endParaRPr>
          </a:p>
        </p:txBody>
      </p:sp>
    </p:spTree>
    <p:extLst>
      <p:ext uri="{BB962C8B-B14F-4D97-AF65-F5344CB8AC3E}">
        <p14:creationId xmlns:p14="http://schemas.microsoft.com/office/powerpoint/2010/main" val="313856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25532"/>
          </a:xfrm>
        </p:spPr>
        <p:txBody>
          <a:bodyPr/>
          <a:lstStyle/>
          <a:p>
            <a:r>
              <a:rPr lang="en-US" dirty="0"/>
              <a:t>Problems With the Vector Model</a:t>
            </a:r>
          </a:p>
        </p:txBody>
      </p:sp>
      <p:graphicFrame>
        <p:nvGraphicFramePr>
          <p:cNvPr id="4" name="Content Placeholder 3">
            <a:extLst>
              <a:ext uri="{FF2B5EF4-FFF2-40B4-BE49-F238E27FC236}">
                <a16:creationId xmlns:a16="http://schemas.microsoft.com/office/drawing/2014/main" id="{99F8194F-B9A5-4C64-95A3-E26BD4751CFB}"/>
              </a:ext>
            </a:extLst>
          </p:cNvPr>
          <p:cNvGraphicFramePr>
            <a:graphicFrameLocks noGrp="1"/>
          </p:cNvGraphicFramePr>
          <p:nvPr>
            <p:ph sz="quarter" idx="13"/>
            <p:extLst>
              <p:ext uri="{D42A27DB-BD31-4B8C-83A1-F6EECF244321}">
                <p14:modId xmlns:p14="http://schemas.microsoft.com/office/powerpoint/2010/main" val="812250930"/>
              </p:ext>
            </p:extLst>
          </p:nvPr>
        </p:nvGraphicFramePr>
        <p:xfrm>
          <a:off x="463826" y="1043566"/>
          <a:ext cx="11120955" cy="4993222"/>
        </p:xfrm>
        <a:graphic>
          <a:graphicData uri="http://schemas.openxmlformats.org/drawingml/2006/table">
            <a:tbl>
              <a:tblPr/>
              <a:tblGrid>
                <a:gridCol w="3706985">
                  <a:extLst>
                    <a:ext uri="{9D8B030D-6E8A-4147-A177-3AD203B41FA5}">
                      <a16:colId xmlns:a16="http://schemas.microsoft.com/office/drawing/2014/main" val="1820841026"/>
                    </a:ext>
                  </a:extLst>
                </a:gridCol>
                <a:gridCol w="3706985">
                  <a:extLst>
                    <a:ext uri="{9D8B030D-6E8A-4147-A177-3AD203B41FA5}">
                      <a16:colId xmlns:a16="http://schemas.microsoft.com/office/drawing/2014/main" val="2736556143"/>
                    </a:ext>
                  </a:extLst>
                </a:gridCol>
                <a:gridCol w="3706985">
                  <a:extLst>
                    <a:ext uri="{9D8B030D-6E8A-4147-A177-3AD203B41FA5}">
                      <a16:colId xmlns:a16="http://schemas.microsoft.com/office/drawing/2014/main" val="1620046607"/>
                    </a:ext>
                  </a:extLst>
                </a:gridCol>
              </a:tblGrid>
              <a:tr h="339675">
                <a:tc>
                  <a:txBody>
                    <a:bodyPr/>
                    <a:lstStyle/>
                    <a:p>
                      <a:r>
                        <a:rPr lang="en-US" b="1"/>
                        <a:t>Issue Category</a:t>
                      </a:r>
                      <a:endParaRPr lang="en-US"/>
                    </a:p>
                  </a:txBody>
                  <a:tcPr anchor="ctr">
                    <a:lnL>
                      <a:noFill/>
                    </a:lnL>
                    <a:lnR>
                      <a:noFill/>
                    </a:lnR>
                    <a:lnT>
                      <a:noFill/>
                    </a:lnT>
                    <a:lnB>
                      <a:noFill/>
                    </a:lnB>
                  </a:tcPr>
                </a:tc>
                <a:tc>
                  <a:txBody>
                    <a:bodyPr/>
                    <a:lstStyle/>
                    <a:p>
                      <a:r>
                        <a:rPr lang="en-US" b="1"/>
                        <a:t>Problem Description</a:t>
                      </a:r>
                      <a:endParaRPr lang="en-US"/>
                    </a:p>
                  </a:txBody>
                  <a:tcPr anchor="ctr">
                    <a:lnL>
                      <a:noFill/>
                    </a:lnL>
                    <a:lnR>
                      <a:noFill/>
                    </a:lnR>
                    <a:lnT>
                      <a:noFill/>
                    </a:lnT>
                    <a:lnB>
                      <a:noFill/>
                    </a:lnB>
                  </a:tcPr>
                </a:tc>
                <a:tc>
                  <a:txBody>
                    <a:bodyPr/>
                    <a:lstStyle/>
                    <a:p>
                      <a:r>
                        <a:rPr lang="en-US" b="1"/>
                        <a:t>Example / Explanation</a:t>
                      </a:r>
                      <a:endParaRPr lang="en-US"/>
                    </a:p>
                  </a:txBody>
                  <a:tcPr anchor="ctr">
                    <a:lnL>
                      <a:noFill/>
                    </a:lnL>
                    <a:lnR>
                      <a:noFill/>
                    </a:lnR>
                    <a:lnT>
                      <a:noFill/>
                    </a:lnT>
                    <a:lnB>
                      <a:noFill/>
                    </a:lnB>
                  </a:tcPr>
                </a:tc>
                <a:extLst>
                  <a:ext uri="{0D108BD9-81ED-4DB2-BD59-A6C34878D82A}">
                    <a16:rowId xmlns:a16="http://schemas.microsoft.com/office/drawing/2014/main" val="3345193669"/>
                  </a:ext>
                </a:extLst>
              </a:tr>
              <a:tr h="815220">
                <a:tc>
                  <a:txBody>
                    <a:bodyPr/>
                    <a:lstStyle/>
                    <a:p>
                      <a:r>
                        <a:rPr lang="en-US" b="1"/>
                        <a:t>Dynamic Databases</a:t>
                      </a:r>
                      <a:endParaRPr lang="en-US"/>
                    </a:p>
                  </a:txBody>
                  <a:tcPr anchor="ctr">
                    <a:lnL>
                      <a:noFill/>
                    </a:lnL>
                    <a:lnR>
                      <a:noFill/>
                    </a:lnR>
                    <a:lnT>
                      <a:noFill/>
                    </a:lnT>
                    <a:lnB>
                      <a:noFill/>
                    </a:lnB>
                  </a:tcPr>
                </a:tc>
                <a:tc>
                  <a:txBody>
                    <a:bodyPr/>
                    <a:lstStyle/>
                    <a:p>
                      <a:r>
                        <a:rPr lang="en-US" dirty="0"/>
                        <a:t>Weighting factors can become inaccurate as the database content changes dynamically.</a:t>
                      </a:r>
                    </a:p>
                  </a:txBody>
                  <a:tcPr anchor="ctr">
                    <a:lnL>
                      <a:noFill/>
                    </a:lnL>
                    <a:lnR>
                      <a:noFill/>
                    </a:lnR>
                    <a:lnT>
                      <a:noFill/>
                    </a:lnT>
                    <a:lnB>
                      <a:noFill/>
                    </a:lnB>
                  </a:tcPr>
                </a:tc>
                <a:tc>
                  <a:txBody>
                    <a:bodyPr/>
                    <a:lstStyle/>
                    <a:p>
                      <a:r>
                        <a:rPr lang="en-US"/>
                        <a:t>Term importance may shift over time, but the model doesn't adapt automatically.</a:t>
                      </a:r>
                    </a:p>
                  </a:txBody>
                  <a:tcPr anchor="ctr">
                    <a:lnL>
                      <a:noFill/>
                    </a:lnL>
                    <a:lnR>
                      <a:noFill/>
                    </a:lnR>
                    <a:lnT>
                      <a:noFill/>
                    </a:lnT>
                    <a:lnB>
                      <a:noFill/>
                    </a:lnB>
                  </a:tcPr>
                </a:tc>
                <a:extLst>
                  <a:ext uri="{0D108BD9-81ED-4DB2-BD59-A6C34878D82A}">
                    <a16:rowId xmlns:a16="http://schemas.microsoft.com/office/drawing/2014/main" val="4258456938"/>
                  </a:ext>
                </a:extLst>
              </a:tr>
              <a:tr h="815220">
                <a:tc>
                  <a:txBody>
                    <a:bodyPr/>
                    <a:lstStyle/>
                    <a:p>
                      <a:r>
                        <a:rPr lang="en-US" b="1"/>
                        <a:t>Multiple Topics in a Document</a:t>
                      </a:r>
                      <a:endParaRPr lang="en-US"/>
                    </a:p>
                  </a:txBody>
                  <a:tcPr anchor="ctr">
                    <a:lnL>
                      <a:noFill/>
                    </a:lnL>
                    <a:lnR>
                      <a:noFill/>
                    </a:lnR>
                    <a:lnT>
                      <a:noFill/>
                    </a:lnT>
                    <a:lnB>
                      <a:noFill/>
                    </a:lnB>
                  </a:tcPr>
                </a:tc>
                <a:tc>
                  <a:txBody>
                    <a:bodyPr/>
                    <a:lstStyle/>
                    <a:p>
                      <a:r>
                        <a:rPr lang="en-US"/>
                        <a:t>The model cannot differentiate between distinct topics discussed in the same document.</a:t>
                      </a:r>
                    </a:p>
                  </a:txBody>
                  <a:tcPr anchor="ctr">
                    <a:lnL>
                      <a:noFill/>
                    </a:lnL>
                    <a:lnR>
                      <a:noFill/>
                    </a:lnR>
                    <a:lnT>
                      <a:noFill/>
                    </a:lnT>
                    <a:lnB>
                      <a:noFill/>
                    </a:lnB>
                  </a:tcPr>
                </a:tc>
                <a:tc>
                  <a:txBody>
                    <a:bodyPr/>
                    <a:lstStyle/>
                    <a:p>
                      <a:r>
                        <a:rPr lang="en-US"/>
                        <a:t>A document discussing “oil in Mexico” and “coal in Pennsylvania” may match “coal in Mexico” incorrectly.</a:t>
                      </a:r>
                    </a:p>
                  </a:txBody>
                  <a:tcPr anchor="ctr">
                    <a:lnL>
                      <a:noFill/>
                    </a:lnL>
                    <a:lnR>
                      <a:noFill/>
                    </a:lnR>
                    <a:lnT>
                      <a:noFill/>
                    </a:lnT>
                    <a:lnB>
                      <a:noFill/>
                    </a:lnB>
                  </a:tcPr>
                </a:tc>
                <a:extLst>
                  <a:ext uri="{0D108BD9-81ED-4DB2-BD59-A6C34878D82A}">
                    <a16:rowId xmlns:a16="http://schemas.microsoft.com/office/drawing/2014/main" val="1255356517"/>
                  </a:ext>
                </a:extLst>
              </a:tr>
              <a:tr h="815220">
                <a:tc>
                  <a:txBody>
                    <a:bodyPr/>
                    <a:lstStyle/>
                    <a:p>
                      <a:r>
                        <a:rPr lang="en-US" b="1"/>
                        <a:t>Lack of Term Association</a:t>
                      </a:r>
                      <a:endParaRPr lang="en-US"/>
                    </a:p>
                  </a:txBody>
                  <a:tcPr anchor="ctr">
                    <a:lnL>
                      <a:noFill/>
                    </a:lnL>
                    <a:lnR>
                      <a:noFill/>
                    </a:lnR>
                    <a:lnT>
                      <a:noFill/>
                    </a:lnT>
                    <a:lnB>
                      <a:noFill/>
                    </a:lnB>
                  </a:tcPr>
                </a:tc>
                <a:tc>
                  <a:txBody>
                    <a:bodyPr/>
                    <a:lstStyle/>
                    <a:p>
                      <a:r>
                        <a:rPr lang="en-US"/>
                        <a:t>Terms are treated independently; no correlation or linkage between related terms (no precoordination).</a:t>
                      </a:r>
                    </a:p>
                  </a:txBody>
                  <a:tcPr anchor="ctr">
                    <a:lnL>
                      <a:noFill/>
                    </a:lnL>
                    <a:lnR>
                      <a:noFill/>
                    </a:lnR>
                    <a:lnT>
                      <a:noFill/>
                    </a:lnT>
                    <a:lnB>
                      <a:noFill/>
                    </a:lnB>
                  </a:tcPr>
                </a:tc>
                <a:tc>
                  <a:txBody>
                    <a:bodyPr/>
                    <a:lstStyle/>
                    <a:p>
                      <a:r>
                        <a:rPr lang="en-US"/>
                        <a:t>“Coal” and “Mexico” are scored independently, even if unrelated in context.</a:t>
                      </a:r>
                    </a:p>
                  </a:txBody>
                  <a:tcPr anchor="ctr">
                    <a:lnL>
                      <a:noFill/>
                    </a:lnL>
                    <a:lnR>
                      <a:noFill/>
                    </a:lnR>
                    <a:lnT>
                      <a:noFill/>
                    </a:lnT>
                    <a:lnB>
                      <a:noFill/>
                    </a:lnB>
                  </a:tcPr>
                </a:tc>
                <a:extLst>
                  <a:ext uri="{0D108BD9-81ED-4DB2-BD59-A6C34878D82A}">
                    <a16:rowId xmlns:a16="http://schemas.microsoft.com/office/drawing/2014/main" val="1604612546"/>
                  </a:ext>
                </a:extLst>
              </a:tr>
              <a:tr h="577447">
                <a:tc>
                  <a:txBody>
                    <a:bodyPr/>
                    <a:lstStyle/>
                    <a:p>
                      <a:r>
                        <a:rPr lang="en-US" b="1"/>
                        <a:t>No Positional Information</a:t>
                      </a:r>
                      <a:endParaRPr lang="en-US"/>
                    </a:p>
                  </a:txBody>
                  <a:tcPr anchor="ctr">
                    <a:lnL>
                      <a:noFill/>
                    </a:lnL>
                    <a:lnR>
                      <a:noFill/>
                    </a:lnR>
                    <a:lnT>
                      <a:noFill/>
                    </a:lnT>
                    <a:lnB>
                      <a:noFill/>
                    </a:lnB>
                  </a:tcPr>
                </a:tc>
                <a:tc>
                  <a:txBody>
                    <a:bodyPr/>
                    <a:lstStyle/>
                    <a:p>
                      <a:r>
                        <a:rPr lang="en-US"/>
                        <a:t>Cannot perform proximity searches (e.g., term A within 10 words of term B).</a:t>
                      </a:r>
                    </a:p>
                  </a:txBody>
                  <a:tcPr anchor="ctr">
                    <a:lnL>
                      <a:noFill/>
                    </a:lnL>
                    <a:lnR>
                      <a:noFill/>
                    </a:lnR>
                    <a:lnT>
                      <a:noFill/>
                    </a:lnT>
                    <a:lnB>
                      <a:noFill/>
                    </a:lnB>
                  </a:tcPr>
                </a:tc>
                <a:tc>
                  <a:txBody>
                    <a:bodyPr/>
                    <a:lstStyle/>
                    <a:p>
                      <a:r>
                        <a:rPr lang="en-US"/>
                        <a:t>Positional relationships between terms are not stored.</a:t>
                      </a:r>
                    </a:p>
                  </a:txBody>
                  <a:tcPr anchor="ctr">
                    <a:lnL>
                      <a:noFill/>
                    </a:lnL>
                    <a:lnR>
                      <a:noFill/>
                    </a:lnR>
                    <a:lnT>
                      <a:noFill/>
                    </a:lnT>
                    <a:lnB>
                      <a:noFill/>
                    </a:lnB>
                  </a:tcPr>
                </a:tc>
                <a:extLst>
                  <a:ext uri="{0D108BD9-81ED-4DB2-BD59-A6C34878D82A}">
                    <a16:rowId xmlns:a16="http://schemas.microsoft.com/office/drawing/2014/main" val="387001620"/>
                  </a:ext>
                </a:extLst>
              </a:tr>
              <a:tr h="815220">
                <a:tc>
                  <a:txBody>
                    <a:bodyPr/>
                    <a:lstStyle/>
                    <a:p>
                      <a:r>
                        <a:rPr lang="en-US" b="1"/>
                        <a:t>Scalar Value Limitation</a:t>
                      </a:r>
                      <a:endParaRPr lang="en-US"/>
                    </a:p>
                  </a:txBody>
                  <a:tcPr anchor="ctr">
                    <a:lnL>
                      <a:noFill/>
                    </a:lnL>
                    <a:lnR>
                      <a:noFill/>
                    </a:lnR>
                    <a:lnT>
                      <a:noFill/>
                    </a:lnT>
                    <a:lnB>
                      <a:noFill/>
                    </a:lnB>
                  </a:tcPr>
                </a:tc>
                <a:tc>
                  <a:txBody>
                    <a:bodyPr/>
                    <a:lstStyle/>
                    <a:p>
                      <a:r>
                        <a:rPr lang="en-US"/>
                        <a:t>Each term is assigned only one scalar value per document — no detail about term location or section.</a:t>
                      </a:r>
                    </a:p>
                  </a:txBody>
                  <a:tcPr anchor="ctr">
                    <a:lnL>
                      <a:noFill/>
                    </a:lnL>
                    <a:lnR>
                      <a:noFill/>
                    </a:lnR>
                    <a:lnT>
                      <a:noFill/>
                    </a:lnT>
                    <a:lnB>
                      <a:noFill/>
                    </a:lnB>
                  </a:tcPr>
                </a:tc>
                <a:tc>
                  <a:txBody>
                    <a:bodyPr/>
                    <a:lstStyle/>
                    <a:p>
                      <a:r>
                        <a:rPr lang="en-US"/>
                        <a:t>Can't distinguish where the term appears in the document.</a:t>
                      </a:r>
                    </a:p>
                  </a:txBody>
                  <a:tcPr anchor="ctr">
                    <a:lnL>
                      <a:noFill/>
                    </a:lnL>
                    <a:lnR>
                      <a:noFill/>
                    </a:lnR>
                    <a:lnT>
                      <a:noFill/>
                    </a:lnT>
                    <a:lnB>
                      <a:noFill/>
                    </a:lnB>
                  </a:tcPr>
                </a:tc>
                <a:extLst>
                  <a:ext uri="{0D108BD9-81ED-4DB2-BD59-A6C34878D82A}">
                    <a16:rowId xmlns:a16="http://schemas.microsoft.com/office/drawing/2014/main" val="2640141203"/>
                  </a:ext>
                </a:extLst>
              </a:tr>
              <a:tr h="815220">
                <a:tc>
                  <a:txBody>
                    <a:bodyPr/>
                    <a:lstStyle/>
                    <a:p>
                      <a:r>
                        <a:rPr lang="en-US" b="1"/>
                        <a:t>Subset Searching as a Fix</a:t>
                      </a:r>
                      <a:endParaRPr lang="en-US"/>
                    </a:p>
                  </a:txBody>
                  <a:tcPr anchor="ctr">
                    <a:lnL>
                      <a:noFill/>
                    </a:lnL>
                    <a:lnR>
                      <a:noFill/>
                    </a:lnR>
                    <a:lnT>
                      <a:noFill/>
                    </a:lnT>
                    <a:lnB>
                      <a:noFill/>
                    </a:lnB>
                  </a:tcPr>
                </a:tc>
                <a:tc>
                  <a:txBody>
                    <a:bodyPr/>
                    <a:lstStyle/>
                    <a:p>
                      <a:r>
                        <a:rPr lang="en-US"/>
                        <a:t>Searching within parts (subsets) of a document can improve precision by focusing on specific topics.</a:t>
                      </a:r>
                    </a:p>
                  </a:txBody>
                  <a:tcPr anchor="ctr">
                    <a:lnL>
                      <a:noFill/>
                    </a:lnL>
                    <a:lnR>
                      <a:noFill/>
                    </a:lnR>
                    <a:lnT>
                      <a:noFill/>
                    </a:lnT>
                    <a:lnB>
                      <a:noFill/>
                    </a:lnB>
                  </a:tcPr>
                </a:tc>
                <a:tc>
                  <a:txBody>
                    <a:bodyPr/>
                    <a:lstStyle/>
                    <a:p>
                      <a:r>
                        <a:rPr lang="en-US" dirty="0"/>
                        <a:t>Helps isolate sections that match a search query more accurately.</a:t>
                      </a:r>
                    </a:p>
                  </a:txBody>
                  <a:tcPr anchor="ctr">
                    <a:lnL>
                      <a:noFill/>
                    </a:lnL>
                    <a:lnR>
                      <a:noFill/>
                    </a:lnR>
                    <a:lnT>
                      <a:noFill/>
                    </a:lnT>
                    <a:lnB>
                      <a:noFill/>
                    </a:lnB>
                  </a:tcPr>
                </a:tc>
                <a:extLst>
                  <a:ext uri="{0D108BD9-81ED-4DB2-BD59-A6C34878D82A}">
                    <a16:rowId xmlns:a16="http://schemas.microsoft.com/office/drawing/2014/main" val="3012690335"/>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53</a:t>
            </a:fld>
            <a:endParaRPr lang="en-US" sz="900">
              <a:solidFill>
                <a:schemeClr val="lt1"/>
              </a:solidFill>
            </a:endParaRPr>
          </a:p>
        </p:txBody>
      </p:sp>
    </p:spTree>
    <p:extLst>
      <p:ext uri="{BB962C8B-B14F-4D97-AF65-F5344CB8AC3E}">
        <p14:creationId xmlns:p14="http://schemas.microsoft.com/office/powerpoint/2010/main" val="826323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Bayesian Model</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Bayesian model uses </a:t>
            </a:r>
            <a:r>
              <a:rPr lang="en-US" sz="2600" b="1" dirty="0">
                <a:latin typeface="Calibri" panose="020F0502020204030204" pitchFamily="34" charset="0"/>
                <a:cs typeface="Calibri" panose="020F0502020204030204" pitchFamily="34" charset="0"/>
              </a:rPr>
              <a:t>conditional probabilities </a:t>
            </a:r>
            <a:r>
              <a:rPr lang="en-US" sz="2600" dirty="0">
                <a:latin typeface="Calibri" panose="020F0502020204030204" pitchFamily="34" charset="0"/>
                <a:cs typeface="Calibri" panose="020F0502020204030204" pitchFamily="34" charset="0"/>
              </a:rPr>
              <a:t>to estimate how relevant an item is, given a query.</a:t>
            </a:r>
          </a:p>
          <a:p>
            <a:r>
              <a:rPr lang="en-US" sz="2600" dirty="0">
                <a:latin typeface="Calibri" panose="020F0502020204030204" pitchFamily="34" charset="0"/>
                <a:cs typeface="Calibri" panose="020F0502020204030204" pitchFamily="34" charset="0"/>
              </a:rPr>
              <a:t>The formula used is:</a:t>
            </a:r>
          </a:p>
          <a:p>
            <a:r>
              <a:rPr lang="en-US" sz="2600" dirty="0">
                <a:latin typeface="Calibri" panose="020F0502020204030204" pitchFamily="34" charset="0"/>
                <a:cs typeface="Calibri" panose="020F0502020204030204" pitchFamily="34" charset="0"/>
              </a:rPr>
              <a:t>The probability that a document (</a:t>
            </a:r>
            <a:r>
              <a:rPr lang="en-US" sz="2600" dirty="0" err="1">
                <a:latin typeface="Calibri" panose="020F0502020204030204" pitchFamily="34" charset="0"/>
                <a:cs typeface="Calibri" panose="020F0502020204030204" pitchFamily="34" charset="0"/>
              </a:rPr>
              <a:t>doc</a:t>
            </a:r>
            <a:r>
              <a:rPr lang="en-US" sz="3000" baseline="-250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is relevant (REL) given a query (</a:t>
            </a:r>
            <a:r>
              <a:rPr lang="en-US" sz="2600" dirty="0" err="1">
                <a:latin typeface="Calibri" panose="020F0502020204030204" pitchFamily="34" charset="0"/>
                <a:cs typeface="Calibri" panose="020F0502020204030204" pitchFamily="34" charset="0"/>
              </a:rPr>
              <a:t>query</a:t>
            </a:r>
            <a:r>
              <a:rPr lang="en-US" sz="3000"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54</a:t>
            </a:fld>
            <a:endParaRPr lang="en-US" sz="900">
              <a:solidFill>
                <a:schemeClr val="lt1"/>
              </a:solidFill>
            </a:endParaRPr>
          </a:p>
        </p:txBody>
      </p:sp>
      <p:pic>
        <p:nvPicPr>
          <p:cNvPr id="6" name="Picture 5">
            <a:extLst>
              <a:ext uri="{FF2B5EF4-FFF2-40B4-BE49-F238E27FC236}">
                <a16:creationId xmlns:a16="http://schemas.microsoft.com/office/drawing/2014/main" id="{70A4425A-8C83-4A18-BF25-775F54C62879}"/>
              </a:ext>
            </a:extLst>
          </p:cNvPr>
          <p:cNvPicPr>
            <a:picLocks noChangeAspect="1"/>
          </p:cNvPicPr>
          <p:nvPr/>
        </p:nvPicPr>
        <p:blipFill>
          <a:blip r:embed="rId2"/>
          <a:stretch>
            <a:fillRect/>
          </a:stretch>
        </p:blipFill>
        <p:spPr>
          <a:xfrm>
            <a:off x="4072351" y="2458826"/>
            <a:ext cx="3486725" cy="668687"/>
          </a:xfrm>
          <a:prstGeom prst="rect">
            <a:avLst/>
          </a:prstGeom>
        </p:spPr>
      </p:pic>
    </p:spTree>
    <p:extLst>
      <p:ext uri="{BB962C8B-B14F-4D97-AF65-F5344CB8AC3E}">
        <p14:creationId xmlns:p14="http://schemas.microsoft.com/office/powerpoint/2010/main" val="3537157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How It Works</a:t>
            </a:r>
          </a:p>
        </p:txBody>
      </p:sp>
      <p:pic>
        <p:nvPicPr>
          <p:cNvPr id="6" name="Content Placeholder 5">
            <a:extLst>
              <a:ext uri="{FF2B5EF4-FFF2-40B4-BE49-F238E27FC236}">
                <a16:creationId xmlns:a16="http://schemas.microsoft.com/office/drawing/2014/main" id="{3E3ED7D0-08E4-4F6A-8C94-0EF8B861751B}"/>
              </a:ext>
            </a:extLst>
          </p:cNvPr>
          <p:cNvPicPr>
            <a:picLocks noGrp="1" noChangeAspect="1"/>
          </p:cNvPicPr>
          <p:nvPr>
            <p:ph sz="quarter" idx="13"/>
          </p:nvPr>
        </p:nvPicPr>
        <p:blipFill>
          <a:blip r:embed="rId2"/>
          <a:stretch>
            <a:fillRect/>
          </a:stretch>
        </p:blipFill>
        <p:spPr>
          <a:xfrm>
            <a:off x="412716" y="1477899"/>
            <a:ext cx="4762500" cy="1895475"/>
          </a:xfrm>
        </p:spPr>
      </p:pic>
      <p:sp>
        <p:nvSpPr>
          <p:cNvPr id="7" name="Content Placeholder 6">
            <a:extLst>
              <a:ext uri="{FF2B5EF4-FFF2-40B4-BE49-F238E27FC236}">
                <a16:creationId xmlns:a16="http://schemas.microsoft.com/office/drawing/2014/main" id="{F021BE40-F89B-46E8-8979-68E03EEF2548}"/>
              </a:ext>
            </a:extLst>
          </p:cNvPr>
          <p:cNvSpPr>
            <a:spLocks noGrp="1"/>
          </p:cNvSpPr>
          <p:nvPr>
            <p:ph sz="quarter" idx="14"/>
          </p:nvPr>
        </p:nvSpPr>
        <p:spPr>
          <a:xfrm>
            <a:off x="5175216" y="1421859"/>
            <a:ext cx="6604068" cy="4753654"/>
          </a:xfrm>
        </p:spPr>
        <p:txBody>
          <a:bodyPr/>
          <a:lstStyle/>
          <a:p>
            <a:r>
              <a:rPr lang="en-US" sz="2600" dirty="0">
                <a:latin typeface="Calibri" panose="020F0502020204030204" pitchFamily="34" charset="0"/>
                <a:cs typeface="Calibri" panose="020F0502020204030204" pitchFamily="34" charset="0"/>
              </a:rPr>
              <a:t>In the diagram:</a:t>
            </a:r>
          </a:p>
          <a:p>
            <a:pPr lvl="1"/>
            <a:r>
              <a:rPr lang="en-US" sz="2600" dirty="0">
                <a:latin typeface="Calibri" panose="020F0502020204030204" pitchFamily="34" charset="0"/>
                <a:cs typeface="Calibri" panose="020F0502020204030204" pitchFamily="34" charset="0"/>
              </a:rPr>
              <a:t>Circles marked T₁, T₂, ..., Tₘ = topics.</a:t>
            </a:r>
          </a:p>
          <a:p>
            <a:pPr lvl="1"/>
            <a:r>
              <a:rPr lang="en-US" sz="2600" dirty="0">
                <a:latin typeface="Calibri" panose="020F0502020204030204" pitchFamily="34" charset="0"/>
                <a:cs typeface="Calibri" panose="020F0502020204030204" pitchFamily="34" charset="0"/>
              </a:rPr>
              <a:t>Circles marked P₁, P₂, ..., Pₙ = observed processing tokens.</a:t>
            </a:r>
          </a:p>
          <a:p>
            <a:pPr lvl="1"/>
            <a:r>
              <a:rPr lang="en-US" sz="2600" dirty="0">
                <a:latin typeface="Calibri" panose="020F0502020204030204" pitchFamily="34" charset="0"/>
                <a:cs typeface="Calibri" panose="020F0502020204030204" pitchFamily="34" charset="0"/>
              </a:rPr>
              <a:t>The lines show probabilistic relationships between tokens and topics.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55</a:t>
            </a:fld>
            <a:endParaRPr lang="en-US" sz="900">
              <a:solidFill>
                <a:schemeClr val="lt1"/>
              </a:solidFill>
            </a:endParaRPr>
          </a:p>
        </p:txBody>
      </p:sp>
      <p:sp>
        <p:nvSpPr>
          <p:cNvPr id="8" name="TextBox 7">
            <a:extLst>
              <a:ext uri="{FF2B5EF4-FFF2-40B4-BE49-F238E27FC236}">
                <a16:creationId xmlns:a16="http://schemas.microsoft.com/office/drawing/2014/main" id="{BF20CA38-33B2-4DF6-865D-8346DE7E53C5}"/>
              </a:ext>
            </a:extLst>
          </p:cNvPr>
          <p:cNvSpPr txBox="1"/>
          <p:nvPr/>
        </p:nvSpPr>
        <p:spPr>
          <a:xfrm>
            <a:off x="609600" y="4452730"/>
            <a:ext cx="10972799" cy="1292662"/>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Creating an index is about capturing semantic meaning using topics.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A Bayesian network helps </a:t>
            </a:r>
            <a:r>
              <a:rPr lang="en-US" sz="2600" b="1" dirty="0">
                <a:latin typeface="Calibri" panose="020F0502020204030204" pitchFamily="34" charset="0"/>
                <a:cs typeface="Calibri" panose="020F0502020204030204" pitchFamily="34" charset="0"/>
              </a:rPr>
              <a:t>assign weights to tokens and topics for this purpose.</a:t>
            </a:r>
          </a:p>
        </p:txBody>
      </p:sp>
    </p:spTree>
    <p:extLst>
      <p:ext uri="{BB962C8B-B14F-4D97-AF65-F5344CB8AC3E}">
        <p14:creationId xmlns:p14="http://schemas.microsoft.com/office/powerpoint/2010/main" val="1945729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F0101D-B73F-4085-8A3D-EC1B89DE0DDE}"/>
              </a:ext>
            </a:extLst>
          </p:cNvPr>
          <p:cNvSpPr>
            <a:spLocks noGrp="1"/>
          </p:cNvSpPr>
          <p:nvPr>
            <p:ph type="title"/>
          </p:nvPr>
        </p:nvSpPr>
        <p:spPr/>
        <p:txBody>
          <a:bodyPr/>
          <a:lstStyle/>
          <a:p>
            <a:r>
              <a:rPr lang="en-US" dirty="0"/>
              <a:t>Binary Independence</a:t>
            </a:r>
          </a:p>
        </p:txBody>
      </p:sp>
      <p:sp>
        <p:nvSpPr>
          <p:cNvPr id="7" name="Content Placeholder 6">
            <a:extLst>
              <a:ext uri="{FF2B5EF4-FFF2-40B4-BE49-F238E27FC236}">
                <a16:creationId xmlns:a16="http://schemas.microsoft.com/office/drawing/2014/main" id="{FA973A6C-522B-4725-BEF9-EF7E3226608A}"/>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model assumes independence between:</a:t>
            </a:r>
          </a:p>
          <a:p>
            <a:pPr lvl="1"/>
            <a:r>
              <a:rPr lang="en-US" sz="2600" dirty="0">
                <a:latin typeface="Calibri" panose="020F0502020204030204" pitchFamily="34" charset="0"/>
                <a:cs typeface="Calibri" panose="020F0502020204030204" pitchFamily="34" charset="0"/>
              </a:rPr>
              <a:t>Topics.</a:t>
            </a:r>
          </a:p>
          <a:p>
            <a:pPr lvl="1"/>
            <a:r>
              <a:rPr lang="en-US" sz="2600" dirty="0">
                <a:latin typeface="Calibri" panose="020F0502020204030204" pitchFamily="34" charset="0"/>
                <a:cs typeface="Calibri" panose="020F0502020204030204" pitchFamily="34" charset="0"/>
              </a:rPr>
              <a:t>Processing tokens.</a:t>
            </a:r>
          </a:p>
          <a:p>
            <a:r>
              <a:rPr lang="en-US" sz="2600" dirty="0">
                <a:latin typeface="Calibri" panose="020F0502020204030204" pitchFamily="34" charset="0"/>
                <a:cs typeface="Calibri" panose="020F0502020204030204" pitchFamily="34" charset="0"/>
              </a:rPr>
              <a:t>Each topic/token exists independently of others.</a:t>
            </a:r>
          </a:p>
          <a:p>
            <a:r>
              <a:rPr lang="en-US" sz="2600" dirty="0">
                <a:latin typeface="Calibri" panose="020F0502020204030204" pitchFamily="34" charset="0"/>
                <a:cs typeface="Calibri" panose="020F0502020204030204" pitchFamily="34" charset="0"/>
              </a:rPr>
              <a:t>But this is rarely true in real data.</a:t>
            </a:r>
          </a:p>
          <a:p>
            <a:pPr lvl="1"/>
            <a:r>
              <a:rPr lang="en-US" sz="2600" dirty="0">
                <a:latin typeface="Calibri" panose="020F0502020204030204" pitchFamily="34" charset="0"/>
                <a:cs typeface="Calibri" panose="020F0502020204030204" pitchFamily="34" charset="0"/>
              </a:rPr>
              <a:t>Topics like "Politics" and "Economics" can be related.</a:t>
            </a:r>
          </a:p>
          <a:p>
            <a:pPr lvl="1"/>
            <a:r>
              <a:rPr lang="en-US" sz="2600" dirty="0">
                <a:latin typeface="Calibri" panose="020F0502020204030204" pitchFamily="34" charset="0"/>
                <a:cs typeface="Calibri" panose="020F0502020204030204" pitchFamily="34" charset="0"/>
              </a:rPr>
              <a:t>Tokens related to one concept often appear with others.</a:t>
            </a:r>
          </a:p>
        </p:txBody>
      </p:sp>
      <p:sp>
        <p:nvSpPr>
          <p:cNvPr id="5" name="Slide Number Placeholder 4">
            <a:extLst>
              <a:ext uri="{FF2B5EF4-FFF2-40B4-BE49-F238E27FC236}">
                <a16:creationId xmlns:a16="http://schemas.microsoft.com/office/drawing/2014/main" id="{D640DFD5-9545-4842-BE23-F1354D82D80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56</a:t>
            </a:fld>
            <a:endParaRPr lang="en-US" sz="900">
              <a:solidFill>
                <a:schemeClr val="lt1"/>
              </a:solidFill>
            </a:endParaRPr>
          </a:p>
        </p:txBody>
      </p:sp>
    </p:spTree>
    <p:extLst>
      <p:ext uri="{BB962C8B-B14F-4D97-AF65-F5344CB8AC3E}">
        <p14:creationId xmlns:p14="http://schemas.microsoft.com/office/powerpoint/2010/main" val="2427102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Solutions to Independence Violation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Two ways to handle dependencies:</a:t>
            </a:r>
          </a:p>
          <a:p>
            <a:pPr marL="444500" indent="-342900">
              <a:buFont typeface="+mj-lt"/>
              <a:buAutoNum type="arabicPeriod"/>
            </a:pPr>
            <a:r>
              <a:rPr lang="en-US" sz="2600" dirty="0">
                <a:latin typeface="Calibri" panose="020F0502020204030204" pitchFamily="34" charset="0"/>
                <a:cs typeface="Calibri" panose="020F0502020204030204" pitchFamily="34" charset="0"/>
              </a:rPr>
              <a:t>Ignore dependencies (assume mutual independence):</a:t>
            </a:r>
          </a:p>
          <a:p>
            <a:pPr lvl="1"/>
            <a:r>
              <a:rPr lang="en-US" sz="2600" dirty="0">
                <a:latin typeface="Calibri" panose="020F0502020204030204" pitchFamily="34" charset="0"/>
                <a:cs typeface="Calibri" panose="020F0502020204030204" pitchFamily="34" charset="0"/>
              </a:rPr>
              <a:t>Easier and commonly used.</a:t>
            </a:r>
          </a:p>
          <a:p>
            <a:pPr lvl="1"/>
            <a:r>
              <a:rPr lang="en-US" sz="2600" dirty="0">
                <a:latin typeface="Calibri" panose="020F0502020204030204" pitchFamily="34" charset="0"/>
                <a:cs typeface="Calibri" panose="020F0502020204030204" pitchFamily="34" charset="0"/>
              </a:rPr>
              <a:t>Accept small error margins.</a:t>
            </a:r>
          </a:p>
          <a:p>
            <a:pPr marL="444500" indent="-342900">
              <a:buFont typeface="+mj-lt"/>
              <a:buAutoNum type="arabicPeriod"/>
            </a:pPr>
            <a:r>
              <a:rPr lang="en-US" sz="2600" dirty="0">
                <a:latin typeface="Calibri" panose="020F0502020204030204" pitchFamily="34" charset="0"/>
                <a:cs typeface="Calibri" panose="020F0502020204030204" pitchFamily="34" charset="0"/>
              </a:rPr>
              <a:t>Model dependencies explicitly by extending the Bayesian network:</a:t>
            </a:r>
          </a:p>
          <a:p>
            <a:pPr lvl="1"/>
            <a:r>
              <a:rPr lang="en-US" sz="2600" dirty="0">
                <a:latin typeface="Calibri" panose="020F0502020204030204" pitchFamily="34" charset="0"/>
                <a:cs typeface="Calibri" panose="020F0502020204030204" pitchFamily="34" charset="0"/>
              </a:rPr>
              <a:t>Introduce Independent Topics (ITs) above the topic layer.</a:t>
            </a:r>
          </a:p>
          <a:p>
            <a:pPr lvl="1"/>
            <a:r>
              <a:rPr lang="en-US" sz="2600" dirty="0">
                <a:latin typeface="Calibri" panose="020F0502020204030204" pitchFamily="34" charset="0"/>
                <a:cs typeface="Calibri" panose="020F0502020204030204" pitchFamily="34" charset="0"/>
              </a:rPr>
              <a:t>Add Independent Processing Tokens (IPs) below the processing tokens layer.</a:t>
            </a:r>
          </a:p>
          <a:p>
            <a:pPr lvl="1"/>
            <a:r>
              <a:rPr lang="en-US" sz="2600" dirty="0">
                <a:latin typeface="Calibri" panose="020F0502020204030204" pitchFamily="34" charset="0"/>
                <a:cs typeface="Calibri" panose="020F0502020204030204" pitchFamily="34" charset="0"/>
              </a:rPr>
              <a:t>Compensates for the real-world co-occurrence of topics and tokens.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57</a:t>
            </a:fld>
            <a:endParaRPr lang="en-US" sz="900">
              <a:solidFill>
                <a:schemeClr val="lt1"/>
              </a:solidFill>
            </a:endParaRPr>
          </a:p>
        </p:txBody>
      </p:sp>
    </p:spTree>
    <p:extLst>
      <p:ext uri="{BB962C8B-B14F-4D97-AF65-F5344CB8AC3E}">
        <p14:creationId xmlns:p14="http://schemas.microsoft.com/office/powerpoint/2010/main" val="1702194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38785"/>
          </a:xfrm>
        </p:spPr>
        <p:txBody>
          <a:bodyPr/>
          <a:lstStyle/>
          <a:p>
            <a:r>
              <a:rPr lang="en-US" dirty="0"/>
              <a:t>How it works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056816"/>
            <a:ext cx="10977033" cy="5107854"/>
          </a:xfrm>
        </p:spPr>
        <p:txBody>
          <a:bodyPr/>
          <a:lstStyle/>
          <a:p>
            <a:r>
              <a:rPr lang="en-US" sz="2600" b="1" dirty="0">
                <a:latin typeface="Calibri" panose="020F0502020204030204" pitchFamily="34" charset="0"/>
                <a:cs typeface="Calibri" panose="020F0502020204030204" pitchFamily="34" charset="0"/>
              </a:rPr>
              <a:t>Statistical methods</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Use proximity of words (e.g., how close words appear together).</a:t>
            </a:r>
          </a:p>
          <a:p>
            <a:pPr lvl="1"/>
            <a:r>
              <a:rPr lang="en-US" sz="2600" dirty="0">
                <a:latin typeface="Calibri" panose="020F0502020204030204" pitchFamily="34" charset="0"/>
                <a:cs typeface="Calibri" panose="020F0502020204030204" pitchFamily="34" charset="0"/>
              </a:rPr>
              <a:t>Example: Phrases like "venetian blind" and "blind Venetian" might look the same statistically (they’re adjacent), but semantically they are very different.</a:t>
            </a:r>
          </a:p>
          <a:p>
            <a:r>
              <a:rPr lang="en-US" sz="2600" b="1" dirty="0">
                <a:latin typeface="Calibri" panose="020F0502020204030204" pitchFamily="34" charset="0"/>
                <a:cs typeface="Calibri" panose="020F0502020204030204" pitchFamily="34" charset="0"/>
              </a:rPr>
              <a:t>Semantic processing</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Goes deeper by understanding the meaning and structure of sentences.</a:t>
            </a:r>
          </a:p>
          <a:p>
            <a:pPr lvl="1"/>
            <a:r>
              <a:rPr lang="en-US" sz="2600" dirty="0">
                <a:latin typeface="Calibri" panose="020F0502020204030204" pitchFamily="34" charset="0"/>
                <a:cs typeface="Calibri" panose="020F0502020204030204" pitchFamily="34" charset="0"/>
              </a:rPr>
              <a:t>Recognizes that "venetian blind" (a window covering) ≠ "blind Venetian" (a visually impaired person from Venice).</a:t>
            </a:r>
          </a:p>
          <a:p>
            <a:pPr lvl="1"/>
            <a:r>
              <a:rPr lang="en-US" sz="2600" dirty="0">
                <a:latin typeface="Calibri" panose="020F0502020204030204" pitchFamily="34" charset="0"/>
                <a:cs typeface="Calibri" panose="020F0502020204030204" pitchFamily="34" charset="0"/>
              </a:rPr>
              <a:t>Generates phrases or even thematic representations (ideas, not just words).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58</a:t>
            </a:fld>
            <a:endParaRPr lang="en-US" sz="900">
              <a:solidFill>
                <a:schemeClr val="lt1"/>
              </a:solidFill>
            </a:endParaRPr>
          </a:p>
        </p:txBody>
      </p:sp>
    </p:spTree>
    <p:extLst>
      <p:ext uri="{BB962C8B-B14F-4D97-AF65-F5344CB8AC3E}">
        <p14:creationId xmlns:p14="http://schemas.microsoft.com/office/powerpoint/2010/main" val="4071986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DB2595A-6EC4-4DF8-B214-7B663566CE48}"/>
              </a:ext>
            </a:extLst>
          </p:cNvPr>
          <p:cNvSpPr>
            <a:spLocks noGrp="1"/>
          </p:cNvSpPr>
          <p:nvPr>
            <p:ph sz="quarter" idx="13"/>
          </p:nvPr>
        </p:nvSpPr>
        <p:spPr>
          <a:xfrm>
            <a:off x="609600" y="159024"/>
            <a:ext cx="5322627" cy="5991225"/>
          </a:xfrm>
        </p:spPr>
        <p:txBody>
          <a:bodyPr/>
          <a:lstStyle/>
          <a:p>
            <a:r>
              <a:rPr lang="en-US" sz="2400" dirty="0">
                <a:latin typeface="Calibri" panose="020F0502020204030204" pitchFamily="34" charset="0"/>
                <a:cs typeface="Calibri" panose="020F0502020204030204" pitchFamily="34" charset="0"/>
              </a:rPr>
              <a:t>The image is likely a hierarchical model related to NLP indexing:</a:t>
            </a:r>
          </a:p>
          <a:p>
            <a:r>
              <a:rPr lang="en-US" sz="2400" dirty="0">
                <a:latin typeface="Calibri" panose="020F0502020204030204" pitchFamily="34" charset="0"/>
                <a:cs typeface="Calibri" panose="020F0502020204030204" pitchFamily="34" charset="0"/>
              </a:rPr>
              <a:t>Top level (ITs) could represent the item or system being indexed.</a:t>
            </a:r>
          </a:p>
          <a:p>
            <a:r>
              <a:rPr lang="en-US" sz="2400" dirty="0">
                <a:latin typeface="Calibri" panose="020F0502020204030204" pitchFamily="34" charset="0"/>
                <a:cs typeface="Calibri" panose="020F0502020204030204" pitchFamily="34" charset="0"/>
              </a:rPr>
              <a:t>The next level (T</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T</a:t>
            </a:r>
            <a:r>
              <a:rPr lang="en-US" sz="2400" baseline="-25000" dirty="0">
                <a:latin typeface="Calibri" panose="020F0502020204030204" pitchFamily="34" charset="0"/>
                <a:cs typeface="Calibri" panose="020F0502020204030204" pitchFamily="34" charset="0"/>
              </a:rPr>
              <a:t>M</a:t>
            </a:r>
            <a:r>
              <a:rPr lang="en-US" sz="2400" dirty="0">
                <a:latin typeface="Calibri" panose="020F0502020204030204" pitchFamily="34" charset="0"/>
                <a:cs typeface="Calibri" panose="020F0502020204030204" pitchFamily="34" charset="0"/>
              </a:rPr>
              <a:t>) might be topics or thematic categories.</a:t>
            </a:r>
          </a:p>
          <a:p>
            <a:r>
              <a:rPr lang="en-US" sz="2400" dirty="0">
                <a:latin typeface="Calibri" panose="020F0502020204030204" pitchFamily="34" charset="0"/>
                <a:cs typeface="Calibri" panose="020F0502020204030204" pitchFamily="34" charset="0"/>
              </a:rPr>
              <a:t>Below that, IP</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IP</a:t>
            </a:r>
            <a:r>
              <a:rPr lang="en-US" sz="2400" baseline="-25000"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might represent index phrases derived from processing.</a:t>
            </a:r>
          </a:p>
          <a:p>
            <a:r>
              <a:rPr lang="en-US" sz="2400" dirty="0">
                <a:latin typeface="Calibri" panose="020F0502020204030204" pitchFamily="34" charset="0"/>
                <a:cs typeface="Calibri" panose="020F0502020204030204" pitchFamily="34" charset="0"/>
              </a:rPr>
              <a:t>At the bottom, P</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P</a:t>
            </a:r>
            <a:r>
              <a:rPr lang="en-US" sz="2400" baseline="-25000" dirty="0">
                <a:latin typeface="Calibri" panose="020F0502020204030204" pitchFamily="34" charset="0"/>
                <a:cs typeface="Calibri" panose="020F0502020204030204" pitchFamily="34" charset="0"/>
              </a:rPr>
              <a:t>N</a:t>
            </a:r>
            <a:r>
              <a:rPr lang="en-US" sz="2400" dirty="0">
                <a:latin typeface="Calibri" panose="020F0502020204030204" pitchFamily="34" charset="0"/>
                <a:cs typeface="Calibri" panose="020F0502020204030204" pitchFamily="34" charset="0"/>
              </a:rPr>
              <a:t> could be individual phrases or words.</a:t>
            </a:r>
          </a:p>
          <a:p>
            <a:r>
              <a:rPr lang="en-US" sz="2400" dirty="0">
                <a:latin typeface="Calibri" panose="020F0502020204030204" pitchFamily="34" charset="0"/>
                <a:cs typeface="Calibri" panose="020F0502020204030204" pitchFamily="34" charset="0"/>
              </a:rPr>
              <a:t>It shows how complex semantic processing builds up from base phrases to structured thematic indexes.</a:t>
            </a:r>
          </a:p>
        </p:txBody>
      </p:sp>
      <p:sp>
        <p:nvSpPr>
          <p:cNvPr id="9" name="Content Placeholder 8">
            <a:extLst>
              <a:ext uri="{FF2B5EF4-FFF2-40B4-BE49-F238E27FC236}">
                <a16:creationId xmlns:a16="http://schemas.microsoft.com/office/drawing/2014/main" id="{537BC55A-3BAE-4374-AFB4-FB5CF92967DD}"/>
              </a:ext>
            </a:extLst>
          </p:cNvPr>
          <p:cNvSpPr>
            <a:spLocks noGrp="1"/>
          </p:cNvSpPr>
          <p:nvPr>
            <p:ph sz="quarter" idx="14"/>
          </p:nvPr>
        </p:nvSpPr>
        <p:spPr/>
        <p:txBody>
          <a:bodyPr/>
          <a:lstStyle/>
          <a:p>
            <a:endParaRPr lang="en-US"/>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59</a:t>
            </a:fld>
            <a:endParaRPr lang="en-US" sz="900">
              <a:solidFill>
                <a:schemeClr val="lt1"/>
              </a:solidFill>
            </a:endParaRPr>
          </a:p>
        </p:txBody>
      </p:sp>
      <p:pic>
        <p:nvPicPr>
          <p:cNvPr id="6" name="Picture 5">
            <a:extLst>
              <a:ext uri="{FF2B5EF4-FFF2-40B4-BE49-F238E27FC236}">
                <a16:creationId xmlns:a16="http://schemas.microsoft.com/office/drawing/2014/main" id="{37C18BD9-AB73-41F6-840E-35710F0B72DF}"/>
              </a:ext>
            </a:extLst>
          </p:cNvPr>
          <p:cNvPicPr>
            <a:picLocks noChangeAspect="1"/>
          </p:cNvPicPr>
          <p:nvPr/>
        </p:nvPicPr>
        <p:blipFill>
          <a:blip r:embed="rId2"/>
          <a:stretch>
            <a:fillRect/>
          </a:stretch>
        </p:blipFill>
        <p:spPr>
          <a:xfrm>
            <a:off x="6096001" y="112712"/>
            <a:ext cx="5474596" cy="5850765"/>
          </a:xfrm>
          <a:prstGeom prst="rect">
            <a:avLst/>
          </a:prstGeom>
        </p:spPr>
      </p:pic>
    </p:spTree>
    <p:extLst>
      <p:ext uri="{BB962C8B-B14F-4D97-AF65-F5344CB8AC3E}">
        <p14:creationId xmlns:p14="http://schemas.microsoft.com/office/powerpoint/2010/main" val="377550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C5EB24-290B-4EC8-B740-776385862D7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a:t>
            </a:fld>
            <a:endParaRPr lang="en-US" sz="900">
              <a:solidFill>
                <a:schemeClr val="lt1"/>
              </a:solidFill>
            </a:endParaRPr>
          </a:p>
        </p:txBody>
      </p:sp>
      <p:graphicFrame>
        <p:nvGraphicFramePr>
          <p:cNvPr id="30" name="Content Placeholder 29">
            <a:extLst>
              <a:ext uri="{FF2B5EF4-FFF2-40B4-BE49-F238E27FC236}">
                <a16:creationId xmlns:a16="http://schemas.microsoft.com/office/drawing/2014/main" id="{09CB2FE4-DECA-4373-845C-AE522972437B}"/>
              </a:ext>
            </a:extLst>
          </p:cNvPr>
          <p:cNvGraphicFramePr>
            <a:graphicFrameLocks noGrp="1"/>
          </p:cNvGraphicFramePr>
          <p:nvPr>
            <p:ph sz="quarter" idx="13"/>
            <p:extLst>
              <p:ext uri="{D42A27DB-BD31-4B8C-83A1-F6EECF244321}">
                <p14:modId xmlns:p14="http://schemas.microsoft.com/office/powerpoint/2010/main" val="1464323147"/>
              </p:ext>
            </p:extLst>
          </p:nvPr>
        </p:nvGraphicFramePr>
        <p:xfrm>
          <a:off x="596349" y="112714"/>
          <a:ext cx="11118573" cy="611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A3BB6FBB-0B43-4EFB-8639-985D238C3412}"/>
              </a:ext>
            </a:extLst>
          </p:cNvPr>
          <p:cNvCxnSpPr/>
          <p:nvPr/>
        </p:nvCxnSpPr>
        <p:spPr>
          <a:xfrm>
            <a:off x="10310191" y="689113"/>
            <a:ext cx="0" cy="2385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671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E9ABB5E9-3A39-4E8E-957B-EA7E0112176C}"/>
              </a:ext>
            </a:extLst>
          </p:cNvPr>
          <p:cNvPicPr>
            <a:picLocks noGrp="1" noChangeAspect="1"/>
          </p:cNvPicPr>
          <p:nvPr>
            <p:ph sz="quarter" idx="13"/>
          </p:nvPr>
        </p:nvPicPr>
        <p:blipFill>
          <a:blip r:embed="rId2"/>
          <a:stretch>
            <a:fillRect/>
          </a:stretch>
        </p:blipFill>
        <p:spPr>
          <a:xfrm>
            <a:off x="364125" y="1415309"/>
            <a:ext cx="11403805" cy="3408481"/>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60</a:t>
            </a:fld>
            <a:endParaRPr lang="en-US" sz="900">
              <a:solidFill>
                <a:schemeClr val="lt1"/>
              </a:solidFill>
            </a:endParaRPr>
          </a:p>
        </p:txBody>
      </p:sp>
    </p:spTree>
    <p:extLst>
      <p:ext uri="{BB962C8B-B14F-4D97-AF65-F5344CB8AC3E}">
        <p14:creationId xmlns:p14="http://schemas.microsoft.com/office/powerpoint/2010/main" val="559804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9C8DBF-98D4-4D06-97F2-70FAD66F6BA5}"/>
              </a:ext>
            </a:extLst>
          </p:cNvPr>
          <p:cNvSpPr>
            <a:spLocks noGrp="1"/>
          </p:cNvSpPr>
          <p:nvPr>
            <p:ph type="title"/>
          </p:nvPr>
        </p:nvSpPr>
        <p:spPr/>
        <p:txBody>
          <a:bodyPr/>
          <a:lstStyle/>
          <a:p>
            <a:r>
              <a:rPr lang="en-US" dirty="0"/>
              <a:t>Example - Explanation</a:t>
            </a:r>
          </a:p>
        </p:txBody>
      </p:sp>
      <p:graphicFrame>
        <p:nvGraphicFramePr>
          <p:cNvPr id="4" name="Content Placeholder 3">
            <a:extLst>
              <a:ext uri="{FF2B5EF4-FFF2-40B4-BE49-F238E27FC236}">
                <a16:creationId xmlns:a16="http://schemas.microsoft.com/office/drawing/2014/main" id="{EC0E5B87-DA7D-40DD-8721-5E68ED26EF38}"/>
              </a:ext>
            </a:extLst>
          </p:cNvPr>
          <p:cNvGraphicFramePr>
            <a:graphicFrameLocks noGrp="1"/>
          </p:cNvGraphicFramePr>
          <p:nvPr>
            <p:ph sz="quarter" idx="13"/>
            <p:extLst>
              <p:ext uri="{D42A27DB-BD31-4B8C-83A1-F6EECF244321}">
                <p14:modId xmlns:p14="http://schemas.microsoft.com/office/powerpoint/2010/main" val="16352469"/>
              </p:ext>
            </p:extLst>
          </p:nvPr>
        </p:nvGraphicFramePr>
        <p:xfrm>
          <a:off x="609600" y="1441449"/>
          <a:ext cx="10977561" cy="4309994"/>
        </p:xfrm>
        <a:graphic>
          <a:graphicData uri="http://schemas.openxmlformats.org/drawingml/2006/table">
            <a:tbl>
              <a:tblPr/>
              <a:tblGrid>
                <a:gridCol w="3659187">
                  <a:extLst>
                    <a:ext uri="{9D8B030D-6E8A-4147-A177-3AD203B41FA5}">
                      <a16:colId xmlns:a16="http://schemas.microsoft.com/office/drawing/2014/main" val="3303073246"/>
                    </a:ext>
                  </a:extLst>
                </a:gridCol>
                <a:gridCol w="3659187">
                  <a:extLst>
                    <a:ext uri="{9D8B030D-6E8A-4147-A177-3AD203B41FA5}">
                      <a16:colId xmlns:a16="http://schemas.microsoft.com/office/drawing/2014/main" val="519226648"/>
                    </a:ext>
                  </a:extLst>
                </a:gridCol>
                <a:gridCol w="3659187">
                  <a:extLst>
                    <a:ext uri="{9D8B030D-6E8A-4147-A177-3AD203B41FA5}">
                      <a16:colId xmlns:a16="http://schemas.microsoft.com/office/drawing/2014/main" val="3044567113"/>
                    </a:ext>
                  </a:extLst>
                </a:gridCol>
              </a:tblGrid>
              <a:tr h="917020">
                <a:tc>
                  <a:txBody>
                    <a:bodyPr/>
                    <a:lstStyle/>
                    <a:p>
                      <a:r>
                        <a:rPr lang="en-US" sz="2400" b="1" dirty="0">
                          <a:latin typeface="Calibri" panose="020F0502020204030204" pitchFamily="34" charset="0"/>
                          <a:cs typeface="Calibri" panose="020F0502020204030204" pitchFamily="34" charset="0"/>
                        </a:rPr>
                        <a:t>Search Query</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Statistical Search Finds</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NLP-enhanced Search Finds</a:t>
                      </a:r>
                    </a:p>
                  </a:txBody>
                  <a:tcPr anchor="ctr">
                    <a:lnL>
                      <a:noFill/>
                    </a:lnL>
                    <a:lnR>
                      <a:noFill/>
                    </a:lnR>
                    <a:lnT>
                      <a:noFill/>
                    </a:lnT>
                    <a:lnB>
                      <a:noFill/>
                    </a:lnB>
                  </a:tcPr>
                </a:tc>
                <a:extLst>
                  <a:ext uri="{0D108BD9-81ED-4DB2-BD59-A6C34878D82A}">
                    <a16:rowId xmlns:a16="http://schemas.microsoft.com/office/drawing/2014/main" val="2672123044"/>
                  </a:ext>
                </a:extLst>
              </a:tr>
              <a:tr h="917020">
                <a:tc>
                  <a:txBody>
                    <a:bodyPr/>
                    <a:lstStyle/>
                    <a:p>
                      <a:r>
                        <a:rPr lang="en-US" sz="2400" dirty="0">
                          <a:latin typeface="Calibri" panose="020F0502020204030204" pitchFamily="34" charset="0"/>
                          <a:cs typeface="Calibri" panose="020F0502020204030204" pitchFamily="34" charset="0"/>
                        </a:rPr>
                        <a:t>“How to make apple pie without sugar”</a:t>
                      </a:r>
                    </a:p>
                  </a:txBody>
                  <a:tcPr anchor="ctr">
                    <a:lnL>
                      <a:noFill/>
                    </a:lnL>
                    <a:lnR>
                      <a:noFill/>
                    </a:lnR>
                    <a:lnT>
                      <a:noFill/>
                    </a:lnT>
                    <a:lnB>
                      <a:noFill/>
                    </a:lnB>
                  </a:tcPr>
                </a:tc>
                <a:tc>
                  <a:txBody>
                    <a:bodyPr/>
                    <a:lstStyle/>
                    <a:p>
                      <a:r>
                        <a:rPr lang="en-US" sz="2400">
                          <a:latin typeface="Calibri" panose="020F0502020204030204" pitchFamily="34" charset="0"/>
                          <a:cs typeface="Calibri" panose="020F0502020204030204" pitchFamily="34" charset="0"/>
                        </a:rPr>
                        <a:t>“apple pie with sugar”, “sugar recipes”</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Sugar-free apple pie recipes</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2948900746"/>
                  </a:ext>
                </a:extLst>
              </a:tr>
              <a:tr h="1558934">
                <a:tc>
                  <a:txBody>
                    <a:bodyPr/>
                    <a:lstStyle/>
                    <a:p>
                      <a:r>
                        <a:rPr lang="en-US" sz="2400" dirty="0">
                          <a:latin typeface="Calibri" panose="020F0502020204030204" pitchFamily="34" charset="0"/>
                          <a:cs typeface="Calibri" panose="020F0502020204030204" pitchFamily="34" charset="0"/>
                        </a:rPr>
                        <a:t>“Symptoms of COVID in children”</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Pages with “COVID”, “symptoms”, “children” separately</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Articles about </a:t>
                      </a:r>
                      <a:r>
                        <a:rPr lang="en-US" sz="2400" b="1" dirty="0">
                          <a:latin typeface="Calibri" panose="020F0502020204030204" pitchFamily="34" charset="0"/>
                          <a:cs typeface="Calibri" panose="020F0502020204030204" pitchFamily="34" charset="0"/>
                        </a:rPr>
                        <a:t>COVID symptoms in kids</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2950018437"/>
                  </a:ext>
                </a:extLst>
              </a:tr>
              <a:tr h="917020">
                <a:tc>
                  <a:txBody>
                    <a:bodyPr/>
                    <a:lstStyle/>
                    <a:p>
                      <a:r>
                        <a:rPr lang="en-US" sz="2400" dirty="0">
                          <a:latin typeface="Calibri" panose="020F0502020204030204" pitchFamily="34" charset="0"/>
                          <a:cs typeface="Calibri" panose="020F0502020204030204" pitchFamily="34" charset="0"/>
                        </a:rPr>
                        <a:t>“Best sci-fi movies with time travel”</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Any sci-fi movie mention</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Movies that are </a:t>
                      </a:r>
                      <a:r>
                        <a:rPr lang="en-US" sz="2400" b="1" dirty="0">
                          <a:latin typeface="Calibri" panose="020F0502020204030204" pitchFamily="34" charset="0"/>
                          <a:cs typeface="Calibri" panose="020F0502020204030204" pitchFamily="34" charset="0"/>
                        </a:rPr>
                        <a:t>both sci-fi &amp; time-travel</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3612143799"/>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61</a:t>
            </a:fld>
            <a:endParaRPr lang="en-US" sz="900">
              <a:solidFill>
                <a:schemeClr val="lt1"/>
              </a:solidFill>
            </a:endParaRPr>
          </a:p>
        </p:txBody>
      </p:sp>
    </p:spTree>
    <p:extLst>
      <p:ext uri="{BB962C8B-B14F-4D97-AF65-F5344CB8AC3E}">
        <p14:creationId xmlns:p14="http://schemas.microsoft.com/office/powerpoint/2010/main" val="2859421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Natural Language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primary goal of NLP is to:</a:t>
            </a:r>
          </a:p>
          <a:p>
            <a:r>
              <a:rPr lang="en-US" sz="2600" dirty="0">
                <a:latin typeface="Calibri" panose="020F0502020204030204" pitchFamily="34" charset="0"/>
                <a:cs typeface="Calibri" panose="020F0502020204030204" pitchFamily="34" charset="0"/>
              </a:rPr>
              <a:t>Improve the accuracy (precision) of search results.</a:t>
            </a:r>
          </a:p>
          <a:p>
            <a:r>
              <a:rPr lang="en-US" sz="2600" dirty="0">
                <a:latin typeface="Calibri" panose="020F0502020204030204" pitchFamily="34" charset="0"/>
                <a:cs typeface="Calibri" panose="020F0502020204030204" pitchFamily="34" charset="0"/>
              </a:rPr>
              <a:t>Reduce false hits, meaning users don’t have to go through irrelevant results.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62</a:t>
            </a:fld>
            <a:endParaRPr lang="en-US" sz="900">
              <a:solidFill>
                <a:schemeClr val="lt1"/>
              </a:solidFill>
            </a:endParaRPr>
          </a:p>
        </p:txBody>
      </p:sp>
    </p:spTree>
    <p:extLst>
      <p:ext uri="{BB962C8B-B14F-4D97-AF65-F5344CB8AC3E}">
        <p14:creationId xmlns:p14="http://schemas.microsoft.com/office/powerpoint/2010/main" val="3777960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Advanced NLP</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Thematic Representations:</a:t>
            </a:r>
          </a:p>
          <a:p>
            <a:pPr lvl="1"/>
            <a:r>
              <a:rPr lang="en-US" sz="2600" dirty="0">
                <a:latin typeface="Calibri" panose="020F0502020204030204" pitchFamily="34" charset="0"/>
                <a:cs typeface="Calibri" panose="020F0502020204030204" pitchFamily="34" charset="0"/>
              </a:rPr>
              <a:t>These are more complex than phrases.</a:t>
            </a:r>
          </a:p>
          <a:p>
            <a:pPr lvl="1"/>
            <a:r>
              <a:rPr lang="en-US" sz="2600" dirty="0">
                <a:latin typeface="Calibri" panose="020F0502020204030204" pitchFamily="34" charset="0"/>
                <a:cs typeface="Calibri" panose="020F0502020204030204" pitchFamily="34" charset="0"/>
              </a:rPr>
              <a:t>They capture concepts and how they relate to each other.</a:t>
            </a:r>
          </a:p>
          <a:p>
            <a:pPr lvl="1"/>
            <a:r>
              <a:rPr lang="en-US" sz="2600" dirty="0">
                <a:latin typeface="Calibri" panose="020F0502020204030204" pitchFamily="34" charset="0"/>
                <a:cs typeface="Calibri" panose="020F0502020204030204" pitchFamily="34" charset="0"/>
              </a:rPr>
              <a:t>One way to represent this: Concept-Relationship-Concept triples</a:t>
            </a:r>
          </a:p>
          <a:p>
            <a:pPr marL="558800" lvl="1" indent="0">
              <a:buNone/>
            </a:pPr>
            <a:r>
              <a:rPr lang="en-US" sz="2600" dirty="0">
                <a:latin typeface="Calibri" panose="020F0502020204030204" pitchFamily="34" charset="0"/>
                <a:cs typeface="Calibri" panose="020F0502020204030204" pitchFamily="34" charset="0"/>
              </a:rPr>
              <a:t>	(Example: "doctor – treats – patient").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63</a:t>
            </a:fld>
            <a:endParaRPr lang="en-US" sz="900">
              <a:solidFill>
                <a:schemeClr val="lt1"/>
              </a:solidFill>
            </a:endParaRPr>
          </a:p>
        </p:txBody>
      </p:sp>
    </p:spTree>
    <p:extLst>
      <p:ext uri="{BB962C8B-B14F-4D97-AF65-F5344CB8AC3E}">
        <p14:creationId xmlns:p14="http://schemas.microsoft.com/office/powerpoint/2010/main" val="310516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38785"/>
          </a:xfrm>
        </p:spPr>
        <p:txBody>
          <a:bodyPr/>
          <a:lstStyle/>
          <a:p>
            <a:r>
              <a:rPr lang="en-US" dirty="0"/>
              <a:t>Natural Language Processing - Steps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5367" y="954156"/>
            <a:ext cx="10977033" cy="5168347"/>
          </a:xfrm>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Lexical Analysis &amp; Term Phrases</a:t>
            </a:r>
          </a:p>
          <a:p>
            <a:pPr marL="444500" indent="-342900">
              <a:buFont typeface="+mj-lt"/>
              <a:buAutoNum type="arabicPeriod"/>
            </a:pPr>
            <a:r>
              <a:rPr lang="en-US" sz="2600" dirty="0">
                <a:latin typeface="Calibri" panose="020F0502020204030204" pitchFamily="34" charset="0"/>
                <a:cs typeface="Calibri" panose="020F0502020204030204" pitchFamily="34" charset="0"/>
              </a:rPr>
              <a:t>Higher-Level Linguistic Processing</a:t>
            </a:r>
          </a:p>
          <a:p>
            <a:pPr marL="444500" indent="-342900">
              <a:buFont typeface="+mj-lt"/>
              <a:buAutoNum type="arabicPeriod"/>
            </a:pPr>
            <a:r>
              <a:rPr lang="en-US" sz="2600" dirty="0">
                <a:latin typeface="Calibri" panose="020F0502020204030204" pitchFamily="34" charset="0"/>
                <a:cs typeface="Calibri" panose="020F0502020204030204" pitchFamily="34" charset="0"/>
              </a:rPr>
              <a:t>Mapping Tokens to Subject Codes</a:t>
            </a:r>
          </a:p>
          <a:p>
            <a:pPr marL="444500" indent="-342900">
              <a:buFont typeface="+mj-lt"/>
              <a:buAutoNum type="arabicPeriod"/>
            </a:pPr>
            <a:r>
              <a:rPr lang="en-US" sz="2600" dirty="0">
                <a:latin typeface="Calibri" panose="020F0502020204030204" pitchFamily="34" charset="0"/>
                <a:cs typeface="Calibri" panose="020F0502020204030204" pitchFamily="34" charset="0"/>
              </a:rPr>
              <a:t>Text Structuring</a:t>
            </a:r>
          </a:p>
          <a:p>
            <a:pPr marL="444500" indent="-342900">
              <a:buFont typeface="+mj-lt"/>
              <a:buAutoNum type="arabicPeriod"/>
            </a:pPr>
            <a:r>
              <a:rPr lang="en-US" sz="2600" dirty="0">
                <a:latin typeface="Calibri" panose="020F0502020204030204" pitchFamily="34" charset="0"/>
                <a:cs typeface="Calibri" panose="020F0502020204030204" pitchFamily="34" charset="0"/>
              </a:rPr>
              <a:t>News Schema Model</a:t>
            </a:r>
          </a:p>
          <a:p>
            <a:pPr marL="444500" indent="-342900">
              <a:buFont typeface="+mj-lt"/>
              <a:buAutoNum type="arabicPeriod"/>
            </a:pPr>
            <a:r>
              <a:rPr lang="en-US" sz="2600" dirty="0">
                <a:latin typeface="Calibri" panose="020F0502020204030204" pitchFamily="34" charset="0"/>
                <a:cs typeface="Calibri" panose="020F0502020204030204" pitchFamily="34" charset="0"/>
              </a:rPr>
              <a:t>Classifying Intent &amp; Identifying Topical Statements</a:t>
            </a:r>
          </a:p>
          <a:p>
            <a:pPr marL="444500" indent="-342900">
              <a:buFont typeface="+mj-lt"/>
              <a:buAutoNum type="arabicPeriod"/>
            </a:pPr>
            <a:r>
              <a:rPr lang="en-US" sz="2600" dirty="0">
                <a:latin typeface="Calibri" panose="020F0502020204030204" pitchFamily="34" charset="0"/>
                <a:cs typeface="Calibri" panose="020F0502020204030204" pitchFamily="34" charset="0"/>
              </a:rPr>
              <a:t>Identifying Relationships Between Concepts</a:t>
            </a:r>
          </a:p>
          <a:p>
            <a:pPr marL="444500" indent="-342900">
              <a:buFont typeface="+mj-lt"/>
              <a:buAutoNum type="arabicPeriod"/>
            </a:pPr>
            <a:r>
              <a:rPr lang="en-US" sz="2600" dirty="0">
                <a:latin typeface="Calibri" panose="020F0502020204030204" pitchFamily="34" charset="0"/>
                <a:cs typeface="Calibri" panose="020F0502020204030204" pitchFamily="34" charset="0"/>
              </a:rPr>
              <a:t>Relationship Weighting</a:t>
            </a:r>
          </a:p>
          <a:p>
            <a:pPr marL="444500" indent="-342900">
              <a:buFont typeface="+mj-lt"/>
              <a:buAutoNum type="arabicPeriod"/>
            </a:pPr>
            <a:r>
              <a:rPr lang="en-US" sz="2600" dirty="0">
                <a:latin typeface="Calibri" panose="020F0502020204030204" pitchFamily="34" charset="0"/>
                <a:cs typeface="Calibri" panose="020F0502020204030204" pitchFamily="34" charset="0"/>
              </a:rPr>
              <a:t>Final Data Structures and Retrieval</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64</a:t>
            </a:fld>
            <a:endParaRPr lang="en-US" sz="900">
              <a:solidFill>
                <a:schemeClr val="lt1"/>
              </a:solidFill>
            </a:endParaRPr>
          </a:p>
        </p:txBody>
      </p:sp>
    </p:spTree>
    <p:extLst>
      <p:ext uri="{BB962C8B-B14F-4D97-AF65-F5344CB8AC3E}">
        <p14:creationId xmlns:p14="http://schemas.microsoft.com/office/powerpoint/2010/main" val="372436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1017080"/>
          </a:xfrm>
        </p:spPr>
        <p:txBody>
          <a:bodyPr/>
          <a:lstStyle/>
          <a:p>
            <a:r>
              <a:rPr lang="en-US" sz="3000" dirty="0"/>
              <a:t>Example : DR-LINK (</a:t>
            </a:r>
            <a:r>
              <a:rPr lang="en-US" sz="3000" dirty="0">
                <a:latin typeface="Calibri" panose="020F0502020204030204" pitchFamily="34" charset="0"/>
                <a:cs typeface="Calibri" panose="020F0502020204030204" pitchFamily="34" charset="0"/>
              </a:rPr>
              <a:t>Document Retrieval through Linguistic Knowledge) </a:t>
            </a:r>
            <a:r>
              <a:rPr lang="en-US" sz="3000" dirty="0"/>
              <a:t>- </a:t>
            </a:r>
            <a:r>
              <a:rPr lang="en-US" sz="3000" b="1" dirty="0" err="1"/>
              <a:t>Textwise</a:t>
            </a:r>
            <a:r>
              <a:rPr lang="en-US" sz="3000" b="1" dirty="0"/>
              <a:t> System</a:t>
            </a:r>
            <a:endParaRPr lang="en-US" sz="3000" dirty="0"/>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074015"/>
            <a:ext cx="10977033" cy="4929219"/>
          </a:xfrm>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Lexical analysis &amp; term phrases</a:t>
            </a:r>
          </a:p>
          <a:p>
            <a:pPr marL="931418" lvl="1" indent="-342900"/>
            <a:r>
              <a:rPr lang="en-US" sz="2600" dirty="0">
                <a:latin typeface="Calibri" panose="020F0502020204030204" pitchFamily="34" charset="0"/>
                <a:cs typeface="Calibri" panose="020F0502020204030204" pitchFamily="34" charset="0"/>
              </a:rPr>
              <a:t>Basic aspects of the text, like </a:t>
            </a:r>
            <a:r>
              <a:rPr lang="en-US" sz="2600" b="1" dirty="0">
                <a:latin typeface="Calibri" panose="020F0502020204030204" pitchFamily="34" charset="0"/>
                <a:cs typeface="Calibri" panose="020F0502020204030204" pitchFamily="34" charset="0"/>
              </a:rPr>
              <a:t>verb tense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plurality</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part of speech</a:t>
            </a:r>
            <a:r>
              <a:rPr lang="en-US" sz="2600" dirty="0">
                <a:latin typeface="Calibri" panose="020F0502020204030204" pitchFamily="34" charset="0"/>
                <a:cs typeface="Calibri" panose="020F0502020204030204" pitchFamily="34" charset="0"/>
              </a:rPr>
              <a:t>.</a:t>
            </a:r>
          </a:p>
          <a:p>
            <a:pPr marL="931418" lvl="1" indent="-342900"/>
            <a:r>
              <a:rPr lang="en-US" sz="2600" b="1" dirty="0">
                <a:latin typeface="Calibri" panose="020F0502020204030204" pitchFamily="34" charset="0"/>
                <a:cs typeface="Calibri" panose="020F0502020204030204" pitchFamily="34" charset="0"/>
              </a:rPr>
              <a:t>Term phrases</a:t>
            </a:r>
            <a:r>
              <a:rPr lang="en-US" sz="2600" dirty="0">
                <a:latin typeface="Calibri" panose="020F0502020204030204" pitchFamily="34" charset="0"/>
                <a:cs typeface="Calibri" panose="020F0502020204030204" pitchFamily="34" charset="0"/>
              </a:rPr>
              <a:t> are important for creating a searchable index</a:t>
            </a:r>
          </a:p>
          <a:p>
            <a:pPr marL="444500" indent="-342900">
              <a:buFont typeface="+mj-lt"/>
              <a:buAutoNum type="arabicPeriod"/>
            </a:pPr>
            <a:r>
              <a:rPr lang="en-US" sz="2600" dirty="0">
                <a:latin typeface="Calibri" panose="020F0502020204030204" pitchFamily="34" charset="0"/>
                <a:cs typeface="Calibri" panose="020F0502020204030204" pitchFamily="34" charset="0"/>
              </a:rPr>
              <a:t>Higher-level linguistic processing</a:t>
            </a:r>
          </a:p>
          <a:p>
            <a:pPr marL="931418" lvl="1" indent="-342900"/>
            <a:r>
              <a:rPr lang="en-US" sz="2600" b="1" dirty="0">
                <a:latin typeface="Calibri" panose="020F0502020204030204" pitchFamily="34" charset="0"/>
                <a:cs typeface="Calibri" panose="020F0502020204030204" pitchFamily="34" charset="0"/>
              </a:rPr>
              <a:t>Relationship concept detectors</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conceptual graph generators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conceptual graph matchers</a:t>
            </a:r>
            <a:r>
              <a:rPr lang="en-US" sz="2600" dirty="0">
                <a:latin typeface="Calibri" panose="020F0502020204030204" pitchFamily="34" charset="0"/>
                <a:cs typeface="Calibri" panose="020F0502020204030204" pitchFamily="34" charset="0"/>
              </a:rPr>
              <a:t> are functional components in this NLP system.</a:t>
            </a:r>
          </a:p>
          <a:p>
            <a:pPr marL="931418" lvl="1" indent="-342900"/>
            <a:r>
              <a:rPr lang="en-US" sz="2600" dirty="0">
                <a:latin typeface="Calibri" panose="020F0502020204030204" pitchFamily="34" charset="0"/>
                <a:cs typeface="Calibri" panose="020F0502020204030204" pitchFamily="34" charset="0"/>
              </a:rPr>
              <a:t>The system aims to detect </a:t>
            </a:r>
            <a:r>
              <a:rPr lang="en-US" sz="2600" b="1" dirty="0">
                <a:latin typeface="Calibri" panose="020F0502020204030204" pitchFamily="34" charset="0"/>
                <a:cs typeface="Calibri" panose="020F0502020204030204" pitchFamily="34" charset="0"/>
              </a:rPr>
              <a:t>semantic relationships</a:t>
            </a:r>
            <a:r>
              <a:rPr lang="en-US" sz="2600" dirty="0">
                <a:latin typeface="Calibri" panose="020F0502020204030204" pitchFamily="34" charset="0"/>
                <a:cs typeface="Calibri" panose="020F0502020204030204" pitchFamily="34" charset="0"/>
              </a:rPr>
              <a:t> (meaning between words or concepts) and </a:t>
            </a:r>
            <a:r>
              <a:rPr lang="en-US" sz="2600" b="1" dirty="0">
                <a:latin typeface="Calibri" panose="020F0502020204030204" pitchFamily="34" charset="0"/>
                <a:cs typeface="Calibri" panose="020F0502020204030204" pitchFamily="34" charset="0"/>
              </a:rPr>
              <a:t>discourse-level relationships</a:t>
            </a:r>
            <a:r>
              <a:rPr lang="en-US" sz="2600" dirty="0">
                <a:latin typeface="Calibri" panose="020F0502020204030204" pitchFamily="34" charset="0"/>
                <a:cs typeface="Calibri" panose="020F0502020204030204" pitchFamily="34" charset="0"/>
              </a:rPr>
              <a:t> (meaning how different parts of the text relate to each other in terms of argument, story, or description).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65</a:t>
            </a:fld>
            <a:endParaRPr lang="en-US" sz="900">
              <a:solidFill>
                <a:schemeClr val="lt1"/>
              </a:solidFill>
            </a:endParaRPr>
          </a:p>
        </p:txBody>
      </p:sp>
    </p:spTree>
    <p:extLst>
      <p:ext uri="{BB962C8B-B14F-4D97-AF65-F5344CB8AC3E}">
        <p14:creationId xmlns:p14="http://schemas.microsoft.com/office/powerpoint/2010/main" val="2372301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295275"/>
            <a:ext cx="10977033" cy="5856143"/>
          </a:xfrm>
        </p:spPr>
        <p:txBody>
          <a:bodyPr/>
          <a:lstStyle/>
          <a:p>
            <a:pPr marL="444500" indent="-342900">
              <a:buFont typeface="+mj-lt"/>
              <a:buAutoNum type="arabicPeriod" startAt="3"/>
            </a:pPr>
            <a:r>
              <a:rPr lang="en-US" sz="2500" dirty="0">
                <a:latin typeface="Calibri" panose="020F0502020204030204" pitchFamily="34" charset="0"/>
                <a:cs typeface="Calibri" panose="020F0502020204030204" pitchFamily="34" charset="0"/>
              </a:rPr>
              <a:t>Mapping tokens to subject codes</a:t>
            </a:r>
          </a:p>
          <a:p>
            <a:pPr marL="931418" lvl="1" indent="-342900"/>
            <a:r>
              <a:rPr lang="en-US" sz="2500" dirty="0">
                <a:latin typeface="Calibri" panose="020F0502020204030204" pitchFamily="34" charset="0"/>
                <a:cs typeface="Calibri" panose="020F0502020204030204" pitchFamily="34" charset="0"/>
              </a:rPr>
              <a:t>Mapping </a:t>
            </a:r>
            <a:r>
              <a:rPr lang="en-US" sz="2500" b="1" dirty="0">
                <a:latin typeface="Calibri" panose="020F0502020204030204" pitchFamily="34" charset="0"/>
                <a:cs typeface="Calibri" panose="020F0502020204030204" pitchFamily="34" charset="0"/>
              </a:rPr>
              <a:t>tokens</a:t>
            </a:r>
            <a:r>
              <a:rPr lang="en-US" sz="2500" dirty="0">
                <a:latin typeface="Calibri" panose="020F0502020204030204" pitchFamily="34" charset="0"/>
                <a:cs typeface="Calibri" panose="020F0502020204030204" pitchFamily="34" charset="0"/>
              </a:rPr>
              <a:t> (individual words or phrases) in the document to </a:t>
            </a:r>
            <a:r>
              <a:rPr lang="en-US" sz="2500" b="1" dirty="0">
                <a:latin typeface="Calibri" panose="020F0502020204030204" pitchFamily="34" charset="0"/>
                <a:cs typeface="Calibri" panose="020F0502020204030204" pitchFamily="34" charset="0"/>
              </a:rPr>
              <a:t>subject codes</a:t>
            </a:r>
            <a:r>
              <a:rPr lang="en-US" sz="2500" dirty="0">
                <a:latin typeface="Calibri" panose="020F0502020204030204" pitchFamily="34" charset="0"/>
                <a:cs typeface="Calibri" panose="020F0502020204030204" pitchFamily="34" charset="0"/>
              </a:rPr>
              <a:t> as defined by a dictionary like the </a:t>
            </a:r>
            <a:r>
              <a:rPr lang="en-US" sz="2500" b="1" dirty="0" err="1">
                <a:latin typeface="Calibri" panose="020F0502020204030204" pitchFamily="34" charset="0"/>
                <a:cs typeface="Calibri" panose="020F0502020204030204" pitchFamily="34" charset="0"/>
              </a:rPr>
              <a:t>longman’s</a:t>
            </a:r>
            <a:r>
              <a:rPr lang="en-US" sz="2500" b="1" dirty="0">
                <a:latin typeface="Calibri" panose="020F0502020204030204" pitchFamily="34" charset="0"/>
                <a:cs typeface="Calibri" panose="020F0502020204030204" pitchFamily="34" charset="0"/>
              </a:rPr>
              <a:t> dictionary of common </a:t>
            </a:r>
            <a:r>
              <a:rPr lang="en-US" sz="2500" b="1" dirty="0" err="1">
                <a:latin typeface="Calibri" panose="020F0502020204030204" pitchFamily="34" charset="0"/>
                <a:cs typeface="Calibri" panose="020F0502020204030204" pitchFamily="34" charset="0"/>
              </a:rPr>
              <a:t>english</a:t>
            </a:r>
            <a:r>
              <a:rPr lang="en-US" sz="2500" b="1" dirty="0">
                <a:latin typeface="Calibri" panose="020F0502020204030204" pitchFamily="34" charset="0"/>
                <a:cs typeface="Calibri" panose="020F0502020204030204" pitchFamily="34" charset="0"/>
              </a:rPr>
              <a:t> (LDOCE)</a:t>
            </a:r>
            <a:r>
              <a:rPr lang="en-US" sz="2500" dirty="0">
                <a:latin typeface="Calibri" panose="020F0502020204030204" pitchFamily="34" charset="0"/>
                <a:cs typeface="Calibri" panose="020F0502020204030204" pitchFamily="34" charset="0"/>
              </a:rPr>
              <a:t>.</a:t>
            </a:r>
          </a:p>
          <a:p>
            <a:pPr marL="931418" lvl="1" indent="-342900"/>
            <a:r>
              <a:rPr lang="en-US" sz="2500" b="1" dirty="0">
                <a:latin typeface="Calibri" panose="020F0502020204030204" pitchFamily="34" charset="0"/>
                <a:cs typeface="Calibri" panose="020F0502020204030204" pitchFamily="34" charset="0"/>
              </a:rPr>
              <a:t>Disambiguation </a:t>
            </a:r>
            <a:r>
              <a:rPr lang="en-US" sz="2500" dirty="0">
                <a:latin typeface="Calibri" panose="020F0502020204030204" pitchFamily="34" charset="0"/>
                <a:cs typeface="Calibri" panose="020F0502020204030204" pitchFamily="34" charset="0"/>
              </a:rPr>
              <a:t>(e.g., "bank" as a riverbank vs. financial bank) is performed using statistical relationships between terms and the ordering of subject codes to determine which </a:t>
            </a:r>
            <a:r>
              <a:rPr lang="en-US" sz="2500" b="1" dirty="0">
                <a:latin typeface="Calibri" panose="020F0502020204030204" pitchFamily="34" charset="0"/>
                <a:cs typeface="Calibri" panose="020F0502020204030204" pitchFamily="34" charset="0"/>
              </a:rPr>
              <a:t>category a token </a:t>
            </a:r>
            <a:r>
              <a:rPr lang="en-US" sz="2500" dirty="0">
                <a:latin typeface="Calibri" panose="020F0502020204030204" pitchFamily="34" charset="0"/>
                <a:cs typeface="Calibri" panose="020F0502020204030204" pitchFamily="34" charset="0"/>
              </a:rPr>
              <a:t>most likely belongs to.</a:t>
            </a:r>
          </a:p>
          <a:p>
            <a:pPr marL="444500" indent="-342900">
              <a:buFont typeface="+mj-lt"/>
              <a:buAutoNum type="arabicPeriod" startAt="3"/>
            </a:pPr>
            <a:r>
              <a:rPr lang="en-US" sz="2500" dirty="0">
                <a:latin typeface="Calibri" panose="020F0502020204030204" pitchFamily="34" charset="0"/>
                <a:cs typeface="Calibri" panose="020F0502020204030204" pitchFamily="34" charset="0"/>
              </a:rPr>
              <a:t>Text structuring</a:t>
            </a:r>
          </a:p>
          <a:p>
            <a:pPr marL="931418" lvl="1" indent="-342900"/>
            <a:r>
              <a:rPr lang="en-US" sz="2500" dirty="0">
                <a:latin typeface="Calibri" panose="020F0502020204030204" pitchFamily="34" charset="0"/>
                <a:cs typeface="Calibri" panose="020F0502020204030204" pitchFamily="34" charset="0"/>
              </a:rPr>
              <a:t>The system to assign </a:t>
            </a:r>
            <a:r>
              <a:rPr lang="en-US" sz="2500" b="1" dirty="0">
                <a:latin typeface="Calibri" panose="020F0502020204030204" pitchFamily="34" charset="0"/>
                <a:cs typeface="Calibri" panose="020F0502020204030204" pitchFamily="34" charset="0"/>
              </a:rPr>
              <a:t>higher weight</a:t>
            </a:r>
            <a:r>
              <a:rPr lang="en-US" sz="2500" dirty="0">
                <a:latin typeface="Calibri" panose="020F0502020204030204" pitchFamily="34" charset="0"/>
                <a:cs typeface="Calibri" panose="020F0502020204030204" pitchFamily="34" charset="0"/>
              </a:rPr>
              <a:t> to terms that belong to certain categories when performing a search.</a:t>
            </a:r>
          </a:p>
          <a:p>
            <a:pPr marL="931418" lvl="1" indent="-342900"/>
            <a:r>
              <a:rPr lang="en-US" sz="2500" dirty="0">
                <a:latin typeface="Calibri" panose="020F0502020204030204" pitchFamily="34" charset="0"/>
                <a:cs typeface="Calibri" panose="020F0502020204030204" pitchFamily="34" charset="0"/>
              </a:rPr>
              <a:t>Also includes identifying </a:t>
            </a:r>
            <a:r>
              <a:rPr lang="en-US" sz="2500" b="1" dirty="0">
                <a:latin typeface="Calibri" panose="020F0502020204030204" pitchFamily="34" charset="0"/>
                <a:cs typeface="Calibri" panose="020F0502020204030204" pitchFamily="34" charset="0"/>
              </a:rPr>
              <a:t>topic statements</a:t>
            </a:r>
            <a:r>
              <a:rPr lang="en-US" sz="2500" dirty="0">
                <a:latin typeface="Calibri" panose="020F0502020204030204" pitchFamily="34" charset="0"/>
                <a:cs typeface="Calibri" panose="020F0502020204030204" pitchFamily="34" charset="0"/>
              </a:rPr>
              <a:t>, such as determining if the text is talking about the </a:t>
            </a:r>
            <a:r>
              <a:rPr lang="en-US" sz="2500" b="1" dirty="0">
                <a:latin typeface="Calibri" panose="020F0502020204030204" pitchFamily="34" charset="0"/>
                <a:cs typeface="Calibri" panose="020F0502020204030204" pitchFamily="34" charset="0"/>
              </a:rPr>
              <a:t>past</a:t>
            </a:r>
            <a:r>
              <a:rPr lang="en-US" sz="2500" dirty="0">
                <a:latin typeface="Calibri" panose="020F0502020204030204" pitchFamily="34" charset="0"/>
                <a:cs typeface="Calibri" panose="020F0502020204030204" pitchFamily="34" charset="0"/>
              </a:rPr>
              <a:t>, </a:t>
            </a:r>
            <a:r>
              <a:rPr lang="en-US" sz="2500" b="1" dirty="0">
                <a:latin typeface="Calibri" panose="020F0502020204030204" pitchFamily="34" charset="0"/>
                <a:cs typeface="Calibri" panose="020F0502020204030204" pitchFamily="34" charset="0"/>
              </a:rPr>
              <a:t>present</a:t>
            </a:r>
            <a:r>
              <a:rPr lang="en-US" sz="2500" dirty="0">
                <a:latin typeface="Calibri" panose="020F0502020204030204" pitchFamily="34" charset="0"/>
                <a:cs typeface="Calibri" panose="020F0502020204030204" pitchFamily="34" charset="0"/>
              </a:rPr>
              <a:t>, or </a:t>
            </a:r>
            <a:r>
              <a:rPr lang="en-US" sz="2500" b="1" dirty="0">
                <a:latin typeface="Calibri" panose="020F0502020204030204" pitchFamily="34" charset="0"/>
                <a:cs typeface="Calibri" panose="020F0502020204030204" pitchFamily="34" charset="0"/>
              </a:rPr>
              <a:t>future</a:t>
            </a:r>
            <a:r>
              <a:rPr lang="en-US" sz="2500" dirty="0">
                <a:latin typeface="Calibri" panose="020F0502020204030204" pitchFamily="34" charset="0"/>
                <a:cs typeface="Calibri" panose="020F0502020204030204" pitchFamily="34" charset="0"/>
              </a:rPr>
              <a:t>.</a:t>
            </a:r>
          </a:p>
          <a:p>
            <a:pPr marL="931418" lvl="1" indent="-342900"/>
            <a:r>
              <a:rPr lang="en-US" sz="2500" b="1" dirty="0">
                <a:latin typeface="Calibri" panose="020F0502020204030204" pitchFamily="34" charset="0"/>
                <a:cs typeface="Calibri" panose="020F0502020204030204" pitchFamily="34" charset="0"/>
              </a:rPr>
              <a:t>Evaluation</a:t>
            </a:r>
            <a:r>
              <a:rPr lang="en-US" sz="2500" dirty="0">
                <a:latin typeface="Calibri" panose="020F0502020204030204" pitchFamily="34" charset="0"/>
                <a:cs typeface="Calibri" panose="020F0502020204030204" pitchFamily="34" charset="0"/>
              </a:rPr>
              <a:t> (opinions)  ,  </a:t>
            </a:r>
            <a:r>
              <a:rPr lang="en-US" sz="2500" b="1" dirty="0">
                <a:latin typeface="Calibri" panose="020F0502020204030204" pitchFamily="34" charset="0"/>
                <a:cs typeface="Calibri" panose="020F0502020204030204" pitchFamily="34" charset="0"/>
              </a:rPr>
              <a:t>Main event </a:t>
            </a:r>
            <a:r>
              <a:rPr lang="en-US" sz="2500" dirty="0">
                <a:latin typeface="Calibri" panose="020F0502020204030204" pitchFamily="34" charset="0"/>
                <a:cs typeface="Calibri" panose="020F0502020204030204" pitchFamily="34" charset="0"/>
              </a:rPr>
              <a:t>(basic facts) , </a:t>
            </a:r>
            <a:r>
              <a:rPr lang="en-US" sz="2500" b="1" dirty="0">
                <a:latin typeface="Calibri" panose="020F0502020204030204" pitchFamily="34" charset="0"/>
                <a:cs typeface="Calibri" panose="020F0502020204030204" pitchFamily="34" charset="0"/>
              </a:rPr>
              <a:t>Expectations</a:t>
            </a:r>
            <a:r>
              <a:rPr lang="en-US" sz="2500" dirty="0">
                <a:latin typeface="Calibri" panose="020F0502020204030204" pitchFamily="34" charset="0"/>
                <a:cs typeface="Calibri" panose="020F0502020204030204" pitchFamily="34" charset="0"/>
              </a:rPr>
              <a:t> (predictions)</a:t>
            </a:r>
          </a:p>
          <a:p>
            <a:pPr marL="444500" indent="-342900">
              <a:buFont typeface="+mj-lt"/>
              <a:buAutoNum type="arabicPeriod" startAt="3"/>
            </a:pPr>
            <a:endParaRPr lang="en-US" sz="25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66</a:t>
            </a:fld>
            <a:endParaRPr lang="en-US" sz="900">
              <a:solidFill>
                <a:schemeClr val="lt1"/>
              </a:solidFill>
            </a:endParaRPr>
          </a:p>
        </p:txBody>
      </p:sp>
    </p:spTree>
    <p:extLst>
      <p:ext uri="{BB962C8B-B14F-4D97-AF65-F5344CB8AC3E}">
        <p14:creationId xmlns:p14="http://schemas.microsoft.com/office/powerpoint/2010/main" val="3481301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50574"/>
            <a:ext cx="10977033" cy="5700844"/>
          </a:xfrm>
        </p:spPr>
        <p:txBody>
          <a:bodyPr/>
          <a:lstStyle/>
          <a:p>
            <a:pPr marL="444500" indent="-342900">
              <a:buFont typeface="+mj-lt"/>
              <a:buAutoNum type="arabicPeriod" startAt="5"/>
            </a:pPr>
            <a:r>
              <a:rPr lang="en-US" sz="2600" dirty="0">
                <a:latin typeface="Calibri" panose="020F0502020204030204" pitchFamily="34" charset="0"/>
                <a:cs typeface="Calibri" panose="020F0502020204030204" pitchFamily="34" charset="0"/>
              </a:rPr>
              <a:t>News Schema Model</a:t>
            </a:r>
          </a:p>
          <a:p>
            <a:pPr marL="931418" lvl="1" indent="-342900"/>
            <a:r>
              <a:rPr lang="en-US" sz="2600" dirty="0">
                <a:latin typeface="Calibri" panose="020F0502020204030204" pitchFamily="34" charset="0"/>
                <a:cs typeface="Calibri" panose="020F0502020204030204" pitchFamily="34" charset="0"/>
              </a:rPr>
              <a:t>The system uses a </a:t>
            </a:r>
            <a:r>
              <a:rPr lang="en-US" sz="2600" b="1" dirty="0">
                <a:latin typeface="Calibri" panose="020F0502020204030204" pitchFamily="34" charset="0"/>
                <a:cs typeface="Calibri" panose="020F0502020204030204" pitchFamily="34" charset="0"/>
              </a:rPr>
              <a:t>general model</a:t>
            </a:r>
            <a:r>
              <a:rPr lang="en-US" sz="2600" dirty="0">
                <a:latin typeface="Calibri" panose="020F0502020204030204" pitchFamily="34" charset="0"/>
                <a:cs typeface="Calibri" panose="020F0502020204030204" pitchFamily="34" charset="0"/>
              </a:rPr>
              <a:t> to understand the predicted structure of texts. </a:t>
            </a:r>
          </a:p>
          <a:p>
            <a:pPr marL="931418" lvl="1" indent="-342900"/>
            <a:r>
              <a:rPr lang="en-US" sz="2600" dirty="0">
                <a:latin typeface="Calibri" panose="020F0502020204030204" pitchFamily="34" charset="0"/>
                <a:cs typeface="Calibri" panose="020F0502020204030204" pitchFamily="34" charset="0"/>
              </a:rPr>
              <a:t>a schema consisting of different components like </a:t>
            </a:r>
            <a:r>
              <a:rPr lang="en-US" sz="2600" b="1" dirty="0">
                <a:latin typeface="Calibri" panose="020F0502020204030204" pitchFamily="34" charset="0"/>
                <a:cs typeface="Calibri" panose="020F0502020204030204" pitchFamily="34" charset="0"/>
              </a:rPr>
              <a:t>Circumstance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Consequence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Credentials</a:t>
            </a:r>
          </a:p>
          <a:p>
            <a:pPr marL="931418" lvl="1" indent="-342900"/>
            <a:r>
              <a:rPr lang="en-US" sz="2600" dirty="0">
                <a:latin typeface="Calibri" panose="020F0502020204030204" pitchFamily="34" charset="0"/>
                <a:cs typeface="Calibri" panose="020F0502020204030204" pitchFamily="34" charset="0"/>
              </a:rPr>
              <a:t>for example, if it’s about </a:t>
            </a:r>
            <a:r>
              <a:rPr lang="en-US" sz="2600" b="1" dirty="0">
                <a:latin typeface="Calibri" panose="020F0502020204030204" pitchFamily="34" charset="0"/>
                <a:cs typeface="Calibri" panose="020F0502020204030204" pitchFamily="34" charset="0"/>
              </a:rPr>
              <a:t>future activities</a:t>
            </a:r>
            <a:r>
              <a:rPr lang="en-US" sz="2600" dirty="0">
                <a:latin typeface="Calibri" panose="020F0502020204030204" pitchFamily="34" charset="0"/>
                <a:cs typeface="Calibri" panose="020F0502020204030204" pitchFamily="34" charset="0"/>
              </a:rPr>
              <a:t>, terms related to </a:t>
            </a:r>
            <a:r>
              <a:rPr lang="en-US" sz="2600" b="1" dirty="0">
                <a:latin typeface="Calibri" panose="020F0502020204030204" pitchFamily="34" charset="0"/>
                <a:cs typeface="Calibri" panose="020F0502020204030204" pitchFamily="34" charset="0"/>
              </a:rPr>
              <a:t>Expectations</a:t>
            </a:r>
            <a:r>
              <a:rPr lang="en-US" sz="2600" dirty="0">
                <a:latin typeface="Calibri" panose="020F0502020204030204" pitchFamily="34" charset="0"/>
                <a:cs typeface="Calibri" panose="020F0502020204030204" pitchFamily="34" charset="0"/>
              </a:rPr>
              <a:t> would be weighted higher, making the search more relevant to the user.</a:t>
            </a:r>
          </a:p>
          <a:p>
            <a:pPr marL="444500" indent="-342900">
              <a:buFont typeface="+mj-lt"/>
              <a:buAutoNum type="arabicPeriod" startAt="5"/>
            </a:pPr>
            <a:r>
              <a:rPr lang="en-US" sz="2600" dirty="0">
                <a:latin typeface="Calibri" panose="020F0502020204030204" pitchFamily="34" charset="0"/>
                <a:cs typeface="Calibri" panose="020F0502020204030204" pitchFamily="34" charset="0"/>
              </a:rPr>
              <a:t> Classifying Intent &amp; Identifying Topical Statements</a:t>
            </a:r>
          </a:p>
          <a:p>
            <a:pPr marL="1045718" lvl="1" indent="-457200"/>
            <a:r>
              <a:rPr lang="en-US" sz="2600" dirty="0">
                <a:latin typeface="Calibri" panose="020F0502020204030204" pitchFamily="34" charset="0"/>
                <a:cs typeface="Calibri" panose="020F0502020204030204" pitchFamily="34" charset="0"/>
              </a:rPr>
              <a:t>The system classifies the </a:t>
            </a:r>
            <a:r>
              <a:rPr lang="en-US" sz="2600" b="1" dirty="0">
                <a:latin typeface="Calibri" panose="020F0502020204030204" pitchFamily="34" charset="0"/>
                <a:cs typeface="Calibri" panose="020F0502020204030204" pitchFamily="34" charset="0"/>
              </a:rPr>
              <a:t>intent</a:t>
            </a:r>
            <a:r>
              <a:rPr lang="en-US" sz="2600" dirty="0">
                <a:latin typeface="Calibri" panose="020F0502020204030204" pitchFamily="34" charset="0"/>
                <a:cs typeface="Calibri" panose="020F0502020204030204" pitchFamily="34" charset="0"/>
              </a:rPr>
              <a:t> of the terms (whether they are part of a specific action, event, or concept  - </a:t>
            </a:r>
            <a:r>
              <a:rPr lang="en-US" sz="2600" b="1" dirty="0">
                <a:latin typeface="Calibri" panose="020F0502020204030204" pitchFamily="34" charset="0"/>
                <a:cs typeface="Calibri" panose="020F0502020204030204" pitchFamily="34" charset="0"/>
              </a:rPr>
              <a:t>Predictive and Evaluative</a:t>
            </a:r>
            <a:r>
              <a:rPr lang="en-US" sz="2600" dirty="0">
                <a:latin typeface="Calibri" panose="020F0502020204030204" pitchFamily="34" charset="0"/>
                <a:cs typeface="Calibri" panose="020F0502020204030204" pitchFamily="34" charset="0"/>
              </a:rPr>
              <a:t>) and identifies the </a:t>
            </a:r>
            <a:r>
              <a:rPr lang="en-US" sz="2600" b="1" dirty="0">
                <a:latin typeface="Calibri" panose="020F0502020204030204" pitchFamily="34" charset="0"/>
                <a:cs typeface="Calibri" panose="020F0502020204030204" pitchFamily="34" charset="0"/>
              </a:rPr>
              <a:t>topical statements</a:t>
            </a:r>
            <a:r>
              <a:rPr lang="en-US" sz="2600" dirty="0">
                <a:latin typeface="Calibri" panose="020F0502020204030204" pitchFamily="34" charset="0"/>
                <a:cs typeface="Calibri" panose="020F0502020204030204" pitchFamily="34" charset="0"/>
              </a:rPr>
              <a:t> (main ideas or themes) within the text.</a:t>
            </a:r>
          </a:p>
          <a:p>
            <a:pPr marL="444500" indent="-342900">
              <a:buFont typeface="+mj-lt"/>
              <a:buAutoNum type="arabicPeriod" startAt="5"/>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67</a:t>
            </a:fld>
            <a:endParaRPr lang="en-US" sz="900">
              <a:solidFill>
                <a:schemeClr val="lt1"/>
              </a:solidFill>
            </a:endParaRPr>
          </a:p>
        </p:txBody>
      </p:sp>
    </p:spTree>
    <p:extLst>
      <p:ext uri="{BB962C8B-B14F-4D97-AF65-F5344CB8AC3E}">
        <p14:creationId xmlns:p14="http://schemas.microsoft.com/office/powerpoint/2010/main" val="9058046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10817"/>
            <a:ext cx="10977033" cy="5740601"/>
          </a:xfrm>
        </p:spPr>
        <p:txBody>
          <a:bodyPr/>
          <a:lstStyle/>
          <a:p>
            <a:pPr marL="444500" indent="-342900">
              <a:buFont typeface="+mj-lt"/>
              <a:buAutoNum type="arabicPeriod" startAt="7"/>
            </a:pPr>
            <a:r>
              <a:rPr lang="en-US" sz="2600" dirty="0">
                <a:latin typeface="Calibri" panose="020F0502020204030204" pitchFamily="34" charset="0"/>
                <a:cs typeface="Calibri" panose="020F0502020204030204" pitchFamily="34" charset="0"/>
              </a:rPr>
              <a:t>Identifying Relationships Between Concepts</a:t>
            </a:r>
          </a:p>
          <a:p>
            <a:pPr marL="931418" lvl="1" indent="-342900"/>
            <a:r>
              <a:rPr lang="en-US" sz="2600" dirty="0">
                <a:latin typeface="Calibri" panose="020F0502020204030204" pitchFamily="34" charset="0"/>
                <a:cs typeface="Calibri" panose="020F0502020204030204" pitchFamily="34" charset="0"/>
              </a:rPr>
              <a:t>identifies the </a:t>
            </a:r>
            <a:r>
              <a:rPr lang="en-US" sz="2600" b="1" dirty="0">
                <a:latin typeface="Calibri" panose="020F0502020204030204" pitchFamily="34" charset="0"/>
                <a:cs typeface="Calibri" panose="020F0502020204030204" pitchFamily="34" charset="0"/>
              </a:rPr>
              <a:t>relationships</a:t>
            </a:r>
            <a:r>
              <a:rPr lang="en-US" sz="2600" dirty="0">
                <a:latin typeface="Calibri" panose="020F0502020204030204" pitchFamily="34" charset="0"/>
                <a:cs typeface="Calibri" panose="020F0502020204030204" pitchFamily="34" charset="0"/>
              </a:rPr>
              <a:t> between different topics , These relationships are critical because they help understand the cause-and-effect</a:t>
            </a:r>
          </a:p>
          <a:p>
            <a:pPr marL="931418" lvl="1" indent="-342900"/>
            <a:r>
              <a:rPr lang="en-US" sz="2600" dirty="0">
                <a:latin typeface="Calibri" panose="020F0502020204030204" pitchFamily="34" charset="0"/>
                <a:cs typeface="Calibri" panose="020F0502020204030204" pitchFamily="34" charset="0"/>
              </a:rPr>
              <a:t>For example, it might identify two topics: </a:t>
            </a:r>
            <a:r>
              <a:rPr lang="en-US" sz="2600" b="1" dirty="0">
                <a:latin typeface="Calibri" panose="020F0502020204030204" pitchFamily="34" charset="0"/>
                <a:cs typeface="Calibri" panose="020F0502020204030204" pitchFamily="34" charset="0"/>
              </a:rPr>
              <a:t>“national elections”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“guerrilla warfare”</a:t>
            </a:r>
            <a:r>
              <a:rPr lang="en-US" sz="2600" dirty="0">
                <a:latin typeface="Calibri" panose="020F0502020204030204" pitchFamily="34" charset="0"/>
                <a:cs typeface="Calibri" panose="020F0502020204030204" pitchFamily="34" charset="0"/>
              </a:rPr>
              <a:t>, and the system could determine whether one </a:t>
            </a:r>
            <a:r>
              <a:rPr lang="en-US" sz="2600" b="1" dirty="0">
                <a:latin typeface="Calibri" panose="020F0502020204030204" pitchFamily="34" charset="0"/>
                <a:cs typeface="Calibri" panose="020F0502020204030204" pitchFamily="34" charset="0"/>
              </a:rPr>
              <a:t>caused</a:t>
            </a:r>
            <a:r>
              <a:rPr lang="en-US" sz="2600" dirty="0">
                <a:latin typeface="Calibri" panose="020F0502020204030204" pitchFamily="34" charset="0"/>
                <a:cs typeface="Calibri" panose="020F0502020204030204" pitchFamily="34" charset="0"/>
              </a:rPr>
              <a:t> the other.</a:t>
            </a:r>
          </a:p>
          <a:p>
            <a:pPr marL="615950" indent="-514350">
              <a:buFont typeface="+mj-lt"/>
              <a:buAutoNum type="arabicPeriod" startAt="9"/>
            </a:pPr>
            <a:r>
              <a:rPr lang="en-US" sz="2600" dirty="0">
                <a:latin typeface="Calibri" panose="020F0502020204030204" pitchFamily="34" charset="0"/>
                <a:cs typeface="Calibri" panose="020F0502020204030204" pitchFamily="34" charset="0"/>
              </a:rPr>
              <a:t>Final Data Structures and Retrieval</a:t>
            </a:r>
          </a:p>
          <a:p>
            <a:pPr marL="1102868" lvl="1" indent="-514350"/>
            <a:r>
              <a:rPr lang="en-US" sz="2600" dirty="0">
                <a:latin typeface="Calibri" panose="020F0502020204030204" pitchFamily="34" charset="0"/>
                <a:cs typeface="Calibri" panose="020F0502020204030204" pitchFamily="34" charset="0"/>
              </a:rPr>
              <a:t>After identifying and structuring the relationships and semantic information, the NLP system stores this additional data in </a:t>
            </a:r>
            <a:r>
              <a:rPr lang="en-US" sz="2600" b="1" dirty="0">
                <a:latin typeface="Calibri" panose="020F0502020204030204" pitchFamily="34" charset="0"/>
                <a:cs typeface="Calibri" panose="020F0502020204030204" pitchFamily="34" charset="0"/>
              </a:rPr>
              <a:t>data structures</a:t>
            </a:r>
            <a:r>
              <a:rPr lang="en-US" sz="2600" dirty="0">
                <a:latin typeface="Calibri" panose="020F0502020204030204" pitchFamily="34" charset="0"/>
                <a:cs typeface="Calibri" panose="020F0502020204030204" pitchFamily="34" charset="0"/>
              </a:rPr>
              <a:t> associated with each document.</a:t>
            </a:r>
          </a:p>
          <a:p>
            <a:pPr marL="444500" indent="-342900">
              <a:buFont typeface="+mj-lt"/>
              <a:buAutoNum type="arabicPeriod" startAt="9"/>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68</a:t>
            </a:fld>
            <a:endParaRPr lang="en-US" sz="900">
              <a:solidFill>
                <a:schemeClr val="lt1"/>
              </a:solidFill>
            </a:endParaRPr>
          </a:p>
        </p:txBody>
      </p:sp>
    </p:spTree>
    <p:extLst>
      <p:ext uri="{BB962C8B-B14F-4D97-AF65-F5344CB8AC3E}">
        <p14:creationId xmlns:p14="http://schemas.microsoft.com/office/powerpoint/2010/main" val="924393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10817"/>
            <a:ext cx="10977033" cy="5740601"/>
          </a:xfrm>
        </p:spPr>
        <p:txBody>
          <a:bodyPr/>
          <a:lstStyle/>
          <a:p>
            <a:pPr marL="444500" indent="-342900">
              <a:buFont typeface="+mj-lt"/>
              <a:buAutoNum type="arabicPeriod" startAt="8"/>
            </a:pPr>
            <a:r>
              <a:rPr lang="en-US" sz="2600" dirty="0">
                <a:latin typeface="Calibri" panose="020F0502020204030204" pitchFamily="34" charset="0"/>
                <a:cs typeface="Calibri" panose="020F0502020204030204" pitchFamily="34" charset="0"/>
              </a:rPr>
              <a:t>Relationship Weighting</a:t>
            </a:r>
          </a:p>
          <a:p>
            <a:pPr marL="931418" lvl="1" indent="-342900"/>
            <a:r>
              <a:rPr lang="en-US" sz="2600" dirty="0">
                <a:latin typeface="Calibri" panose="020F0502020204030204" pitchFamily="34" charset="0"/>
                <a:cs typeface="Calibri" panose="020F0502020204030204" pitchFamily="34" charset="0"/>
              </a:rPr>
              <a:t>the system assigns </a:t>
            </a:r>
            <a:r>
              <a:rPr lang="en-US" sz="2600" b="1" dirty="0">
                <a:latin typeface="Calibri" panose="020F0502020204030204" pitchFamily="34" charset="0"/>
                <a:cs typeface="Calibri" panose="020F0502020204030204" pitchFamily="34" charset="0"/>
              </a:rPr>
              <a:t>weights</a:t>
            </a:r>
            <a:r>
              <a:rPr lang="en-US" sz="2600" dirty="0">
                <a:latin typeface="Calibri" panose="020F0502020204030204" pitchFamily="34" charset="0"/>
                <a:cs typeface="Calibri" panose="020F0502020204030204" pitchFamily="34" charset="0"/>
              </a:rPr>
              <a:t> to these relationships. A typical relationship is expressed as a </a:t>
            </a:r>
            <a:r>
              <a:rPr lang="en-US" sz="2600" b="1" dirty="0">
                <a:latin typeface="Calibri" panose="020F0502020204030204" pitchFamily="34" charset="0"/>
                <a:cs typeface="Calibri" panose="020F0502020204030204" pitchFamily="34" charset="0"/>
              </a:rPr>
              <a:t>triple</a:t>
            </a:r>
          </a:p>
          <a:p>
            <a:pPr marL="931418" lvl="1" indent="-342900"/>
            <a:r>
              <a:rPr lang="en-US" sz="2600" dirty="0">
                <a:latin typeface="Calibri" panose="020F0502020204030204" pitchFamily="34" charset="0"/>
                <a:cs typeface="Calibri" panose="020F0502020204030204" pitchFamily="34" charset="0"/>
              </a:rPr>
              <a:t>for example, "Concept 1" </a:t>
            </a:r>
            <a:r>
              <a:rPr lang="en-US" sz="2600" b="1" dirty="0">
                <a:latin typeface="Calibri" panose="020F0502020204030204" pitchFamily="34" charset="0"/>
                <a:cs typeface="Calibri" panose="020F0502020204030204" pitchFamily="34" charset="0"/>
              </a:rPr>
              <a:t>(relationship)</a:t>
            </a:r>
            <a:r>
              <a:rPr lang="en-US" sz="2600" dirty="0">
                <a:latin typeface="Calibri" panose="020F0502020204030204" pitchFamily="34" charset="0"/>
                <a:cs typeface="Calibri" panose="020F0502020204030204" pitchFamily="34" charset="0"/>
              </a:rPr>
              <a:t> "Concept 2". </a:t>
            </a:r>
            <a:endParaRPr lang="en-US" sz="2600" b="1" dirty="0">
              <a:latin typeface="Calibri" panose="020F0502020204030204" pitchFamily="34" charset="0"/>
              <a:cs typeface="Calibri" panose="020F0502020204030204" pitchFamily="34" charset="0"/>
            </a:endParaRPr>
          </a:p>
          <a:p>
            <a:pPr marL="931418" lvl="1" indent="-342900"/>
            <a:r>
              <a:rPr lang="en-US" sz="2600" b="1" dirty="0">
                <a:latin typeface="Calibri" panose="020F0502020204030204" pitchFamily="34" charset="0"/>
                <a:cs typeface="Calibri" panose="020F0502020204030204" pitchFamily="34" charset="0"/>
              </a:rPr>
              <a:t>Statistical data </a:t>
            </a:r>
            <a:r>
              <a:rPr lang="en-US" sz="2600" dirty="0">
                <a:latin typeface="Calibri" panose="020F0502020204030204" pitchFamily="34" charset="0"/>
                <a:cs typeface="Calibri" panose="020F0502020204030204" pitchFamily="34" charset="0"/>
              </a:rPr>
              <a:t>about how often certain relationships appear in texts.</a:t>
            </a:r>
          </a:p>
          <a:p>
            <a:pPr marL="931418" lvl="1" indent="-342900"/>
            <a:r>
              <a:rPr lang="en-US" sz="2600" b="1" dirty="0">
                <a:latin typeface="Calibri" panose="020F0502020204030204" pitchFamily="34" charset="0"/>
                <a:cs typeface="Calibri" panose="020F0502020204030204" pitchFamily="34" charset="0"/>
              </a:rPr>
              <a:t>The words </a:t>
            </a:r>
            <a:r>
              <a:rPr lang="en-US" sz="2600" dirty="0">
                <a:latin typeface="Calibri" panose="020F0502020204030204" pitchFamily="34" charset="0"/>
                <a:cs typeface="Calibri" panose="020F0502020204030204" pitchFamily="34" charset="0"/>
              </a:rPr>
              <a:t>used in the relationship — for example, active verbs (e.g., “caused”) would likely receive higher weight than passive verbs (e.g., “was caused by”).</a:t>
            </a:r>
          </a:p>
          <a:p>
            <a:pPr marL="931418" lvl="1" indent="-342900"/>
            <a:r>
              <a:rPr lang="en-US" sz="2600" dirty="0">
                <a:latin typeface="Calibri" panose="020F0502020204030204" pitchFamily="34" charset="0"/>
                <a:cs typeface="Calibri" panose="020F0502020204030204" pitchFamily="34" charset="0"/>
              </a:rPr>
              <a:t>The strength of the relationship based on </a:t>
            </a:r>
            <a:r>
              <a:rPr lang="en-US" sz="2600" b="1" dirty="0">
                <a:latin typeface="Calibri" panose="020F0502020204030204" pitchFamily="34" charset="0"/>
                <a:cs typeface="Calibri" panose="020F0502020204030204" pitchFamily="34" charset="0"/>
              </a:rPr>
              <a:t>context</a:t>
            </a:r>
            <a:r>
              <a:rPr lang="en-US" sz="2600" dirty="0">
                <a:latin typeface="Calibri" panose="020F0502020204030204" pitchFamily="34" charset="0"/>
                <a:cs typeface="Calibri" panose="020F0502020204030204" pitchFamily="34" charset="0"/>
              </a:rPr>
              <a:t> (i.e., how strongly the relationship is expressed in the text).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69</a:t>
            </a:fld>
            <a:endParaRPr lang="en-US" sz="900">
              <a:solidFill>
                <a:schemeClr val="lt1"/>
              </a:solidFill>
            </a:endParaRPr>
          </a:p>
        </p:txBody>
      </p:sp>
    </p:spTree>
    <p:extLst>
      <p:ext uri="{BB962C8B-B14F-4D97-AF65-F5344CB8AC3E}">
        <p14:creationId xmlns:p14="http://schemas.microsoft.com/office/powerpoint/2010/main" val="186422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EBDE3B-63F7-4480-AF4B-7BFCB59EDCAD}"/>
              </a:ext>
            </a:extLst>
          </p:cNvPr>
          <p:cNvSpPr>
            <a:spLocks noGrp="1"/>
          </p:cNvSpPr>
          <p:nvPr>
            <p:ph type="title"/>
          </p:nvPr>
        </p:nvSpPr>
        <p:spPr/>
        <p:txBody>
          <a:bodyPr/>
          <a:lstStyle/>
          <a:p>
            <a:r>
              <a:rPr lang="en-US" dirty="0"/>
              <a:t>Summary</a:t>
            </a:r>
          </a:p>
        </p:txBody>
      </p:sp>
      <p:sp>
        <p:nvSpPr>
          <p:cNvPr id="5" name="Slide Number Placeholder 4">
            <a:extLst>
              <a:ext uri="{FF2B5EF4-FFF2-40B4-BE49-F238E27FC236}">
                <a16:creationId xmlns:a16="http://schemas.microsoft.com/office/drawing/2014/main" id="{644690DD-E320-4835-8B55-47076EDDD7A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a:t>
            </a:fld>
            <a:endParaRPr lang="en-US" sz="900">
              <a:solidFill>
                <a:schemeClr val="lt1"/>
              </a:solidFill>
            </a:endParaRPr>
          </a:p>
        </p:txBody>
      </p:sp>
      <p:pic>
        <p:nvPicPr>
          <p:cNvPr id="8" name="table">
            <a:extLst>
              <a:ext uri="{FF2B5EF4-FFF2-40B4-BE49-F238E27FC236}">
                <a16:creationId xmlns:a16="http://schemas.microsoft.com/office/drawing/2014/main" id="{F32945E8-2B72-449F-87E4-14036F43A301}"/>
              </a:ext>
            </a:extLst>
          </p:cNvPr>
          <p:cNvPicPr>
            <a:picLocks noChangeAspect="1"/>
          </p:cNvPicPr>
          <p:nvPr/>
        </p:nvPicPr>
        <p:blipFill>
          <a:blip r:embed="rId2"/>
          <a:stretch>
            <a:fillRect/>
          </a:stretch>
        </p:blipFill>
        <p:spPr>
          <a:xfrm>
            <a:off x="625725" y="1441450"/>
            <a:ext cx="10829675" cy="3872672"/>
          </a:xfrm>
          <a:prstGeom prst="rect">
            <a:avLst/>
          </a:prstGeom>
        </p:spPr>
      </p:pic>
    </p:spTree>
    <p:extLst>
      <p:ext uri="{BB962C8B-B14F-4D97-AF65-F5344CB8AC3E}">
        <p14:creationId xmlns:p14="http://schemas.microsoft.com/office/powerpoint/2010/main" val="28166500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112713"/>
            <a:ext cx="10972800" cy="593869"/>
          </a:xfrm>
        </p:spPr>
        <p:txBody>
          <a:bodyPr/>
          <a:lstStyle/>
          <a:p>
            <a:pPr algn="ctr"/>
            <a:r>
              <a:rPr lang="en-US" dirty="0"/>
              <a:t>Natural Language Processing</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70</a:t>
            </a:fld>
            <a:endParaRPr lang="en-US" sz="900">
              <a:solidFill>
                <a:schemeClr val="lt1"/>
              </a:solidFill>
            </a:endParaRPr>
          </a:p>
        </p:txBody>
      </p:sp>
      <p:graphicFrame>
        <p:nvGraphicFramePr>
          <p:cNvPr id="7" name="Table 6">
            <a:extLst>
              <a:ext uri="{FF2B5EF4-FFF2-40B4-BE49-F238E27FC236}">
                <a16:creationId xmlns:a16="http://schemas.microsoft.com/office/drawing/2014/main" id="{ED38CA56-3B71-43E9-9F3E-C9768A44B31D}"/>
              </a:ext>
            </a:extLst>
          </p:cNvPr>
          <p:cNvGraphicFramePr>
            <a:graphicFrameLocks noGrp="1"/>
          </p:cNvGraphicFramePr>
          <p:nvPr>
            <p:extLst>
              <p:ext uri="{D42A27DB-BD31-4B8C-83A1-F6EECF244321}">
                <p14:modId xmlns:p14="http://schemas.microsoft.com/office/powerpoint/2010/main" val="4018745682"/>
              </p:ext>
            </p:extLst>
          </p:nvPr>
        </p:nvGraphicFramePr>
        <p:xfrm>
          <a:off x="482600" y="816457"/>
          <a:ext cx="10972800" cy="5876784"/>
        </p:xfrm>
        <a:graphic>
          <a:graphicData uri="http://schemas.openxmlformats.org/drawingml/2006/table">
            <a:tbl>
              <a:tblPr/>
              <a:tblGrid>
                <a:gridCol w="1213678">
                  <a:extLst>
                    <a:ext uri="{9D8B030D-6E8A-4147-A177-3AD203B41FA5}">
                      <a16:colId xmlns:a16="http://schemas.microsoft.com/office/drawing/2014/main" val="3891440992"/>
                    </a:ext>
                  </a:extLst>
                </a:gridCol>
                <a:gridCol w="3803374">
                  <a:extLst>
                    <a:ext uri="{9D8B030D-6E8A-4147-A177-3AD203B41FA5}">
                      <a16:colId xmlns:a16="http://schemas.microsoft.com/office/drawing/2014/main" val="3630902862"/>
                    </a:ext>
                  </a:extLst>
                </a:gridCol>
                <a:gridCol w="5955748">
                  <a:extLst>
                    <a:ext uri="{9D8B030D-6E8A-4147-A177-3AD203B41FA5}">
                      <a16:colId xmlns:a16="http://schemas.microsoft.com/office/drawing/2014/main" val="3992325251"/>
                    </a:ext>
                  </a:extLst>
                </a:gridCol>
              </a:tblGrid>
              <a:tr h="283495">
                <a:tc>
                  <a:txBody>
                    <a:bodyPr/>
                    <a:lstStyle/>
                    <a:p>
                      <a:pPr algn="l"/>
                      <a:r>
                        <a:rPr lang="en-US" sz="2000" dirty="0">
                          <a:latin typeface="Calibri" panose="020F0502020204030204" pitchFamily="34" charset="0"/>
                          <a:cs typeface="Calibri" panose="020F0502020204030204" pitchFamily="34" charset="0"/>
                        </a:rPr>
                        <a:t>Step No.</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Step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Purpose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60425007"/>
                  </a:ext>
                </a:extLst>
              </a:tr>
              <a:tr h="501568">
                <a:tc>
                  <a:txBody>
                    <a:bodyPr/>
                    <a:lstStyle/>
                    <a:p>
                      <a:pPr algn="l"/>
                      <a:r>
                        <a:rPr lang="en-US" sz="2000" dirty="0">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Lexical Analysis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Preprocessing: word forms, tense, plurality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74058211"/>
                  </a:ext>
                </a:extLst>
              </a:tr>
              <a:tr h="283495">
                <a:tc>
                  <a:txBody>
                    <a:bodyPr/>
                    <a:lstStyle/>
                    <a:p>
                      <a:pPr algn="l"/>
                      <a:r>
                        <a:rPr lang="en-US" sz="2000">
                          <a:latin typeface="Calibri" panose="020F0502020204030204" pitchFamily="34" charset="0"/>
                          <a:cs typeface="Calibri" panose="020F0502020204030204" pitchFamily="34" charset="0"/>
                        </a:rPr>
                        <a:t>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Generation of Term Phrases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Identify basic important terms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05024294"/>
                  </a:ext>
                </a:extLst>
              </a:tr>
              <a:tr h="501568">
                <a:tc>
                  <a:txBody>
                    <a:bodyPr/>
                    <a:lstStyle/>
                    <a:p>
                      <a:pPr algn="l"/>
                      <a:r>
                        <a:rPr lang="en-US" sz="2000">
                          <a:latin typeface="Calibri" panose="020F0502020204030204" pitchFamily="34" charset="0"/>
                          <a:cs typeface="Calibri" panose="020F0502020204030204" pitchFamily="34" charset="0"/>
                        </a:rPr>
                        <a:t>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Mapping to Subject Codes (LDOCE)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semantic categories to terms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52894804"/>
                  </a:ext>
                </a:extLst>
              </a:tr>
              <a:tr h="719640">
                <a:tc>
                  <a:txBody>
                    <a:bodyPr/>
                    <a:lstStyle/>
                    <a:p>
                      <a:pPr algn="l"/>
                      <a:r>
                        <a:rPr lang="en-US" sz="2000">
                          <a:latin typeface="Calibri" panose="020F0502020204030204" pitchFamily="34" charset="0"/>
                          <a:cs typeface="Calibri" panose="020F0502020204030204" pitchFamily="34" charset="0"/>
                        </a:rPr>
                        <a:t>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Text Structuring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Organize text into logical sections (Evaluation, Main Event, Expectation, etc.)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24606671"/>
                  </a:ext>
                </a:extLst>
              </a:tr>
              <a:tr h="719640">
                <a:tc>
                  <a:txBody>
                    <a:bodyPr/>
                    <a:lstStyle/>
                    <a:p>
                      <a:pPr algn="l"/>
                      <a:r>
                        <a:rPr lang="en-US" sz="2000">
                          <a:latin typeface="Calibri" panose="020F0502020204030204" pitchFamily="34" charset="0"/>
                          <a:cs typeface="Calibri" panose="020F0502020204030204" pitchFamily="34" charset="0"/>
                        </a:rPr>
                        <a:t>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Topic Statement Identification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Find main ideas and their semantic attributes (time frame: past, present, future)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7957100"/>
                  </a:ext>
                </a:extLst>
              </a:tr>
              <a:tr h="719640">
                <a:tc>
                  <a:txBody>
                    <a:bodyPr/>
                    <a:lstStyle/>
                    <a:p>
                      <a:pPr algn="l"/>
                      <a:r>
                        <a:rPr lang="en-US" sz="2000">
                          <a:latin typeface="Calibri" panose="020F0502020204030204" pitchFamily="34" charset="0"/>
                          <a:cs typeface="Calibri" panose="020F0502020204030204" pitchFamily="34" charset="0"/>
                        </a:rPr>
                        <a:t>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News Schema Components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sentences to categories like Circumstance, Consequence, Lead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22511533"/>
                  </a:ext>
                </a:extLst>
              </a:tr>
              <a:tr h="501568">
                <a:tc>
                  <a:txBody>
                    <a:bodyPr/>
                    <a:lstStyle/>
                    <a:p>
                      <a:pPr algn="l"/>
                      <a:r>
                        <a:rPr lang="en-US" sz="2000">
                          <a:latin typeface="Calibri" panose="020F0502020204030204" pitchFamily="34" charset="0"/>
                          <a:cs typeface="Calibri" panose="020F0502020204030204" pitchFamily="34" charset="0"/>
                        </a:rPr>
                        <a:t>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Concept Relationship Detection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Identify how different topics/concepts relate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19356707"/>
                  </a:ext>
                </a:extLst>
              </a:tr>
              <a:tr h="719640">
                <a:tc>
                  <a:txBody>
                    <a:bodyPr/>
                    <a:lstStyle/>
                    <a:p>
                      <a:pPr algn="l"/>
                      <a:r>
                        <a:rPr lang="en-US" sz="2000">
                          <a:latin typeface="Calibri" panose="020F0502020204030204" pitchFamily="34" charset="0"/>
                          <a:cs typeface="Calibri" panose="020F0502020204030204" pitchFamily="34" charset="0"/>
                        </a:rPr>
                        <a:t>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Relationship Weighting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importance to relationships (e.g., active verbs weighted higher)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8589085"/>
                  </a:ext>
                </a:extLst>
              </a:tr>
              <a:tr h="501568">
                <a:tc>
                  <a:txBody>
                    <a:bodyPr/>
                    <a:lstStyle/>
                    <a:p>
                      <a:pPr algn="l"/>
                      <a:r>
                        <a:rPr lang="en-US" sz="2000" dirty="0">
                          <a:latin typeface="Calibri" panose="020F0502020204030204" pitchFamily="34" charset="0"/>
                          <a:cs typeface="Calibri" panose="020F0502020204030204" pitchFamily="34" charset="0"/>
                        </a:rPr>
                        <a:t>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Storage for Retrieval</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Store all information to help in natural language search queries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9620512"/>
                  </a:ext>
                </a:extLst>
              </a:tr>
            </a:tbl>
          </a:graphicData>
        </a:graphic>
      </p:graphicFrame>
    </p:spTree>
    <p:extLst>
      <p:ext uri="{BB962C8B-B14F-4D97-AF65-F5344CB8AC3E}">
        <p14:creationId xmlns:p14="http://schemas.microsoft.com/office/powerpoint/2010/main" val="3169559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Represent the </a:t>
            </a:r>
            <a:r>
              <a:rPr lang="en-US" sz="2600" b="1" dirty="0">
                <a:latin typeface="Calibri" panose="020F0502020204030204" pitchFamily="34" charset="0"/>
                <a:cs typeface="Calibri" panose="020F0502020204030204" pitchFamily="34" charset="0"/>
              </a:rPr>
              <a:t>semantic meaning of documents</a:t>
            </a:r>
            <a:r>
              <a:rPr lang="en-US" sz="2600" dirty="0">
                <a:latin typeface="Calibri" panose="020F0502020204030204" pitchFamily="34" charset="0"/>
                <a:cs typeface="Calibri" panose="020F0502020204030204" pitchFamily="34" charset="0"/>
              </a:rPr>
              <a:t> by using phrases (multi-word terms) instead of single words.</a:t>
            </a:r>
          </a:p>
          <a:p>
            <a:pPr lvl="1"/>
            <a:r>
              <a:rPr lang="en-US" sz="2600" dirty="0">
                <a:latin typeface="Calibri" panose="020F0502020204030204" pitchFamily="34" charset="0"/>
                <a:cs typeface="Calibri" panose="020F0502020204030204" pitchFamily="34" charset="0"/>
              </a:rPr>
              <a:t>Single words are often too general (</a:t>
            </a:r>
            <a:r>
              <a:rPr lang="en-US" sz="2600" dirty="0" err="1">
                <a:latin typeface="Calibri" panose="020F0502020204030204" pitchFamily="34" charset="0"/>
                <a:cs typeface="Calibri" panose="020F0502020204030204" pitchFamily="34" charset="0"/>
              </a:rPr>
              <a:t>e.G.</a:t>
            </a:r>
            <a:r>
              <a:rPr lang="en-US" sz="2600" dirty="0">
                <a:latin typeface="Calibri" panose="020F0502020204030204" pitchFamily="34" charset="0"/>
                <a:cs typeface="Calibri" panose="020F0502020204030204" pitchFamily="34" charset="0"/>
              </a:rPr>
              <a:t>, "Field").</a:t>
            </a:r>
          </a:p>
          <a:p>
            <a:pPr lvl="1"/>
            <a:r>
              <a:rPr lang="en-US" sz="2600" dirty="0">
                <a:latin typeface="Calibri" panose="020F0502020204030204" pitchFamily="34" charset="0"/>
                <a:cs typeface="Calibri" panose="020F0502020204030204" pitchFamily="34" charset="0"/>
              </a:rPr>
              <a:t>Phrases like “magnetic field” or “grass field” give clearer context and improve precision.</a:t>
            </a:r>
          </a:p>
          <a:p>
            <a:pPr lvl="1"/>
            <a:r>
              <a:rPr lang="en-US" sz="2600" dirty="0">
                <a:latin typeface="Calibri" panose="020F0502020204030204" pitchFamily="34" charset="0"/>
                <a:cs typeface="Calibri" panose="020F0502020204030204" pitchFamily="34" charset="0"/>
              </a:rPr>
              <a:t>So, instead of just indexing "field", we index "magnetic field" or "grass field".</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71</a:t>
            </a:fld>
            <a:endParaRPr lang="en-US" sz="900">
              <a:solidFill>
                <a:schemeClr val="lt1"/>
              </a:solidFill>
            </a:endParaRPr>
          </a:p>
        </p:txBody>
      </p:sp>
    </p:spTree>
    <p:extLst>
      <p:ext uri="{BB962C8B-B14F-4D97-AF65-F5344CB8AC3E}">
        <p14:creationId xmlns:p14="http://schemas.microsoft.com/office/powerpoint/2010/main" val="2466050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 - </a:t>
            </a:r>
            <a:r>
              <a:rPr lang="en-US" sz="2800" dirty="0"/>
              <a:t>COHESION factor by Salton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72</a:t>
            </a:fld>
            <a:endParaRPr lang="en-US" sz="900">
              <a:solidFill>
                <a:schemeClr val="lt1"/>
              </a:solidFill>
            </a:endParaRPr>
          </a:p>
        </p:txBody>
      </p:sp>
      <p:pic>
        <p:nvPicPr>
          <p:cNvPr id="6" name="Picture 5">
            <a:extLst>
              <a:ext uri="{FF2B5EF4-FFF2-40B4-BE49-F238E27FC236}">
                <a16:creationId xmlns:a16="http://schemas.microsoft.com/office/drawing/2014/main" id="{54C1A5EB-A7D2-4EF7-8218-5F79464644BF}"/>
              </a:ext>
            </a:extLst>
          </p:cNvPr>
          <p:cNvPicPr>
            <a:picLocks noChangeAspect="1"/>
          </p:cNvPicPr>
          <p:nvPr/>
        </p:nvPicPr>
        <p:blipFill>
          <a:blip r:embed="rId2"/>
          <a:stretch>
            <a:fillRect/>
          </a:stretch>
        </p:blipFill>
        <p:spPr>
          <a:xfrm>
            <a:off x="1531248" y="1464779"/>
            <a:ext cx="8566034" cy="682073"/>
          </a:xfrm>
          <a:prstGeom prst="rect">
            <a:avLst/>
          </a:prstGeom>
        </p:spPr>
      </p:pic>
      <p:sp>
        <p:nvSpPr>
          <p:cNvPr id="10" name="TextBox 9">
            <a:extLst>
              <a:ext uri="{FF2B5EF4-FFF2-40B4-BE49-F238E27FC236}">
                <a16:creationId xmlns:a16="http://schemas.microsoft.com/office/drawing/2014/main" id="{371D606A-D08C-45AC-9B09-E1B709719FE6}"/>
              </a:ext>
            </a:extLst>
          </p:cNvPr>
          <p:cNvSpPr txBox="1"/>
          <p:nvPr/>
        </p:nvSpPr>
        <p:spPr>
          <a:xfrm>
            <a:off x="702365" y="2203859"/>
            <a:ext cx="10753035" cy="2092881"/>
          </a:xfrm>
          <a:prstGeom prst="rect">
            <a:avLst/>
          </a:prstGeom>
          <a:noFill/>
        </p:spPr>
        <p:txBody>
          <a:bodyPr wrap="square">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SIZE-FACTOR</a:t>
            </a:r>
            <a:r>
              <a:rPr lang="en-US" sz="2600" dirty="0">
                <a:latin typeface="Calibri" panose="020F0502020204030204" pitchFamily="34" charset="0"/>
                <a:cs typeface="Calibri" panose="020F0502020204030204" pitchFamily="34" charset="0"/>
              </a:rPr>
              <a:t> is a normalization factor based upon the size of the vocabulary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                        is the total frequency of co-occurrence of the pair </a:t>
            </a:r>
            <a:r>
              <a:rPr lang="en-US" sz="2600" dirty="0" err="1">
                <a:latin typeface="Calibri" panose="020F0502020204030204" pitchFamily="34" charset="0"/>
                <a:cs typeface="Calibri" panose="020F0502020204030204" pitchFamily="34" charset="0"/>
              </a:rPr>
              <a:t>Term</a:t>
            </a:r>
            <a:r>
              <a:rPr lang="en-US" sz="2600" baseline="-40000" dirty="0" err="1">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Term</a:t>
            </a:r>
            <a:r>
              <a:rPr lang="en-US" sz="2600" baseline="-25000" dirty="0" err="1">
                <a:latin typeface="Calibri" panose="020F0502020204030204" pitchFamily="34" charset="0"/>
                <a:cs typeface="Calibri" panose="020F0502020204030204" pitchFamily="34" charset="0"/>
              </a:rPr>
              <a:t>h</a:t>
            </a:r>
            <a:r>
              <a:rPr lang="en-US" sz="2600" dirty="0">
                <a:latin typeface="Calibri" panose="020F0502020204030204" pitchFamily="34" charset="0"/>
                <a:cs typeface="Calibri" panose="020F0502020204030204" pitchFamily="34" charset="0"/>
              </a:rPr>
              <a:t> in the item collection.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                        Total frequencies of each term individually</a:t>
            </a:r>
            <a:r>
              <a:rPr lang="en-US" sz="2600" dirty="0"/>
              <a:t>.</a:t>
            </a:r>
            <a:endParaRPr lang="en-US" sz="2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DE4B74D8-C85B-4899-A2C7-43DEB8059D84}"/>
              </a:ext>
            </a:extLst>
          </p:cNvPr>
          <p:cNvPicPr>
            <a:picLocks noChangeAspect="1"/>
          </p:cNvPicPr>
          <p:nvPr/>
        </p:nvPicPr>
        <p:blipFill>
          <a:blip r:embed="rId3"/>
          <a:stretch>
            <a:fillRect/>
          </a:stretch>
        </p:blipFill>
        <p:spPr>
          <a:xfrm>
            <a:off x="1240182" y="3075305"/>
            <a:ext cx="1711075" cy="394656"/>
          </a:xfrm>
          <a:prstGeom prst="rect">
            <a:avLst/>
          </a:prstGeom>
        </p:spPr>
      </p:pic>
      <p:pic>
        <p:nvPicPr>
          <p:cNvPr id="14" name="Picture 13">
            <a:extLst>
              <a:ext uri="{FF2B5EF4-FFF2-40B4-BE49-F238E27FC236}">
                <a16:creationId xmlns:a16="http://schemas.microsoft.com/office/drawing/2014/main" id="{542DAD10-D4CD-464B-9EE5-30EFCF2CD559}"/>
              </a:ext>
            </a:extLst>
          </p:cNvPr>
          <p:cNvPicPr>
            <a:picLocks noChangeAspect="1"/>
          </p:cNvPicPr>
          <p:nvPr/>
        </p:nvPicPr>
        <p:blipFill>
          <a:blip r:embed="rId4"/>
          <a:stretch>
            <a:fillRect/>
          </a:stretch>
        </p:blipFill>
        <p:spPr>
          <a:xfrm>
            <a:off x="1147417" y="4014562"/>
            <a:ext cx="1803841" cy="353694"/>
          </a:xfrm>
          <a:prstGeom prst="rect">
            <a:avLst/>
          </a:prstGeom>
        </p:spPr>
      </p:pic>
    </p:spTree>
    <p:extLst>
      <p:ext uri="{BB962C8B-B14F-4D97-AF65-F5344CB8AC3E}">
        <p14:creationId xmlns:p14="http://schemas.microsoft.com/office/powerpoint/2010/main" val="3145029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 - Example</a:t>
            </a:r>
          </a:p>
        </p:txBody>
      </p:sp>
      <p:pic>
        <p:nvPicPr>
          <p:cNvPr id="6" name="Content Placeholder 5">
            <a:extLst>
              <a:ext uri="{FF2B5EF4-FFF2-40B4-BE49-F238E27FC236}">
                <a16:creationId xmlns:a16="http://schemas.microsoft.com/office/drawing/2014/main" id="{E67476C9-3E40-4381-B4FC-58F6AB8C0A2A}"/>
              </a:ext>
            </a:extLst>
          </p:cNvPr>
          <p:cNvPicPr>
            <a:picLocks noGrp="1" noChangeAspect="1"/>
          </p:cNvPicPr>
          <p:nvPr>
            <p:ph sz="quarter" idx="13"/>
          </p:nvPr>
        </p:nvPicPr>
        <p:blipFill>
          <a:blip r:embed="rId2"/>
          <a:stretch>
            <a:fillRect/>
          </a:stretch>
        </p:blipFill>
        <p:spPr>
          <a:xfrm>
            <a:off x="850830" y="1415310"/>
            <a:ext cx="10413517" cy="4575169"/>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73</a:t>
            </a:fld>
            <a:endParaRPr lang="en-US" sz="900">
              <a:solidFill>
                <a:schemeClr val="lt1"/>
              </a:solidFill>
            </a:endParaRPr>
          </a:p>
        </p:txBody>
      </p:sp>
    </p:spTree>
    <p:extLst>
      <p:ext uri="{BB962C8B-B14F-4D97-AF65-F5344CB8AC3E}">
        <p14:creationId xmlns:p14="http://schemas.microsoft.com/office/powerpoint/2010/main" val="1098030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Example – NLP Approach</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"Industrious intelligent students":</a:t>
            </a:r>
          </a:p>
          <a:p>
            <a:r>
              <a:rPr lang="en-US" sz="2600" dirty="0">
                <a:latin typeface="Calibri" panose="020F0502020204030204" pitchFamily="34" charset="0"/>
                <a:cs typeface="Calibri" panose="020F0502020204030204" pitchFamily="34" charset="0"/>
              </a:rPr>
              <a:t>A statistical method might find “industrious intelligent” and “intelligent student”.</a:t>
            </a:r>
          </a:p>
          <a:p>
            <a:r>
              <a:rPr lang="en-US" sz="2600" dirty="0">
                <a:latin typeface="Calibri" panose="020F0502020204030204" pitchFamily="34" charset="0"/>
                <a:cs typeface="Calibri" panose="020F0502020204030204" pitchFamily="34" charset="0"/>
              </a:rPr>
              <a:t>NLP can detect meaningful phrases like “intelligent student” or “industrious intelligent student”.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74</a:t>
            </a:fld>
            <a:endParaRPr lang="en-US" sz="900">
              <a:solidFill>
                <a:schemeClr val="lt1"/>
              </a:solidFill>
            </a:endParaRPr>
          </a:p>
        </p:txBody>
      </p:sp>
    </p:spTree>
    <p:extLst>
      <p:ext uri="{BB962C8B-B14F-4D97-AF65-F5344CB8AC3E}">
        <p14:creationId xmlns:p14="http://schemas.microsoft.com/office/powerpoint/2010/main" val="4200455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572600"/>
          </a:xfrm>
        </p:spPr>
        <p:txBody>
          <a:bodyPr/>
          <a:lstStyle/>
          <a:p>
            <a:r>
              <a:rPr lang="en-US" dirty="0"/>
              <a:t>NLP-Based Phrase Generation </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579079"/>
            <a:ext cx="5804452" cy="4438650"/>
          </a:xfrm>
        </p:spPr>
        <p:txBody>
          <a:bodyPr/>
          <a:lstStyle/>
          <a:p>
            <a:r>
              <a:rPr lang="en-US" sz="2300" dirty="0">
                <a:latin typeface="Calibri" panose="020F0502020204030204" pitchFamily="34" charset="0"/>
                <a:cs typeface="Calibri" panose="020F0502020204030204" pitchFamily="34" charset="0"/>
              </a:rPr>
              <a:t>Input: POS-tagged text</a:t>
            </a:r>
          </a:p>
          <a:p>
            <a:r>
              <a:rPr lang="en-US" sz="2300" dirty="0">
                <a:latin typeface="Calibri" panose="020F0502020204030204" pitchFamily="34" charset="0"/>
                <a:cs typeface="Calibri" panose="020F0502020204030204" pitchFamily="34" charset="0"/>
              </a:rPr>
              <a:t>Example:</a:t>
            </a:r>
          </a:p>
          <a:p>
            <a:pPr lvl="1"/>
            <a:r>
              <a:rPr lang="en-US" sz="2300" dirty="0">
                <a:latin typeface="Calibri" panose="020F0502020204030204" pitchFamily="34" charset="0"/>
                <a:cs typeface="Calibri" panose="020F0502020204030204" pitchFamily="34" charset="0"/>
              </a:rPr>
              <a:t>“Industrious intelligent students solve problems.”</a:t>
            </a:r>
          </a:p>
          <a:p>
            <a:r>
              <a:rPr lang="en-US" sz="2300" dirty="0">
                <a:latin typeface="Calibri" panose="020F0502020204030204" pitchFamily="34" charset="0"/>
                <a:cs typeface="Calibri" panose="020F0502020204030204" pitchFamily="34" charset="0"/>
              </a:rPr>
              <a:t>POS tags:</a:t>
            </a:r>
          </a:p>
          <a:p>
            <a:pPr lvl="1"/>
            <a:r>
              <a:rPr lang="en-US" sz="2300" dirty="0">
                <a:latin typeface="Calibri" panose="020F0502020204030204" pitchFamily="34" charset="0"/>
                <a:cs typeface="Calibri" panose="020F0502020204030204" pitchFamily="34" charset="0"/>
              </a:rPr>
              <a:t>Industrious: adjective</a:t>
            </a:r>
          </a:p>
          <a:p>
            <a:pPr lvl="1"/>
            <a:r>
              <a:rPr lang="en-US" sz="2300" dirty="0">
                <a:latin typeface="Calibri" panose="020F0502020204030204" pitchFamily="34" charset="0"/>
                <a:cs typeface="Calibri" panose="020F0502020204030204" pitchFamily="34" charset="0"/>
              </a:rPr>
              <a:t>Intelligent: adjective</a:t>
            </a:r>
          </a:p>
          <a:p>
            <a:pPr lvl="1"/>
            <a:r>
              <a:rPr lang="en-US" sz="2300" dirty="0">
                <a:latin typeface="Calibri" panose="020F0502020204030204" pitchFamily="34" charset="0"/>
                <a:cs typeface="Calibri" panose="020F0502020204030204" pitchFamily="34" charset="0"/>
              </a:rPr>
              <a:t>Students: noun</a:t>
            </a:r>
          </a:p>
          <a:p>
            <a:pPr lvl="1"/>
            <a:r>
              <a:rPr lang="en-US" sz="2300" dirty="0">
                <a:latin typeface="Calibri" panose="020F0502020204030204" pitchFamily="34" charset="0"/>
                <a:cs typeface="Calibri" panose="020F0502020204030204" pitchFamily="34" charset="0"/>
              </a:rPr>
              <a:t>Solve: verb</a:t>
            </a:r>
          </a:p>
          <a:p>
            <a:pPr lvl="1"/>
            <a:r>
              <a:rPr lang="en-US" sz="2300" dirty="0">
                <a:latin typeface="Calibri" panose="020F0502020204030204" pitchFamily="34" charset="0"/>
                <a:cs typeface="Calibri" panose="020F0502020204030204" pitchFamily="34" charset="0"/>
              </a:rPr>
              <a:t>Problems: noun</a:t>
            </a:r>
          </a:p>
        </p:txBody>
      </p:sp>
      <p:sp>
        <p:nvSpPr>
          <p:cNvPr id="4" name="Content Placeholder 3">
            <a:extLst>
              <a:ext uri="{FF2B5EF4-FFF2-40B4-BE49-F238E27FC236}">
                <a16:creationId xmlns:a16="http://schemas.microsoft.com/office/drawing/2014/main" id="{7A2707C7-6DCB-42E8-9445-B9BC54B4A5F5}"/>
              </a:ext>
            </a:extLst>
          </p:cNvPr>
          <p:cNvSpPr>
            <a:spLocks noGrp="1"/>
          </p:cNvSpPr>
          <p:nvPr>
            <p:ph sz="quarter" idx="14"/>
          </p:nvPr>
        </p:nvSpPr>
        <p:spPr>
          <a:xfrm>
            <a:off x="6679096" y="1565827"/>
            <a:ext cx="4903304" cy="4438650"/>
          </a:xfrm>
        </p:spPr>
        <p:txBody>
          <a:bodyPr/>
          <a:lstStyle/>
          <a:p>
            <a:r>
              <a:rPr lang="en-US" sz="2600" dirty="0">
                <a:latin typeface="Calibri" panose="020F0502020204030204" pitchFamily="34" charset="0"/>
                <a:cs typeface="Calibri" panose="020F0502020204030204" pitchFamily="34" charset="0"/>
              </a:rPr>
              <a:t>Resulting Phrases:</a:t>
            </a:r>
          </a:p>
          <a:p>
            <a:r>
              <a:rPr lang="en-US" sz="2600" dirty="0">
                <a:latin typeface="Calibri" panose="020F0502020204030204" pitchFamily="34" charset="0"/>
                <a:cs typeface="Calibri" panose="020F0502020204030204" pitchFamily="34" charset="0"/>
              </a:rPr>
              <a:t>“Industrious intelligent students”</a:t>
            </a:r>
          </a:p>
          <a:p>
            <a:r>
              <a:rPr lang="en-US" sz="2600" dirty="0">
                <a:latin typeface="Calibri" panose="020F0502020204030204" pitchFamily="34" charset="0"/>
                <a:cs typeface="Calibri" panose="020F0502020204030204" pitchFamily="34" charset="0"/>
              </a:rPr>
              <a:t>“Intelligent students”</a:t>
            </a:r>
          </a:p>
          <a:p>
            <a:r>
              <a:rPr lang="en-US" sz="2600" dirty="0">
                <a:latin typeface="Calibri" panose="020F0502020204030204" pitchFamily="34" charset="0"/>
                <a:cs typeface="Calibri" panose="020F0502020204030204" pitchFamily="34" charset="0"/>
              </a:rPr>
              <a:t>“Students”</a:t>
            </a:r>
          </a:p>
          <a:p>
            <a:pPr marL="101600" indent="0">
              <a:buNone/>
            </a:pP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These are nested noun phrases, useful for indexing.</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75</a:t>
            </a:fld>
            <a:endParaRPr lang="en-US" sz="900">
              <a:solidFill>
                <a:schemeClr val="lt1"/>
              </a:solidFill>
            </a:endParaRPr>
          </a:p>
        </p:txBody>
      </p:sp>
      <p:sp>
        <p:nvSpPr>
          <p:cNvPr id="6" name="Title 1">
            <a:extLst>
              <a:ext uri="{FF2B5EF4-FFF2-40B4-BE49-F238E27FC236}">
                <a16:creationId xmlns:a16="http://schemas.microsoft.com/office/drawing/2014/main" id="{E2C72E4E-21A6-4797-AF38-292EECC16F2D}"/>
              </a:ext>
            </a:extLst>
          </p:cNvPr>
          <p:cNvSpPr txBox="1">
            <a:spLocks/>
          </p:cNvSpPr>
          <p:nvPr/>
        </p:nvSpPr>
        <p:spPr>
          <a:xfrm>
            <a:off x="687470" y="787972"/>
            <a:ext cx="10972800" cy="76528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742950" indent="-742950">
              <a:buFont typeface="+mj-lt"/>
              <a:buAutoNum type="arabicPeriod"/>
            </a:pPr>
            <a:r>
              <a:rPr lang="en-US" sz="2600" dirty="0"/>
              <a:t>Identifying Noun Phrases</a:t>
            </a:r>
          </a:p>
        </p:txBody>
      </p:sp>
    </p:spTree>
    <p:extLst>
      <p:ext uri="{BB962C8B-B14F-4D97-AF65-F5344CB8AC3E}">
        <p14:creationId xmlns:p14="http://schemas.microsoft.com/office/powerpoint/2010/main" val="2902898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Part-of-Speech (POS)Tagging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step finds parts of speech like nouns, verbs, adjectives.</a:t>
            </a:r>
          </a:p>
          <a:p>
            <a:r>
              <a:rPr lang="en-US" sz="2600" dirty="0">
                <a:latin typeface="Calibri" panose="020F0502020204030204" pitchFamily="34" charset="0"/>
                <a:cs typeface="Calibri" panose="020F0502020204030204" pitchFamily="34" charset="0"/>
              </a:rPr>
              <a:t>Helps find noun phrases like “language operations” or “high performance”.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76</a:t>
            </a:fld>
            <a:endParaRPr lang="en-US" sz="900">
              <a:solidFill>
                <a:schemeClr val="lt1"/>
              </a:solidFill>
            </a:endParaRPr>
          </a:p>
        </p:txBody>
      </p:sp>
      <p:pic>
        <p:nvPicPr>
          <p:cNvPr id="6" name="Picture 5">
            <a:extLst>
              <a:ext uri="{FF2B5EF4-FFF2-40B4-BE49-F238E27FC236}">
                <a16:creationId xmlns:a16="http://schemas.microsoft.com/office/drawing/2014/main" id="{6D533571-1F14-4E7B-976E-B5CAB169921D}"/>
              </a:ext>
            </a:extLst>
          </p:cNvPr>
          <p:cNvPicPr>
            <a:picLocks noChangeAspect="1"/>
          </p:cNvPicPr>
          <p:nvPr/>
        </p:nvPicPr>
        <p:blipFill>
          <a:blip r:embed="rId2"/>
          <a:stretch>
            <a:fillRect/>
          </a:stretch>
        </p:blipFill>
        <p:spPr>
          <a:xfrm>
            <a:off x="1590261" y="2747854"/>
            <a:ext cx="9011477" cy="3206979"/>
          </a:xfrm>
          <a:prstGeom prst="rect">
            <a:avLst/>
          </a:prstGeom>
        </p:spPr>
      </p:pic>
    </p:spTree>
    <p:extLst>
      <p:ext uri="{BB962C8B-B14F-4D97-AF65-F5344CB8AC3E}">
        <p14:creationId xmlns:p14="http://schemas.microsoft.com/office/powerpoint/2010/main" val="1852122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CE9883-FB82-4A58-9C5B-D1EF3E5DE208}"/>
              </a:ext>
            </a:extLst>
          </p:cNvPr>
          <p:cNvSpPr>
            <a:spLocks noGrp="1"/>
          </p:cNvSpPr>
          <p:nvPr>
            <p:ph type="title"/>
          </p:nvPr>
        </p:nvSpPr>
        <p:spPr/>
        <p:txBody>
          <a:bodyPr/>
          <a:lstStyle/>
          <a:p>
            <a:r>
              <a:rPr lang="en-US" dirty="0"/>
              <a:t>Parse Tree Structure</a:t>
            </a:r>
          </a:p>
        </p:txBody>
      </p:sp>
      <p:sp>
        <p:nvSpPr>
          <p:cNvPr id="12" name="Content Placeholder 11">
            <a:extLst>
              <a:ext uri="{FF2B5EF4-FFF2-40B4-BE49-F238E27FC236}">
                <a16:creationId xmlns:a16="http://schemas.microsoft.com/office/drawing/2014/main" id="{6AAE9051-A468-4077-AC42-C56A165AB199}"/>
              </a:ext>
            </a:extLst>
          </p:cNvPr>
          <p:cNvSpPr>
            <a:spLocks noGrp="1"/>
          </p:cNvSpPr>
          <p:nvPr>
            <p:ph sz="quarter" idx="15"/>
          </p:nvPr>
        </p:nvSpPr>
        <p:spPr>
          <a:xfrm>
            <a:off x="609601" y="1312651"/>
            <a:ext cx="4847167" cy="4862861"/>
          </a:xfrm>
        </p:spPr>
        <p:txBody>
          <a:bodyPr/>
          <a:lstStyle/>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parse tree</a:t>
            </a:r>
            <a:r>
              <a:rPr lang="en-US" sz="2600" dirty="0">
                <a:latin typeface="Calibri" panose="020F0502020204030204" pitchFamily="34" charset="0"/>
                <a:cs typeface="Calibri" panose="020F0502020204030204" pitchFamily="34" charset="0"/>
              </a:rPr>
              <a:t> figure shows the grammar structure of a sentence.</a:t>
            </a:r>
          </a:p>
          <a:p>
            <a:r>
              <a:rPr lang="en-US" sz="2600" dirty="0">
                <a:latin typeface="Calibri" panose="020F0502020204030204" pitchFamily="34" charset="0"/>
                <a:cs typeface="Calibri" panose="020F0502020204030204" pitchFamily="34" charset="0"/>
              </a:rPr>
              <a:t>It breaks sentences into parts like </a:t>
            </a:r>
            <a:r>
              <a:rPr lang="en-US" sz="2600" b="1" dirty="0">
                <a:latin typeface="Calibri" panose="020F0502020204030204" pitchFamily="34" charset="0"/>
                <a:cs typeface="Calibri" panose="020F0502020204030204" pitchFamily="34" charset="0"/>
              </a:rPr>
              <a:t>subject</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verb</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object</a:t>
            </a:r>
            <a:r>
              <a:rPr lang="en-US" sz="2600" dirty="0">
                <a:latin typeface="Calibri" panose="020F0502020204030204" pitchFamily="34" charset="0"/>
                <a:cs typeface="Calibri" panose="020F0502020204030204" pitchFamily="34" charset="0"/>
              </a:rPr>
              <a:t>, and identifies </a:t>
            </a:r>
            <a:r>
              <a:rPr lang="en-US" sz="2600" b="1" dirty="0">
                <a:latin typeface="Calibri" panose="020F0502020204030204" pitchFamily="34" charset="0"/>
                <a:cs typeface="Calibri" panose="020F0502020204030204" pitchFamily="34" charset="0"/>
              </a:rPr>
              <a:t>modifiers</a:t>
            </a:r>
            <a:r>
              <a:rPr lang="en-US" sz="2600" dirty="0">
                <a:latin typeface="Calibri" panose="020F0502020204030204" pitchFamily="34" charset="0"/>
                <a:cs typeface="Calibri" panose="020F0502020204030204" pitchFamily="34" charset="0"/>
              </a:rPr>
              <a:t> (like “</a:t>
            </a:r>
            <a:r>
              <a:rPr lang="en-US" sz="2600" dirty="0" err="1">
                <a:latin typeface="Calibri" panose="020F0502020204030204" pitchFamily="34" charset="0"/>
                <a:cs typeface="Calibri" panose="020F0502020204030204" pitchFamily="34" charset="0"/>
              </a:rPr>
              <a:t>russian</a:t>
            </a:r>
            <a:r>
              <a:rPr lang="en-US" sz="2600" dirty="0">
                <a:latin typeface="Calibri" panose="020F0502020204030204" pitchFamily="34" charset="0"/>
                <a:cs typeface="Calibri" panose="020F0502020204030204" pitchFamily="34" charset="0"/>
              </a:rPr>
              <a:t>” modifying “tank”).</a:t>
            </a:r>
          </a:p>
          <a:p>
            <a:r>
              <a:rPr lang="en-US" sz="2600" b="1" dirty="0">
                <a:latin typeface="Calibri" panose="020F0502020204030204" pitchFamily="34" charset="0"/>
                <a:cs typeface="Calibri" panose="020F0502020204030204" pitchFamily="34" charset="0"/>
              </a:rPr>
              <a:t>The former Soviet President has been a local hero ever since a Russian tank invaded Wisconsin</a:t>
            </a:r>
          </a:p>
        </p:txBody>
      </p:sp>
      <p:sp>
        <p:nvSpPr>
          <p:cNvPr id="5" name="Slide Number Placeholder 4">
            <a:extLst>
              <a:ext uri="{FF2B5EF4-FFF2-40B4-BE49-F238E27FC236}">
                <a16:creationId xmlns:a16="http://schemas.microsoft.com/office/drawing/2014/main" id="{1638667E-98C9-42A0-B57A-55D3C61C6DCC}"/>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77</a:t>
            </a:fld>
            <a:endParaRPr lang="en-US" sz="900">
              <a:solidFill>
                <a:schemeClr val="lt1"/>
              </a:solidFill>
            </a:endParaRPr>
          </a:p>
        </p:txBody>
      </p:sp>
      <p:pic>
        <p:nvPicPr>
          <p:cNvPr id="9" name="Picture 8">
            <a:extLst>
              <a:ext uri="{FF2B5EF4-FFF2-40B4-BE49-F238E27FC236}">
                <a16:creationId xmlns:a16="http://schemas.microsoft.com/office/drawing/2014/main" id="{4DFE55E9-47EF-413A-99FF-9905881BE091}"/>
              </a:ext>
            </a:extLst>
          </p:cNvPr>
          <p:cNvPicPr>
            <a:picLocks noChangeAspect="1"/>
          </p:cNvPicPr>
          <p:nvPr/>
        </p:nvPicPr>
        <p:blipFill>
          <a:blip r:embed="rId2"/>
          <a:stretch>
            <a:fillRect/>
          </a:stretch>
        </p:blipFill>
        <p:spPr>
          <a:xfrm>
            <a:off x="6617615" y="0"/>
            <a:ext cx="3864855" cy="6642628"/>
          </a:xfrm>
          <a:prstGeom prst="rect">
            <a:avLst/>
          </a:prstGeom>
        </p:spPr>
      </p:pic>
    </p:spTree>
    <p:extLst>
      <p:ext uri="{BB962C8B-B14F-4D97-AF65-F5344CB8AC3E}">
        <p14:creationId xmlns:p14="http://schemas.microsoft.com/office/powerpoint/2010/main" val="3844440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31598"/>
          </a:xfrm>
        </p:spPr>
        <p:txBody>
          <a:bodyPr/>
          <a:lstStyle/>
          <a:p>
            <a:r>
              <a:rPr lang="en-US" dirty="0"/>
              <a:t>Calculating for Index Contribution (IC) </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78</a:t>
            </a:fld>
            <a:endParaRPr lang="en-US" sz="900">
              <a:solidFill>
                <a:schemeClr val="lt1"/>
              </a:solidFill>
            </a:endParaRPr>
          </a:p>
        </p:txBody>
      </p:sp>
      <p:pic>
        <p:nvPicPr>
          <p:cNvPr id="6" name="Content Placeholder 5">
            <a:extLst>
              <a:ext uri="{FF2B5EF4-FFF2-40B4-BE49-F238E27FC236}">
                <a16:creationId xmlns:a16="http://schemas.microsoft.com/office/drawing/2014/main" id="{191C3D18-FE10-4338-91D9-B37A2F21BF73}"/>
              </a:ext>
            </a:extLst>
          </p:cNvPr>
          <p:cNvPicPr>
            <a:picLocks noGrp="1" noChangeAspect="1"/>
          </p:cNvPicPr>
          <p:nvPr>
            <p:ph sz="quarter" idx="13"/>
          </p:nvPr>
        </p:nvPicPr>
        <p:blipFill>
          <a:blip r:embed="rId2"/>
          <a:stretch>
            <a:fillRect/>
          </a:stretch>
        </p:blipFill>
        <p:spPr>
          <a:xfrm>
            <a:off x="3371540" y="1256232"/>
            <a:ext cx="3475090" cy="731598"/>
          </a:xfrm>
        </p:spPr>
      </p:pic>
      <p:pic>
        <p:nvPicPr>
          <p:cNvPr id="7" name="Picture 6">
            <a:extLst>
              <a:ext uri="{FF2B5EF4-FFF2-40B4-BE49-F238E27FC236}">
                <a16:creationId xmlns:a16="http://schemas.microsoft.com/office/drawing/2014/main" id="{8A6AF60A-7AAC-4582-BF5C-2460C854EB3F}"/>
              </a:ext>
            </a:extLst>
          </p:cNvPr>
          <p:cNvPicPr>
            <a:picLocks noChangeAspect="1"/>
          </p:cNvPicPr>
          <p:nvPr/>
        </p:nvPicPr>
        <p:blipFill>
          <a:blip r:embed="rId3"/>
          <a:stretch>
            <a:fillRect/>
          </a:stretch>
        </p:blipFill>
        <p:spPr>
          <a:xfrm>
            <a:off x="875471" y="2301901"/>
            <a:ext cx="10930779" cy="2892949"/>
          </a:xfrm>
          <a:prstGeom prst="rect">
            <a:avLst/>
          </a:prstGeom>
        </p:spPr>
      </p:pic>
      <p:sp>
        <p:nvSpPr>
          <p:cNvPr id="10" name="TextBox 9">
            <a:extLst>
              <a:ext uri="{FF2B5EF4-FFF2-40B4-BE49-F238E27FC236}">
                <a16:creationId xmlns:a16="http://schemas.microsoft.com/office/drawing/2014/main" id="{F28B3704-D3E5-4E41-91DC-F7F482CC2BC1}"/>
              </a:ext>
            </a:extLst>
          </p:cNvPr>
          <p:cNvSpPr txBox="1"/>
          <p:nvPr/>
        </p:nvSpPr>
        <p:spPr>
          <a:xfrm>
            <a:off x="835630" y="5247311"/>
            <a:ext cx="10930779"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This formula measures the importance of a bigram (like [x, y]) by how often it appears, adjusted by how common x is as the first word in bigrams.</a:t>
            </a:r>
          </a:p>
        </p:txBody>
      </p:sp>
    </p:spTree>
    <p:extLst>
      <p:ext uri="{BB962C8B-B14F-4D97-AF65-F5344CB8AC3E}">
        <p14:creationId xmlns:p14="http://schemas.microsoft.com/office/powerpoint/2010/main" val="3989483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924315"/>
          </a:xfrm>
        </p:spPr>
        <p:txBody>
          <a:bodyPr/>
          <a:lstStyle/>
          <a:p>
            <a:r>
              <a:rPr lang="en-US" dirty="0"/>
              <a:t>Example of Index Contribution(IC)</a:t>
            </a:r>
          </a:p>
        </p:txBody>
      </p:sp>
      <p:pic>
        <p:nvPicPr>
          <p:cNvPr id="6" name="Content Placeholder 5">
            <a:extLst>
              <a:ext uri="{FF2B5EF4-FFF2-40B4-BE49-F238E27FC236}">
                <a16:creationId xmlns:a16="http://schemas.microsoft.com/office/drawing/2014/main" id="{B0B49F08-9836-406D-A3B7-3C8EF78FD198}"/>
              </a:ext>
            </a:extLst>
          </p:cNvPr>
          <p:cNvPicPr>
            <a:picLocks noGrp="1" noChangeAspect="1"/>
          </p:cNvPicPr>
          <p:nvPr>
            <p:ph sz="quarter" idx="13"/>
          </p:nvPr>
        </p:nvPicPr>
        <p:blipFill>
          <a:blip r:embed="rId2"/>
          <a:stretch>
            <a:fillRect/>
          </a:stretch>
        </p:blipFill>
        <p:spPr>
          <a:xfrm>
            <a:off x="555143" y="1242346"/>
            <a:ext cx="10972800" cy="4774141"/>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79</a:t>
            </a:fld>
            <a:endParaRPr lang="en-US" sz="900">
              <a:solidFill>
                <a:schemeClr val="lt1"/>
              </a:solidFill>
            </a:endParaRPr>
          </a:p>
        </p:txBody>
      </p:sp>
    </p:spTree>
    <p:extLst>
      <p:ext uri="{BB962C8B-B14F-4D97-AF65-F5344CB8AC3E}">
        <p14:creationId xmlns:p14="http://schemas.microsoft.com/office/powerpoint/2010/main" val="16147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492A8-D9DD-4598-921C-13EE528A5104}"/>
              </a:ext>
            </a:extLst>
          </p:cNvPr>
          <p:cNvSpPr>
            <a:spLocks noGrp="1"/>
          </p:cNvSpPr>
          <p:nvPr>
            <p:ph type="title"/>
          </p:nvPr>
        </p:nvSpPr>
        <p:spPr>
          <a:xfrm>
            <a:off x="609600" y="215372"/>
            <a:ext cx="10972800" cy="791793"/>
          </a:xfrm>
        </p:spPr>
        <p:txBody>
          <a:bodyPr/>
          <a:lstStyle/>
          <a:p>
            <a:r>
              <a:rPr lang="en-US" dirty="0"/>
              <a:t>Statistical Indexing</a:t>
            </a:r>
          </a:p>
        </p:txBody>
      </p:sp>
      <p:sp>
        <p:nvSpPr>
          <p:cNvPr id="5" name="Content Placeholder 4">
            <a:extLst>
              <a:ext uri="{FF2B5EF4-FFF2-40B4-BE49-F238E27FC236}">
                <a16:creationId xmlns:a16="http://schemas.microsoft.com/office/drawing/2014/main" id="{1B4A4E50-D498-4A14-B8B6-C8941DD7BABE}"/>
              </a:ext>
            </a:extLst>
          </p:cNvPr>
          <p:cNvSpPr>
            <a:spLocks noGrp="1"/>
          </p:cNvSpPr>
          <p:nvPr>
            <p:ph sz="quarter" idx="13"/>
          </p:nvPr>
        </p:nvSpPr>
        <p:spPr>
          <a:xfrm>
            <a:off x="609601" y="1007165"/>
            <a:ext cx="10977033" cy="5144253"/>
          </a:xfrm>
        </p:spPr>
        <p:txBody>
          <a:bodyPr/>
          <a:lstStyle/>
          <a:p>
            <a:r>
              <a:rPr lang="en-US" sz="2400" b="1" dirty="0">
                <a:latin typeface="Calibri" panose="020F0502020204030204" pitchFamily="34" charset="0"/>
                <a:cs typeface="Calibri" panose="020F0502020204030204" pitchFamily="34" charset="0"/>
              </a:rPr>
              <a:t>Statistical Indexing</a:t>
            </a:r>
            <a:r>
              <a:rPr lang="en-US" sz="2400" dirty="0">
                <a:latin typeface="Calibri" panose="020F0502020204030204" pitchFamily="34" charset="0"/>
                <a:cs typeface="Calibri" panose="020F0502020204030204" pitchFamily="34" charset="0"/>
              </a:rPr>
              <a:t> is based on the idea that </a:t>
            </a:r>
            <a:r>
              <a:rPr lang="en-US" sz="2400" b="1" dirty="0">
                <a:latin typeface="Calibri" panose="020F0502020204030204" pitchFamily="34" charset="0"/>
                <a:cs typeface="Calibri" panose="020F0502020204030204" pitchFamily="34" charset="0"/>
              </a:rPr>
              <a:t>the more frequently a term appears</a:t>
            </a:r>
            <a:r>
              <a:rPr lang="en-US" sz="2400" dirty="0">
                <a:latin typeface="Calibri" panose="020F0502020204030204" pitchFamily="34" charset="0"/>
                <a:cs typeface="Calibri" panose="020F0502020204030204" pitchFamily="34" charset="0"/>
              </a:rPr>
              <a:t>, the more likely it is relevant to a user's query. This class of indexing calculates </a:t>
            </a:r>
            <a:r>
              <a:rPr lang="en-US" sz="2400" b="1" dirty="0">
                <a:latin typeface="Calibri" panose="020F0502020204030204" pitchFamily="34" charset="0"/>
                <a:cs typeface="Calibri" panose="020F0502020204030204" pitchFamily="34" charset="0"/>
              </a:rPr>
              <a:t>numerical values</a:t>
            </a:r>
            <a:r>
              <a:rPr lang="en-US" sz="2400" dirty="0">
                <a:latin typeface="Calibri" panose="020F0502020204030204" pitchFamily="34" charset="0"/>
                <a:cs typeface="Calibri" panose="020F0502020204030204" pitchFamily="34" charset="0"/>
              </a:rPr>
              <a:t> (weights, probabilities, or confidence levels) to represent how relevant a document is to a search query.</a:t>
            </a:r>
          </a:p>
          <a:p>
            <a:r>
              <a:rPr lang="en-US" sz="2400" dirty="0">
                <a:latin typeface="Calibri" panose="020F0502020204030204" pitchFamily="34" charset="0"/>
                <a:cs typeface="Calibri" panose="020F0502020204030204" pitchFamily="34" charset="0"/>
              </a:rPr>
              <a:t>Based on frequency of words or phrases in documents</a:t>
            </a:r>
          </a:p>
          <a:p>
            <a:r>
              <a:rPr lang="en-US" sz="2400" dirty="0">
                <a:latin typeface="Calibri" panose="020F0502020204030204" pitchFamily="34" charset="0"/>
                <a:cs typeface="Calibri" panose="020F0502020204030204" pitchFamily="34" charset="0"/>
              </a:rPr>
              <a:t>Techniques:</a:t>
            </a:r>
          </a:p>
          <a:p>
            <a:pPr lvl="1"/>
            <a:r>
              <a:rPr lang="en-US" sz="2400" dirty="0">
                <a:latin typeface="Calibri" panose="020F0502020204030204" pitchFamily="34" charset="0"/>
                <a:cs typeface="Calibri" panose="020F0502020204030204" pitchFamily="34" charset="0"/>
              </a:rPr>
              <a:t>Probabilistic indexing</a:t>
            </a:r>
          </a:p>
          <a:p>
            <a:pPr lvl="1"/>
            <a:r>
              <a:rPr lang="en-US" sz="2400" dirty="0">
                <a:latin typeface="Calibri" panose="020F0502020204030204" pitchFamily="34" charset="0"/>
                <a:cs typeface="Calibri" panose="020F0502020204030204" pitchFamily="34" charset="0"/>
              </a:rPr>
              <a:t>Bayesian and Vector Space approaches</a:t>
            </a:r>
          </a:p>
          <a:p>
            <a:pPr lvl="1"/>
            <a:r>
              <a:rPr lang="en-US" sz="2400" dirty="0">
                <a:latin typeface="Calibri" panose="020F0502020204030204" pitchFamily="34" charset="0"/>
                <a:cs typeface="Calibri" panose="020F0502020204030204" pitchFamily="34" charset="0"/>
              </a:rPr>
              <a:t>Neural Networks (for concept classification)</a:t>
            </a:r>
          </a:p>
          <a:p>
            <a:r>
              <a:rPr lang="en-US" sz="2400" dirty="0">
                <a:latin typeface="Calibri" panose="020F0502020204030204" pitchFamily="34" charset="0"/>
                <a:cs typeface="Calibri" panose="020F0502020204030204" pitchFamily="34" charset="0"/>
              </a:rPr>
              <a:t>Pros: Fast and scalable</a:t>
            </a:r>
          </a:p>
          <a:p>
            <a:r>
              <a:rPr lang="en-US" sz="2400" dirty="0">
                <a:latin typeface="Calibri" panose="020F0502020204030204" pitchFamily="34" charset="0"/>
                <a:cs typeface="Calibri" panose="020F0502020204030204" pitchFamily="34" charset="0"/>
              </a:rPr>
              <a:t>Cons: Limited context understanding</a:t>
            </a:r>
          </a:p>
        </p:txBody>
      </p:sp>
    </p:spTree>
    <p:extLst>
      <p:ext uri="{BB962C8B-B14F-4D97-AF65-F5344CB8AC3E}">
        <p14:creationId xmlns:p14="http://schemas.microsoft.com/office/powerpoint/2010/main" val="19182215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28501"/>
          </a:xfrm>
        </p:spPr>
        <p:txBody>
          <a:bodyPr/>
          <a:lstStyle/>
          <a:p>
            <a:r>
              <a:rPr lang="en-US" dirty="0"/>
              <a:t>Weight of a Phrase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80</a:t>
            </a:fld>
            <a:endParaRPr lang="en-US" sz="900">
              <a:solidFill>
                <a:schemeClr val="lt1"/>
              </a:solidFill>
            </a:endParaRPr>
          </a:p>
        </p:txBody>
      </p:sp>
      <p:pic>
        <p:nvPicPr>
          <p:cNvPr id="6" name="Content Placeholder 5">
            <a:extLst>
              <a:ext uri="{FF2B5EF4-FFF2-40B4-BE49-F238E27FC236}">
                <a16:creationId xmlns:a16="http://schemas.microsoft.com/office/drawing/2014/main" id="{B1FCE1D5-E16E-4727-9F01-DBE7ADA6726B}"/>
              </a:ext>
            </a:extLst>
          </p:cNvPr>
          <p:cNvPicPr>
            <a:picLocks noGrp="1" noChangeAspect="1"/>
          </p:cNvPicPr>
          <p:nvPr>
            <p:ph sz="quarter" idx="13"/>
          </p:nvPr>
        </p:nvPicPr>
        <p:blipFill>
          <a:blip r:embed="rId2"/>
          <a:stretch>
            <a:fillRect/>
          </a:stretch>
        </p:blipFill>
        <p:spPr>
          <a:xfrm>
            <a:off x="2435191" y="1140056"/>
            <a:ext cx="6983687" cy="600317"/>
          </a:xfrm>
          <a:prstGeom prst="rect">
            <a:avLst/>
          </a:prstGeom>
        </p:spPr>
      </p:pic>
      <p:pic>
        <p:nvPicPr>
          <p:cNvPr id="7" name="Picture 6">
            <a:extLst>
              <a:ext uri="{FF2B5EF4-FFF2-40B4-BE49-F238E27FC236}">
                <a16:creationId xmlns:a16="http://schemas.microsoft.com/office/drawing/2014/main" id="{3C4F9680-CD65-486E-9BB9-E128EB7AB4AD}"/>
              </a:ext>
            </a:extLst>
          </p:cNvPr>
          <p:cNvPicPr>
            <a:picLocks noChangeAspect="1"/>
          </p:cNvPicPr>
          <p:nvPr/>
        </p:nvPicPr>
        <p:blipFill>
          <a:blip r:embed="rId3"/>
          <a:stretch>
            <a:fillRect/>
          </a:stretch>
        </p:blipFill>
        <p:spPr>
          <a:xfrm>
            <a:off x="609600" y="1740373"/>
            <a:ext cx="10972800" cy="3931868"/>
          </a:xfrm>
          <a:prstGeom prst="rect">
            <a:avLst/>
          </a:prstGeom>
        </p:spPr>
      </p:pic>
    </p:spTree>
    <p:extLst>
      <p:ext uri="{BB962C8B-B14F-4D97-AF65-F5344CB8AC3E}">
        <p14:creationId xmlns:p14="http://schemas.microsoft.com/office/powerpoint/2010/main" val="2194438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Weight of a Phrase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formula calculates how important a phrase is by combining:</a:t>
            </a:r>
          </a:p>
          <a:p>
            <a:pPr lvl="1"/>
            <a:r>
              <a:rPr lang="en-US" sz="2600" dirty="0">
                <a:latin typeface="Calibri" panose="020F0502020204030204" pitchFamily="34" charset="0"/>
                <a:cs typeface="Calibri" panose="020F0502020204030204" pitchFamily="34" charset="0"/>
              </a:rPr>
              <a:t>How often it appears,</a:t>
            </a:r>
          </a:p>
          <a:p>
            <a:pPr lvl="1"/>
            <a:r>
              <a:rPr lang="en-US" sz="2600" dirty="0">
                <a:latin typeface="Calibri" panose="020F0502020204030204" pitchFamily="34" charset="0"/>
                <a:cs typeface="Calibri" panose="020F0502020204030204" pitchFamily="34" charset="0"/>
              </a:rPr>
              <a:t>Where or how it's structured,</a:t>
            </a:r>
          </a:p>
          <a:p>
            <a:pPr lvl="1"/>
            <a:r>
              <a:rPr lang="en-US" sz="2600" dirty="0">
                <a:latin typeface="Calibri" panose="020F0502020204030204" pitchFamily="34" charset="0"/>
                <a:cs typeface="Calibri" panose="020F0502020204030204" pitchFamily="34" charset="0"/>
              </a:rPr>
              <a:t>And how unique it is across many documents.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81</a:t>
            </a:fld>
            <a:endParaRPr lang="en-US" sz="900">
              <a:solidFill>
                <a:schemeClr val="lt1"/>
              </a:solidFill>
            </a:endParaRPr>
          </a:p>
        </p:txBody>
      </p:sp>
    </p:spTree>
    <p:extLst>
      <p:ext uri="{BB962C8B-B14F-4D97-AF65-F5344CB8AC3E}">
        <p14:creationId xmlns:p14="http://schemas.microsoft.com/office/powerpoint/2010/main" val="35228259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672524"/>
          </a:xfrm>
        </p:spPr>
        <p:txBody>
          <a:bodyPr/>
          <a:lstStyle/>
          <a:p>
            <a:r>
              <a:rPr lang="en-US" dirty="0"/>
              <a:t>Example of Weight of a Phrase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82</a:t>
            </a:fld>
            <a:endParaRPr lang="en-US" sz="900">
              <a:solidFill>
                <a:schemeClr val="lt1"/>
              </a:solidFill>
            </a:endParaRPr>
          </a:p>
        </p:txBody>
      </p:sp>
      <p:pic>
        <p:nvPicPr>
          <p:cNvPr id="6" name="Picture 5">
            <a:extLst>
              <a:ext uri="{FF2B5EF4-FFF2-40B4-BE49-F238E27FC236}">
                <a16:creationId xmlns:a16="http://schemas.microsoft.com/office/drawing/2014/main" id="{2EE31116-5E26-4807-8C60-9187243E0A44}"/>
              </a:ext>
            </a:extLst>
          </p:cNvPr>
          <p:cNvPicPr>
            <a:picLocks noChangeAspect="1"/>
          </p:cNvPicPr>
          <p:nvPr/>
        </p:nvPicPr>
        <p:blipFill>
          <a:blip r:embed="rId2"/>
          <a:stretch>
            <a:fillRect/>
          </a:stretch>
        </p:blipFill>
        <p:spPr>
          <a:xfrm>
            <a:off x="673100" y="940905"/>
            <a:ext cx="10972800" cy="5167662"/>
          </a:xfrm>
          <a:prstGeom prst="rect">
            <a:avLst/>
          </a:prstGeom>
        </p:spPr>
      </p:pic>
    </p:spTree>
    <p:extLst>
      <p:ext uri="{BB962C8B-B14F-4D97-AF65-F5344CB8AC3E}">
        <p14:creationId xmlns:p14="http://schemas.microsoft.com/office/powerpoint/2010/main" val="3630432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Concept Indexing</a:t>
            </a:r>
          </a:p>
        </p:txBody>
      </p:sp>
      <p:sp>
        <p:nvSpPr>
          <p:cNvPr id="24" name="Content Placeholder 23">
            <a:extLst>
              <a:ext uri="{FF2B5EF4-FFF2-40B4-BE49-F238E27FC236}">
                <a16:creationId xmlns:a16="http://schemas.microsoft.com/office/drawing/2014/main" id="{789EB1CC-3989-44E5-8E8E-A9F0967E703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Concept indexing takes the abstraction a level further. Its goal is to gain the implementation advantages of an index term system but use concepts instead of terms as the basis for the index, producing a reduced dimension vector space.</a:t>
            </a:r>
          </a:p>
          <a:p>
            <a:r>
              <a:rPr lang="en-US" sz="2600" dirty="0">
                <a:latin typeface="Calibri" panose="020F0502020204030204" pitchFamily="34" charset="0"/>
                <a:cs typeface="Calibri" panose="020F0502020204030204" pitchFamily="34" charset="0"/>
              </a:rPr>
              <a:t>Each document is represented by </a:t>
            </a:r>
            <a:r>
              <a:rPr lang="en-US" sz="2600" b="1" dirty="0">
                <a:latin typeface="Calibri" panose="020F0502020204030204" pitchFamily="34" charset="0"/>
                <a:cs typeface="Calibri" panose="020F0502020204030204" pitchFamily="34" charset="0"/>
              </a:rPr>
              <a:t>terms/words</a:t>
            </a:r>
            <a:r>
              <a:rPr lang="en-US" sz="2600" dirty="0">
                <a:latin typeface="Calibri" panose="020F0502020204030204" pitchFamily="34" charset="0"/>
                <a:cs typeface="Calibri" panose="020F0502020204030204" pitchFamily="34" charset="0"/>
              </a:rPr>
              <a:t>. </a:t>
            </a:r>
          </a:p>
          <a:p>
            <a:r>
              <a:rPr lang="en-US" sz="2600" dirty="0">
                <a:latin typeface="Calibri" panose="020F0502020204030204" pitchFamily="34" charset="0"/>
                <a:cs typeface="Calibri" panose="020F0502020204030204" pitchFamily="34" charset="0"/>
              </a:rPr>
              <a:t>For example:</a:t>
            </a:r>
          </a:p>
          <a:p>
            <a:pPr lvl="1"/>
            <a:r>
              <a:rPr lang="en-US" sz="2600" dirty="0">
                <a:latin typeface="Calibri" panose="020F0502020204030204" pitchFamily="34" charset="0"/>
                <a:cs typeface="Calibri" panose="020F0502020204030204" pitchFamily="34" charset="0"/>
              </a:rPr>
              <a:t>Document A = ["car", "drive", "road"]</a:t>
            </a:r>
          </a:p>
          <a:p>
            <a:pPr lvl="1"/>
            <a:r>
              <a:rPr lang="en-US" sz="2600" dirty="0">
                <a:latin typeface="Calibri" panose="020F0502020204030204" pitchFamily="34" charset="0"/>
                <a:cs typeface="Calibri" panose="020F0502020204030204" pitchFamily="34" charset="0"/>
              </a:rPr>
              <a:t>This method doesn't recognize that </a:t>
            </a:r>
            <a:r>
              <a:rPr lang="en-US" sz="2600" b="1" dirty="0">
                <a:latin typeface="Calibri" panose="020F0502020204030204" pitchFamily="34" charset="0"/>
                <a:cs typeface="Calibri" panose="020F0502020204030204" pitchFamily="34" charset="0"/>
              </a:rPr>
              <a:t>"car" and "automobile" mean the same thing</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83</a:t>
            </a:fld>
            <a:endParaRPr lang="en-US" sz="900">
              <a:solidFill>
                <a:schemeClr val="lt1"/>
              </a:solidFill>
            </a:endParaRPr>
          </a:p>
        </p:txBody>
      </p:sp>
    </p:spTree>
    <p:extLst>
      <p:ext uri="{BB962C8B-B14F-4D97-AF65-F5344CB8AC3E}">
        <p14:creationId xmlns:p14="http://schemas.microsoft.com/office/powerpoint/2010/main" val="2617181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Concept Indexing</a:t>
            </a:r>
          </a:p>
        </p:txBody>
      </p:sp>
      <p:sp>
        <p:nvSpPr>
          <p:cNvPr id="24" name="Content Placeholder 23">
            <a:extLst>
              <a:ext uri="{FF2B5EF4-FFF2-40B4-BE49-F238E27FC236}">
                <a16:creationId xmlns:a16="http://schemas.microsoft.com/office/drawing/2014/main" id="{789EB1CC-3989-44E5-8E8E-A9F0967E703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Here, we don't store raw words. Instead, we map words to </a:t>
            </a:r>
            <a:r>
              <a:rPr lang="en-US" sz="2600" b="1" dirty="0">
                <a:latin typeface="Calibri" panose="020F0502020204030204" pitchFamily="34" charset="0"/>
                <a:cs typeface="Calibri" panose="020F0502020204030204" pitchFamily="34" charset="0"/>
              </a:rPr>
              <a:t>concepts</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84</a:t>
            </a:fld>
            <a:endParaRPr lang="en-US" sz="900">
              <a:solidFill>
                <a:schemeClr val="lt1"/>
              </a:solidFill>
            </a:endParaRPr>
          </a:p>
        </p:txBody>
      </p:sp>
      <p:pic>
        <p:nvPicPr>
          <p:cNvPr id="11" name="Picture 10">
            <a:extLst>
              <a:ext uri="{FF2B5EF4-FFF2-40B4-BE49-F238E27FC236}">
                <a16:creationId xmlns:a16="http://schemas.microsoft.com/office/drawing/2014/main" id="{BFB3CACB-A762-4EA9-B1C3-29417B7A202F}"/>
              </a:ext>
            </a:extLst>
          </p:cNvPr>
          <p:cNvPicPr>
            <a:picLocks noChangeAspect="1"/>
          </p:cNvPicPr>
          <p:nvPr/>
        </p:nvPicPr>
        <p:blipFill>
          <a:blip r:embed="rId2"/>
          <a:stretch>
            <a:fillRect/>
          </a:stretch>
        </p:blipFill>
        <p:spPr>
          <a:xfrm>
            <a:off x="1891747" y="2155548"/>
            <a:ext cx="8087139" cy="3815303"/>
          </a:xfrm>
          <a:prstGeom prst="rect">
            <a:avLst/>
          </a:prstGeom>
        </p:spPr>
      </p:pic>
    </p:spTree>
    <p:extLst>
      <p:ext uri="{BB962C8B-B14F-4D97-AF65-F5344CB8AC3E}">
        <p14:creationId xmlns:p14="http://schemas.microsoft.com/office/powerpoint/2010/main" val="3528613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ACD1A01-79E0-4757-864C-508F9E4BFAA7}"/>
              </a:ext>
            </a:extLst>
          </p:cNvPr>
          <p:cNvSpPr>
            <a:spLocks noGrp="1"/>
          </p:cNvSpPr>
          <p:nvPr>
            <p:ph type="title"/>
          </p:nvPr>
        </p:nvSpPr>
        <p:spPr>
          <a:xfrm>
            <a:off x="609600" y="215372"/>
            <a:ext cx="10972800" cy="659271"/>
          </a:xfrm>
        </p:spPr>
        <p:txBody>
          <a:bodyPr/>
          <a:lstStyle/>
          <a:p>
            <a:r>
              <a:rPr lang="en-US" dirty="0"/>
              <a:t>Concept Vectors Representation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85</a:t>
            </a:fld>
            <a:endParaRPr lang="en-US" sz="900">
              <a:solidFill>
                <a:schemeClr val="lt1"/>
              </a:solidFill>
            </a:endParaRPr>
          </a:p>
        </p:txBody>
      </p:sp>
      <p:sp>
        <p:nvSpPr>
          <p:cNvPr id="21" name="Content Placeholder 20">
            <a:extLst>
              <a:ext uri="{FF2B5EF4-FFF2-40B4-BE49-F238E27FC236}">
                <a16:creationId xmlns:a16="http://schemas.microsoft.com/office/drawing/2014/main" id="{5DF2A50A-5F11-46DE-95D5-C99C2D668799}"/>
              </a:ext>
            </a:extLst>
          </p:cNvPr>
          <p:cNvSpPr>
            <a:spLocks noGrp="1"/>
          </p:cNvSpPr>
          <p:nvPr>
            <p:ph sz="quarter" idx="13"/>
          </p:nvPr>
        </p:nvSpPr>
        <p:spPr>
          <a:xfrm>
            <a:off x="592651" y="977302"/>
            <a:ext cx="10977033" cy="5118698"/>
          </a:xfrm>
        </p:spPr>
        <p:txBody>
          <a:bodyPr/>
          <a:lstStyle/>
          <a:p>
            <a:r>
              <a:rPr lang="en-US" sz="2500" dirty="0">
                <a:latin typeface="Calibri" panose="020F0502020204030204" pitchFamily="34" charset="0"/>
                <a:cs typeface="Calibri" panose="020F0502020204030204" pitchFamily="34" charset="0"/>
              </a:rPr>
              <a:t>Any rectangular matrix can be decomposed into the product of three matrices. Let X be a </a:t>
            </a:r>
            <a:r>
              <a:rPr lang="en-US" sz="2500" dirty="0" err="1">
                <a:latin typeface="Calibri" panose="020F0502020204030204" pitchFamily="34" charset="0"/>
                <a:cs typeface="Calibri" panose="020F0502020204030204" pitchFamily="34" charset="0"/>
              </a:rPr>
              <a:t>mxn</a:t>
            </a:r>
            <a:r>
              <a:rPr lang="en-US" sz="2500" dirty="0">
                <a:latin typeface="Calibri" panose="020F0502020204030204" pitchFamily="34" charset="0"/>
                <a:cs typeface="Calibri" panose="020F0502020204030204" pitchFamily="34" charset="0"/>
              </a:rPr>
              <a:t> matrix such that:</a:t>
            </a:r>
          </a:p>
          <a:p>
            <a:endParaRPr lang="en-US" sz="2500" dirty="0">
              <a:latin typeface="Calibri" panose="020F0502020204030204" pitchFamily="34" charset="0"/>
              <a:cs typeface="Calibri" panose="020F0502020204030204" pitchFamily="34" charset="0"/>
            </a:endParaRPr>
          </a:p>
          <a:p>
            <a:r>
              <a:rPr lang="en-US" sz="2500" dirty="0">
                <a:latin typeface="Calibri" panose="020F0502020204030204" pitchFamily="34" charset="0"/>
                <a:cs typeface="Calibri" panose="020F0502020204030204" pitchFamily="34" charset="0"/>
              </a:rPr>
              <a:t>Have </a:t>
            </a:r>
            <a:r>
              <a:rPr lang="en-US" sz="2500" b="1" dirty="0">
                <a:latin typeface="Calibri" panose="020F0502020204030204" pitchFamily="34" charset="0"/>
                <a:cs typeface="Calibri" panose="020F0502020204030204" pitchFamily="34" charset="0"/>
              </a:rPr>
              <a:t>orthogonal columns </a:t>
            </a:r>
            <a:r>
              <a:rPr lang="en-US" sz="2500" dirty="0">
                <a:latin typeface="Calibri" panose="020F0502020204030204" pitchFamily="34" charset="0"/>
                <a:cs typeface="Calibri" panose="020F0502020204030204" pitchFamily="34" charset="0"/>
              </a:rPr>
              <a:t>and are m x r and r x n matrices, is an r x r diagonal matrix and r is the rank of matrix x. This is the singular value decomposition of X. The k largest singular values of are kept along with their corresponding columns in and matrices, the resulting matrix:</a:t>
            </a:r>
          </a:p>
          <a:p>
            <a:endParaRPr lang="en-US" sz="2500" dirty="0">
              <a:latin typeface="Calibri" panose="020F0502020204030204" pitchFamily="34" charset="0"/>
              <a:cs typeface="Calibri" panose="020F0502020204030204" pitchFamily="34" charset="0"/>
            </a:endParaRPr>
          </a:p>
          <a:p>
            <a:r>
              <a:rPr lang="en-US" sz="2500" dirty="0">
                <a:latin typeface="Calibri" panose="020F0502020204030204" pitchFamily="34" charset="0"/>
                <a:cs typeface="Calibri" panose="020F0502020204030204" pitchFamily="34" charset="0"/>
              </a:rPr>
              <a:t>Is the unique matrix of rank k that is closest in least squares sense to x. The matrix containing the first k independent linear components of the original X represents the major associations with noise eliminated.</a:t>
            </a:r>
          </a:p>
        </p:txBody>
      </p:sp>
      <p:pic>
        <p:nvPicPr>
          <p:cNvPr id="25" name="Picture 24">
            <a:extLst>
              <a:ext uri="{FF2B5EF4-FFF2-40B4-BE49-F238E27FC236}">
                <a16:creationId xmlns:a16="http://schemas.microsoft.com/office/drawing/2014/main" id="{BE4E626E-F9AA-414E-838D-5C1CEC761416}"/>
              </a:ext>
            </a:extLst>
          </p:cNvPr>
          <p:cNvPicPr>
            <a:picLocks noChangeAspect="1"/>
          </p:cNvPicPr>
          <p:nvPr/>
        </p:nvPicPr>
        <p:blipFill>
          <a:blip r:embed="rId2"/>
          <a:stretch>
            <a:fillRect/>
          </a:stretch>
        </p:blipFill>
        <p:spPr>
          <a:xfrm>
            <a:off x="4010437" y="1918462"/>
            <a:ext cx="1887317" cy="453682"/>
          </a:xfrm>
          <a:prstGeom prst="rect">
            <a:avLst/>
          </a:prstGeom>
        </p:spPr>
      </p:pic>
      <p:pic>
        <p:nvPicPr>
          <p:cNvPr id="27" name="Picture 26">
            <a:extLst>
              <a:ext uri="{FF2B5EF4-FFF2-40B4-BE49-F238E27FC236}">
                <a16:creationId xmlns:a16="http://schemas.microsoft.com/office/drawing/2014/main" id="{6485D3F4-2ED2-4EB7-A7D7-F3B9CC972860}"/>
              </a:ext>
            </a:extLst>
          </p:cNvPr>
          <p:cNvPicPr>
            <a:picLocks noChangeAspect="1"/>
          </p:cNvPicPr>
          <p:nvPr/>
        </p:nvPicPr>
        <p:blipFill>
          <a:blip r:embed="rId3"/>
          <a:stretch>
            <a:fillRect/>
          </a:stretch>
        </p:blipFill>
        <p:spPr>
          <a:xfrm>
            <a:off x="4010437" y="4080222"/>
            <a:ext cx="1835066" cy="571294"/>
          </a:xfrm>
          <a:prstGeom prst="rect">
            <a:avLst/>
          </a:prstGeom>
        </p:spPr>
      </p:pic>
    </p:spTree>
    <p:extLst>
      <p:ext uri="{BB962C8B-B14F-4D97-AF65-F5344CB8AC3E}">
        <p14:creationId xmlns:p14="http://schemas.microsoft.com/office/powerpoint/2010/main" val="2561411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SVD (Singular Value Decomposition)</a:t>
            </a:r>
          </a:p>
        </p:txBody>
      </p:sp>
      <p:sp>
        <p:nvSpPr>
          <p:cNvPr id="4" name="Content Placeholder 3">
            <a:extLst>
              <a:ext uri="{FF2B5EF4-FFF2-40B4-BE49-F238E27FC236}">
                <a16:creationId xmlns:a16="http://schemas.microsoft.com/office/drawing/2014/main" id="{577ABD50-6038-40F9-8419-C6D977E5E27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If you consider X to be the term-document matrix (e.g., all </a:t>
            </a:r>
            <a:r>
              <a:rPr lang="en-US" sz="2600" b="1" dirty="0">
                <a:latin typeface="Calibri" panose="020F0502020204030204" pitchFamily="34" charset="0"/>
                <a:cs typeface="Calibri" panose="020F0502020204030204" pitchFamily="34" charset="0"/>
              </a:rPr>
              <a:t>possible terms being represented by columns and each item being represented by a row</a:t>
            </a:r>
            <a:r>
              <a:rPr lang="en-US" sz="2600" dirty="0">
                <a:latin typeface="Calibri" panose="020F0502020204030204" pitchFamily="34" charset="0"/>
                <a:cs typeface="Calibri" panose="020F0502020204030204" pitchFamily="34" charset="0"/>
              </a:rPr>
              <a:t>), then truncated </a:t>
            </a:r>
            <a:r>
              <a:rPr lang="en-US" sz="2600" b="1" dirty="0">
                <a:latin typeface="Calibri" panose="020F0502020204030204" pitchFamily="34" charset="0"/>
                <a:cs typeface="Calibri" panose="020F0502020204030204" pitchFamily="34" charset="0"/>
              </a:rPr>
              <a:t>singular value decomposition </a:t>
            </a:r>
            <a:r>
              <a:rPr lang="en-US" sz="2600" dirty="0">
                <a:latin typeface="Calibri" panose="020F0502020204030204" pitchFamily="34" charset="0"/>
                <a:cs typeface="Calibri" panose="020F0502020204030204" pitchFamily="34" charset="0"/>
              </a:rPr>
              <a:t>can be applied to reduce the </a:t>
            </a:r>
            <a:r>
              <a:rPr lang="en-US" sz="2600" dirty="0" err="1">
                <a:latin typeface="Calibri" panose="020F0502020204030204" pitchFamily="34" charset="0"/>
                <a:cs typeface="Calibri" panose="020F0502020204030204" pitchFamily="34" charset="0"/>
              </a:rPr>
              <a:t>dimmensionality</a:t>
            </a:r>
            <a:r>
              <a:rPr lang="en-US" sz="2600" dirty="0">
                <a:latin typeface="Calibri" panose="020F0502020204030204" pitchFamily="34" charset="0"/>
                <a:cs typeface="Calibri" panose="020F0502020204030204" pitchFamily="34" charset="0"/>
              </a:rPr>
              <a:t> caused by all terms to a significantly smaller dimensionality that is an approximation of the original X:</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86</a:t>
            </a:fld>
            <a:endParaRPr lang="en-US" sz="900">
              <a:solidFill>
                <a:schemeClr val="lt1"/>
              </a:solidFill>
            </a:endParaRPr>
          </a:p>
        </p:txBody>
      </p:sp>
      <p:pic>
        <p:nvPicPr>
          <p:cNvPr id="7" name="Picture 6">
            <a:extLst>
              <a:ext uri="{FF2B5EF4-FFF2-40B4-BE49-F238E27FC236}">
                <a16:creationId xmlns:a16="http://schemas.microsoft.com/office/drawing/2014/main" id="{2EFD2A3A-3609-4249-88A9-7D4F1188062B}"/>
              </a:ext>
            </a:extLst>
          </p:cNvPr>
          <p:cNvPicPr>
            <a:picLocks noChangeAspect="1"/>
          </p:cNvPicPr>
          <p:nvPr/>
        </p:nvPicPr>
        <p:blipFill>
          <a:blip r:embed="rId2"/>
          <a:stretch>
            <a:fillRect/>
          </a:stretch>
        </p:blipFill>
        <p:spPr>
          <a:xfrm>
            <a:off x="4453558" y="3677163"/>
            <a:ext cx="2012611" cy="563531"/>
          </a:xfrm>
          <a:prstGeom prst="rect">
            <a:avLst/>
          </a:prstGeom>
        </p:spPr>
      </p:pic>
      <p:pic>
        <p:nvPicPr>
          <p:cNvPr id="9" name="Picture 8">
            <a:extLst>
              <a:ext uri="{FF2B5EF4-FFF2-40B4-BE49-F238E27FC236}">
                <a16:creationId xmlns:a16="http://schemas.microsoft.com/office/drawing/2014/main" id="{F583EBB5-6677-4D5D-808E-544ECF556321}"/>
              </a:ext>
            </a:extLst>
          </p:cNvPr>
          <p:cNvPicPr>
            <a:picLocks noChangeAspect="1"/>
          </p:cNvPicPr>
          <p:nvPr/>
        </p:nvPicPr>
        <p:blipFill>
          <a:blip r:embed="rId3"/>
          <a:stretch>
            <a:fillRect/>
          </a:stretch>
        </p:blipFill>
        <p:spPr>
          <a:xfrm>
            <a:off x="2310432" y="4290092"/>
            <a:ext cx="5520709" cy="1877792"/>
          </a:xfrm>
          <a:prstGeom prst="rect">
            <a:avLst/>
          </a:prstGeom>
        </p:spPr>
      </p:pic>
    </p:spTree>
    <p:extLst>
      <p:ext uri="{BB962C8B-B14F-4D97-AF65-F5344CB8AC3E}">
        <p14:creationId xmlns:p14="http://schemas.microsoft.com/office/powerpoint/2010/main" val="17301236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a:xfrm>
            <a:off x="609600" y="215373"/>
            <a:ext cx="10972800" cy="699028"/>
          </a:xfrm>
        </p:spPr>
        <p:txBody>
          <a:bodyPr/>
          <a:lstStyle/>
          <a:p>
            <a:r>
              <a:rPr lang="en-US" dirty="0"/>
              <a:t>Example</a:t>
            </a:r>
          </a:p>
        </p:txBody>
      </p:sp>
      <p:graphicFrame>
        <p:nvGraphicFramePr>
          <p:cNvPr id="8" name="Content Placeholder 7">
            <a:extLst>
              <a:ext uri="{FF2B5EF4-FFF2-40B4-BE49-F238E27FC236}">
                <a16:creationId xmlns:a16="http://schemas.microsoft.com/office/drawing/2014/main" id="{760D7D51-2E62-45E4-9AD6-DCB4332D82E6}"/>
              </a:ext>
            </a:extLst>
          </p:cNvPr>
          <p:cNvGraphicFramePr>
            <a:graphicFrameLocks noGrp="1"/>
          </p:cNvGraphicFramePr>
          <p:nvPr>
            <p:ph sz="quarter" idx="13"/>
            <p:extLst>
              <p:ext uri="{D42A27DB-BD31-4B8C-83A1-F6EECF244321}">
                <p14:modId xmlns:p14="http://schemas.microsoft.com/office/powerpoint/2010/main" val="1074151707"/>
              </p:ext>
            </p:extLst>
          </p:nvPr>
        </p:nvGraphicFramePr>
        <p:xfrm>
          <a:off x="609600" y="1441450"/>
          <a:ext cx="8097080" cy="2926080"/>
        </p:xfrm>
        <a:graphic>
          <a:graphicData uri="http://schemas.openxmlformats.org/drawingml/2006/table">
            <a:tbl>
              <a:tblPr/>
              <a:tblGrid>
                <a:gridCol w="2024270">
                  <a:extLst>
                    <a:ext uri="{9D8B030D-6E8A-4147-A177-3AD203B41FA5}">
                      <a16:colId xmlns:a16="http://schemas.microsoft.com/office/drawing/2014/main" val="1668354561"/>
                    </a:ext>
                  </a:extLst>
                </a:gridCol>
                <a:gridCol w="2024270">
                  <a:extLst>
                    <a:ext uri="{9D8B030D-6E8A-4147-A177-3AD203B41FA5}">
                      <a16:colId xmlns:a16="http://schemas.microsoft.com/office/drawing/2014/main" val="4134550233"/>
                    </a:ext>
                  </a:extLst>
                </a:gridCol>
                <a:gridCol w="2024270">
                  <a:extLst>
                    <a:ext uri="{9D8B030D-6E8A-4147-A177-3AD203B41FA5}">
                      <a16:colId xmlns:a16="http://schemas.microsoft.com/office/drawing/2014/main" val="2941910777"/>
                    </a:ext>
                  </a:extLst>
                </a:gridCol>
                <a:gridCol w="2024270">
                  <a:extLst>
                    <a:ext uri="{9D8B030D-6E8A-4147-A177-3AD203B41FA5}">
                      <a16:colId xmlns:a16="http://schemas.microsoft.com/office/drawing/2014/main" val="2008614609"/>
                    </a:ext>
                  </a:extLst>
                </a:gridCol>
              </a:tblGrid>
              <a:tr h="0">
                <a:tc>
                  <a:txBody>
                    <a:bodyPr/>
                    <a:lstStyle/>
                    <a:p>
                      <a:r>
                        <a:rPr lang="en-US" sz="2600">
                          <a:latin typeface="Calibri" panose="020F0502020204030204" pitchFamily="34" charset="0"/>
                          <a:cs typeface="Calibri" panose="020F0502020204030204" pitchFamily="34" charset="0"/>
                        </a:rPr>
                        <a:t>Term</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Doc1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Doc2</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Doc3</a:t>
                      </a:r>
                    </a:p>
                  </a:txBody>
                  <a:tcPr anchor="ctr">
                    <a:lnL>
                      <a:noFill/>
                    </a:lnL>
                    <a:lnR>
                      <a:noFill/>
                    </a:lnR>
                    <a:lnT>
                      <a:noFill/>
                    </a:lnT>
                    <a:lnB>
                      <a:noFill/>
                    </a:lnB>
                  </a:tcPr>
                </a:tc>
                <a:extLst>
                  <a:ext uri="{0D108BD9-81ED-4DB2-BD59-A6C34878D82A}">
                    <a16:rowId xmlns:a16="http://schemas.microsoft.com/office/drawing/2014/main" val="1004224559"/>
                  </a:ext>
                </a:extLst>
              </a:tr>
              <a:tr h="0">
                <a:tc>
                  <a:txBody>
                    <a:bodyPr/>
                    <a:lstStyle/>
                    <a:p>
                      <a:r>
                        <a:rPr lang="en-US" sz="2600" b="1">
                          <a:latin typeface="Calibri" panose="020F0502020204030204" pitchFamily="34" charset="0"/>
                          <a:cs typeface="Calibri" panose="020F0502020204030204" pitchFamily="34" charset="0"/>
                        </a:rPr>
                        <a:t>car</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3077149664"/>
                  </a:ext>
                </a:extLst>
              </a:tr>
              <a:tr h="0">
                <a:tc>
                  <a:txBody>
                    <a:bodyPr/>
                    <a:lstStyle/>
                    <a:p>
                      <a:r>
                        <a:rPr lang="en-US" sz="2600" b="1">
                          <a:latin typeface="Calibri" panose="020F0502020204030204" pitchFamily="34" charset="0"/>
                          <a:cs typeface="Calibri" panose="020F0502020204030204" pitchFamily="34" charset="0"/>
                        </a:rPr>
                        <a:t>automobile</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2745233766"/>
                  </a:ext>
                </a:extLst>
              </a:tr>
              <a:tr h="0">
                <a:tc>
                  <a:txBody>
                    <a:bodyPr/>
                    <a:lstStyle/>
                    <a:p>
                      <a:r>
                        <a:rPr lang="en-US" sz="2600" b="1" dirty="0">
                          <a:latin typeface="Calibri" panose="020F0502020204030204" pitchFamily="34" charset="0"/>
                          <a:cs typeface="Calibri" panose="020F0502020204030204" pitchFamily="34" charset="0"/>
                        </a:rPr>
                        <a:t>road</a:t>
                      </a:r>
                      <a:endParaRPr lang="en-US" sz="2600" dirty="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1796938012"/>
                  </a:ext>
                </a:extLst>
              </a:tr>
              <a:tr h="0">
                <a:tc>
                  <a:txBody>
                    <a:bodyPr/>
                    <a:lstStyle/>
                    <a:p>
                      <a:r>
                        <a:rPr lang="en-US" sz="2600" b="1">
                          <a:latin typeface="Calibri" panose="020F0502020204030204" pitchFamily="34" charset="0"/>
                          <a:cs typeface="Calibri" panose="020F0502020204030204" pitchFamily="34" charset="0"/>
                        </a:rPr>
                        <a:t>mileage</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extLst>
                  <a:ext uri="{0D108BD9-81ED-4DB2-BD59-A6C34878D82A}">
                    <a16:rowId xmlns:a16="http://schemas.microsoft.com/office/drawing/2014/main" val="3330129928"/>
                  </a:ext>
                </a:extLst>
              </a:tr>
              <a:tr h="0">
                <a:tc>
                  <a:txBody>
                    <a:bodyPr/>
                    <a:lstStyle/>
                    <a:p>
                      <a:r>
                        <a:rPr lang="en-US" sz="2600" b="1" dirty="0">
                          <a:latin typeface="Calibri" panose="020F0502020204030204" pitchFamily="34" charset="0"/>
                          <a:cs typeface="Calibri" panose="020F0502020204030204" pitchFamily="34" charset="0"/>
                        </a:rPr>
                        <a:t>gas</a:t>
                      </a:r>
                      <a:endParaRPr lang="en-US" sz="2600" dirty="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1</a:t>
                      </a:r>
                    </a:p>
                  </a:txBody>
                  <a:tcPr anchor="ctr">
                    <a:lnL>
                      <a:noFill/>
                    </a:lnL>
                    <a:lnR>
                      <a:noFill/>
                    </a:lnR>
                    <a:lnT>
                      <a:noFill/>
                    </a:lnT>
                    <a:lnB>
                      <a:noFill/>
                    </a:lnB>
                  </a:tcPr>
                </a:tc>
                <a:extLst>
                  <a:ext uri="{0D108BD9-81ED-4DB2-BD59-A6C34878D82A}">
                    <a16:rowId xmlns:a16="http://schemas.microsoft.com/office/drawing/2014/main" val="4143732233"/>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87</a:t>
            </a:fld>
            <a:endParaRPr lang="en-US" sz="900">
              <a:solidFill>
                <a:schemeClr val="lt1"/>
              </a:solidFill>
            </a:endParaRPr>
          </a:p>
        </p:txBody>
      </p:sp>
      <p:sp>
        <p:nvSpPr>
          <p:cNvPr id="12" name="TextBox 11">
            <a:extLst>
              <a:ext uri="{FF2B5EF4-FFF2-40B4-BE49-F238E27FC236}">
                <a16:creationId xmlns:a16="http://schemas.microsoft.com/office/drawing/2014/main" id="{13008337-2A23-42C4-A14B-0A934C5B8B31}"/>
              </a:ext>
            </a:extLst>
          </p:cNvPr>
          <p:cNvSpPr txBox="1"/>
          <p:nvPr/>
        </p:nvSpPr>
        <p:spPr>
          <a:xfrm>
            <a:off x="609600" y="914401"/>
            <a:ext cx="6096000" cy="492443"/>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we have </a:t>
            </a:r>
            <a:r>
              <a:rPr lang="en-US" sz="2600" b="1" dirty="0">
                <a:latin typeface="Calibri" panose="020F0502020204030204" pitchFamily="34" charset="0"/>
                <a:cs typeface="Calibri" panose="020F0502020204030204" pitchFamily="34" charset="0"/>
              </a:rPr>
              <a:t>3 documents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5 terms</a:t>
            </a:r>
            <a:r>
              <a:rPr lang="en-US" sz="2600" dirty="0">
                <a:latin typeface="Calibri" panose="020F0502020204030204" pitchFamily="34" charset="0"/>
                <a:cs typeface="Calibri" panose="020F0502020204030204" pitchFamily="34" charset="0"/>
              </a:rPr>
              <a:t>:</a:t>
            </a:r>
          </a:p>
        </p:txBody>
      </p:sp>
      <p:pic>
        <p:nvPicPr>
          <p:cNvPr id="11" name="Picture 10">
            <a:extLst>
              <a:ext uri="{FF2B5EF4-FFF2-40B4-BE49-F238E27FC236}">
                <a16:creationId xmlns:a16="http://schemas.microsoft.com/office/drawing/2014/main" id="{AD20D00B-EA21-444B-BB64-5D66746DCEFE}"/>
              </a:ext>
            </a:extLst>
          </p:cNvPr>
          <p:cNvPicPr>
            <a:picLocks noChangeAspect="1"/>
          </p:cNvPicPr>
          <p:nvPr/>
        </p:nvPicPr>
        <p:blipFill>
          <a:blip r:embed="rId2"/>
          <a:stretch>
            <a:fillRect/>
          </a:stretch>
        </p:blipFill>
        <p:spPr>
          <a:xfrm>
            <a:off x="7911548" y="1017060"/>
            <a:ext cx="3670852" cy="3117617"/>
          </a:xfrm>
          <a:prstGeom prst="rect">
            <a:avLst/>
          </a:prstGeom>
        </p:spPr>
      </p:pic>
    </p:spTree>
    <p:extLst>
      <p:ext uri="{BB962C8B-B14F-4D97-AF65-F5344CB8AC3E}">
        <p14:creationId xmlns:p14="http://schemas.microsoft.com/office/powerpoint/2010/main" val="7143084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04F9C84-B28E-4325-9CB5-192620C4B2C3}"/>
              </a:ext>
            </a:extLst>
          </p:cNvPr>
          <p:cNvPicPr>
            <a:picLocks noGrp="1" noChangeAspect="1"/>
          </p:cNvPicPr>
          <p:nvPr>
            <p:ph sz="quarter" idx="13"/>
          </p:nvPr>
        </p:nvPicPr>
        <p:blipFill>
          <a:blip r:embed="rId2"/>
          <a:stretch>
            <a:fillRect/>
          </a:stretch>
        </p:blipFill>
        <p:spPr>
          <a:xfrm>
            <a:off x="1683544" y="112713"/>
            <a:ext cx="9169986" cy="5548457"/>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88</a:t>
            </a:fld>
            <a:endParaRPr lang="en-US" sz="900">
              <a:solidFill>
                <a:schemeClr val="lt1"/>
              </a:solidFill>
            </a:endParaRPr>
          </a:p>
        </p:txBody>
      </p:sp>
    </p:spTree>
    <p:extLst>
      <p:ext uri="{BB962C8B-B14F-4D97-AF65-F5344CB8AC3E}">
        <p14:creationId xmlns:p14="http://schemas.microsoft.com/office/powerpoint/2010/main" val="639003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Hypertext Linkages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89</a:t>
            </a:fld>
            <a:endParaRPr lang="en-US" sz="900">
              <a:solidFill>
                <a:schemeClr val="lt1"/>
              </a:solidFill>
            </a:endParaRPr>
          </a:p>
        </p:txBody>
      </p:sp>
      <p:sp>
        <p:nvSpPr>
          <p:cNvPr id="8" name="Content Placeholder 7">
            <a:extLst>
              <a:ext uri="{FF2B5EF4-FFF2-40B4-BE49-F238E27FC236}">
                <a16:creationId xmlns:a16="http://schemas.microsoft.com/office/drawing/2014/main" id="{05E719EB-E7A2-4B26-AFEB-E840143EF7B0}"/>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Let’s say we have a document titled </a:t>
            </a:r>
            <a:r>
              <a:rPr lang="en-US" sz="2600" b="1" dirty="0">
                <a:latin typeface="Calibri" panose="020F0502020204030204" pitchFamily="34" charset="0"/>
                <a:cs typeface="Calibri" panose="020F0502020204030204" pitchFamily="34" charset="0"/>
              </a:rPr>
              <a:t>"Economic Impact of Natural Disasters in Louisiana"</a:t>
            </a:r>
            <a:r>
              <a:rPr lang="en-US" sz="2600" dirty="0">
                <a:latin typeface="Calibri" panose="020F0502020204030204" pitchFamily="34" charset="0"/>
                <a:cs typeface="Calibri" panose="020F0502020204030204" pitchFamily="34" charset="0"/>
              </a:rPr>
              <a:t>. The main body of the document discusses the </a:t>
            </a:r>
            <a:r>
              <a:rPr lang="en-US" sz="2600" b="1" dirty="0">
                <a:latin typeface="Calibri" panose="020F0502020204030204" pitchFamily="34" charset="0"/>
                <a:cs typeface="Calibri" panose="020F0502020204030204" pitchFamily="34" charset="0"/>
              </a:rPr>
              <a:t>financial state of Louisiana</a:t>
            </a:r>
            <a:r>
              <a:rPr lang="en-US" sz="2600" dirty="0">
                <a:latin typeface="Calibri" panose="020F0502020204030204" pitchFamily="34" charset="0"/>
                <a:cs typeface="Calibri" panose="020F0502020204030204" pitchFamily="34" charset="0"/>
              </a:rPr>
              <a:t>, and it includes a </a:t>
            </a:r>
            <a:r>
              <a:rPr lang="en-US" sz="2600" b="1" dirty="0">
                <a:latin typeface="Calibri" panose="020F0502020204030204" pitchFamily="34" charset="0"/>
                <a:cs typeface="Calibri" panose="020F0502020204030204" pitchFamily="34" charset="0"/>
              </a:rPr>
              <a:t>hyperlink</a:t>
            </a:r>
            <a:r>
              <a:rPr lang="en-US" sz="2600" dirty="0">
                <a:latin typeface="Calibri" panose="020F0502020204030204" pitchFamily="34" charset="0"/>
                <a:cs typeface="Calibri" panose="020F0502020204030204" pitchFamily="34" charset="0"/>
              </a:rPr>
              <a:t> to another document titled </a:t>
            </a:r>
            <a:r>
              <a:rPr lang="en-US" sz="2600" b="1" dirty="0">
                <a:latin typeface="Calibri" panose="020F0502020204030204" pitchFamily="34" charset="0"/>
                <a:cs typeface="Calibri" panose="020F0502020204030204" pitchFamily="34" charset="0"/>
              </a:rPr>
              <a:t>"Drought Effects on Southern States Agriculture"</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Traditionally, if a user searched for </a:t>
            </a:r>
            <a:r>
              <a:rPr lang="en-US" sz="2600" b="1" dirty="0">
                <a:latin typeface="Calibri" panose="020F0502020204030204" pitchFamily="34" charset="0"/>
                <a:cs typeface="Calibri" panose="020F0502020204030204" pitchFamily="34" charset="0"/>
              </a:rPr>
              <a:t>“droughts in Louisiana”</a:t>
            </a:r>
            <a:r>
              <a:rPr lang="en-US" sz="2600" dirty="0">
                <a:latin typeface="Calibri" panose="020F0502020204030204" pitchFamily="34" charset="0"/>
                <a:cs typeface="Calibri" panose="020F0502020204030204" pitchFamily="34" charset="0"/>
              </a:rPr>
              <a:t>, this first document might </a:t>
            </a:r>
            <a:r>
              <a:rPr lang="en-US" sz="2600" b="1" dirty="0">
                <a:latin typeface="Calibri" panose="020F0502020204030204" pitchFamily="34" charset="0"/>
                <a:cs typeface="Calibri" panose="020F0502020204030204" pitchFamily="34" charset="0"/>
              </a:rPr>
              <a:t>not appear</a:t>
            </a:r>
            <a:r>
              <a:rPr lang="en-US" sz="2600" dirty="0">
                <a:latin typeface="Calibri" panose="020F0502020204030204" pitchFamily="34" charset="0"/>
                <a:cs typeface="Calibri" panose="020F0502020204030204" pitchFamily="34" charset="0"/>
              </a:rPr>
              <a:t> in the search results because the word “drought” doesn't occur explicitly in the main text — it only exists in the linked document.</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80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a:xfrm>
            <a:off x="609600" y="503583"/>
            <a:ext cx="10972800" cy="1696278"/>
          </a:xfrm>
        </p:spPr>
        <p:txBody>
          <a:bodyPr/>
          <a:lstStyle/>
          <a:p>
            <a:r>
              <a:rPr lang="en-US" dirty="0"/>
              <a:t>Key Techniques in Statistical Indexing –</a:t>
            </a:r>
            <a:br>
              <a:rPr lang="en-US" dirty="0"/>
            </a:br>
            <a:r>
              <a:rPr lang="en-US" dirty="0"/>
              <a:t> </a:t>
            </a:r>
            <a:r>
              <a:rPr lang="en-US" sz="3600" dirty="0">
                <a:cs typeface="Calibri" panose="020F0502020204030204" pitchFamily="34" charset="0"/>
              </a:rPr>
              <a:t>Probabilistic </a:t>
            </a:r>
            <a:r>
              <a:rPr lang="en-US" dirty="0"/>
              <a:t>Weighting</a:t>
            </a:r>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a:xfrm>
            <a:off x="609601" y="2398642"/>
            <a:ext cx="10977033" cy="3752775"/>
          </a:xfrm>
        </p:spPr>
        <p:txBody>
          <a:bodyPr/>
          <a:lstStyle/>
          <a:p>
            <a:r>
              <a:rPr lang="en-US" sz="2400" dirty="0">
                <a:latin typeface="Calibri" panose="020F0502020204030204" pitchFamily="34" charset="0"/>
                <a:cs typeface="Calibri" panose="020F0502020204030204" pitchFamily="34" charset="0"/>
              </a:rPr>
              <a:t>Calculate the probability that a document is relevant to a query.</a:t>
            </a:r>
          </a:p>
          <a:p>
            <a:r>
              <a:rPr lang="en-US" sz="2400" dirty="0">
                <a:latin typeface="Calibri" panose="020F0502020204030204" pitchFamily="34" charset="0"/>
                <a:cs typeface="Calibri" panose="020F0502020204030204" pitchFamily="34" charset="0"/>
              </a:rPr>
              <a:t>Based on the Probability Ranking Principle (PRP) which says:</a:t>
            </a:r>
          </a:p>
          <a:p>
            <a:pPr lvl="1"/>
            <a:r>
              <a:rPr lang="en-US" sz="2400" dirty="0">
                <a:latin typeface="Calibri" panose="020F0502020204030204" pitchFamily="34" charset="0"/>
                <a:cs typeface="Calibri" panose="020F0502020204030204" pitchFamily="34" charset="0"/>
              </a:rPr>
              <a:t>“Documents should be ranked in decreasing order of probability of relevance to the user’s query.”</a:t>
            </a:r>
          </a:p>
          <a:p>
            <a:r>
              <a:rPr lang="en-US" sz="2400" dirty="0">
                <a:latin typeface="Calibri" panose="020F0502020204030204" pitchFamily="34" charset="0"/>
                <a:cs typeface="Calibri" panose="020F0502020204030204" pitchFamily="34" charset="0"/>
              </a:rPr>
              <a:t>It uses binary relevance assumption: a document is either relevant (1) or not relevant (0).</a:t>
            </a:r>
          </a:p>
          <a:p>
            <a:r>
              <a:rPr lang="en-US" sz="2400" dirty="0">
                <a:latin typeface="Calibri" panose="020F0502020204030204" pitchFamily="34" charset="0"/>
                <a:cs typeface="Calibri" panose="020F0502020204030204" pitchFamily="34" charset="0"/>
              </a:rPr>
              <a:t>However, in reality, relevance is continuous—so systems often generalize the model.</a:t>
            </a: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a:t>
            </a:fld>
            <a:endParaRPr lang="en-US" sz="900">
              <a:solidFill>
                <a:schemeClr val="lt1"/>
              </a:solidFill>
            </a:endParaRPr>
          </a:p>
        </p:txBody>
      </p:sp>
    </p:spTree>
    <p:extLst>
      <p:ext uri="{BB962C8B-B14F-4D97-AF65-F5344CB8AC3E}">
        <p14:creationId xmlns:p14="http://schemas.microsoft.com/office/powerpoint/2010/main" val="28633228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90</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b="1" dirty="0"/>
              <a:t>Hypertext-Aware Indexing</a:t>
            </a:r>
            <a:endParaRPr lang="en-US" dirty="0"/>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Using the method proposed in the document: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indexing algorithm recognizes the hyperlink</a:t>
            </a:r>
            <a:r>
              <a:rPr lang="en-US" sz="2400" dirty="0">
                <a:latin typeface="Calibri" panose="020F0502020204030204" pitchFamily="34" charset="0"/>
                <a:cs typeface="Calibri" panose="020F0502020204030204" pitchFamily="34" charset="0"/>
              </a:rPr>
              <a:t> from the Louisiana economy document to the drought impact document.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It </a:t>
            </a:r>
            <a:r>
              <a:rPr lang="en-US" sz="2400" b="1" dirty="0">
                <a:latin typeface="Calibri" panose="020F0502020204030204" pitchFamily="34" charset="0"/>
                <a:cs typeface="Calibri" panose="020F0502020204030204" pitchFamily="34" charset="0"/>
              </a:rPr>
              <a:t>retrieves concepts</a:t>
            </a:r>
            <a:r>
              <a:rPr lang="en-US" sz="2400" dirty="0">
                <a:latin typeface="Calibri" panose="020F0502020204030204" pitchFamily="34" charset="0"/>
                <a:cs typeface="Calibri" panose="020F0502020204030204" pitchFamily="34" charset="0"/>
              </a:rPr>
              <a:t> from the </a:t>
            </a:r>
            <a:r>
              <a:rPr lang="en-US" sz="2400" b="1" dirty="0">
                <a:latin typeface="Calibri" panose="020F0502020204030204" pitchFamily="34" charset="0"/>
                <a:cs typeface="Calibri" panose="020F0502020204030204" pitchFamily="34" charset="0"/>
              </a:rPr>
              <a:t>linked document</a:t>
            </a:r>
            <a:r>
              <a:rPr lang="en-US" sz="2400" dirty="0">
                <a:latin typeface="Calibri" panose="020F0502020204030204" pitchFamily="34" charset="0"/>
                <a:cs typeface="Calibri" panose="020F0502020204030204" pitchFamily="34" charset="0"/>
              </a:rPr>
              <a:t>, especially </a:t>
            </a:r>
            <a:r>
              <a:rPr lang="en-US" sz="2400" b="1" dirty="0">
                <a:latin typeface="Calibri" panose="020F0502020204030204" pitchFamily="34" charset="0"/>
                <a:cs typeface="Calibri" panose="020F0502020204030204" pitchFamily="34" charset="0"/>
              </a:rPr>
              <a:t>those near the hyperlink’s target section</a:t>
            </a:r>
            <a:r>
              <a:rPr lang="en-US" sz="2400" dirty="0">
                <a:latin typeface="Calibri" panose="020F0502020204030204" pitchFamily="34" charset="0"/>
                <a:cs typeface="Calibri" panose="020F0502020204030204" pitchFamily="34" charset="0"/>
              </a:rPr>
              <a:t> (e.g., the part about Louisiana’s drought-related crop damage).</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The search index of the original Louisiana document is enriched with these concepts but with a reduced weighting (since they are not native to the original text).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When a user searches for “droughts in Louisiana”, the system now returns the Louisiana economy document as a relevant result due to its link-enhanced index.</a:t>
            </a:r>
          </a:p>
        </p:txBody>
      </p:sp>
    </p:spTree>
    <p:extLst>
      <p:ext uri="{BB962C8B-B14F-4D97-AF65-F5344CB8AC3E}">
        <p14:creationId xmlns:p14="http://schemas.microsoft.com/office/powerpoint/2010/main" val="2808382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Hypertext Linkages</a:t>
            </a:r>
          </a:p>
        </p:txBody>
      </p:sp>
      <p:pic>
        <p:nvPicPr>
          <p:cNvPr id="3" name="Content Placeholder 2">
            <a:extLst>
              <a:ext uri="{FF2B5EF4-FFF2-40B4-BE49-F238E27FC236}">
                <a16:creationId xmlns:a16="http://schemas.microsoft.com/office/drawing/2014/main" id="{BBE6244F-321F-4684-9851-6688F7BC266B}"/>
              </a:ext>
            </a:extLst>
          </p:cNvPr>
          <p:cNvPicPr>
            <a:picLocks noGrp="1" noChangeAspect="1"/>
          </p:cNvPicPr>
          <p:nvPr>
            <p:ph sz="quarter" idx="13"/>
          </p:nvPr>
        </p:nvPicPr>
        <p:blipFill>
          <a:blip r:embed="rId2"/>
          <a:stretch>
            <a:fillRect/>
          </a:stretch>
        </p:blipFill>
        <p:spPr>
          <a:xfrm>
            <a:off x="3046239" y="1620251"/>
            <a:ext cx="5052913" cy="433836"/>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91</a:t>
            </a:fld>
            <a:endParaRPr lang="en-US" sz="900">
              <a:solidFill>
                <a:schemeClr val="lt1"/>
              </a:solidFill>
            </a:endParaRPr>
          </a:p>
        </p:txBody>
      </p:sp>
      <p:pic>
        <p:nvPicPr>
          <p:cNvPr id="6" name="Picture 5">
            <a:extLst>
              <a:ext uri="{FF2B5EF4-FFF2-40B4-BE49-F238E27FC236}">
                <a16:creationId xmlns:a16="http://schemas.microsoft.com/office/drawing/2014/main" id="{F4BF03C2-1040-49A6-8144-A73419B89514}"/>
              </a:ext>
            </a:extLst>
          </p:cNvPr>
          <p:cNvPicPr>
            <a:picLocks noChangeAspect="1"/>
          </p:cNvPicPr>
          <p:nvPr/>
        </p:nvPicPr>
        <p:blipFill>
          <a:blip r:embed="rId3"/>
          <a:stretch>
            <a:fillRect/>
          </a:stretch>
        </p:blipFill>
        <p:spPr>
          <a:xfrm>
            <a:off x="1212573" y="2176462"/>
            <a:ext cx="10428299" cy="3468964"/>
          </a:xfrm>
          <a:prstGeom prst="rect">
            <a:avLst/>
          </a:prstGeom>
        </p:spPr>
      </p:pic>
    </p:spTree>
    <p:extLst>
      <p:ext uri="{BB962C8B-B14F-4D97-AF65-F5344CB8AC3E}">
        <p14:creationId xmlns:p14="http://schemas.microsoft.com/office/powerpoint/2010/main" val="4134318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92</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Example</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Document A (item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discusses Louisiana’s economy</a:t>
            </a:r>
          </a:p>
          <a:p>
            <a:r>
              <a:rPr lang="en-US" sz="2600" dirty="0">
                <a:latin typeface="Calibri" panose="020F0502020204030204" pitchFamily="34" charset="0"/>
                <a:cs typeface="Calibri" panose="020F0502020204030204" pitchFamily="34" charset="0"/>
              </a:rPr>
              <a:t>Document B (item k) is linked from A and discusses drought effects in the southern states</a:t>
            </a:r>
          </a:p>
          <a:p>
            <a:r>
              <a:rPr lang="en-US" sz="2600" dirty="0">
                <a:latin typeface="Calibri" panose="020F0502020204030204" pitchFamily="34" charset="0"/>
                <a:cs typeface="Calibri" panose="020F0502020204030204" pitchFamily="34" charset="0"/>
              </a:rPr>
              <a:t>The word "drought" appears in document B</a:t>
            </a:r>
          </a:p>
          <a:p>
            <a:endParaRPr lang="en-US" sz="2600" dirty="0">
              <a:latin typeface="Calibri" panose="020F0502020204030204" pitchFamily="34" charset="0"/>
              <a:cs typeface="Calibri" panose="020F0502020204030204" pitchFamily="34" charset="0"/>
            </a:endParaRPr>
          </a:p>
          <a:p>
            <a:pPr marL="101600" indent="0">
              <a:buNone/>
            </a:pPr>
            <a:r>
              <a:rPr lang="en-US" sz="2600" dirty="0">
                <a:latin typeface="Calibri" panose="020F0502020204030204" pitchFamily="34" charset="0"/>
                <a:cs typeface="Calibri" panose="020F0502020204030204" pitchFamily="34" charset="0"/>
              </a:rPr>
              <a:t>Now, when a user searches for “droughts in Louisiana”, we want document A to appear even though it doesn't contain the word “drought” directly.</a:t>
            </a:r>
          </a:p>
        </p:txBody>
      </p:sp>
    </p:spTree>
    <p:extLst>
      <p:ext uri="{BB962C8B-B14F-4D97-AF65-F5344CB8AC3E}">
        <p14:creationId xmlns:p14="http://schemas.microsoft.com/office/powerpoint/2010/main" val="1782160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93</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Explanation of example</a:t>
            </a:r>
          </a:p>
        </p:txBody>
      </p:sp>
      <p:pic>
        <p:nvPicPr>
          <p:cNvPr id="3" name="Picture 2">
            <a:extLst>
              <a:ext uri="{FF2B5EF4-FFF2-40B4-BE49-F238E27FC236}">
                <a16:creationId xmlns:a16="http://schemas.microsoft.com/office/drawing/2014/main" id="{DC9A186C-52FC-466D-BDB8-7E6B17245AFB}"/>
              </a:ext>
            </a:extLst>
          </p:cNvPr>
          <p:cNvPicPr>
            <a:picLocks noChangeAspect="1"/>
          </p:cNvPicPr>
          <p:nvPr/>
        </p:nvPicPr>
        <p:blipFill>
          <a:blip r:embed="rId2"/>
          <a:stretch>
            <a:fillRect/>
          </a:stretch>
        </p:blipFill>
        <p:spPr>
          <a:xfrm>
            <a:off x="609600" y="1415310"/>
            <a:ext cx="10589300" cy="3872307"/>
          </a:xfrm>
          <a:prstGeom prst="rect">
            <a:avLst/>
          </a:prstGeom>
        </p:spPr>
      </p:pic>
    </p:spTree>
    <p:extLst>
      <p:ext uri="{BB962C8B-B14F-4D97-AF65-F5344CB8AC3E}">
        <p14:creationId xmlns:p14="http://schemas.microsoft.com/office/powerpoint/2010/main" val="3600381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94</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Why do we use this formula ?</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formula mathematically represents </a:t>
            </a:r>
            <a:r>
              <a:rPr lang="en-US" sz="2600" b="1" dirty="0">
                <a:latin typeface="Calibri" panose="020F0502020204030204" pitchFamily="34" charset="0"/>
                <a:cs typeface="Calibri" panose="020F0502020204030204" pitchFamily="34" charset="0"/>
              </a:rPr>
              <a:t>enhanced indexing</a:t>
            </a:r>
            <a:r>
              <a:rPr lang="en-US" sz="2600" dirty="0">
                <a:latin typeface="Calibri" panose="020F0502020204030204" pitchFamily="34" charset="0"/>
                <a:cs typeface="Calibri" panose="020F0502020204030204" pitchFamily="34" charset="0"/>
              </a:rPr>
              <a:t> by including not only local content but also the </a:t>
            </a:r>
            <a:r>
              <a:rPr lang="en-US" sz="2600" b="1" dirty="0">
                <a:latin typeface="Calibri" panose="020F0502020204030204" pitchFamily="34" charset="0"/>
                <a:cs typeface="Calibri" panose="020F0502020204030204" pitchFamily="34" charset="0"/>
              </a:rPr>
              <a:t>linked context</a:t>
            </a:r>
            <a:r>
              <a:rPr lang="en-US" sz="2600" dirty="0">
                <a:latin typeface="Calibri" panose="020F0502020204030204" pitchFamily="34" charset="0"/>
                <a:cs typeface="Calibri" panose="020F0502020204030204" pitchFamily="34" charset="0"/>
              </a:rPr>
              <a:t> — giving rise to </a:t>
            </a:r>
            <a:r>
              <a:rPr lang="en-US" sz="2600" b="1" dirty="0">
                <a:latin typeface="Calibri" panose="020F0502020204030204" pitchFamily="34" charset="0"/>
                <a:cs typeface="Calibri" panose="020F0502020204030204" pitchFamily="34" charset="0"/>
              </a:rPr>
              <a:t>hypertext-aware search engines</a:t>
            </a:r>
            <a:r>
              <a:rPr lang="en-US" sz="2600" dirty="0">
                <a:latin typeface="Calibri" panose="020F0502020204030204" pitchFamily="34" charset="0"/>
                <a:cs typeface="Calibri" panose="020F0502020204030204" pitchFamily="34" charset="0"/>
              </a:rPr>
              <a:t>. It's a foundational idea behind more intelligent web indexing and semantic search.</a:t>
            </a:r>
          </a:p>
        </p:txBody>
      </p:sp>
    </p:spTree>
    <p:extLst>
      <p:ext uri="{BB962C8B-B14F-4D97-AF65-F5344CB8AC3E}">
        <p14:creationId xmlns:p14="http://schemas.microsoft.com/office/powerpoint/2010/main" val="39245489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95</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a:xfrm rot="16200000">
            <a:off x="-1264112" y="2271279"/>
            <a:ext cx="3184807" cy="656580"/>
          </a:xfrm>
        </p:spPr>
        <p:txBody>
          <a:bodyPr/>
          <a:lstStyle/>
          <a:p>
            <a:r>
              <a:rPr lang="en-US" dirty="0"/>
              <a:t>Example</a:t>
            </a:r>
          </a:p>
        </p:txBody>
      </p:sp>
      <p:pic>
        <p:nvPicPr>
          <p:cNvPr id="3" name="Picture 2">
            <a:extLst>
              <a:ext uri="{FF2B5EF4-FFF2-40B4-BE49-F238E27FC236}">
                <a16:creationId xmlns:a16="http://schemas.microsoft.com/office/drawing/2014/main" id="{8FAD5C85-BAC3-4CAF-A8DC-4C2FEDC2BDE6}"/>
              </a:ext>
            </a:extLst>
          </p:cNvPr>
          <p:cNvPicPr>
            <a:picLocks noChangeAspect="1"/>
          </p:cNvPicPr>
          <p:nvPr/>
        </p:nvPicPr>
        <p:blipFill>
          <a:blip r:embed="rId2"/>
          <a:stretch>
            <a:fillRect/>
          </a:stretch>
        </p:blipFill>
        <p:spPr>
          <a:xfrm>
            <a:off x="656582" y="1"/>
            <a:ext cx="11111348" cy="5963478"/>
          </a:xfrm>
          <a:prstGeom prst="rect">
            <a:avLst/>
          </a:prstGeom>
        </p:spPr>
      </p:pic>
      <p:pic>
        <p:nvPicPr>
          <p:cNvPr id="8" name="Picture 7">
            <a:extLst>
              <a:ext uri="{FF2B5EF4-FFF2-40B4-BE49-F238E27FC236}">
                <a16:creationId xmlns:a16="http://schemas.microsoft.com/office/drawing/2014/main" id="{B8E22362-FE11-4FC9-9286-2E77D971DEF5}"/>
              </a:ext>
            </a:extLst>
          </p:cNvPr>
          <p:cNvPicPr>
            <a:picLocks noChangeAspect="1"/>
          </p:cNvPicPr>
          <p:nvPr/>
        </p:nvPicPr>
        <p:blipFill>
          <a:blip r:embed="rId3"/>
          <a:stretch>
            <a:fillRect/>
          </a:stretch>
        </p:blipFill>
        <p:spPr>
          <a:xfrm>
            <a:off x="4916557" y="112713"/>
            <a:ext cx="6389825" cy="1398035"/>
          </a:xfrm>
          <a:prstGeom prst="rect">
            <a:avLst/>
          </a:prstGeom>
        </p:spPr>
      </p:pic>
    </p:spTree>
    <p:extLst>
      <p:ext uri="{BB962C8B-B14F-4D97-AF65-F5344CB8AC3E}">
        <p14:creationId xmlns:p14="http://schemas.microsoft.com/office/powerpoint/2010/main" val="414699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96</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cs typeface="Calibri" panose="020F0502020204030204" pitchFamily="34" charset="0"/>
              </a:rPr>
              <a:t>Introduction to Clustering</a:t>
            </a:r>
            <a:endParaRPr lang="en-US" dirty="0"/>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Clustering is the process of grouping similar items or terms together to improve how we search and retrieve information.</a:t>
            </a:r>
          </a:p>
          <a:p>
            <a:r>
              <a:rPr lang="en-US" sz="2600" dirty="0">
                <a:latin typeface="Calibri" panose="020F0502020204030204" pitchFamily="34" charset="0"/>
                <a:cs typeface="Calibri" panose="020F0502020204030204" pitchFamily="34" charset="0"/>
              </a:rPr>
              <a:t>There are two main kinds:</a:t>
            </a:r>
          </a:p>
          <a:p>
            <a:pPr lvl="1"/>
            <a:r>
              <a:rPr lang="en-US" sz="2600" b="1" dirty="0">
                <a:latin typeface="Calibri" panose="020F0502020204030204" pitchFamily="34" charset="0"/>
                <a:cs typeface="Calibri" panose="020F0502020204030204" pitchFamily="34" charset="0"/>
              </a:rPr>
              <a:t>Clustering Index Terms (Word Clustering): </a:t>
            </a:r>
            <a:r>
              <a:rPr lang="en-US" sz="2600" dirty="0">
                <a:latin typeface="Calibri" panose="020F0502020204030204" pitchFamily="34" charset="0"/>
                <a:cs typeface="Calibri" panose="020F0502020204030204" pitchFamily="34" charset="0"/>
              </a:rPr>
              <a:t>This creates a thesaurus — grouping similar words (e.g., synonyms). Used to improve recall by expanding queries (e.g., searching “car” also gives results for “automobile”).</a:t>
            </a:r>
          </a:p>
          <a:p>
            <a:pPr lvl="1"/>
            <a:r>
              <a:rPr lang="en-US" sz="2600" b="1" dirty="0">
                <a:latin typeface="Calibri" panose="020F0502020204030204" pitchFamily="34" charset="0"/>
                <a:cs typeface="Calibri" panose="020F0502020204030204" pitchFamily="34" charset="0"/>
              </a:rPr>
              <a:t>Clustering Items (Document Clustering): </a:t>
            </a:r>
            <a:r>
              <a:rPr lang="en-US" sz="2600" dirty="0">
                <a:latin typeface="Calibri" panose="020F0502020204030204" pitchFamily="34" charset="0"/>
                <a:cs typeface="Calibri" panose="020F0502020204030204" pitchFamily="34" charset="0"/>
              </a:rPr>
              <a:t>Groups documents that are similar. Useful when a user finds one relevant document and wants more like it, even if their original query wouldn’t retrieve them.</a:t>
            </a:r>
          </a:p>
        </p:txBody>
      </p:sp>
    </p:spTree>
    <p:extLst>
      <p:ext uri="{BB962C8B-B14F-4D97-AF65-F5344CB8AC3E}">
        <p14:creationId xmlns:p14="http://schemas.microsoft.com/office/powerpoint/2010/main" val="3768927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97</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Clustering Process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pPr marL="444500" indent="-342900">
              <a:buFont typeface="+mj-lt"/>
              <a:buAutoNum type="arabicPeriod"/>
            </a:pPr>
            <a:r>
              <a:rPr lang="en-US" sz="2600" b="1" dirty="0">
                <a:latin typeface="Calibri" panose="020F0502020204030204" pitchFamily="34" charset="0"/>
                <a:cs typeface="Calibri" panose="020F0502020204030204" pitchFamily="34" charset="0"/>
              </a:rPr>
              <a:t>Define the Domain</a:t>
            </a:r>
          </a:p>
          <a:p>
            <a:pPr lvl="1"/>
            <a:r>
              <a:rPr lang="en-US" sz="2600" dirty="0">
                <a:latin typeface="Calibri" panose="020F0502020204030204" pitchFamily="34" charset="0"/>
                <a:cs typeface="Calibri" panose="020F0502020204030204" pitchFamily="34" charset="0"/>
              </a:rPr>
              <a:t>What are we clustering?</a:t>
            </a:r>
          </a:p>
          <a:p>
            <a:pPr lvl="1"/>
            <a:r>
              <a:rPr lang="en-US" sz="2600" dirty="0">
                <a:latin typeface="Calibri" panose="020F0502020204030204" pitchFamily="34" charset="0"/>
                <a:cs typeface="Calibri" panose="020F0502020204030204" pitchFamily="34" charset="0"/>
              </a:rPr>
              <a:t>E.g., For a medical thesaurus, only include medical terms. For document clustering, define which set of documents are used.</a:t>
            </a:r>
          </a:p>
          <a:p>
            <a:pPr lvl="1"/>
            <a:endParaRPr lang="en-US" sz="2600" dirty="0">
              <a:latin typeface="Calibri" panose="020F0502020204030204" pitchFamily="34" charset="0"/>
              <a:cs typeface="Calibri" panose="020F0502020204030204" pitchFamily="34" charset="0"/>
            </a:endParaRPr>
          </a:p>
          <a:p>
            <a:pPr marL="444500" indent="-342900">
              <a:buFont typeface="+mj-lt"/>
              <a:buAutoNum type="arabicPeriod"/>
            </a:pPr>
            <a:r>
              <a:rPr lang="en-US" sz="2600" b="1" dirty="0">
                <a:latin typeface="Calibri" panose="020F0502020204030204" pitchFamily="34" charset="0"/>
                <a:cs typeface="Calibri" panose="020F0502020204030204" pitchFamily="34" charset="0"/>
              </a:rPr>
              <a:t>Select Attributes</a:t>
            </a:r>
          </a:p>
          <a:p>
            <a:pPr marL="931418" lvl="1" indent="-342900"/>
            <a:r>
              <a:rPr lang="en-US" sz="2600" dirty="0">
                <a:latin typeface="Calibri" panose="020F0502020204030204" pitchFamily="34" charset="0"/>
                <a:cs typeface="Calibri" panose="020F0502020204030204" pitchFamily="34" charset="0"/>
              </a:rPr>
              <a:t>Choose what features of the items/terms matter.</a:t>
            </a:r>
          </a:p>
          <a:p>
            <a:pPr marL="931418" lvl="1" indent="-342900"/>
            <a:r>
              <a:rPr lang="en-US" sz="2600" dirty="0">
                <a:latin typeface="Calibri" panose="020F0502020204030204" pitchFamily="34" charset="0"/>
                <a:cs typeface="Calibri" panose="020F0502020204030204" pitchFamily="34" charset="0"/>
              </a:rPr>
              <a:t>E.g., Only title/abstract of documents? Or all sections?</a:t>
            </a:r>
          </a:p>
        </p:txBody>
      </p:sp>
    </p:spTree>
    <p:extLst>
      <p:ext uri="{BB962C8B-B14F-4D97-AF65-F5344CB8AC3E}">
        <p14:creationId xmlns:p14="http://schemas.microsoft.com/office/powerpoint/2010/main" val="10794772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98</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Clustering Process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pPr marL="444500" indent="-342900">
              <a:buFont typeface="+mj-lt"/>
              <a:buAutoNum type="arabicPeriod" startAt="3"/>
            </a:pPr>
            <a:r>
              <a:rPr lang="en-US" sz="2600" b="1" dirty="0">
                <a:latin typeface="Calibri" panose="020F0502020204030204" pitchFamily="34" charset="0"/>
                <a:cs typeface="Calibri" panose="020F0502020204030204" pitchFamily="34" charset="0"/>
              </a:rPr>
              <a:t>Measure Relationship Strength</a:t>
            </a:r>
          </a:p>
          <a:p>
            <a:pPr marL="931418" lvl="1" indent="-342900"/>
            <a:r>
              <a:rPr lang="en-US" sz="2600" dirty="0">
                <a:latin typeface="Calibri" panose="020F0502020204030204" pitchFamily="34" charset="0"/>
                <a:cs typeface="Calibri" panose="020F0502020204030204" pitchFamily="34" charset="0"/>
              </a:rPr>
              <a:t>How related are the items/words?</a:t>
            </a:r>
          </a:p>
          <a:p>
            <a:pPr marL="931418" lvl="1" indent="-342900"/>
            <a:r>
              <a:rPr lang="en-US" sz="2600" dirty="0">
                <a:latin typeface="Calibri" panose="020F0502020204030204" pitchFamily="34" charset="0"/>
                <a:cs typeface="Calibri" panose="020F0502020204030204" pitchFamily="34" charset="0"/>
              </a:rPr>
              <a:t>E.g., How often terms co-occur? Are words synonyms?</a:t>
            </a:r>
          </a:p>
          <a:p>
            <a:pPr marL="444500" indent="-342900">
              <a:buFont typeface="+mj-lt"/>
              <a:buAutoNum type="arabicPeriod" startAt="4"/>
            </a:pPr>
            <a:r>
              <a:rPr lang="en-US" sz="2600" b="1" dirty="0">
                <a:latin typeface="Calibri" panose="020F0502020204030204" pitchFamily="34" charset="0"/>
                <a:cs typeface="Calibri" panose="020F0502020204030204" pitchFamily="34" charset="0"/>
              </a:rPr>
              <a:t>Apply Clustering Algorithm</a:t>
            </a:r>
          </a:p>
          <a:p>
            <a:pPr marL="931418" lvl="1" indent="-342900"/>
            <a:r>
              <a:rPr lang="en-US" sz="2600" dirty="0">
                <a:latin typeface="Calibri" panose="020F0502020204030204" pitchFamily="34" charset="0"/>
                <a:cs typeface="Calibri" panose="020F0502020204030204" pitchFamily="34" charset="0"/>
              </a:rPr>
              <a:t>Based on relationships, assign items/terms to clusters.</a:t>
            </a:r>
          </a:p>
        </p:txBody>
      </p:sp>
    </p:spTree>
    <p:extLst>
      <p:ext uri="{BB962C8B-B14F-4D97-AF65-F5344CB8AC3E}">
        <p14:creationId xmlns:p14="http://schemas.microsoft.com/office/powerpoint/2010/main" val="31993067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99</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Guidelines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Clear Meaning</a:t>
            </a:r>
            <a:r>
              <a:rPr lang="en-US" sz="2600" dirty="0">
                <a:latin typeface="Calibri" panose="020F0502020204030204" pitchFamily="34" charset="0"/>
                <a:cs typeface="Calibri" panose="020F0502020204030204" pitchFamily="34" charset="0"/>
              </a:rPr>
              <a:t>: Each cluster should have a clear semantic meaning.</a:t>
            </a:r>
          </a:p>
          <a:p>
            <a:r>
              <a:rPr lang="en-US" sz="2600" b="1" dirty="0">
                <a:latin typeface="Calibri" panose="020F0502020204030204" pitchFamily="34" charset="0"/>
                <a:cs typeface="Calibri" panose="020F0502020204030204" pitchFamily="34" charset="0"/>
              </a:rPr>
              <a:t>Balanced Size</a:t>
            </a:r>
            <a:r>
              <a:rPr lang="en-US" sz="2600" dirty="0">
                <a:latin typeface="Calibri" panose="020F0502020204030204" pitchFamily="34" charset="0"/>
                <a:cs typeface="Calibri" panose="020F0502020204030204" pitchFamily="34" charset="0"/>
              </a:rPr>
              <a:t>: Clusters should be roughly equal in size.</a:t>
            </a:r>
          </a:p>
          <a:p>
            <a:pPr lvl="1"/>
            <a:r>
              <a:rPr lang="en-US" sz="2600" dirty="0">
                <a:latin typeface="Calibri" panose="020F0502020204030204" pitchFamily="34" charset="0"/>
                <a:cs typeface="Calibri" panose="020F0502020204030204" pitchFamily="34" charset="0"/>
              </a:rPr>
              <a:t>If one cluster contains 90% of the items, it's not helpful.</a:t>
            </a:r>
          </a:p>
          <a:p>
            <a:r>
              <a:rPr lang="en-US" sz="2600" b="1" dirty="0">
                <a:latin typeface="Calibri" panose="020F0502020204030204" pitchFamily="34" charset="0"/>
                <a:cs typeface="Calibri" panose="020F0502020204030204" pitchFamily="34" charset="0"/>
              </a:rPr>
              <a:t>No Dominance</a:t>
            </a:r>
            <a:r>
              <a:rPr lang="en-US" sz="2600" dirty="0">
                <a:latin typeface="Calibri" panose="020F0502020204030204" pitchFamily="34" charset="0"/>
                <a:cs typeface="Calibri" panose="020F0502020204030204" pitchFamily="34" charset="0"/>
              </a:rPr>
              <a:t>: No single term/item should dominate a cluster.</a:t>
            </a:r>
          </a:p>
          <a:p>
            <a:pPr lvl="1"/>
            <a:r>
              <a:rPr lang="en-US" sz="2600" dirty="0">
                <a:latin typeface="Calibri" panose="020F0502020204030204" pitchFamily="34" charset="0"/>
                <a:cs typeface="Calibri" panose="020F0502020204030204" pitchFamily="34" charset="0"/>
              </a:rPr>
              <a:t>E.g., If "microprocessor" appears way more than others, maybe put it in its own cluster.</a:t>
            </a:r>
          </a:p>
          <a:p>
            <a:r>
              <a:rPr lang="en-US" sz="2600" b="1" dirty="0">
                <a:latin typeface="Calibri" panose="020F0502020204030204" pitchFamily="34" charset="0"/>
                <a:cs typeface="Calibri" panose="020F0502020204030204" pitchFamily="34" charset="0"/>
              </a:rPr>
              <a:t>Multiple Memberships</a:t>
            </a:r>
            <a:r>
              <a:rPr lang="en-US" sz="2600" dirty="0">
                <a:latin typeface="Calibri" panose="020F0502020204030204" pitchFamily="34" charset="0"/>
                <a:cs typeface="Calibri" panose="020F0502020204030204" pitchFamily="34" charset="0"/>
              </a:rPr>
              <a:t>: It's better to allow an item/term to belong to multiple clusters, even if it's more complex to manage. This reflects the ambiguity of language.</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3944929"/>
      </p:ext>
    </p:extLst>
  </p:cSld>
  <p:clrMapOvr>
    <a:masterClrMapping/>
  </p:clrMapOvr>
</p:sld>
</file>

<file path=ppt/theme/theme1.xml><?xml version="1.0" encoding="utf-8"?>
<a:theme xmlns:a="http://schemas.openxmlformats.org/drawingml/2006/main" name="ACE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Theme" id="{32F2624B-E671-469A-A6F7-D0C128581127}" vid="{0B65CE25-4691-4E3B-84CE-9C45B82FE111}"/>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7BA9977-4793-4AF3-B00F-9C0548BBA139}" vid="{4CFA840F-2C2D-482D-969C-2E2A3EEE2F18}"/>
    </a:ext>
  </a:extLst>
</a:theme>
</file>

<file path=docProps/app.xml><?xml version="1.0" encoding="utf-8"?>
<Properties xmlns="http://schemas.openxmlformats.org/officeDocument/2006/extended-properties" xmlns:vt="http://schemas.openxmlformats.org/officeDocument/2006/docPropsVTypes">
  <Template>ACE Theme</Template>
  <TotalTime>21967</TotalTime>
  <Words>8310</Words>
  <Application>Microsoft Office PowerPoint</Application>
  <PresentationFormat>Widescreen</PresentationFormat>
  <Paragraphs>1097</Paragraphs>
  <Slides>152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152</vt:i4>
      </vt:variant>
    </vt:vector>
  </HeadingPairs>
  <TitlesOfParts>
    <vt:vector size="158" baseType="lpstr">
      <vt:lpstr>Arial</vt:lpstr>
      <vt:lpstr>Book Antiqua</vt:lpstr>
      <vt:lpstr>Calibri</vt:lpstr>
      <vt:lpstr>Times New Roman</vt:lpstr>
      <vt:lpstr>ACE Theme</vt:lpstr>
      <vt:lpstr>USHE_slide options</vt:lpstr>
      <vt:lpstr>Information Retrieval Systems</vt:lpstr>
      <vt:lpstr>AGENDA</vt:lpstr>
      <vt:lpstr>Automatic Indexing</vt:lpstr>
      <vt:lpstr>Automatic Indexing</vt:lpstr>
      <vt:lpstr>PowerPoint Presentation</vt:lpstr>
      <vt:lpstr>PowerPoint Presentation</vt:lpstr>
      <vt:lpstr>Summary</vt:lpstr>
      <vt:lpstr>Statistical Indexing</vt:lpstr>
      <vt:lpstr>Key Techniques in Statistical Indexing –  Probabilistic Weighting</vt:lpstr>
      <vt:lpstr>Probabilistic Weighting </vt:lpstr>
      <vt:lpstr>Approach Of Probabilistic Approach - Logistic Regression in IR</vt:lpstr>
      <vt:lpstr>Logistic Regression in IR</vt:lpstr>
      <vt:lpstr>1. Estimate Log-Odds </vt:lpstr>
      <vt:lpstr>2. Aggregate Log-Odds Across All Query Terms</vt:lpstr>
      <vt:lpstr>3.  Convert Log-Odds to Probability</vt:lpstr>
      <vt:lpstr>4.  Feature-Based Model (Logistic Regression)</vt:lpstr>
      <vt:lpstr>PowerPoint Presentation</vt:lpstr>
      <vt:lpstr>5.  Final Ranking Formula</vt:lpstr>
      <vt:lpstr>Example For Probabilistic Weighting</vt:lpstr>
      <vt:lpstr>PowerPoint Presentation</vt:lpstr>
      <vt:lpstr>PowerPoint Presentation</vt:lpstr>
      <vt:lpstr>Step 2: Convert Log-Odds to Probability</vt:lpstr>
      <vt:lpstr>PowerPoint Presentation</vt:lpstr>
      <vt:lpstr>Vector Weighting</vt:lpstr>
      <vt:lpstr>Vector Weighting</vt:lpstr>
      <vt:lpstr>Vector Weighting</vt:lpstr>
      <vt:lpstr>Unweighted Indexing</vt:lpstr>
      <vt:lpstr>Weighted indexing</vt:lpstr>
      <vt:lpstr>Weighted indexing</vt:lpstr>
      <vt:lpstr>Normalize Term Frequency (TF)</vt:lpstr>
      <vt:lpstr>Vector Weighting - Simple Term Frequency Algorithm</vt:lpstr>
      <vt:lpstr>Vector Weighting - Simple Term Frequency Algorithm</vt:lpstr>
      <vt:lpstr>Vector Weighting - Simple Term Frequency Algorithm</vt:lpstr>
      <vt:lpstr>Example - STFA</vt:lpstr>
      <vt:lpstr>Vector Weighting - IDF (Inverse Document Frequency) </vt:lpstr>
      <vt:lpstr>Vector Weighting - IDF (Inverse Document Frequency)  - Example</vt:lpstr>
      <vt:lpstr>PowerPoint Presentation</vt:lpstr>
      <vt:lpstr>PowerPoint Presentation</vt:lpstr>
      <vt:lpstr>Signal Weighting</vt:lpstr>
      <vt:lpstr>Signal Weighting - Example</vt:lpstr>
      <vt:lpstr>Signal Weighting - Example</vt:lpstr>
      <vt:lpstr>Signal Weighting – Example – Weight Calculation</vt:lpstr>
      <vt:lpstr>Signal Weighting – Example – Weight Calculation</vt:lpstr>
      <vt:lpstr>PowerPoint Presentation</vt:lpstr>
      <vt:lpstr>Discrimination Value Weighting</vt:lpstr>
      <vt:lpstr>Discrimination Value Weighting – Steps to calculate weighting</vt:lpstr>
      <vt:lpstr>Discrimination Value Weighting – Steps to calculate weighting</vt:lpstr>
      <vt:lpstr>Discrimination Value Weighting -  Example</vt:lpstr>
      <vt:lpstr>Discrimination Value Weighting -  Cosine Similarity</vt:lpstr>
      <vt:lpstr>Discrimination Value Weighting -  Cosine Similarity</vt:lpstr>
      <vt:lpstr>Problems With Weighting Schemes</vt:lpstr>
      <vt:lpstr>Three Main Approaches to Handle Changing Weight Factors:</vt:lpstr>
      <vt:lpstr>Problems With the Vector Model</vt:lpstr>
      <vt:lpstr>Bayesian Model</vt:lpstr>
      <vt:lpstr>How It Works</vt:lpstr>
      <vt:lpstr>Binary Independence</vt:lpstr>
      <vt:lpstr>Solutions to Independence Violation</vt:lpstr>
      <vt:lpstr>How it works</vt:lpstr>
      <vt:lpstr>PowerPoint Presentation</vt:lpstr>
      <vt:lpstr>Example</vt:lpstr>
      <vt:lpstr>Example - Explanation</vt:lpstr>
      <vt:lpstr>Natural Language</vt:lpstr>
      <vt:lpstr>Advanced NLP</vt:lpstr>
      <vt:lpstr>Natural Language Processing - Steps</vt:lpstr>
      <vt:lpstr>Example : DR-LINK (Document Retrieval through Linguistic Knowledge) - Textwise System</vt:lpstr>
      <vt:lpstr>PowerPoint Presentation</vt:lpstr>
      <vt:lpstr>PowerPoint Presentation</vt:lpstr>
      <vt:lpstr>PowerPoint Presentation</vt:lpstr>
      <vt:lpstr>PowerPoint Presentation</vt:lpstr>
      <vt:lpstr>Natural Language Processing</vt:lpstr>
      <vt:lpstr>Index Phrase Generation</vt:lpstr>
      <vt:lpstr>Index Phrase Generation - COHESION factor by Salton</vt:lpstr>
      <vt:lpstr>Index Phrase Generation - Example</vt:lpstr>
      <vt:lpstr>Example – NLP Approach</vt:lpstr>
      <vt:lpstr>NLP-Based Phrase Generation </vt:lpstr>
      <vt:lpstr>Part-of-Speech (POS)Tagging</vt:lpstr>
      <vt:lpstr>Parse Tree Structure</vt:lpstr>
      <vt:lpstr>Calculating for Index Contribution (IC) </vt:lpstr>
      <vt:lpstr>Example of Index Contribution(IC)</vt:lpstr>
      <vt:lpstr>Weight of a Phrase</vt:lpstr>
      <vt:lpstr>Weight of a Phrase</vt:lpstr>
      <vt:lpstr>Example of Weight of a Phrase</vt:lpstr>
      <vt:lpstr>Concept Indexing</vt:lpstr>
      <vt:lpstr>Concept Indexing</vt:lpstr>
      <vt:lpstr>Concept Vectors Representation</vt:lpstr>
      <vt:lpstr>SVD (Singular Value Decomposition)</vt:lpstr>
      <vt:lpstr>Example</vt:lpstr>
      <vt:lpstr>PowerPoint Presentation</vt:lpstr>
      <vt:lpstr>Hypertext Linkages</vt:lpstr>
      <vt:lpstr>Hypertext-Aware Indexing</vt:lpstr>
      <vt:lpstr>Hypertext Linkages</vt:lpstr>
      <vt:lpstr>Example</vt:lpstr>
      <vt:lpstr>Explanation of example</vt:lpstr>
      <vt:lpstr>Why do we use this formula ?</vt:lpstr>
      <vt:lpstr>Example</vt:lpstr>
      <vt:lpstr>Introduction to Clustering</vt:lpstr>
      <vt:lpstr>Clustering Process</vt:lpstr>
      <vt:lpstr>Clustering Process</vt:lpstr>
      <vt:lpstr>Guidelines</vt:lpstr>
      <vt:lpstr>Issues in Thesaurus Generation</vt:lpstr>
      <vt:lpstr>Issues in Thesaurus Generation</vt:lpstr>
      <vt:lpstr>Thesaurus Generation</vt:lpstr>
      <vt:lpstr>Manual vs. Automatic Generation</vt:lpstr>
      <vt:lpstr>Three Basic Methods for Thesaurus Generation</vt:lpstr>
      <vt:lpstr>Three Basic Methods for Thesaurus Generation</vt:lpstr>
      <vt:lpstr>Three Basic Methods for Thesaurus Generation</vt:lpstr>
      <vt:lpstr>PowerPoint Presentation</vt:lpstr>
      <vt:lpstr>Manual Clustering</vt:lpstr>
      <vt:lpstr>Manual Clustering - Steps</vt:lpstr>
      <vt:lpstr>Manual Clustering - Steps</vt:lpstr>
      <vt:lpstr>Manual Clustering - Steps</vt:lpstr>
      <vt:lpstr>Manual Clustering - Steps</vt:lpstr>
      <vt:lpstr>Automatic Term Clustering</vt:lpstr>
      <vt:lpstr>Techniques</vt:lpstr>
      <vt:lpstr>Automatic Term Clustering - Complete Term Relation Method</vt:lpstr>
      <vt:lpstr>Automatic Term Clustering - Complete Term Relation Method</vt:lpstr>
      <vt:lpstr>Cliques, single link, stars, String and connected components</vt:lpstr>
      <vt:lpstr>Single Link Clustering</vt:lpstr>
      <vt:lpstr>Star </vt:lpstr>
      <vt:lpstr>String</vt:lpstr>
      <vt:lpstr>Network Diagram of term similarities</vt:lpstr>
      <vt:lpstr>PowerPoint Presentation</vt:lpstr>
      <vt:lpstr>Automatic Term Clustering - Clustering Using Existing Clusters - approach using centroids and iterations.</vt:lpstr>
      <vt:lpstr>Step 1: Initial Cluster Centroids (Figure 6.6b)</vt:lpstr>
      <vt:lpstr>Step 2: After Reassignment (Figure 6.6a)</vt:lpstr>
      <vt:lpstr>Step 3: Centroid Calculations (Image of Class 1, 2, 3)</vt:lpstr>
      <vt:lpstr>Step 4: First Iteration of Term Assignment</vt:lpstr>
      <vt:lpstr>Step 5: New Centroids</vt:lpstr>
      <vt:lpstr>Key Observation</vt:lpstr>
      <vt:lpstr>Automatic Term Clustering - One Pass Assignments</vt:lpstr>
      <vt:lpstr>Step-by-Step Process</vt:lpstr>
      <vt:lpstr>Example Centroid Calculations</vt:lpstr>
      <vt:lpstr>Example Centroid Calculations</vt:lpstr>
      <vt:lpstr>Characteristics of One Pass Assignment</vt:lpstr>
      <vt:lpstr>Item Clustering</vt:lpstr>
      <vt:lpstr>Step 1:Calculating Similarity</vt:lpstr>
      <vt:lpstr>Step 2: Item/Item Similarity Matrix Step 3: Item Relationship Matrix</vt:lpstr>
      <vt:lpstr>Step 4: Clustering Methods</vt:lpstr>
      <vt:lpstr>Step 4: Clustering Methods</vt:lpstr>
      <vt:lpstr>Step 5: Clustering with Centroids</vt:lpstr>
      <vt:lpstr>Hierarchy of Clusters</vt:lpstr>
      <vt:lpstr>Objectives of Creating a Hierarchy of Clusters :</vt:lpstr>
      <vt:lpstr>Dendogram for Visualizing Hierarchical Clusters</vt:lpstr>
      <vt:lpstr>Cluster Similarity: Lance-Williams Formula</vt:lpstr>
      <vt:lpstr>Ward's Method (Variance-Based)</vt:lpstr>
      <vt:lpstr>Monolithic vs Polythetic Clusters</vt:lpstr>
      <vt:lpstr>Concept Hierarchy with Term Subsumption (Sanderson &amp; Croft)</vt:lpstr>
      <vt:lpstr>Semantic Hierarchies and Thesauri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ccs</dc:creator>
  <cp:lastModifiedBy>ccs</cp:lastModifiedBy>
  <cp:revision>775</cp:revision>
  <dcterms:created xsi:type="dcterms:W3CDTF">2025-03-19T09:39:52Z</dcterms:created>
  <dcterms:modified xsi:type="dcterms:W3CDTF">2025-05-13T10:52:08Z</dcterms:modified>
</cp:coreProperties>
</file>