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6" r:id="rId3"/>
    <p:sldId id="257" r:id="rId4"/>
    <p:sldId id="258" r:id="rId5"/>
    <p:sldId id="260" r:id="rId6"/>
    <p:sldId id="356" r:id="rId7"/>
    <p:sldId id="262" r:id="rId8"/>
    <p:sldId id="269" r:id="rId9"/>
    <p:sldId id="268" r:id="rId10"/>
    <p:sldId id="267" r:id="rId11"/>
    <p:sldId id="275" r:id="rId12"/>
    <p:sldId id="274" r:id="rId13"/>
    <p:sldId id="278" r:id="rId14"/>
    <p:sldId id="277" r:id="rId15"/>
    <p:sldId id="276" r:id="rId16"/>
    <p:sldId id="263" r:id="rId17"/>
    <p:sldId id="264" r:id="rId18"/>
    <p:sldId id="279" r:id="rId19"/>
    <p:sldId id="280" r:id="rId20"/>
    <p:sldId id="281" r:id="rId21"/>
    <p:sldId id="283" r:id="rId22"/>
    <p:sldId id="282" r:id="rId23"/>
    <p:sldId id="289" r:id="rId24"/>
    <p:sldId id="366" r:id="rId25"/>
    <p:sldId id="367" r:id="rId26"/>
    <p:sldId id="368" r:id="rId27"/>
    <p:sldId id="369" r:id="rId28"/>
    <p:sldId id="272" r:id="rId29"/>
    <p:sldId id="284" r:id="rId30"/>
    <p:sldId id="335" r:id="rId31"/>
    <p:sldId id="340" r:id="rId32"/>
    <p:sldId id="337" r:id="rId33"/>
    <p:sldId id="339" r:id="rId34"/>
    <p:sldId id="338" r:id="rId35"/>
    <p:sldId id="345" r:id="rId36"/>
    <p:sldId id="336" r:id="rId37"/>
    <p:sldId id="341" r:id="rId38"/>
    <p:sldId id="343" r:id="rId39"/>
    <p:sldId id="347" r:id="rId40"/>
    <p:sldId id="349" r:id="rId41"/>
    <p:sldId id="350" r:id="rId42"/>
    <p:sldId id="348" r:id="rId43"/>
    <p:sldId id="346" r:id="rId44"/>
    <p:sldId id="344" r:id="rId45"/>
    <p:sldId id="351" r:id="rId46"/>
    <p:sldId id="352" r:id="rId47"/>
    <p:sldId id="285" r:id="rId48"/>
    <p:sldId id="286" r:id="rId49"/>
    <p:sldId id="287" r:id="rId50"/>
    <p:sldId id="292" r:id="rId51"/>
    <p:sldId id="293" r:id="rId52"/>
    <p:sldId id="294" r:id="rId53"/>
    <p:sldId id="295" r:id="rId54"/>
    <p:sldId id="288" r:id="rId55"/>
    <p:sldId id="291" r:id="rId56"/>
    <p:sldId id="298" r:id="rId57"/>
    <p:sldId id="297" r:id="rId58"/>
    <p:sldId id="299" r:id="rId59"/>
    <p:sldId id="300" r:id="rId60"/>
    <p:sldId id="307" r:id="rId61"/>
    <p:sldId id="306" r:id="rId62"/>
    <p:sldId id="305" r:id="rId63"/>
    <p:sldId id="304" r:id="rId64"/>
    <p:sldId id="301" r:id="rId65"/>
    <p:sldId id="357" r:id="rId66"/>
    <p:sldId id="302" r:id="rId67"/>
    <p:sldId id="308" r:id="rId68"/>
    <p:sldId id="309" r:id="rId69"/>
    <p:sldId id="314" r:id="rId70"/>
    <p:sldId id="358" r:id="rId71"/>
    <p:sldId id="321" r:id="rId72"/>
    <p:sldId id="310" r:id="rId73"/>
    <p:sldId id="316" r:id="rId74"/>
    <p:sldId id="315" r:id="rId75"/>
    <p:sldId id="311" r:id="rId76"/>
    <p:sldId id="331" r:id="rId77"/>
    <p:sldId id="318" r:id="rId78"/>
    <p:sldId id="319" r:id="rId79"/>
    <p:sldId id="320" r:id="rId80"/>
    <p:sldId id="359" r:id="rId81"/>
    <p:sldId id="360" r:id="rId82"/>
    <p:sldId id="361" r:id="rId83"/>
    <p:sldId id="362" r:id="rId84"/>
    <p:sldId id="363" r:id="rId85"/>
    <p:sldId id="365" r:id="rId86"/>
    <p:sldId id="324" r:id="rId87"/>
    <p:sldId id="323" r:id="rId88"/>
    <p:sldId id="325" r:id="rId89"/>
    <p:sldId id="326" r:id="rId90"/>
    <p:sldId id="327" r:id="rId91"/>
    <p:sldId id="328" r:id="rId92"/>
    <p:sldId id="354" r:id="rId93"/>
    <p:sldId id="355" r:id="rId94"/>
    <p:sldId id="330" r:id="rId95"/>
    <p:sldId id="334" r:id="rId96"/>
    <p:sldId id="333" r:id="rId97"/>
    <p:sldId id="332" r:id="rId9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1" y="1600201"/>
            <a:ext cx="5863167" cy="45259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600200"/>
            <a:ext cx="4876800" cy="1492250"/>
          </a:xfrm>
        </p:spPr>
        <p:txBody>
          <a:bodyPr anchor="b"/>
          <a:lstStyle>
            <a:lvl1pPr marL="101600" indent="0">
              <a:buNone/>
              <a:defRPr sz="3000"/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05600" y="3252789"/>
            <a:ext cx="4876800" cy="2873375"/>
          </a:xfrm>
        </p:spPr>
        <p:txBody>
          <a:bodyPr/>
          <a:lstStyle>
            <a:lvl1pPr marL="101600" indent="0">
              <a:buNone/>
              <a:defRPr sz="2200"/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038CA3-3FFC-4CE6-B72B-18EB7571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9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2514600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30124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0648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071171" y="1552575"/>
            <a:ext cx="2514600" cy="4438650"/>
          </a:xfrm>
        </p:spPr>
        <p:txBody>
          <a:bodyPr/>
          <a:lstStyle/>
          <a:p>
            <a:pPr marL="256032" marR="0" lvl="0" indent="-154432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26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le Placeholder"/>
          <p:cNvSpPr txBox="1">
            <a:spLocks noGrp="1"/>
          </p:cNvSpPr>
          <p:nvPr>
            <p:ph type="title" hasCustomPrompt="1"/>
          </p:nvPr>
        </p:nvSpPr>
        <p:spPr>
          <a:xfrm>
            <a:off x="609600" y="228601"/>
            <a:ext cx="109728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add figure number and title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B993-AC2C-41C5-BFB7-F2499EC1A1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1" y="1512889"/>
            <a:ext cx="10977033" cy="34178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Content Placeholder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5050972"/>
            <a:ext cx="10972800" cy="1018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caption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876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4F033AD-BE5C-406D-991C-6AC56003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B7D3D-89C9-4133-8D8A-D779EB3D31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481139"/>
            <a:ext cx="5979584" cy="3754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F3FDC-1BE7-4A19-A3D7-02B55407B9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31000" y="1481139"/>
            <a:ext cx="4851400" cy="375443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0E849-7663-4A75-9BC8-012C23AC44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5343525"/>
            <a:ext cx="109728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E5D-00F7-4DC6-9BB0-713B8A0DA35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4094-2296-458C-908A-D778D0DF5AFA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815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065091D3-E16C-46AB-9A90-0F52CA812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Image title">
            <a:extLst>
              <a:ext uri="{FF2B5EF4-FFF2-40B4-BE49-F238E27FC236}">
                <a16:creationId xmlns:a16="http://schemas.microsoft.com/office/drawing/2014/main" id="{CB345607-C53C-44AF-8929-3BDC4C617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7218" y="4359276"/>
            <a:ext cx="4643967" cy="60007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C2661E64-2E71-47E6-A5A0-AC5348C08F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77217" y="1681163"/>
            <a:ext cx="4643967" cy="2559050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Label 1">
            <a:extLst>
              <a:ext uri="{FF2B5EF4-FFF2-40B4-BE49-F238E27FC236}">
                <a16:creationId xmlns:a16="http://schemas.microsoft.com/office/drawing/2014/main" id="{3D0F2ED9-E212-40DC-A528-BE4A28DE8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7479" y="1681163"/>
            <a:ext cx="1627621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</a:t>
            </a:r>
          </a:p>
        </p:txBody>
      </p:sp>
      <p:sp>
        <p:nvSpPr>
          <p:cNvPr id="13" name="Label 2">
            <a:extLst>
              <a:ext uri="{FF2B5EF4-FFF2-40B4-BE49-F238E27FC236}">
                <a16:creationId xmlns:a16="http://schemas.microsoft.com/office/drawing/2014/main" id="{E8D9AEEF-5E99-48D4-B8C3-C5A995764D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479" y="2647157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</a:t>
            </a:r>
          </a:p>
        </p:txBody>
      </p:sp>
      <p:sp>
        <p:nvSpPr>
          <p:cNvPr id="15" name="Label 3">
            <a:extLst>
              <a:ext uri="{FF2B5EF4-FFF2-40B4-BE49-F238E27FC236}">
                <a16:creationId xmlns:a16="http://schemas.microsoft.com/office/drawing/2014/main" id="{99D329CE-18C4-40A9-A508-1684979AC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479" y="3613151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3</a:t>
            </a:r>
          </a:p>
        </p:txBody>
      </p:sp>
      <p:sp>
        <p:nvSpPr>
          <p:cNvPr id="17" name="Label 4">
            <a:extLst>
              <a:ext uri="{FF2B5EF4-FFF2-40B4-BE49-F238E27FC236}">
                <a16:creationId xmlns:a16="http://schemas.microsoft.com/office/drawing/2014/main" id="{AAE735D1-F9F4-4525-9ED5-F10A99DECC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42499" y="1681163"/>
            <a:ext cx="17399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4</a:t>
            </a:r>
          </a:p>
        </p:txBody>
      </p:sp>
      <p:sp>
        <p:nvSpPr>
          <p:cNvPr id="19" name="Label 5">
            <a:extLst>
              <a:ext uri="{FF2B5EF4-FFF2-40B4-BE49-F238E27FC236}">
                <a16:creationId xmlns:a16="http://schemas.microsoft.com/office/drawing/2014/main" id="{43259E0C-9247-446E-9183-FBF70F8FD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42499" y="2651590"/>
            <a:ext cx="1739900" cy="618196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5</a:t>
            </a:r>
          </a:p>
        </p:txBody>
      </p:sp>
      <p:sp>
        <p:nvSpPr>
          <p:cNvPr id="21" name="Label 6">
            <a:extLst>
              <a:ext uri="{FF2B5EF4-FFF2-40B4-BE49-F238E27FC236}">
                <a16:creationId xmlns:a16="http://schemas.microsoft.com/office/drawing/2014/main" id="{111F58DF-A1C1-4DD6-ADE5-FC54A39F67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42499" y="3613152"/>
            <a:ext cx="1739900" cy="6270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C9E9-2CDA-42DF-A6E1-55B455A7E67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10E-ACBA-4EA4-B23A-AC32FC5A681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6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5AF36A59-5DE4-46F3-8035-460E546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Image 1 title">
            <a:extLst>
              <a:ext uri="{FF2B5EF4-FFF2-40B4-BE49-F238E27FC236}">
                <a16:creationId xmlns:a16="http://schemas.microsoft.com/office/drawing/2014/main" id="{2BEC12FB-EC67-436F-875F-0A306862EF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4392614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1 title</a:t>
            </a:r>
          </a:p>
        </p:txBody>
      </p:sp>
      <p:sp>
        <p:nvSpPr>
          <p:cNvPr id="9" name="Image 1">
            <a:extLst>
              <a:ext uri="{FF2B5EF4-FFF2-40B4-BE49-F238E27FC236}">
                <a16:creationId xmlns:a16="http://schemas.microsoft.com/office/drawing/2014/main" id="{1E9C9C32-F8ED-4AA8-AA00-26A2357E73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1817688"/>
            <a:ext cx="2809765" cy="238601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Label 1.1">
            <a:extLst>
              <a:ext uri="{FF2B5EF4-FFF2-40B4-BE49-F238E27FC236}">
                <a16:creationId xmlns:a16="http://schemas.microsoft.com/office/drawing/2014/main" id="{BD50A136-2F5A-4764-ADDC-D48D70398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9497" y="1794947"/>
            <a:ext cx="2046159" cy="59185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1.1</a:t>
            </a:r>
          </a:p>
        </p:txBody>
      </p:sp>
      <p:sp>
        <p:nvSpPr>
          <p:cNvPr id="13" name="Label 1.2">
            <a:extLst>
              <a:ext uri="{FF2B5EF4-FFF2-40B4-BE49-F238E27FC236}">
                <a16:creationId xmlns:a16="http://schemas.microsoft.com/office/drawing/2014/main" id="{16926224-3F90-4884-9AC1-A5381D788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9497" y="2707482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1.2</a:t>
            </a:r>
          </a:p>
        </p:txBody>
      </p:sp>
      <p:sp>
        <p:nvSpPr>
          <p:cNvPr id="15" name="Label 1.3">
            <a:extLst>
              <a:ext uri="{FF2B5EF4-FFF2-40B4-BE49-F238E27FC236}">
                <a16:creationId xmlns:a16="http://schemas.microsoft.com/office/drawing/2014/main" id="{D4719473-9C3F-493C-B20E-27CDBBA38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99497" y="3597276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1.3</a:t>
            </a:r>
          </a:p>
        </p:txBody>
      </p:sp>
      <p:sp>
        <p:nvSpPr>
          <p:cNvPr id="17" name="Image 2 title">
            <a:extLst>
              <a:ext uri="{FF2B5EF4-FFF2-40B4-BE49-F238E27FC236}">
                <a16:creationId xmlns:a16="http://schemas.microsoft.com/office/drawing/2014/main" id="{DC526974-AF8C-4228-AAAA-33D0B8AB7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5462" y="4347440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2 title</a:t>
            </a:r>
          </a:p>
        </p:txBody>
      </p:sp>
      <p:sp>
        <p:nvSpPr>
          <p:cNvPr id="19" name="Image 2">
            <a:extLst>
              <a:ext uri="{FF2B5EF4-FFF2-40B4-BE49-F238E27FC236}">
                <a16:creationId xmlns:a16="http://schemas.microsoft.com/office/drawing/2014/main" id="{812D2BB4-4991-47F8-9E82-9C9B41B052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75462" y="1806537"/>
            <a:ext cx="2809764" cy="239716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21" name="Label 2.1">
            <a:extLst>
              <a:ext uri="{FF2B5EF4-FFF2-40B4-BE49-F238E27FC236}">
                <a16:creationId xmlns:a16="http://schemas.microsoft.com/office/drawing/2014/main" id="{15D9E78D-62D4-4D7C-8E37-E1A000DA23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39441" y="1794947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2.1</a:t>
            </a:r>
          </a:p>
        </p:txBody>
      </p:sp>
      <p:sp>
        <p:nvSpPr>
          <p:cNvPr id="23" name="Label 2.2">
            <a:extLst>
              <a:ext uri="{FF2B5EF4-FFF2-40B4-BE49-F238E27FC236}">
                <a16:creationId xmlns:a16="http://schemas.microsoft.com/office/drawing/2014/main" id="{0ECEA5DA-0702-46DA-A4DD-66B7E7FF4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39439" y="2707481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2.2</a:t>
            </a:r>
          </a:p>
        </p:txBody>
      </p:sp>
      <p:sp>
        <p:nvSpPr>
          <p:cNvPr id="25" name="Label 2.3">
            <a:extLst>
              <a:ext uri="{FF2B5EF4-FFF2-40B4-BE49-F238E27FC236}">
                <a16:creationId xmlns:a16="http://schemas.microsoft.com/office/drawing/2014/main" id="{64C63D68-E200-46DF-8E34-92DC66FE8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39439" y="3579818"/>
            <a:ext cx="2046160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DA0A-BA94-4C4E-A521-FB23D113A85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9933-5FC5-4C73-96ED-E1AC0FC867F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59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Placeholder"/>
          <p:cNvSpPr txBox="1">
            <a:spLocks noGrp="1"/>
          </p:cNvSpPr>
          <p:nvPr>
            <p:ph type="title" hasCustomPrompt="1"/>
          </p:nvPr>
        </p:nvSpPr>
        <p:spPr>
          <a:xfrm>
            <a:off x="914400" y="1447801"/>
            <a:ext cx="103632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	</a:t>
            </a:r>
            <a:endParaRPr dirty="0"/>
          </a:p>
        </p:txBody>
      </p:sp>
      <p:sp>
        <p:nvSpPr>
          <p:cNvPr id="70" name="Content Placeholder"/>
          <p:cNvSpPr txBox="1">
            <a:spLocks noGrp="1"/>
          </p:cNvSpPr>
          <p:nvPr>
            <p:ph type="body" idx="1"/>
          </p:nvPr>
        </p:nvSpPr>
        <p:spPr>
          <a:xfrm>
            <a:off x="899583" y="3962400"/>
            <a:ext cx="1039283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7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88D2-A12C-4318-94EC-BFD6504A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9A04-8D09-480A-A8DA-4856B3D24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A690-CCF7-49D1-93C4-41FE0AC9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F8F9-5EEE-461F-8143-A052D363AD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72AC-168E-423A-B044-CFDC145D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1EC9-3DF9-4E8F-BE3B-70A0FA4E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8CA3-3FFC-4CE6-B72B-18EB7571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0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8B08-EF0F-4B0C-B058-1ACE40A6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51B7-185F-4BAD-BC64-3954E60D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A2F2-BFE0-46E8-AF68-970D0FDE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F8F9-5EEE-461F-8143-A052D363AD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F7D0-6C3A-48C9-93AA-5163D8D0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549CF-B374-446E-96D4-C93B6D6A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8CA3-3FFC-4CE6-B72B-18EB7571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8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899584" y="39624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2E038CA3-3FFC-4CE6-B72B-18EB7571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6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88D2-A12C-4318-94EC-BFD6504A8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9A04-8D09-480A-A8DA-4856B3D24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A690-CCF7-49D1-93C4-41FE0AC9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F8F9-5EEE-461F-8143-A052D363AD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472AC-168E-423A-B044-CFDC145D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1EC9-3DF9-4E8F-BE3B-70A0FA4E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8CA3-3FFC-4CE6-B72B-18EB7571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8B08-EF0F-4B0C-B058-1ACE40A6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51B7-185F-4BAD-BC64-3954E60DD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A2F2-BFE0-46E8-AF68-970D0FDE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F8F9-5EEE-461F-8143-A052D363AD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DF7D0-6C3A-48C9-93AA-5163D8D0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549CF-B374-446E-96D4-C93B6D6A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8CA3-3FFC-4CE6-B72B-18EB7571A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4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441450"/>
            <a:ext cx="10977033" cy="470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3971926"/>
            <a:ext cx="10972800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78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3D41-401A-43DB-9BC0-38F51965B8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1" y="1556328"/>
            <a:ext cx="4847167" cy="4520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6057" y="1556327"/>
            <a:ext cx="5936343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46056" y="3971926"/>
            <a:ext cx="5936344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5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5322627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9773" y="1552575"/>
            <a:ext cx="5322627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3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2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65599" y="1552575"/>
            <a:ext cx="3460803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21597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8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038CA3-3FFC-4CE6-B72B-18EB7571AD1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03F3-1A1C-4086-9B8B-3CC54035999C}"/>
              </a:ext>
            </a:extLst>
          </p:cNvPr>
          <p:cNvSpPr txBox="1"/>
          <p:nvPr/>
        </p:nvSpPr>
        <p:spPr>
          <a:xfrm flipH="1">
            <a:off x="8273141" y="6313176"/>
            <a:ext cx="330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7AEAF-F11F-442F-B3DB-0DC8E1DDF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11" y="5949723"/>
            <a:ext cx="1228453" cy="921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49580F-9F00-4F99-B6B1-26597E6562DF}"/>
              </a:ext>
            </a:extLst>
          </p:cNvPr>
          <p:cNvSpPr txBox="1"/>
          <p:nvPr/>
        </p:nvSpPr>
        <p:spPr>
          <a:xfrm flipH="1">
            <a:off x="1596554" y="6313177"/>
            <a:ext cx="432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24249409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C3BB5-1D86-46D5-AE48-71ABDA16B66D}"/>
              </a:ext>
            </a:extLst>
          </p:cNvPr>
          <p:cNvSpPr txBox="1"/>
          <p:nvPr/>
        </p:nvSpPr>
        <p:spPr>
          <a:xfrm flipH="1">
            <a:off x="8273141" y="6313177"/>
            <a:ext cx="33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6D831A-AB11-4A8B-AC7C-3135AE31E2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8311" y="5949723"/>
            <a:ext cx="1228453" cy="921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C6E57E-D093-4D52-8424-9F52C27ED41D}"/>
              </a:ext>
            </a:extLst>
          </p:cNvPr>
          <p:cNvSpPr txBox="1"/>
          <p:nvPr/>
        </p:nvSpPr>
        <p:spPr>
          <a:xfrm flipH="1">
            <a:off x="1596554" y="6313177"/>
            <a:ext cx="432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FD184-3B21-4269-92E2-AA0C1D0CECA1}"/>
              </a:ext>
            </a:extLst>
          </p:cNvPr>
          <p:cNvSpPr txBox="1"/>
          <p:nvPr/>
        </p:nvSpPr>
        <p:spPr>
          <a:xfrm rot="5400000">
            <a:off x="10582987" y="3135087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Information Retrieval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856B6-7AA4-4EE6-8533-B06E980F891C}"/>
              </a:ext>
            </a:extLst>
          </p:cNvPr>
          <p:cNvSpPr txBox="1"/>
          <p:nvPr/>
        </p:nvSpPr>
        <p:spPr>
          <a:xfrm>
            <a:off x="11425647" y="45553"/>
            <a:ext cx="67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C35DBDA-768B-41DA-92F1-86237CE345C5}" type="slidenum">
              <a:rPr lang="en-US" sz="1400" b="1" smtClean="0">
                <a:latin typeface="Book Antiqua" panose="02040602050305030304" pitchFamily="18" charset="0"/>
              </a:rPr>
              <a:pPr algn="r"/>
              <a:t>‹#›</a:t>
            </a:fld>
            <a:endParaRPr lang="en-US" sz="1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512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8D7E-7D55-4C64-B098-BDBF522DE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Information Retrieval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9078-A490-4D8D-88EE-C4B14DD7A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rgbClr val="007FA3"/>
                </a:solidFill>
              </a:rPr>
              <a:t>Cataloging and Indexing</a:t>
            </a:r>
            <a:br>
              <a:rPr lang="en-US" sz="3600" b="1" dirty="0">
                <a:solidFill>
                  <a:srgbClr val="007FA3"/>
                </a:solidFill>
              </a:rPr>
            </a:br>
            <a:r>
              <a:rPr lang="en-US" sz="3600" b="1" dirty="0">
                <a:solidFill>
                  <a:srgbClr val="007FA3"/>
                </a:solidFill>
              </a:rPr>
              <a:t>UNIT - II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8124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AC56A-9841-4718-AC58-EBEDF69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- Stop-Word Removal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8B45-7C54-4678-BD87-693827E29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subsequent step optionally applied to the results of lexical analysis is stop-word removal, i.e., the removal of high­ frequency words.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example, given the sentence "search engines are the most visible information retrieval applications" and a classic stop words set such as the one adopted by the </a:t>
            </a:r>
            <a:r>
              <a:rPr lang="en-US" sz="2600">
                <a:latin typeface="Calibri" panose="020F0502020204030204" pitchFamily="34" charset="0"/>
                <a:cs typeface="Calibri" panose="020F0502020204030204" pitchFamily="34" charset="0"/>
              </a:rPr>
              <a:t>Snowball stemmer, the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effect of stop-word removal would be: "search engine most visible information retrieval applications".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C470-93C7-4758-9B6C-755410AAB88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10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89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AC56A-9841-4718-AC58-EBEDF69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- Phrase Detection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8B45-7C54-4678-BD87-693827E29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step captures text meaning beyond what is possible with pure bag-of-word approaches, thanks to the identification of noun groups and other phrases.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Phrase detection may be approached in several ways, including rules (e.g., retaining terms that are not separated by punctuation marks), morphological analysis , syntactic analysis, and combinations thereof.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example, scanning our example sentence "search engines are the most visible information retrieval applications" for noun phrases would probably result in identifying "search engines" and "information retrieval".</a:t>
            </a:r>
          </a:p>
          <a:p>
            <a:pPr marL="10160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C470-93C7-4758-9B6C-755410AAB88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11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9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AC56A-9841-4718-AC58-EBEDF69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- Stemming and Lemmatization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8B45-7C54-4678-BD87-693827E29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Following phrase extraction, stemming and lemmatization aim at stripping down word suffixes in order to normalize the word.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particular, stemming is a heuristic process that "chops off' the ends of words in the hope of achieving the goal correctly most of the time; a classic rule based algorithm for this was devised by Porter.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According to the Porter stemmer, our example sentence "Search engines are the most visible information retrieval applications" would result in: "Search engine are the most visible inform retrieve application".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C470-93C7-4758-9B6C-755410AAB88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88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AC56A-9841-4718-AC58-EBEDF69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- Stemming and Lemmatization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8B45-7C54-4678-BD87-693827E29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Lemmatization is a process that typically uses dictionaries and morphological analysis of words in order to return the base or dictionary form of a word, thereby collapsing its inflectional forms.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example, our sentence would result in "Search engine are the most visible information retrieval application'' when lemmatized according to a WordNet-based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lemmatizer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C470-93C7-4758-9B6C-755410AAB88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13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AC56A-9841-4718-AC58-EBEDF69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- Weighting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8B45-7C54-4678-BD87-693827E29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final phase of text pre processing deals with term weighting.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As previously mentioned, words in a text have different descriptive power; hence, index terms can be weighted differently to account for their significance within a document and/or a document collection.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Such a weighting can be binary, e.g., assigning O for term absence and 1 for presence.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C470-93C7-4758-9B6C-755410AAB88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14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85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F700E3-7F1B-4228-8769-F5712C44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84D6AB-FD0E-4465-BF3F-90A71FA006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When  an  organization  with  multiple  indexers  decides  to  create  a  public  or  private index, some procedural decisions assist the indexers and end users on how to create the index terms.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scope of the indexing 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linking index terms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Scope of Indexing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defines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the level of detail that the subject index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will contain.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is based upon usage scenarios of the end users.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When performed  manually,  the  process  of  determining  the 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bibliographic  terms  that represent the concepts in an item is difficult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947E2-EE7B-4D9D-BE6E-E3D07704DB9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15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99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755FF9-6EF5-405C-BE47-5C00034F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Indexing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EB93B5-1D9C-43DF-B5B3-6F70AD07F5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Problems arise from interaction of two sources: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author and the indexer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vocabulary  domain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 the  author  may  be  different  than  that  of  the  indexer, causing the indexer to misinterpret the importance.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indexer is not an expert on all areas and has different levels of knowledge in the different areas being presented in the item.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This results in different quality levels of indexing. </a:t>
            </a:r>
          </a:p>
          <a:p>
            <a:pPr lvl="1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indexer must determine when to stop the indexing process.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two factors involved in deciding on what level to index the concepts in an item:</a:t>
            </a:r>
          </a:p>
          <a:p>
            <a:pPr lvl="2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Exhaustivity</a:t>
            </a:r>
          </a:p>
          <a:p>
            <a:pPr lvl="2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BF55C-0F60-4BD9-BDC5-31323FD02E0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16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797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6CE018-C1D0-4643-AA14-C9C852F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Indexing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DE41D-E498-4CEA-BA1F-DE70A05FD9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Exhaustivity of indexing 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is the extent to which the different concepts in the item are indexed.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two sentences of a 10-page item on microprocessors discusses on-board caches, should this concept be indexed?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Specificity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relates to the preciseness of the index terms used in indexing. 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example, whether the term “processor” or “microcomputer” or “Pentium” should be used in the index of an item.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using general index terms yields low exhaustivity and specificity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6244-59BE-4DBC-96AD-DDD4C5D8AA8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17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93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6CE018-C1D0-4643-AA14-C9C852F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Indexing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DE41D-E498-4CEA-BA1F-DE70A05FD9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This approach requires a minimal number of index terms per item.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reduces the cost of generating the index.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Another decision on indexing is what portions of an item should be indexed.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simplest case is to limit the indexing to the Title or Title and Abstract zones.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Weighting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Weighting of index terms is not common in manual indexing systems.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Weighting is the process of assigning an importance to an index term’s use in an item.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weight should represent the degree to which the concept associated with the index term.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process of assigning weights adds additional overhead on the indexer and requires a more complex data structure to store the weights.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6244-59BE-4DBC-96AD-DDD4C5D8AA8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4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6CE018-C1D0-4643-AA14-C9C852F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Precoordination</a:t>
            </a:r>
            <a:r>
              <a:rPr lang="en-US" dirty="0"/>
              <a:t> and Linkage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DE41D-E498-4CEA-BA1F-DE70A05FD9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Another decision on the indexing process  is  whether linkages are available between index terms for an item.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Linkages are used to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correlate related attributes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associated with concepts discussed in an item.</a:t>
            </a:r>
          </a:p>
          <a:p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Precoordination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process of creating term linkages at index creation time.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When index terms are not coordinated at index time, the coordination occurs at search time.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6244-59BE-4DBC-96AD-DDD4C5D8AA8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19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26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24FE-8B21-4E20-A5F8-BA8B6505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CCF1-F1F6-46FD-8351-3CFB1B73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159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History and Objectives of Indexing, Indexing Process, Automatic Indexing, Information Extraction</a:t>
            </a:r>
          </a:p>
          <a:p>
            <a:pPr marL="6159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Structure: Introduction to Data Structure, Stemming Algorithms</a:t>
            </a:r>
          </a:p>
          <a:p>
            <a:pPr marL="6159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Inverted File Structure, N-Gram Data Structures, PAT Data Structure, Signature File Structure</a:t>
            </a:r>
          </a:p>
          <a:p>
            <a:pPr marL="6159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Hypertext and XML Data Structures, Hidden Markov Models. </a:t>
            </a:r>
          </a:p>
        </p:txBody>
      </p:sp>
    </p:spTree>
    <p:extLst>
      <p:ext uri="{BB962C8B-B14F-4D97-AF65-F5344CB8AC3E}">
        <p14:creationId xmlns:p14="http://schemas.microsoft.com/office/powerpoint/2010/main" val="14639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6CE018-C1D0-4643-AA14-C9C852F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Precoordination</a:t>
            </a:r>
            <a:r>
              <a:rPr lang="en-US" dirty="0"/>
              <a:t> and Linkage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FDE41D-E498-4CEA-BA1F-DE70A05FD9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Post coordination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coordinating terms after (post) the indexing process.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implemented  by  “AND” 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 index  terms  together,  which  only finds  indexes that have all of the search terms.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Figure below shows the different types of linkages.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assumes that an item discusses the drilling of oil wells in Mexico by CITGO and the introduction of oil refineries in Peru by the U.S.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When the linked capability is added, the system does not erroneously relate Peru and Mexico since they are not in the same set of linked items.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6244-59BE-4DBC-96AD-DDD4C5D8AA8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20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810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35583-AA37-465F-9DDE-E8FDE13890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203994"/>
            <a:ext cx="3845891" cy="5787231"/>
          </a:xfrm>
        </p:spPr>
        <p:txBody>
          <a:bodyPr/>
          <a:lstStyle/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still does not have the ability to discriminate between which country is introducing oil refineries into the other country.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Introducing roles in the last two examples of Figure removes this ambiguity.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68DB31-B5DE-4172-B97C-8EEBAC37744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26244-59BE-4DBC-96AD-DDD4C5D8AA8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21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C6DB5-4A64-407A-B1D7-DD63624A1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491" y="203994"/>
            <a:ext cx="7368209" cy="619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2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AC56A-9841-4718-AC58-EBEDF69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8B45-7C54-4678-BD87-693827E29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Automatic indexing is the process by which an Information Retrieval System (IRS)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analyzes, processes, and assigns keywords or index terms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documents without human intervention.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This process helps in efficient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storage, retrieval, and ranking of documents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a database or search engine.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C470-93C7-4758-9B6C-755410AAB88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30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AC56A-9841-4718-AC58-EBEDF69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8B45-7C54-4678-BD87-693827E29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615950" indent="-514350">
              <a:buFont typeface="+mj-lt"/>
              <a:buAutoNum type="arabicPeriod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Text Preprocessing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Tokenization (breaking text into words or phrases)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Stop-word removal (eliminating common words like "the", "is", "and")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Stemming &amp; Lemmatization (reducing words to their base form, e.g., "running" → "run")</a:t>
            </a:r>
          </a:p>
          <a:p>
            <a:pPr marL="615950" indent="-514350">
              <a:buFont typeface="+mj-lt"/>
              <a:buAutoNum type="arabicPeriod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Identifying important terms or concepts in the document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Can involve statistical, linguistic, or machine learning techniques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C470-93C7-4758-9B6C-755410AAB88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23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969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8481D0-E96E-4485-972C-69559008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1D11B5-6917-48E2-A79A-EC7D8F9933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44500" indent="-342900">
              <a:buFont typeface="+mj-lt"/>
              <a:buAutoNum type="arabicPeriod" startAt="3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Weight Assignment</a:t>
            </a:r>
          </a:p>
          <a:p>
            <a:pPr marL="588518" lvl="1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TF-IDF (Term Frequency-Inverse Document Frequency): Measures how important a term is in a document compared to the entire dataset</a:t>
            </a:r>
          </a:p>
          <a:p>
            <a:pPr marL="588518" lvl="1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Word Embeddings (e.g., Word2Vec, BERT): Captures the contextual meaning of words</a:t>
            </a:r>
          </a:p>
          <a:p>
            <a:pPr marL="588518" lvl="1" indent="0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Latent Semantic Indexing (LSI)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 Identifies hidden relationships between words</a:t>
            </a:r>
          </a:p>
          <a:p>
            <a:pPr marL="588518" lvl="1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8540B-D03F-45F1-B8A3-AF31AD279F0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24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606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E91752-B384-49A1-8BC2-D7D4249D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A9F525-6FCE-477A-9806-C2918EFBA5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44500" indent="-342900">
              <a:buFont typeface="+mj-lt"/>
              <a:buAutoNum type="arabicPeriod" startAt="4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Indexing Structure Creation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Terms are stored in an inverted index, which maps words to the documents they appear in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Can be enhanced using hash tables, B-trees, or tree structures</a:t>
            </a:r>
          </a:p>
          <a:p>
            <a:pPr marL="444500" indent="-342900">
              <a:buFont typeface="+mj-lt"/>
              <a:buAutoNum type="arabicPeriod" startAt="5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Document Ranking &amp; Retrieval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Search queries are matched against the indexed terms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Documents are ranked based on similarity measures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1DCAE-0BA8-4CDB-8B8A-5C51C44CD43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25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37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B43B83-F8DB-4D45-AF8A-8839FA1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F4ABD1-5079-4A83-8A77-C5073115E9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Statistical Indexing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Uses frequency-based methods (TF-IDF, n-grams)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Example: Google Search Engine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Linguistic Indexing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Uses Natural Language Processing (NLP) techniques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Example: Semantic Search Engines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Learning-Based Indexing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Uses AI to learn from previous searches and improve indexing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Example: Neural Information Retrieval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B82EF-F270-4952-8AD4-A9C429F4B61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26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362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AC56A-9841-4718-AC58-EBEDF69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Advantages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8B45-7C54-4678-BD87-693827E297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441450"/>
            <a:ext cx="10977033" cy="4709968"/>
          </a:xfrm>
        </p:spPr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Capability  for  the  system  to  automatically  determine  the  index  terms  to  be assigned to an item.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- More complex processing is required when emulate a human indexer and determine a limited number of index terms.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Reduced manual effort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 No additional indexing costs versus the salaries and benefits regularly paid to human indexers.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Process large collection of documents quickly. Requires only a few seconds or less of computer time based upon the size of the processor and the complexity of the algorithms to generate the index.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Consistency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- Consistency  in  the  index  term  selection  process  as  indexing  is  performed automatically by an algorithm.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C470-93C7-4758-9B6C-755410AAB88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27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57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Indexing by Term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Indexing by Concept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Multimedia Indexing </a:t>
            </a:r>
          </a:p>
          <a:p>
            <a:endParaRPr lang="en-US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2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</a:t>
            </a:r>
            <a:r>
              <a:rPr lang="en-US" sz="3600" dirty="0">
                <a:cs typeface="Calibri" panose="020F0502020204030204" pitchFamily="34" charset="0"/>
              </a:rPr>
              <a:t>Indexing by Term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There are two major techniques for creation of the index terms: </a:t>
            </a:r>
          </a:p>
          <a:p>
            <a:pPr lvl="1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statistical  </a:t>
            </a:r>
          </a:p>
          <a:p>
            <a:pPr lvl="2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based upon 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vector models and probabilistic models with a special case being Bayesian models</a:t>
            </a:r>
          </a:p>
          <a:p>
            <a:pPr lvl="2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calculation of weights in those models use statistical information such as the frequency of occurrence of words and their distributions in the searchable database.</a:t>
            </a:r>
          </a:p>
          <a:p>
            <a:pPr lvl="1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natural language </a:t>
            </a:r>
          </a:p>
          <a:p>
            <a:pPr lvl="2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perform more complex parsing to define the final set of index concepts. </a:t>
            </a:r>
          </a:p>
          <a:p>
            <a:pPr lvl="2"/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 weighted systems are discussed as vectorized information systems. </a:t>
            </a:r>
          </a:p>
          <a:p>
            <a:pPr lvl="2"/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29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8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8A20-248F-4D5C-AD6C-EC1EF285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4A2D-5037-4DDE-B305-B89DE39F0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transformation from the received item to the searchable data structure is called Indexing. 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process can be manual or automatic.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the basis for direct search of items in the Document Database or indirect search via Index Files.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the searchable data structure has been created, techniques must be defined that correlate the user-entered query statement to the set of items in the database to determine the items to be returned to the user. This process is called Search.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04E4-8C0F-46D9-A242-B6816869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8CA3-3FFC-4CE6-B72B-18EB7571AD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0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</a:t>
            </a:r>
            <a:r>
              <a:rPr lang="en-US" sz="3600" dirty="0">
                <a:cs typeface="Calibri" panose="020F0502020204030204" pitchFamily="34" charset="0"/>
              </a:rPr>
              <a:t>Indexing by Term – Vector model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 sz="2600" b="1" dirty="0">
                <a:latin typeface="Calibri" panose="020F0502020204030204" pitchFamily="34" charset="0"/>
                <a:cs typeface="Calibri" panose="020F0502020204030204" pitchFamily="34" charset="0"/>
              </a:rPr>
              <a:t>Vector model </a:t>
            </a:r>
            <a:r>
              <a:rPr lang="sv-SE" sz="2600" dirty="0">
                <a:latin typeface="Calibri" panose="020F0502020204030204" pitchFamily="34" charset="0"/>
                <a:cs typeface="Calibri" panose="020F0502020204030204" pitchFamily="34" charset="0"/>
              </a:rPr>
              <a:t>(example. SMART system)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system emphasizes weights as a foundation for information detection and stores these weights in a vector form.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Each vector represents a document.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Each position in a vector represents a different unique word (processing token) in the database.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value of zero indicates that the word was not in the document.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Queries can be translated into the vector form.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Search is accomplished by calculating the distance between the query vector and the document vectors.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30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80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</a:t>
            </a:r>
            <a:r>
              <a:rPr lang="en-US" sz="3600" dirty="0">
                <a:cs typeface="Calibri" panose="020F0502020204030204" pitchFamily="34" charset="0"/>
              </a:rPr>
              <a:t>Indexing by Term – </a:t>
            </a:r>
            <a:r>
              <a:rPr lang="en-US" dirty="0"/>
              <a:t>Probabilistic</a:t>
            </a:r>
            <a:r>
              <a:rPr lang="en-US" sz="3600" dirty="0">
                <a:cs typeface="Calibri" panose="020F0502020204030204" pitchFamily="34" charset="0"/>
              </a:rPr>
              <a:t> model 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CAE6A8-BC24-49A3-8483-71AC5A2BF1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2575"/>
            <a:ext cx="10682815" cy="4438650"/>
          </a:xfrm>
        </p:spPr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Bayesian network is a directed acyclic graph in which each node represents a random variable and the arcs between the nodes represent a probabilistic dependence between the node and its parents 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31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E753CD-9266-4535-A857-A5E1D57D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583" y="2902226"/>
            <a:ext cx="6255026" cy="332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33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</a:t>
            </a:r>
            <a:r>
              <a:rPr lang="en-US" sz="3600" dirty="0">
                <a:cs typeface="Calibri" panose="020F0502020204030204" pitchFamily="34" charset="0"/>
              </a:rPr>
              <a:t>Indexing by Term – </a:t>
            </a:r>
            <a:r>
              <a:rPr lang="en-US" dirty="0"/>
              <a:t>Probabilistic</a:t>
            </a:r>
            <a:r>
              <a:rPr lang="en-US" sz="3600" dirty="0">
                <a:cs typeface="Calibri" panose="020F0502020204030204" pitchFamily="34" charset="0"/>
              </a:rPr>
              <a:t> model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nodes C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and C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represent “the item contains concept C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”  F nodes represent “the item has feature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(e.g., words)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perform that calculation two sets of probabilities are needed: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prior probability P(C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 that an item is relevant to concept C.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conditional probability P(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/C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 that the features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where j=1,m are present in an item given that the item contains topic C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65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</a:t>
            </a:r>
            <a:r>
              <a:rPr lang="en-US" sz="3600" dirty="0">
                <a:cs typeface="Calibri" panose="020F0502020204030204" pitchFamily="34" charset="0"/>
              </a:rPr>
              <a:t>Indexing by Term – </a:t>
            </a:r>
            <a:r>
              <a:rPr lang="en-US" dirty="0"/>
              <a:t>Probabilistic</a:t>
            </a:r>
            <a:r>
              <a:rPr lang="en-US" sz="3600" dirty="0">
                <a:cs typeface="Calibri" panose="020F0502020204030204" pitchFamily="34" charset="0"/>
              </a:rPr>
              <a:t> model 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1A38FE4-7DFC-4C51-B7D5-D29C041893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" y="1415309"/>
            <a:ext cx="10681251" cy="429637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33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87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922065-C964-4E96-BF55-A115B5D9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</a:t>
            </a:r>
            <a:r>
              <a:rPr lang="en-US" sz="3600" dirty="0">
                <a:cs typeface="Calibri" panose="020F0502020204030204" pitchFamily="34" charset="0"/>
              </a:rPr>
              <a:t>Indexing by Term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CC693D-837F-434D-A544-421BA81953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DR-LINK (Document Retrieval through Linguistic Knowledge) system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define indexes to items via natural language processing.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processes items at the morphological, lexical, semantic, syntactic, and discourse levels.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Each level uses information from the previous level to perform its additional analysis.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discourse level is abstracting information beyond the sentence level and can determine abstract concepts.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indexing to include specific term as well as abstract concepts such as time.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4475B-DA20-4CC0-B7B9-B7D23B9BBE0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34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279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</a:t>
            </a:r>
            <a:r>
              <a:rPr lang="en-US" sz="3600" dirty="0">
                <a:cs typeface="Calibri" panose="020F0502020204030204" pitchFamily="34" charset="0"/>
              </a:rPr>
              <a:t>Indexing by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sz="3600" dirty="0"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Latent Semantic Indexing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Indexing the latent semantic information in items</a:t>
            </a:r>
          </a:p>
          <a:p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MatchPlus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system.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Example for concept indexing.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neural networks facilitates machine learning of concept/word relationships.	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Two neural networks are used.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One neural network learning algorithm generates stem context vectors that are sensitive to similarity of use.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another one performs query modification based upon user feedback.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35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722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Indexing - </a:t>
            </a:r>
            <a:r>
              <a:rPr lang="en-US" sz="3600" dirty="0">
                <a:cs typeface="Calibri" panose="020F0502020204030204" pitchFamily="34" charset="0"/>
              </a:rPr>
              <a:t>Indexing by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Concept</a:t>
            </a:r>
            <a:r>
              <a:rPr lang="en-US" sz="3600" dirty="0"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context vectors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Word stems, items and queries that are represented by high dimensional 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atleast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300 dimensions) vectors.</a:t>
            </a:r>
          </a:p>
          <a:p>
            <a:endParaRPr lang="en-US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36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85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Indexing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first pass in most cases is a conversion from the analog input mode into a digital structure.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Then algorithms are applied to the digital structure to extract the unit of processing of the different modalities that will be used to represent the item.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an abstract sense this could be considered the location of a processing token in the modality.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37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23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Indexing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Indexing video or images can be accomplished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 the raw data level 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The aggregation of raw pixels),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The feature level distinguishing primitive attributes such as color and luminance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 the semantic level where meaningful objects are recognized 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An airplane in the image/video frame).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23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Indexing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addition to storing the extracted index searchable data, a multimedia item also needs to store some mechanism to correlate the different modalities during search.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two main mechanisms that are used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Positional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Temporal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Positional is used when the modalities are scattered in a linear sequential composition.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 a document that has images or audio inserted, can be considered a linear structure and the only relationship between the modalities will be the just a position of each modality.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39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17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7D2A-C8BE-4912-B407-E33E4039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FA3"/>
                </a:solidFill>
                <a:latin typeface="+mj-lt"/>
              </a:rPr>
              <a:t>History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E8EFD-4FCA-49BC-9AD3-B59E51D23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Indexing (originally called cataloging) is the oldest technique for identifying the contents of item to assist in their retrieval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Subject indexing -&gt;hierarchical subject indexing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Indexing creates a bibliographic citation in a structured file that reference the original text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Citation information about the items, key wording the subjects of the item, and a constrained length free text field used for an abstract/summary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Usually performed by professional indexers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Automatic indexing and Full text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D85B-E2CE-4D8C-8BC2-ACA12AF8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3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Indexing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Temporal based upon time because the modalities are executing concurrently. The typical video source off television is inherently a multimedia source. It contains video, audio, and potentially closed captioning.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Synchronized Multimedia Integration Language (SMIL).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creation of multimedia presentations are becoming more common using the Synchronized Multimedia Integration Language (SMIL).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It is a mark-up language designed to support multimedia presentations that integrate text (e.g., from slides or free running text) with audio, images and video.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40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394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There are two processes associated with information extraction: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determination of facts to go into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structured fields in a database 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only a subset of the important facts in an item may be identified and extracted.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extraction of text that can be used to summarize an item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the major concepts in the item should be represented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41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79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 - Extraction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process of extracting facts to go into indexes is called Automatic File Build.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Its goal is to process incoming items and extract index terms that will go into a structured database.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Extraction system analyzes only the portions of a document that contain information relevant to the extraction criteria.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55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 - Extraction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term “slot” is used to define a particular category of information to be extracted.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Metrics to compare information extraction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Recall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Over generation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measures the amount of irrelevant information that is extracted.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Fallout 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measures how much a system assigns incorrect slot fillers.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43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132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 - Document summarization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goal is to extract a summary of an item maintaining the most important ideas while significantly reducing the size.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Examples of summaries are part of any item such as titles, table of contents, and abstracts.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abstract can be used to represent the item for search purposes or to determine the item without having to read the complete item.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44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92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Extraction - Document summarization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It is not feasible to automatically generate a coherent narrative summary of an item with proper discourse, abstraction and language usage.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Restricting the domain of the item significantly improves the quality of the output.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Different algorithms produce different summaries.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Most automated algorithms summarize by calculating a score for each sentence and then extracting the sentences with the highest scores.</a:t>
            </a:r>
            <a:endParaRPr lang="en-US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45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060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Data Structure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Stemming Algorithms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Inverted File Structure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N-Gram Data Structures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PAT Data Structure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Signature File Structure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Hypertext and XML Data Structures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Hidden Markov Models.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46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193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Data Structure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knowledge of data structure gives an insight into the capabilities available to the system 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Each data structure has a set of associated capabilities 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Ability to represent the concept and their representation. 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Two major data structures in any IRS: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1. One structure stores and manages received items in their normalized form is called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document manger.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2. The other data structure contains processing tokens and associated data to support search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document search manger.</a:t>
            </a:r>
          </a:p>
          <a:p>
            <a:pPr marL="10160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47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748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2E2EB57-A5F2-415B-8DA9-9FE7E58EE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372"/>
            <a:ext cx="6824870" cy="1097279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Introduction to Data Structure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89070F-4093-4DE0-8A28-6577980D57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Result of a search are references to the items that satisfy the search statement which are passed to the document manager for retrieval.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Focus : on data structure that support search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48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A182C-EE1B-460F-AAA8-C1B96EAF9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626" y="113072"/>
            <a:ext cx="4427790" cy="630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4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Stemming Algorithms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Table look-up Stemming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Porter stemming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Dictionary look-up stemming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Successor stemming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Cutoff method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Peak and Plateau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Complete word method</a:t>
            </a:r>
          </a:p>
          <a:p>
            <a:pPr lvl="2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Entropy method</a:t>
            </a:r>
          </a:p>
          <a:p>
            <a:pPr lvl="2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49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04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1179-E9BE-4A4E-877D-7DCB1CDA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1F59-0644-4F0F-8E77-86B0F1AC5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Total document indexing</a:t>
            </a:r>
          </a:p>
          <a:p>
            <a:r>
              <a:rPr lang="en-US" sz="2400" dirty="0"/>
              <a:t>Controlled vocabulary</a:t>
            </a:r>
          </a:p>
          <a:p>
            <a:r>
              <a:rPr lang="en-US" sz="2400" dirty="0"/>
              <a:t>Uncontrolled vocabularies</a:t>
            </a:r>
          </a:p>
          <a:p>
            <a:r>
              <a:rPr lang="en-US" sz="2400" dirty="0"/>
              <a:t>Automatic text analysis algorithms</a:t>
            </a:r>
          </a:p>
          <a:p>
            <a:r>
              <a:rPr lang="en-US" sz="2400" dirty="0"/>
              <a:t>Public file indexer</a:t>
            </a:r>
          </a:p>
          <a:p>
            <a:r>
              <a:rPr lang="en-US" sz="2400" dirty="0"/>
              <a:t>Private index files</a:t>
            </a:r>
          </a:p>
          <a:p>
            <a:r>
              <a:rPr lang="en-US" sz="2400" dirty="0"/>
              <a:t>Selective indexing</a:t>
            </a:r>
          </a:p>
          <a:p>
            <a:r>
              <a:rPr lang="en-US" sz="2400" dirty="0"/>
              <a:t>Full document indexing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0F1CC-D410-44F9-BC8A-0CBEA73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38CA3-3FFC-4CE6-B72B-18EB7571AD1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Stemming algorithm is used to improve the efficiency of IRS and improve recall.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eliminates prefixes and suffixes from words, transforming them into their fundamental or root form.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example we cutting down the branches of a tree to its stems.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Stem carriers the meaning if the concept associated with the word and the ending introduces slight modifications of the concept.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50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66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Algorithms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588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5588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CALCULATE</a:t>
            </a:r>
          </a:p>
          <a:p>
            <a:pPr marL="5588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CALCULATES</a:t>
            </a:r>
          </a:p>
          <a:p>
            <a:pPr marL="5588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CALCULATION </a:t>
            </a:r>
          </a:p>
          <a:p>
            <a:pPr marL="5588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CALCULATIONS</a:t>
            </a:r>
          </a:p>
          <a:p>
            <a:pPr marL="5588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		CALCULATING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51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60A4C-44EB-4023-AACB-5C72D023B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67" y="1722638"/>
            <a:ext cx="2175033" cy="2474494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ED4D14F-A2A2-4832-827E-C69DC4671747}"/>
              </a:ext>
            </a:extLst>
          </p:cNvPr>
          <p:cNvSpPr/>
          <p:nvPr/>
        </p:nvSpPr>
        <p:spPr>
          <a:xfrm rot="5400000">
            <a:off x="5466521" y="2358271"/>
            <a:ext cx="569843" cy="46647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BBFEDA-27E2-41A5-BD00-5B064B430A85}"/>
              </a:ext>
            </a:extLst>
          </p:cNvPr>
          <p:cNvSpPr txBox="1"/>
          <p:nvPr/>
        </p:nvSpPr>
        <p:spPr>
          <a:xfrm flipH="1">
            <a:off x="2616638" y="5258866"/>
            <a:ext cx="68056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Major usage of stemming is to improve recall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12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 Vs Lemmatization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52</a:t>
            </a:fld>
            <a:endParaRPr lang="en-US" sz="900">
              <a:solidFill>
                <a:schemeClr val="lt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5BA6A7-3195-4D79-B9AF-D40F42A35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66657"/>
              </p:ext>
            </p:extLst>
          </p:nvPr>
        </p:nvGraphicFramePr>
        <p:xfrm>
          <a:off x="728870" y="1415310"/>
          <a:ext cx="10389704" cy="4599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8104">
                  <a:extLst>
                    <a:ext uri="{9D8B030D-6E8A-4147-A177-3AD203B41FA5}">
                      <a16:colId xmlns:a16="http://schemas.microsoft.com/office/drawing/2014/main" val="63000058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399336285"/>
                    </a:ext>
                  </a:extLst>
                </a:gridCol>
              </a:tblGrid>
              <a:tr h="577814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Lemmatization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564023"/>
                  </a:ext>
                </a:extLst>
              </a:tr>
              <a:tr h="125346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reduce words to a stem that is not an existing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Reduces inflected words to their lemma, which is always the existing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633285"/>
                  </a:ext>
                </a:extLst>
              </a:tr>
              <a:tr h="86549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Operators on a single word without knowledge of the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Can leverage context to find the correct lemma of a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46742"/>
                  </a:ext>
                </a:extLst>
              </a:tr>
              <a:tr h="577814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Simple and 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More accurate but slower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63046"/>
                  </a:ext>
                </a:extLst>
              </a:tr>
              <a:tr h="1253468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Ex: Change</a:t>
                      </a:r>
                    </a:p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Changing                 Chang</a:t>
                      </a:r>
                    </a:p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Changed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Ex: Change</a:t>
                      </a:r>
                    </a:p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Changing                  Change</a:t>
                      </a:r>
                    </a:p>
                    <a:p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732263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F71E3B1A-625D-48ED-9425-F53E7D34BD8B}"/>
              </a:ext>
            </a:extLst>
          </p:cNvPr>
          <p:cNvSpPr/>
          <p:nvPr/>
        </p:nvSpPr>
        <p:spPr>
          <a:xfrm>
            <a:off x="3127513" y="5001887"/>
            <a:ext cx="357809" cy="1001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C9D8107-B0F3-4226-BD47-7589A6BF5D0F}"/>
              </a:ext>
            </a:extLst>
          </p:cNvPr>
          <p:cNvSpPr/>
          <p:nvPr/>
        </p:nvSpPr>
        <p:spPr>
          <a:xfrm>
            <a:off x="8183218" y="4942016"/>
            <a:ext cx="357809" cy="10013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720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store a table of all index terms and their stems , so terms from queries and indexes could be stemmed very fast.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Its constructed with stem for every word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Systems use a combination of dictionary lookup and conflation rules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There is no such data for English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storage overhead for such a table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53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4220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 stemming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stem is a part of a word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Porter stemming following some conditions based on vowels(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a,e,i,o,u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) and consonants.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Example : CONNECTING have “ING” suffix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eliminate the suffix we perform stemming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algorithm is used to remove the suffixes from an English word and obtain its stem.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is very useful in IRS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54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599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Porter stemming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measure, m, of  a stem is a function of sequences of vowels (a, e,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o, u) followed by a consonant. If V is a sequence of vowels and C is a sequence of consonants,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then m is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C(VC)</a:t>
            </a:r>
            <a:r>
              <a:rPr lang="en-US" sz="2600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Vowels(v) , Consonants(c), measure(m)</a:t>
            </a:r>
          </a:p>
          <a:p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55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899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56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C5D1FB-28BD-4E33-A359-4386134A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0"/>
            <a:ext cx="9210675" cy="44735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0DF586-A8D0-4658-8DD2-A9453CC37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834" y="4804947"/>
            <a:ext cx="9210675" cy="155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37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695613" y="2253532"/>
            <a:ext cx="5698434" cy="1721455"/>
          </a:xfrm>
        </p:spPr>
        <p:txBody>
          <a:bodyPr/>
          <a:lstStyle/>
          <a:p>
            <a:pPr algn="ctr"/>
            <a:r>
              <a:rPr lang="en-US" dirty="0"/>
              <a:t>Porter stemming Algorithm - Example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6AA2CD7-DB39-489D-8692-34F0A79226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46852" y="295275"/>
            <a:ext cx="9183344" cy="596596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57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54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Dictionary Look-Up stemming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original term or stemmed version of the term is looked up in a dictionary and replaced by the stem that best represents it.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This technique has been implemented in the INQUERY and Retrieval Ware Systems.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The INQUERY system uses a stemming technique called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Kstem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Kstem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is a morphological analyzer that conflates word variants to a root form.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Kstem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system uses the following six major data files to control and limit the stemming process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58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7192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59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3BFB3-33C2-40A5-AE4E-A5CD10A21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2" y="164237"/>
            <a:ext cx="7646405" cy="4949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3E3977-7947-49CB-9B50-9A2027AF8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244" y="4458841"/>
            <a:ext cx="6745355" cy="131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03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B9ED-CC52-4350-922D-5216D0E5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372"/>
            <a:ext cx="2570922" cy="1097279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Objectives</a:t>
            </a:r>
            <a:endParaRPr lang="en-US" sz="3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0CABF9-24B9-484B-BF56-DE47B21EA0C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3327917" y="295950"/>
            <a:ext cx="5922099" cy="5826554"/>
          </a:xfrm>
        </p:spPr>
      </p:pic>
    </p:spTree>
    <p:extLst>
      <p:ext uri="{BB962C8B-B14F-4D97-AF65-F5344CB8AC3E}">
        <p14:creationId xmlns:p14="http://schemas.microsoft.com/office/powerpoint/2010/main" val="313042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Successor Stemmers Algorithm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based upon the length of prefixes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the smallest unit of speech that distinguish one word from another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process determines the successor varieties for a word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Here once the algorithm takes substrings of a term will decrease as more characters are added until a segment boundary is reached.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stemming method based on this work uses letters in place of phonemically transcribed utterances </a:t>
            </a:r>
          </a:p>
          <a:p>
            <a:pPr marL="10160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60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0344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 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We can use 4 methods to successor variety of words.</a:t>
            </a:r>
          </a:p>
          <a:p>
            <a:pPr marL="615950" indent="-514350">
              <a:buFont typeface="+mj-lt"/>
              <a:buAutoNum type="arabicPeriod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Cutoff method: a cutoff value is selected to define stem length. The value varies for each possible set of words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61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C326C-5B50-42C9-A676-A0DE1240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94" y="3227452"/>
            <a:ext cx="9265750" cy="190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54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 method - Example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510C54-08F5-4FA1-981A-69BAA973F0B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3967" y="1415310"/>
            <a:ext cx="9245981" cy="442740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1700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Peak and Plateau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102868" lvl="1" indent="-5143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segment break is made after a character whose successor variety(SV) exceeds that of the character immediately preceding it</a:t>
            </a:r>
          </a:p>
          <a:p>
            <a:pPr marL="1102868" lvl="1" indent="-5143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Successor Variety (SV) measures how many unique characters come after a given character in a word.</a:t>
            </a:r>
          </a:p>
          <a:p>
            <a:pPr marL="1102868" lvl="1" indent="-5143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more different characters that follow a character, the higher its successor variety.</a:t>
            </a:r>
          </a:p>
          <a:p>
            <a:pPr marL="1102868" lvl="1" indent="-5143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fewer different characters that follow a character, the lower its successor variety.</a:t>
            </a:r>
          </a:p>
          <a:p>
            <a:pPr marL="1102868" lvl="1" indent="-5143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Break at the character whose successor variety is greater than both its preceding and following characters</a:t>
            </a:r>
          </a:p>
          <a:p>
            <a:pPr marL="1102868" lvl="1" indent="-5143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Example: READ|ABLE</a:t>
            </a:r>
          </a:p>
          <a:p>
            <a:pPr lvl="1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63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781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956560" y="2880361"/>
            <a:ext cx="6321288" cy="1097279"/>
          </a:xfrm>
        </p:spPr>
        <p:txBody>
          <a:bodyPr/>
          <a:lstStyle/>
          <a:p>
            <a:r>
              <a:rPr lang="en-US" dirty="0"/>
              <a:t>Peak and Plateau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64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6354E6-2BB5-4F8C-A51E-7765EA1B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28" y="142530"/>
            <a:ext cx="8932033" cy="60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8516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word method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44500" indent="-342900">
              <a:buFont typeface="+mj-lt"/>
              <a:buAutoNum type="arabicPeriod" startAt="3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Complete word method: break on boundaries of complete words.</a:t>
            </a:r>
          </a:p>
          <a:p>
            <a:pPr marL="1045718" lvl="1" indent="-45720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Its made if the segment is complete word in the corpus(READ)</a:t>
            </a:r>
          </a:p>
          <a:p>
            <a:pPr marL="1045718" lvl="1" indent="-45720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assumes that a word should be segmented at points where meaningful words or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subwords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exist.</a:t>
            </a:r>
          </a:p>
          <a:p>
            <a:pPr marL="1045718" lvl="1" indent="-45720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method is commonly used in dictionary-based word segmentation.</a:t>
            </a:r>
          </a:p>
          <a:p>
            <a:pPr marL="1045718" lvl="1" indent="-45720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ensures that each resulting segment is a valid word or part of a word (such as a root, prefix, or suffix).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65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7366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A363-BF64-4EAC-A548-4E45E5ABB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word method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75662-F394-4F54-AF77-E49AD8ACBD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Check for meaningful words or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subwords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"read" ✅ (valid word)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"able" ✅ (valid word)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Final segmentation:</a:t>
            </a:r>
          </a:p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	"read | able"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66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606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Entropy method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615950" indent="-514350">
              <a:buFont typeface="+mj-lt"/>
              <a:buAutoNum type="arabicPeriod" startAt="4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Entropy method: uses the distribution of successor variety letters. </a:t>
            </a:r>
          </a:p>
          <a:p>
            <a:pPr marL="1102868" lvl="1" indent="-5143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Let |D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| be the number of words beginning with the k length sequence of letters a. </a:t>
            </a:r>
          </a:p>
          <a:p>
            <a:pPr marL="1102868" lvl="1" indent="-5143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Let |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akj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| be the number of words in D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with successor j.</a:t>
            </a:r>
          </a:p>
          <a:p>
            <a:pPr marL="1102868" lvl="1" indent="-514350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probability that a member of D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has the successor j is given by |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6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akj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|/|D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|.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entropy (Average Information as defined by Shannon-51) of |D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ak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| is: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67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201EE-8B93-4DF3-8D64-F37153E2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99" y="4710038"/>
            <a:ext cx="5623398" cy="12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298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File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is a data structure , it allows efficient full text searches in the database.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It stores a mapping of words to their locations in the database table or document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Inverted file structures are composed of three basic files: the document file, the inversion lists (sometimes called posting files) and the dictionary. 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Inverted file based on methodology of storing an inversion of documents.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For each word a list of documents in which the word is found is stored 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Each document is given a unique numerical identifier that is stored in inversion list.</a:t>
            </a:r>
          </a:p>
          <a:p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Which is sorted list in the system and a pointer to the location of its inversion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373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11992-C050-44BF-BAFE-421001808C8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69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F81EB6-49E8-4B20-B694-CCBC923A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09" y="112714"/>
            <a:ext cx="10763582" cy="633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0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AC56A-9841-4718-AC58-EBEDF69E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06006" y="2382996"/>
            <a:ext cx="5455282" cy="1097279"/>
          </a:xfrm>
        </p:spPr>
        <p:txBody>
          <a:bodyPr/>
          <a:lstStyle/>
          <a:p>
            <a:pPr algn="ctr"/>
            <a:r>
              <a:rPr lang="en-US" dirty="0"/>
              <a:t>Text Processing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439C1ED-F5E3-4240-B511-B227F0709C2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79236" y="112712"/>
            <a:ext cx="3750658" cy="674528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C470-93C7-4758-9B6C-755410AAB88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514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955FA9-B5EA-4F89-A74A-679C7082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File Structure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BCB66F-9952-4377-8ADF-0D0C80A172D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47804" y="1590261"/>
            <a:ext cx="8388747" cy="3922643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321A1-A9C9-4914-9272-908DC13CB65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70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1616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File Structure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5174627-07EC-4DEB-B549-CF74C3E69F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2208" y="1572418"/>
            <a:ext cx="9200167" cy="364893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71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943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Inverted File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Using Zoning to improve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Inversion list contains document identifier for each document in which the word is found.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Inversion list are used to store concept and their relationship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Words with special characteristics can be stored in their own directory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248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N- grams can be viewed as special technique  for conflation and as a unique data structure in IS 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These are fixed length of consecutive series of 'n' characters.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stemming we care about stemming but n-gram data structure we don't care about semantics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Here we are observing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Unigram : how often a world occurs without looking at  previous word.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Bigram: only the previous word to predict current word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Trigram : previous two words are considered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73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19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Here using Symbol, # is to represent the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interword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, which is anyone of a set of symbols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Each Of the n-grams created becomes a Separate processing tokens and Searchable.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is possible that the same N-gram can be Created multiple times from a single word.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74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331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Data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75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E4D3D-5531-49A9-B4F6-3B395F72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109" y="1415310"/>
            <a:ext cx="8457362" cy="47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0166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name PAT is short for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PAtriciaTrees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(PATRICIA stands for Practical Algorithm To Retrieve Information Coded In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Alphanumerics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Practical algorithm to retrieve information coded in alphanumeric.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Its also called as PAT tree or PAT array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PAT which string is taken as input that is transformed into a searchable data structure .That is combination of unique substrings.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Each position in a input string is a anchor  point for a sub string.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binary tree most common class for prefix search.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PAT trees supports strings search also.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76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044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 Data Structures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891098-4024-47AA-A7E3-00FFD0C6C8D3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716169" y="1526070"/>
            <a:ext cx="7653118" cy="46157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77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6595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Key values are stored at the leaf nodes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‘n’ input side text having </a:t>
            </a:r>
          </a:p>
          <a:p>
            <a:pPr marL="1016000" lvl="2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‘n’ leaf nodes</a:t>
            </a:r>
          </a:p>
          <a:p>
            <a:pPr marL="1016000" lvl="2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‘n-1’ level nodes 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Internal nodes have no key information.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033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5103B-A890-4B6F-ADD5-3E14862C669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79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C212A-4983-41C5-9AF1-444506893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31" y="-1"/>
            <a:ext cx="6697870" cy="666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3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AC56A-9841-4718-AC58-EBEDF69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- Document Parsing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8B45-7C54-4678-BD87-693827E29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Documents come in all sorts of languages, character sets, and formats; often, the same document may contain multiple languages or formats, e.g., a French email with Portuguese PDF attachments.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Document parsing deals with the recognition and "breaking down" of the document structure into individual components.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this pre processing phase, unit documents are created; e.g., emails with attachments are split into one document representing the email and as many documents as there are attachments.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C470-93C7-4758-9B6C-755410AAB88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2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4F817-37B3-4D84-8855-B9A6F28132E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80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E2A13B-E419-45C0-8DB6-AC5F469F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278" y="112713"/>
            <a:ext cx="5833028" cy="643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70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File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Signature Generation: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document is tokenized into words. A hashing function converts words into bit patterns.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bit patterns are combined to create a fixed-length document signature.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Signature Storage: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document signatures are stored in a sequential file for efficient retrieval.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Query Processing: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query is also converted into a query signature.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system compares the query signature with stored document signatures.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False positives (incorrect matches) may occur, requiring verification.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81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373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File Structure -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Bit Mapping Process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Each word in a document is assigned a bit position using a hash function.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Multiple words set multiple bits in the signature.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"AI" → 10001000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"Machine" → 00010010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"Learning" → 01000001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Final document signature: 11011011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7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0FD603-30F3-42E3-B416-6E8F933F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File Structure -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8E45AD-3352-410F-A3EA-724AED6171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Query Matching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Suppose a query contains "AI" and "Learning".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query signature is generated.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system compares the query signature with stored document signatures.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If all query bits match the document signature bits, it is a potential match.</a:t>
            </a:r>
          </a:p>
          <a:p>
            <a:endParaRPr lang="en-US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03602-41BC-4B40-90B3-886700D843F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83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8594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597619-6EC8-4587-8F3D-7A0B5501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File Structure -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E17D0-BCD0-4EBC-8F3D-01EB6866D56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84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8F26D4-597C-4486-8402-A0E2533C86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46146" y="1855991"/>
            <a:ext cx="8403519" cy="43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91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File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technique  applied for "Document Retrieval"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main idea in this technique is to create  a quick link to the documents , its matches with query string given by user.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Here “Signature "means fixed length code with a fixed no of bits set to 1.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Dividing of words is done in block size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Signature file structure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 oriented index structure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Low overhead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Suitable for conventional databases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Its suitable for not very large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85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164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 File Structure -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99C7A-6D7A-4781-B7AA-E1E69A80B4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2575"/>
            <a:ext cx="5062330" cy="4438650"/>
          </a:xfrm>
        </p:spPr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User -&gt; Parsing using Query - &gt; Database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Hash function is used to create signatures.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86</a:t>
            </a:fld>
            <a:endParaRPr lang="en-US" sz="900">
              <a:solidFill>
                <a:schemeClr val="l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052B17-3C35-41CA-BCF0-64B01B50D49B}"/>
              </a:ext>
            </a:extLst>
          </p:cNvPr>
          <p:cNvSpPr/>
          <p:nvPr/>
        </p:nvSpPr>
        <p:spPr>
          <a:xfrm>
            <a:off x="450574" y="4451074"/>
            <a:ext cx="768626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766FE1-733F-459D-86A9-45DC110736EF}"/>
              </a:ext>
            </a:extLst>
          </p:cNvPr>
          <p:cNvSpPr/>
          <p:nvPr/>
        </p:nvSpPr>
        <p:spPr>
          <a:xfrm>
            <a:off x="2198151" y="4333461"/>
            <a:ext cx="1124085" cy="5400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897D0A-C09D-4BD6-A271-AD5B64C4D35E}"/>
              </a:ext>
            </a:extLst>
          </p:cNvPr>
          <p:cNvSpPr/>
          <p:nvPr/>
        </p:nvSpPr>
        <p:spPr>
          <a:xfrm>
            <a:off x="4128907" y="4451074"/>
            <a:ext cx="983009" cy="2931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7CD0AA-B47B-4D5A-B7AB-41CDF15F8A80}"/>
              </a:ext>
            </a:extLst>
          </p:cNvPr>
          <p:cNvCxnSpPr/>
          <p:nvPr/>
        </p:nvCxnSpPr>
        <p:spPr>
          <a:xfrm>
            <a:off x="1497496" y="4603474"/>
            <a:ext cx="501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D9AF3E-F4ED-486E-BDC8-07C1F4A61284}"/>
              </a:ext>
            </a:extLst>
          </p:cNvPr>
          <p:cNvCxnSpPr/>
          <p:nvPr/>
        </p:nvCxnSpPr>
        <p:spPr>
          <a:xfrm>
            <a:off x="3438938" y="4603474"/>
            <a:ext cx="501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2EB106-2038-4C13-AB05-0FE965640EBC}"/>
              </a:ext>
            </a:extLst>
          </p:cNvPr>
          <p:cNvSpPr txBox="1"/>
          <p:nvPr/>
        </p:nvSpPr>
        <p:spPr>
          <a:xfrm>
            <a:off x="3940809" y="5062947"/>
            <a:ext cx="1373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Fixed size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10BFCC-60B5-4863-85F8-3156DF9F7FAF}"/>
              </a:ext>
            </a:extLst>
          </p:cNvPr>
          <p:cNvSpPr txBox="1"/>
          <p:nvPr/>
        </p:nvSpPr>
        <p:spPr>
          <a:xfrm>
            <a:off x="318052" y="4873487"/>
            <a:ext cx="1522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21990816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and XML Data Structures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advent of the internet and its exponential growth and wide acceptance as a new global information network has introduced new mechanisms for representing information.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This structure is called hypertext and differs from traditional information storage data structures in format and use.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hypertext is stored in hypertext markup language (html) and extensible markup language (xml).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These languages provide detailed descriptions for subsets of text similar to the zoning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87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68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Hypertext allows one item to reference another item via an imbedded pointer. Each separate item is called a node and the reference pointer is called a link.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example, hypertext markup language (html) defines the internal structure for information exchange across the world wide web on the internet.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 document is composed of the text of the item along with html tags that describe how to display the document.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Tags are formatting or structural keywords contained between less-than, greater than symbols (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, &lt;Title&gt;, &lt;strong&gt; meaning display prominently).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246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Markup Language (HTML)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URL has three components: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access method the client used to retrieve the item,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Internet address of the server where the item is stored,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and the address of the item at the server (i.e., the file including the directory it is in).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 example, the URL for the HTML specification appears: http://info.cern.ch/hypertext/WWW/MarkUp/HTML.html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89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51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BAC56A-9841-4718-AC58-EBEDF69E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- Lexical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FC8B45-7C54-4678-BD87-693827E297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After parsing, lexical analysis tokenizes a document, seen as an input stream, into words.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Issues related to lexical analysis include the correct identification of accents, abbreviations, dates, and cases.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difficulty of this operation depends on the language at hand: for example, the English language has neither diacritics nor cases, French has diacritics but no cases, German has both diacritics and cases.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6C470-93C7-4758-9B6C-755410AAB88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9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HTML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90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C14B9A-2EB5-422A-85FB-8963F61E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522822"/>
            <a:ext cx="8415129" cy="427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712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Markup Language (XML)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FA80B7-BA99-4FFE-8C5A-1ACE1101D6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Its objective is extending HTML with semantic information.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logical data structure within XML is defined by a Data Type Description (DTD) and is not constrained to the 70 defined tags and 50 attributes in the single DTD for HTML.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user can create any tags needed to describe and manipulate their structure. The W3C (Worldwide Web Consortium) is redeveloping HTML as a suite of XML tags.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91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2244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Markup Language (XML)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1E28C-FBBC-42B3-B8C4-B8E9DDABAF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1234" y="1505065"/>
            <a:ext cx="6001027" cy="268262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2EA896-1653-4C6B-B447-DC04E7BAA3F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Hypertext links for XML are being defined in the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Xlink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(XML Linking Language) and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Xpoint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(XML Pointer language) specifications.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Finally XML will include an XML Style Sheet Linking definition to define how to display items on a particular style sheet and handle cascading stylesheets.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92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60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Hidden Markov Models (HMM) have been applied for the last 20 years to solving problems in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speech recognition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and to a lesser extent in the areas locating named entities (Bikel-97), optical character recognition (Bazzi-98) and topic identification (Kubala-97).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HMM can best be understood by first defining a discrete Markov process. The easiest way to understand it is by an example. Lets take the example of a three state Markov Model of the Stock Market. The states will be one of the following that is observed at the closing of the market: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State 1 (S1): market decreased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State 2 (S2): market did not change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State 3 (S3): market increased in value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93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656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movement between states can be defined by a state transition matrix with state transitions (this assumes you can go from any state to any other state):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94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30313-695E-48F2-AADF-E7920424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116" y="3053483"/>
            <a:ext cx="4825619" cy="14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860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Given that the market fell on one day (State 1), the matrix suggests that the probability of the market not changing the next day is 1.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then allows questions such as the probability that the market will increase for the next 4 days then fall.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This would be equivalent to the sequence of SEQ = {S3, S3, S3, S3, S1}.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let’s assume that instead of the current state being dependent upon all the previous states, lets assume it is only dependent upon the last state.  </a:t>
            </a:r>
          </a:p>
          <a:p>
            <a:pPr marL="10160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95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6656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4E8482-6C80-4D78-8A10-5271E6B48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5D4451-8811-4ED0-8113-8AA1770CD1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endParaRPr lang="en-US" sz="2600" dirty="0"/>
          </a:p>
          <a:p>
            <a:r>
              <a:rPr lang="en-US" sz="2600" dirty="0"/>
              <a:t>The following graph depicts the model. </a:t>
            </a:r>
          </a:p>
          <a:p>
            <a:r>
              <a:rPr lang="en-US" sz="2600" dirty="0"/>
              <a:t>The directed lines indicate the state </a:t>
            </a:r>
          </a:p>
          <a:p>
            <a:pPr marL="101600" indent="0">
              <a:buNone/>
            </a:pPr>
            <a:r>
              <a:rPr lang="en-US" sz="2600" dirty="0"/>
              <a:t>transition probabilities </a:t>
            </a:r>
            <a:r>
              <a:rPr lang="en-US" sz="2600" dirty="0" err="1"/>
              <a:t>a</a:t>
            </a:r>
            <a:r>
              <a:rPr lang="en-US" sz="3190" baseline="-25000" dirty="0" err="1"/>
              <a:t>ij</a:t>
            </a:r>
            <a:r>
              <a:rPr lang="en-US" sz="26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BB368-9469-484B-850F-1FB9B31BFD8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96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9649A6-D9A6-43C2-8AE3-3AED1737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987" y="1669775"/>
            <a:ext cx="4263780" cy="30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84056"/>
      </p:ext>
    </p:extLst>
  </p:cSld>
  <p:clrMapOvr>
    <a:masterClrMapping/>
  </p:clrMapOvr>
</p:sld>
</file>

<file path=ppt/theme/theme1.xml><?xml version="1.0" encoding="utf-8"?>
<a:theme xmlns:a="http://schemas.openxmlformats.org/drawingml/2006/main" name="Aceec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ec Theme" id="{1CE0C9B0-A89C-4E41-9BC2-94F63DB46D0C}" vid="{62328A61-FC38-450D-A798-2C616746EAE0}"/>
    </a:ext>
  </a:extLst>
</a:theme>
</file>

<file path=ppt/theme/theme2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14EF7997-6CC2-4953-810E-EA09F57FE9B6}" vid="{7D225789-02F4-4A01-85F7-4EB7989563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Aceec Theme</Template>
  <TotalTime>16756</TotalTime>
  <Words>5615</Words>
  <Application>Microsoft Office PowerPoint</Application>
  <PresentationFormat>Widescreen</PresentationFormat>
  <Paragraphs>583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96</vt:i4>
      </vt:variant>
    </vt:vector>
  </HeadingPairs>
  <TitlesOfParts>
    <vt:vector size="102" baseType="lpstr">
      <vt:lpstr>Arial</vt:lpstr>
      <vt:lpstr>Book Antiqua</vt:lpstr>
      <vt:lpstr>Calibri</vt:lpstr>
      <vt:lpstr>Times New Roman</vt:lpstr>
      <vt:lpstr>Aceec Theme</vt:lpstr>
      <vt:lpstr>USHE_slide options</vt:lpstr>
      <vt:lpstr>Information Retrieval Systems</vt:lpstr>
      <vt:lpstr>AGENDA</vt:lpstr>
      <vt:lpstr>Overview</vt:lpstr>
      <vt:lpstr>History</vt:lpstr>
      <vt:lpstr>Objectives</vt:lpstr>
      <vt:lpstr>Objectives</vt:lpstr>
      <vt:lpstr>Text Processing</vt:lpstr>
      <vt:lpstr>Text Processing - Document Parsing</vt:lpstr>
      <vt:lpstr>Text Processing - Lexical Analysis</vt:lpstr>
      <vt:lpstr>Text Processing - Stop-Word Removal</vt:lpstr>
      <vt:lpstr>Text Processing - Phrase Detection</vt:lpstr>
      <vt:lpstr>Text Processing - Stemming and Lemmatization</vt:lpstr>
      <vt:lpstr>Text Processing - Stemming and Lemmatization</vt:lpstr>
      <vt:lpstr>Text Processing - Weighting</vt:lpstr>
      <vt:lpstr>Indexing Process</vt:lpstr>
      <vt:lpstr>Scope of Indexing</vt:lpstr>
      <vt:lpstr>Scope of Indexing</vt:lpstr>
      <vt:lpstr>Scope of Indexing</vt:lpstr>
      <vt:lpstr>Precoordination and Linkage</vt:lpstr>
      <vt:lpstr>Precoordination and Linkage</vt:lpstr>
      <vt:lpstr>PowerPoint Presentation</vt:lpstr>
      <vt:lpstr>Automatic Indexing</vt:lpstr>
      <vt:lpstr>Automatic Indexing - steps</vt:lpstr>
      <vt:lpstr>Automatic Indexing - steps</vt:lpstr>
      <vt:lpstr>Automatic Indexing - steps</vt:lpstr>
      <vt:lpstr>Automatic Indexing</vt:lpstr>
      <vt:lpstr>Automatic Indexing - Advantages</vt:lpstr>
      <vt:lpstr>Automatic Indexing - Types</vt:lpstr>
      <vt:lpstr>Automatic Indexing - Indexing by Term </vt:lpstr>
      <vt:lpstr>Automatic Indexing - Indexing by Term – Vector model </vt:lpstr>
      <vt:lpstr>Automatic Indexing - Indexing by Term – Probabilistic model </vt:lpstr>
      <vt:lpstr>Automatic Indexing - Indexing by Term – Probabilistic model </vt:lpstr>
      <vt:lpstr>Automatic Indexing - Indexing by Term – Probabilistic model </vt:lpstr>
      <vt:lpstr>Automatic Indexing - Indexing by Term</vt:lpstr>
      <vt:lpstr>Automatic Indexing - Indexing by Concept </vt:lpstr>
      <vt:lpstr>Automatic Indexing - Indexing by Concept </vt:lpstr>
      <vt:lpstr>Multimedia Indexing</vt:lpstr>
      <vt:lpstr>Multimedia Indexing</vt:lpstr>
      <vt:lpstr>Multimedia Indexing</vt:lpstr>
      <vt:lpstr>Multimedia Indexing</vt:lpstr>
      <vt:lpstr>Information Extraction</vt:lpstr>
      <vt:lpstr>Information Extraction - Extraction </vt:lpstr>
      <vt:lpstr>Information Extraction - Extraction </vt:lpstr>
      <vt:lpstr>Information Extraction - Document summarization</vt:lpstr>
      <vt:lpstr>Information Extraction - Document summarization</vt:lpstr>
      <vt:lpstr>Data Structures</vt:lpstr>
      <vt:lpstr>Introduction to Data Structure</vt:lpstr>
      <vt:lpstr>Introduction to Data Structure</vt:lpstr>
      <vt:lpstr>Stemming Algorithms</vt:lpstr>
      <vt:lpstr>Stemming Algorithms</vt:lpstr>
      <vt:lpstr>Stemming Algorithms</vt:lpstr>
      <vt:lpstr>Stemming Vs Lemmatization</vt:lpstr>
      <vt:lpstr>Table lookup </vt:lpstr>
      <vt:lpstr>Porter stemming Algorithm</vt:lpstr>
      <vt:lpstr>Porter stemming Algorithm</vt:lpstr>
      <vt:lpstr>PowerPoint Presentation</vt:lpstr>
      <vt:lpstr>Porter stemming Algorithm - Example</vt:lpstr>
      <vt:lpstr>Dictionary Look-Up stemming</vt:lpstr>
      <vt:lpstr>PowerPoint Presentation</vt:lpstr>
      <vt:lpstr> Successor Stemmers Algorithm</vt:lpstr>
      <vt:lpstr>Cutoff method</vt:lpstr>
      <vt:lpstr>Cutoff method - Example</vt:lpstr>
      <vt:lpstr>Peak and Plateau</vt:lpstr>
      <vt:lpstr>Peak and Plateau - Example</vt:lpstr>
      <vt:lpstr>Complete word method</vt:lpstr>
      <vt:lpstr>Complete word method - Example</vt:lpstr>
      <vt:lpstr>Entropy method</vt:lpstr>
      <vt:lpstr>Inverted File Structure</vt:lpstr>
      <vt:lpstr>PowerPoint Presentation</vt:lpstr>
      <vt:lpstr>Inverted File Structure</vt:lpstr>
      <vt:lpstr>Inverted File Structure</vt:lpstr>
      <vt:lpstr>Inverted File Structure</vt:lpstr>
      <vt:lpstr>N-Gram Data Structures</vt:lpstr>
      <vt:lpstr>N-Gram Data Structures</vt:lpstr>
      <vt:lpstr>N-Gram Data Structures</vt:lpstr>
      <vt:lpstr>PAT Data Structures</vt:lpstr>
      <vt:lpstr>PAT Data Structures</vt:lpstr>
      <vt:lpstr>PAT Data Structures</vt:lpstr>
      <vt:lpstr>PowerPoint Presentation</vt:lpstr>
      <vt:lpstr>PowerPoint Presentation</vt:lpstr>
      <vt:lpstr>Signature File Structure</vt:lpstr>
      <vt:lpstr>Signature File Structure - Process</vt:lpstr>
      <vt:lpstr>Signature File Structure - Process</vt:lpstr>
      <vt:lpstr>Signature File Structure - Example</vt:lpstr>
      <vt:lpstr>Signature File Structure</vt:lpstr>
      <vt:lpstr>Signature File Structure - Example</vt:lpstr>
      <vt:lpstr>Hypertext and XML Data Structures</vt:lpstr>
      <vt:lpstr>Hypertext</vt:lpstr>
      <vt:lpstr>Hypertext Markup Language (HTML) </vt:lpstr>
      <vt:lpstr>Example - HTML</vt:lpstr>
      <vt:lpstr>extensible Markup Language (XML)</vt:lpstr>
      <vt:lpstr>extensible Markup Language (XML)</vt:lpstr>
      <vt:lpstr>Hidden Markov Models</vt:lpstr>
      <vt:lpstr>Hidden Markov Models</vt:lpstr>
      <vt:lpstr>Hidden Markov Models</vt:lpstr>
      <vt:lpstr>Hidden Markov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Retrieval Systems</dc:title>
  <dc:creator>ccs</dc:creator>
  <cp:lastModifiedBy>ccs</cp:lastModifiedBy>
  <cp:revision>496</cp:revision>
  <dcterms:created xsi:type="dcterms:W3CDTF">2025-03-02T18:06:32Z</dcterms:created>
  <dcterms:modified xsi:type="dcterms:W3CDTF">2025-03-21T14:32:38Z</dcterms:modified>
</cp:coreProperties>
</file>