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sldIdLst>
    <p:sldId id="256" r:id="rId3"/>
    <p:sldId id="257" r:id="rId4"/>
    <p:sldId id="258" r:id="rId5"/>
    <p:sldId id="275" r:id="rId6"/>
    <p:sldId id="259" r:id="rId7"/>
    <p:sldId id="280" r:id="rId8"/>
    <p:sldId id="290" r:id="rId9"/>
    <p:sldId id="276" r:id="rId10"/>
    <p:sldId id="284" r:id="rId11"/>
    <p:sldId id="286" r:id="rId12"/>
    <p:sldId id="285" r:id="rId13"/>
    <p:sldId id="291" r:id="rId14"/>
    <p:sldId id="292" r:id="rId15"/>
    <p:sldId id="293" r:id="rId16"/>
    <p:sldId id="294" r:id="rId17"/>
    <p:sldId id="295" r:id="rId18"/>
    <p:sldId id="304" r:id="rId19"/>
    <p:sldId id="300" r:id="rId20"/>
    <p:sldId id="299" r:id="rId21"/>
    <p:sldId id="298" r:id="rId22"/>
    <p:sldId id="297" r:id="rId23"/>
    <p:sldId id="296" r:id="rId24"/>
    <p:sldId id="303" r:id="rId25"/>
    <p:sldId id="308" r:id="rId26"/>
    <p:sldId id="301" r:id="rId27"/>
    <p:sldId id="309" r:id="rId28"/>
    <p:sldId id="305" r:id="rId29"/>
    <p:sldId id="310" r:id="rId30"/>
    <p:sldId id="311" r:id="rId31"/>
    <p:sldId id="314" r:id="rId32"/>
    <p:sldId id="306" r:id="rId33"/>
    <p:sldId id="302" r:id="rId34"/>
    <p:sldId id="315" r:id="rId35"/>
    <p:sldId id="316" r:id="rId36"/>
    <p:sldId id="317" r:id="rId37"/>
    <p:sldId id="313" r:id="rId38"/>
    <p:sldId id="318" r:id="rId39"/>
    <p:sldId id="320" r:id="rId40"/>
    <p:sldId id="321" r:id="rId41"/>
    <p:sldId id="322" r:id="rId42"/>
    <p:sldId id="323" r:id="rId43"/>
    <p:sldId id="319" r:id="rId44"/>
    <p:sldId id="324" r:id="rId45"/>
    <p:sldId id="331" r:id="rId46"/>
    <p:sldId id="325" r:id="rId47"/>
    <p:sldId id="328" r:id="rId48"/>
    <p:sldId id="333" r:id="rId49"/>
    <p:sldId id="338" r:id="rId50"/>
    <p:sldId id="334" r:id="rId51"/>
    <p:sldId id="339" r:id="rId52"/>
    <p:sldId id="330" r:id="rId53"/>
    <p:sldId id="326" r:id="rId54"/>
    <p:sldId id="335" r:id="rId55"/>
    <p:sldId id="336" r:id="rId56"/>
    <p:sldId id="337" r:id="rId57"/>
    <p:sldId id="368" r:id="rId58"/>
    <p:sldId id="340" r:id="rId59"/>
    <p:sldId id="342" r:id="rId60"/>
    <p:sldId id="343" r:id="rId61"/>
    <p:sldId id="344" r:id="rId62"/>
    <p:sldId id="346" r:id="rId63"/>
    <p:sldId id="341" r:id="rId64"/>
    <p:sldId id="345" r:id="rId65"/>
    <p:sldId id="349" r:id="rId66"/>
    <p:sldId id="350" r:id="rId67"/>
    <p:sldId id="351" r:id="rId68"/>
    <p:sldId id="352" r:id="rId69"/>
    <p:sldId id="353" r:id="rId70"/>
    <p:sldId id="354" r:id="rId71"/>
    <p:sldId id="347" r:id="rId72"/>
    <p:sldId id="355" r:id="rId73"/>
    <p:sldId id="356" r:id="rId74"/>
    <p:sldId id="357" r:id="rId75"/>
    <p:sldId id="358" r:id="rId76"/>
    <p:sldId id="360" r:id="rId77"/>
    <p:sldId id="359" r:id="rId78"/>
    <p:sldId id="367" r:id="rId79"/>
    <p:sldId id="363" r:id="rId80"/>
    <p:sldId id="366" r:id="rId81"/>
    <p:sldId id="364" r:id="rId82"/>
    <p:sldId id="365" r:id="rId83"/>
    <p:sldId id="348" r:id="rId84"/>
    <p:sldId id="362" r:id="rId85"/>
    <p:sldId id="369" r:id="rId86"/>
    <p:sldId id="370" r:id="rId87"/>
    <p:sldId id="371" r:id="rId88"/>
    <p:sldId id="372" r:id="rId89"/>
    <p:sldId id="373" r:id="rId90"/>
    <p:sldId id="374" r:id="rId91"/>
    <p:sldId id="375" r:id="rId92"/>
    <p:sldId id="380" r:id="rId93"/>
    <p:sldId id="383" r:id="rId94"/>
    <p:sldId id="382" r:id="rId95"/>
    <p:sldId id="381" r:id="rId96"/>
    <p:sldId id="376" r:id="rId97"/>
    <p:sldId id="377" r:id="rId98"/>
    <p:sldId id="386" r:id="rId99"/>
    <p:sldId id="378" r:id="rId100"/>
    <p:sldId id="379" r:id="rId101"/>
    <p:sldId id="384" r:id="rId102"/>
    <p:sldId id="385" r:id="rId10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p:cViewPr varScale="1">
        <p:scale>
          <a:sx n="72" d="100"/>
          <a:sy n="72" d="100"/>
        </p:scale>
        <p:origin x="73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ableStyles" Target="tableStyle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31F72D-DE0A-423D-8C2B-473582E17BD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B208B80-418E-4B42-95C9-B428BD13EF9E}">
      <dgm:prSet custT="1"/>
      <dgm:spPr/>
      <dgm:t>
        <a:bodyPr/>
        <a:lstStyle/>
        <a:p>
          <a:r>
            <a:rPr lang="en-US" sz="1600" b="1" i="0" dirty="0">
              <a:latin typeface="Calibri" panose="020F0502020204030204" pitchFamily="34" charset="0"/>
              <a:cs typeface="Calibri" panose="020F0502020204030204" pitchFamily="34" charset="0"/>
            </a:rPr>
            <a:t>Statistical Indexing</a:t>
          </a:r>
          <a:endParaRPr lang="en-US" sz="1600" dirty="0">
            <a:latin typeface="Calibri" panose="020F0502020204030204" pitchFamily="34" charset="0"/>
            <a:cs typeface="Calibri" panose="020F0502020204030204" pitchFamily="34" charset="0"/>
          </a:endParaRPr>
        </a:p>
      </dgm:t>
    </dgm:pt>
    <dgm:pt modelId="{2D987EFD-CA9C-41AE-9DCE-50622A3F15C0}" type="parTrans" cxnId="{8DD91489-2F0E-4C20-8E2F-21B7631E0E58}">
      <dgm:prSet/>
      <dgm:spPr/>
      <dgm:t>
        <a:bodyPr/>
        <a:lstStyle/>
        <a:p>
          <a:endParaRPr lang="en-US"/>
        </a:p>
      </dgm:t>
    </dgm:pt>
    <dgm:pt modelId="{AF27C118-89C5-4CB5-8F52-703FFD172365}" type="sibTrans" cxnId="{8DD91489-2F0E-4C20-8E2F-21B7631E0E58}">
      <dgm:prSet/>
      <dgm:spPr/>
      <dgm:t>
        <a:bodyPr/>
        <a:lstStyle/>
        <a:p>
          <a:endParaRPr lang="en-US"/>
        </a:p>
      </dgm:t>
    </dgm:pt>
    <dgm:pt modelId="{0DE60279-CCE5-4445-8339-7FDFF9B882E8}">
      <dgm:prSet custT="1"/>
      <dgm:spPr/>
      <dgm:t>
        <a:bodyPr/>
        <a:lstStyle/>
        <a:p>
          <a:r>
            <a:rPr lang="en-US" sz="1600" b="0" i="0" dirty="0">
              <a:latin typeface="Calibri" panose="020F0502020204030204" pitchFamily="34" charset="0"/>
              <a:cs typeface="Calibri" panose="020F0502020204030204" pitchFamily="34" charset="0"/>
            </a:rPr>
            <a:t>Probabilistic Weighting</a:t>
          </a:r>
          <a:endParaRPr lang="en-US" sz="1600" dirty="0">
            <a:latin typeface="Calibri" panose="020F0502020204030204" pitchFamily="34" charset="0"/>
            <a:cs typeface="Calibri" panose="020F0502020204030204" pitchFamily="34" charset="0"/>
          </a:endParaRPr>
        </a:p>
      </dgm:t>
    </dgm:pt>
    <dgm:pt modelId="{09B95940-5742-4252-B917-D6E72A79C718}" type="parTrans" cxnId="{08396D30-6055-4E8F-AB95-B25B39951692}">
      <dgm:prSet/>
      <dgm:spPr/>
      <dgm:t>
        <a:bodyPr/>
        <a:lstStyle/>
        <a:p>
          <a:endParaRPr lang="en-US" sz="1600">
            <a:latin typeface="Calibri" panose="020F0502020204030204" pitchFamily="34" charset="0"/>
            <a:cs typeface="Calibri" panose="020F0502020204030204" pitchFamily="34" charset="0"/>
          </a:endParaRPr>
        </a:p>
      </dgm:t>
    </dgm:pt>
    <dgm:pt modelId="{B9A0B11E-5A06-4818-AA94-7EB83993EA2E}" type="sibTrans" cxnId="{08396D30-6055-4E8F-AB95-B25B39951692}">
      <dgm:prSet/>
      <dgm:spPr/>
      <dgm:t>
        <a:bodyPr/>
        <a:lstStyle/>
        <a:p>
          <a:endParaRPr lang="en-US"/>
        </a:p>
      </dgm:t>
    </dgm:pt>
    <dgm:pt modelId="{DCB1C706-6D38-4280-890E-DF0EFD62F917}">
      <dgm:prSet custT="1"/>
      <dgm:spPr/>
      <dgm:t>
        <a:bodyPr/>
        <a:lstStyle/>
        <a:p>
          <a:r>
            <a:rPr lang="en-US" sz="1600" b="0" i="0">
              <a:latin typeface="Calibri" panose="020F0502020204030204" pitchFamily="34" charset="0"/>
              <a:cs typeface="Calibri" panose="020F0502020204030204" pitchFamily="34" charset="0"/>
            </a:rPr>
            <a:t>Vector Weighting</a:t>
          </a:r>
          <a:endParaRPr lang="en-US" sz="1600">
            <a:latin typeface="Calibri" panose="020F0502020204030204" pitchFamily="34" charset="0"/>
            <a:cs typeface="Calibri" panose="020F0502020204030204" pitchFamily="34" charset="0"/>
          </a:endParaRPr>
        </a:p>
      </dgm:t>
    </dgm:pt>
    <dgm:pt modelId="{ED226D31-7570-47D5-9158-CC4C947DE25B}" type="parTrans" cxnId="{7F3B041F-7923-4ABA-925D-6BDEEB1DF39F}">
      <dgm:prSet/>
      <dgm:spPr/>
      <dgm:t>
        <a:bodyPr/>
        <a:lstStyle/>
        <a:p>
          <a:endParaRPr lang="en-US" sz="1600">
            <a:latin typeface="Calibri" panose="020F0502020204030204" pitchFamily="34" charset="0"/>
            <a:cs typeface="Calibri" panose="020F0502020204030204" pitchFamily="34" charset="0"/>
          </a:endParaRPr>
        </a:p>
      </dgm:t>
    </dgm:pt>
    <dgm:pt modelId="{BA313019-7AD5-4AA3-B61A-45D78109AAEC}" type="sibTrans" cxnId="{7F3B041F-7923-4ABA-925D-6BDEEB1DF39F}">
      <dgm:prSet/>
      <dgm:spPr/>
      <dgm:t>
        <a:bodyPr/>
        <a:lstStyle/>
        <a:p>
          <a:endParaRPr lang="en-US"/>
        </a:p>
      </dgm:t>
    </dgm:pt>
    <dgm:pt modelId="{5CF23843-16AA-42A0-A738-107C602E2ED3}">
      <dgm:prSet custT="1"/>
      <dgm:spPr/>
      <dgm:t>
        <a:bodyPr/>
        <a:lstStyle/>
        <a:p>
          <a:r>
            <a:rPr lang="en-US" sz="1600" b="0" i="0" dirty="0">
              <a:latin typeface="Calibri" panose="020F0502020204030204" pitchFamily="34" charset="0"/>
              <a:cs typeface="Calibri" panose="020F0502020204030204" pitchFamily="34" charset="0"/>
            </a:rPr>
            <a:t>Simple Term Frequency Algorithm</a:t>
          </a:r>
          <a:endParaRPr lang="en-US" sz="1600" dirty="0">
            <a:latin typeface="Calibri" panose="020F0502020204030204" pitchFamily="34" charset="0"/>
            <a:cs typeface="Calibri" panose="020F0502020204030204" pitchFamily="34" charset="0"/>
          </a:endParaRPr>
        </a:p>
      </dgm:t>
    </dgm:pt>
    <dgm:pt modelId="{0F095F1A-27B3-4C11-B023-A3289CEBD809}" type="parTrans" cxnId="{5935EAD1-4D48-479F-8078-09D2E9BAB47B}">
      <dgm:prSet/>
      <dgm:spPr/>
      <dgm:t>
        <a:bodyPr/>
        <a:lstStyle/>
        <a:p>
          <a:endParaRPr lang="en-US" sz="1600">
            <a:latin typeface="Calibri" panose="020F0502020204030204" pitchFamily="34" charset="0"/>
            <a:cs typeface="Calibri" panose="020F0502020204030204" pitchFamily="34" charset="0"/>
          </a:endParaRPr>
        </a:p>
      </dgm:t>
    </dgm:pt>
    <dgm:pt modelId="{704D907C-50D8-459F-9C88-B4BCC0355320}" type="sibTrans" cxnId="{5935EAD1-4D48-479F-8078-09D2E9BAB47B}">
      <dgm:prSet/>
      <dgm:spPr/>
      <dgm:t>
        <a:bodyPr/>
        <a:lstStyle/>
        <a:p>
          <a:endParaRPr lang="en-US"/>
        </a:p>
      </dgm:t>
    </dgm:pt>
    <dgm:pt modelId="{A35E3ADE-4CB7-488E-9BC4-E37C21E86DDB}">
      <dgm:prSet custT="1"/>
      <dgm:spPr/>
      <dgm:t>
        <a:bodyPr/>
        <a:lstStyle/>
        <a:p>
          <a:r>
            <a:rPr lang="en-US" sz="1600" b="0" i="0" dirty="0">
              <a:latin typeface="Calibri" panose="020F0502020204030204" pitchFamily="34" charset="0"/>
              <a:cs typeface="Calibri" panose="020F0502020204030204" pitchFamily="34" charset="0"/>
            </a:rPr>
            <a:t>Inverse Document Frequency</a:t>
          </a:r>
          <a:endParaRPr lang="en-US" sz="1600" dirty="0">
            <a:latin typeface="Calibri" panose="020F0502020204030204" pitchFamily="34" charset="0"/>
            <a:cs typeface="Calibri" panose="020F0502020204030204" pitchFamily="34" charset="0"/>
          </a:endParaRPr>
        </a:p>
      </dgm:t>
    </dgm:pt>
    <dgm:pt modelId="{5D6349B9-6AEA-4308-B03D-830B887346F9}" type="parTrans" cxnId="{6CAA9DBE-5F8F-4E62-B74F-A4237CDE9B0A}">
      <dgm:prSet/>
      <dgm:spPr/>
      <dgm:t>
        <a:bodyPr/>
        <a:lstStyle/>
        <a:p>
          <a:endParaRPr lang="en-US" sz="1600">
            <a:latin typeface="Calibri" panose="020F0502020204030204" pitchFamily="34" charset="0"/>
            <a:cs typeface="Calibri" panose="020F0502020204030204" pitchFamily="34" charset="0"/>
          </a:endParaRPr>
        </a:p>
      </dgm:t>
    </dgm:pt>
    <dgm:pt modelId="{BED30228-44F1-4360-BFBC-1809E0BDBD7C}" type="sibTrans" cxnId="{6CAA9DBE-5F8F-4E62-B74F-A4237CDE9B0A}">
      <dgm:prSet/>
      <dgm:spPr/>
      <dgm:t>
        <a:bodyPr/>
        <a:lstStyle/>
        <a:p>
          <a:endParaRPr lang="en-US"/>
        </a:p>
      </dgm:t>
    </dgm:pt>
    <dgm:pt modelId="{0E1DDE3C-AB6C-415C-872C-634B6A6950A7}">
      <dgm:prSet custT="1"/>
      <dgm:spPr/>
      <dgm:t>
        <a:bodyPr/>
        <a:lstStyle/>
        <a:p>
          <a:r>
            <a:rPr lang="en-US" sz="1600" b="0" i="0" dirty="0">
              <a:latin typeface="Calibri" panose="020F0502020204030204" pitchFamily="34" charset="0"/>
              <a:cs typeface="Calibri" panose="020F0502020204030204" pitchFamily="34" charset="0"/>
            </a:rPr>
            <a:t>Signal Weighting</a:t>
          </a:r>
          <a:endParaRPr lang="en-US" sz="1600" dirty="0">
            <a:latin typeface="Calibri" panose="020F0502020204030204" pitchFamily="34" charset="0"/>
            <a:cs typeface="Calibri" panose="020F0502020204030204" pitchFamily="34" charset="0"/>
          </a:endParaRPr>
        </a:p>
      </dgm:t>
    </dgm:pt>
    <dgm:pt modelId="{4B94D73B-3C0D-41BD-AABF-253B2B3D83BD}" type="parTrans" cxnId="{75818DD8-9D20-4C98-9235-940E7EF91784}">
      <dgm:prSet/>
      <dgm:spPr/>
      <dgm:t>
        <a:bodyPr/>
        <a:lstStyle/>
        <a:p>
          <a:endParaRPr lang="en-US" sz="1600">
            <a:latin typeface="Calibri" panose="020F0502020204030204" pitchFamily="34" charset="0"/>
            <a:cs typeface="Calibri" panose="020F0502020204030204" pitchFamily="34" charset="0"/>
          </a:endParaRPr>
        </a:p>
      </dgm:t>
    </dgm:pt>
    <dgm:pt modelId="{CE11524C-27C0-42E9-9887-6B504E9B0500}" type="sibTrans" cxnId="{75818DD8-9D20-4C98-9235-940E7EF91784}">
      <dgm:prSet/>
      <dgm:spPr/>
      <dgm:t>
        <a:bodyPr/>
        <a:lstStyle/>
        <a:p>
          <a:endParaRPr lang="en-US"/>
        </a:p>
      </dgm:t>
    </dgm:pt>
    <dgm:pt modelId="{5E238AB7-9375-458F-A16D-070831AD522E}">
      <dgm:prSet custT="1"/>
      <dgm:spPr/>
      <dgm:t>
        <a:bodyPr/>
        <a:lstStyle/>
        <a:p>
          <a:r>
            <a:rPr lang="en-US" sz="1600" b="0" i="0" dirty="0">
              <a:latin typeface="Calibri" panose="020F0502020204030204" pitchFamily="34" charset="0"/>
              <a:cs typeface="Calibri" panose="020F0502020204030204" pitchFamily="34" charset="0"/>
            </a:rPr>
            <a:t>Discrimination Value</a:t>
          </a:r>
          <a:endParaRPr lang="en-US" sz="1600" dirty="0">
            <a:latin typeface="Calibri" panose="020F0502020204030204" pitchFamily="34" charset="0"/>
            <a:cs typeface="Calibri" panose="020F0502020204030204" pitchFamily="34" charset="0"/>
          </a:endParaRPr>
        </a:p>
      </dgm:t>
    </dgm:pt>
    <dgm:pt modelId="{FBEA22C3-6D63-4550-9827-07D49B146322}" type="parTrans" cxnId="{7362A136-4552-48B8-9D07-24AA8816FCBB}">
      <dgm:prSet/>
      <dgm:spPr/>
      <dgm:t>
        <a:bodyPr/>
        <a:lstStyle/>
        <a:p>
          <a:endParaRPr lang="en-US" sz="1600">
            <a:latin typeface="Calibri" panose="020F0502020204030204" pitchFamily="34" charset="0"/>
            <a:cs typeface="Calibri" panose="020F0502020204030204" pitchFamily="34" charset="0"/>
          </a:endParaRPr>
        </a:p>
      </dgm:t>
    </dgm:pt>
    <dgm:pt modelId="{EDDA87CC-F7CB-490E-A044-DF7C78FE6ED3}" type="sibTrans" cxnId="{7362A136-4552-48B8-9D07-24AA8816FCBB}">
      <dgm:prSet/>
      <dgm:spPr/>
      <dgm:t>
        <a:bodyPr/>
        <a:lstStyle/>
        <a:p>
          <a:endParaRPr lang="en-US"/>
        </a:p>
      </dgm:t>
    </dgm:pt>
    <dgm:pt modelId="{58100065-743C-4D78-943E-2972120E1832}">
      <dgm:prSet custT="1"/>
      <dgm:spPr/>
      <dgm:t>
        <a:bodyPr/>
        <a:lstStyle/>
        <a:p>
          <a:r>
            <a:rPr lang="en-US" sz="1600" b="0" i="0" dirty="0">
              <a:latin typeface="Calibri" panose="020F0502020204030204" pitchFamily="34" charset="0"/>
              <a:cs typeface="Calibri" panose="020F0502020204030204" pitchFamily="34" charset="0"/>
            </a:rPr>
            <a:t>Problems with Weighting Schemes</a:t>
          </a:r>
          <a:endParaRPr lang="en-US" sz="1600" dirty="0">
            <a:latin typeface="Calibri" panose="020F0502020204030204" pitchFamily="34" charset="0"/>
            <a:cs typeface="Calibri" panose="020F0502020204030204" pitchFamily="34" charset="0"/>
          </a:endParaRPr>
        </a:p>
      </dgm:t>
    </dgm:pt>
    <dgm:pt modelId="{7E80C720-DA4B-48E2-BD92-85F863998091}" type="parTrans" cxnId="{DC46DD2E-5A43-4FC7-A50A-25678510CCA0}">
      <dgm:prSet/>
      <dgm:spPr/>
      <dgm:t>
        <a:bodyPr/>
        <a:lstStyle/>
        <a:p>
          <a:endParaRPr lang="en-US" sz="1600">
            <a:latin typeface="Calibri" panose="020F0502020204030204" pitchFamily="34" charset="0"/>
            <a:cs typeface="Calibri" panose="020F0502020204030204" pitchFamily="34" charset="0"/>
          </a:endParaRPr>
        </a:p>
      </dgm:t>
    </dgm:pt>
    <dgm:pt modelId="{0E1E30FD-4DAF-4A9D-844F-913835CEA255}" type="sibTrans" cxnId="{DC46DD2E-5A43-4FC7-A50A-25678510CCA0}">
      <dgm:prSet/>
      <dgm:spPr/>
      <dgm:t>
        <a:bodyPr/>
        <a:lstStyle/>
        <a:p>
          <a:endParaRPr lang="en-US"/>
        </a:p>
      </dgm:t>
    </dgm:pt>
    <dgm:pt modelId="{1B21459A-6F94-446E-9AF3-8E32AFD6B33D}">
      <dgm:prSet custT="1"/>
      <dgm:spPr/>
      <dgm:t>
        <a:bodyPr/>
        <a:lstStyle/>
        <a:p>
          <a:r>
            <a:rPr lang="en-US" sz="1600" b="0" i="0" dirty="0">
              <a:latin typeface="Calibri" panose="020F0502020204030204" pitchFamily="34" charset="0"/>
              <a:cs typeface="Calibri" panose="020F0502020204030204" pitchFamily="34" charset="0"/>
            </a:rPr>
            <a:t>Problems with vector Model</a:t>
          </a:r>
          <a:endParaRPr lang="en-US" sz="1600" dirty="0">
            <a:latin typeface="Calibri" panose="020F0502020204030204" pitchFamily="34" charset="0"/>
            <a:cs typeface="Calibri" panose="020F0502020204030204" pitchFamily="34" charset="0"/>
          </a:endParaRPr>
        </a:p>
      </dgm:t>
    </dgm:pt>
    <dgm:pt modelId="{F862A969-E972-4E63-A049-83BBAEB4D460}" type="parTrans" cxnId="{FC502C20-035F-4E8A-9BDF-ABFEF4BE13EE}">
      <dgm:prSet/>
      <dgm:spPr/>
      <dgm:t>
        <a:bodyPr/>
        <a:lstStyle/>
        <a:p>
          <a:endParaRPr lang="en-US" sz="1600">
            <a:latin typeface="Calibri" panose="020F0502020204030204" pitchFamily="34" charset="0"/>
            <a:cs typeface="Calibri" panose="020F0502020204030204" pitchFamily="34" charset="0"/>
          </a:endParaRPr>
        </a:p>
      </dgm:t>
    </dgm:pt>
    <dgm:pt modelId="{BAE4C97D-0C3E-418C-BE0A-2EF3CC1DEE1B}" type="sibTrans" cxnId="{FC502C20-035F-4E8A-9BDF-ABFEF4BE13EE}">
      <dgm:prSet/>
      <dgm:spPr/>
      <dgm:t>
        <a:bodyPr/>
        <a:lstStyle/>
        <a:p>
          <a:endParaRPr lang="en-US"/>
        </a:p>
      </dgm:t>
    </dgm:pt>
    <dgm:pt modelId="{95D7B940-6C7A-4F88-8210-75A291CF4BEA}">
      <dgm:prSet custT="1"/>
      <dgm:spPr/>
      <dgm:t>
        <a:bodyPr/>
        <a:lstStyle/>
        <a:p>
          <a:r>
            <a:rPr lang="en-US" sz="1600" b="0" i="0">
              <a:latin typeface="Calibri" panose="020F0502020204030204" pitchFamily="34" charset="0"/>
              <a:cs typeface="Calibri" panose="020F0502020204030204" pitchFamily="34" charset="0"/>
            </a:rPr>
            <a:t>Bayesian Model</a:t>
          </a:r>
          <a:endParaRPr lang="en-US" sz="1600">
            <a:latin typeface="Calibri" panose="020F0502020204030204" pitchFamily="34" charset="0"/>
            <a:cs typeface="Calibri" panose="020F0502020204030204" pitchFamily="34" charset="0"/>
          </a:endParaRPr>
        </a:p>
      </dgm:t>
    </dgm:pt>
    <dgm:pt modelId="{2C0F1F82-12A2-4B70-9781-EE9651348CEA}" type="parTrans" cxnId="{8C353F28-2555-4936-B26B-DCA259782DD1}">
      <dgm:prSet/>
      <dgm:spPr/>
      <dgm:t>
        <a:bodyPr/>
        <a:lstStyle/>
        <a:p>
          <a:endParaRPr lang="en-US" sz="1600">
            <a:latin typeface="Calibri" panose="020F0502020204030204" pitchFamily="34" charset="0"/>
            <a:cs typeface="Calibri" panose="020F0502020204030204" pitchFamily="34" charset="0"/>
          </a:endParaRPr>
        </a:p>
      </dgm:t>
    </dgm:pt>
    <dgm:pt modelId="{0C5B5AE4-949C-46DB-A855-BC0AA599FA4B}" type="sibTrans" cxnId="{8C353F28-2555-4936-B26B-DCA259782DD1}">
      <dgm:prSet/>
      <dgm:spPr/>
      <dgm:t>
        <a:bodyPr/>
        <a:lstStyle/>
        <a:p>
          <a:endParaRPr lang="en-US"/>
        </a:p>
      </dgm:t>
    </dgm:pt>
    <dgm:pt modelId="{9B39E12E-F780-4874-B946-F647C813FD43}">
      <dgm:prSet custT="1"/>
      <dgm:spPr/>
      <dgm:t>
        <a:bodyPr/>
        <a:lstStyle/>
        <a:p>
          <a:r>
            <a:rPr lang="en-US" sz="1600" b="1" i="0">
              <a:latin typeface="Calibri" panose="020F0502020204030204" pitchFamily="34" charset="0"/>
              <a:cs typeface="Calibri" panose="020F0502020204030204" pitchFamily="34" charset="0"/>
            </a:rPr>
            <a:t>Natural Language</a:t>
          </a:r>
          <a:endParaRPr lang="en-US" sz="1600">
            <a:latin typeface="Calibri" panose="020F0502020204030204" pitchFamily="34" charset="0"/>
            <a:cs typeface="Calibri" panose="020F0502020204030204" pitchFamily="34" charset="0"/>
          </a:endParaRPr>
        </a:p>
      </dgm:t>
    </dgm:pt>
    <dgm:pt modelId="{56FA6206-91F3-4FD4-AD51-6CB16B2F44F7}" type="parTrans" cxnId="{5DDB23A3-5A7C-4F57-97ED-DEDFB1DA20B3}">
      <dgm:prSet/>
      <dgm:spPr/>
      <dgm:t>
        <a:bodyPr/>
        <a:lstStyle/>
        <a:p>
          <a:endParaRPr lang="en-US"/>
        </a:p>
      </dgm:t>
    </dgm:pt>
    <dgm:pt modelId="{D4233B28-F2C9-4EA0-B2A5-65D4BA6EF215}" type="sibTrans" cxnId="{5DDB23A3-5A7C-4F57-97ED-DEDFB1DA20B3}">
      <dgm:prSet/>
      <dgm:spPr/>
      <dgm:t>
        <a:bodyPr/>
        <a:lstStyle/>
        <a:p>
          <a:endParaRPr lang="en-US"/>
        </a:p>
      </dgm:t>
    </dgm:pt>
    <dgm:pt modelId="{71FFC921-4140-4602-B345-DBBCDF72BE6B}">
      <dgm:prSet custT="1"/>
      <dgm:spPr/>
      <dgm:t>
        <a:bodyPr/>
        <a:lstStyle/>
        <a:p>
          <a:r>
            <a:rPr lang="en-US" sz="1600" b="0" i="0">
              <a:latin typeface="Calibri" panose="020F0502020204030204" pitchFamily="34" charset="0"/>
              <a:cs typeface="Calibri" panose="020F0502020204030204" pitchFamily="34" charset="0"/>
            </a:rPr>
            <a:t>Index Phrase Generation</a:t>
          </a:r>
          <a:endParaRPr lang="en-US" sz="1600">
            <a:latin typeface="Calibri" panose="020F0502020204030204" pitchFamily="34" charset="0"/>
            <a:cs typeface="Calibri" panose="020F0502020204030204" pitchFamily="34" charset="0"/>
          </a:endParaRPr>
        </a:p>
      </dgm:t>
    </dgm:pt>
    <dgm:pt modelId="{0B90A31A-0520-4D8C-BDC5-7A4729C3FCD1}" type="parTrans" cxnId="{F32010E8-8A8B-47FB-92A5-3508EA4AADE0}">
      <dgm:prSet/>
      <dgm:spPr/>
      <dgm:t>
        <a:bodyPr/>
        <a:lstStyle/>
        <a:p>
          <a:endParaRPr lang="en-US" sz="1600">
            <a:latin typeface="Calibri" panose="020F0502020204030204" pitchFamily="34" charset="0"/>
            <a:cs typeface="Calibri" panose="020F0502020204030204" pitchFamily="34" charset="0"/>
          </a:endParaRPr>
        </a:p>
      </dgm:t>
    </dgm:pt>
    <dgm:pt modelId="{FDA37F87-D8BA-4D11-96A3-A195CDE4D170}" type="sibTrans" cxnId="{F32010E8-8A8B-47FB-92A5-3508EA4AADE0}">
      <dgm:prSet/>
      <dgm:spPr/>
      <dgm:t>
        <a:bodyPr/>
        <a:lstStyle/>
        <a:p>
          <a:endParaRPr lang="en-US"/>
        </a:p>
      </dgm:t>
    </dgm:pt>
    <dgm:pt modelId="{8D941E99-E8C6-4EEF-B463-A70596ACE4E8}">
      <dgm:prSet custT="1"/>
      <dgm:spPr/>
      <dgm:t>
        <a:bodyPr/>
        <a:lstStyle/>
        <a:p>
          <a:r>
            <a:rPr lang="en-US" sz="1600" b="0" i="0">
              <a:latin typeface="Calibri" panose="020F0502020204030204" pitchFamily="34" charset="0"/>
              <a:cs typeface="Calibri" panose="020F0502020204030204" pitchFamily="34" charset="0"/>
            </a:rPr>
            <a:t>Natural Language Processing</a:t>
          </a:r>
          <a:endParaRPr lang="en-US" sz="1600">
            <a:latin typeface="Calibri" panose="020F0502020204030204" pitchFamily="34" charset="0"/>
            <a:cs typeface="Calibri" panose="020F0502020204030204" pitchFamily="34" charset="0"/>
          </a:endParaRPr>
        </a:p>
      </dgm:t>
    </dgm:pt>
    <dgm:pt modelId="{C1AFF193-1375-4BF3-AA64-DDB6909FC44D}" type="parTrans" cxnId="{C42E9E14-F46D-4A1D-817E-B67E3E029734}">
      <dgm:prSet/>
      <dgm:spPr/>
      <dgm:t>
        <a:bodyPr/>
        <a:lstStyle/>
        <a:p>
          <a:endParaRPr lang="en-US" sz="1600">
            <a:latin typeface="Calibri" panose="020F0502020204030204" pitchFamily="34" charset="0"/>
            <a:cs typeface="Calibri" panose="020F0502020204030204" pitchFamily="34" charset="0"/>
          </a:endParaRPr>
        </a:p>
      </dgm:t>
    </dgm:pt>
    <dgm:pt modelId="{E6970220-1331-439B-A37B-9B4D698BE618}" type="sibTrans" cxnId="{C42E9E14-F46D-4A1D-817E-B67E3E029734}">
      <dgm:prSet/>
      <dgm:spPr/>
      <dgm:t>
        <a:bodyPr/>
        <a:lstStyle/>
        <a:p>
          <a:endParaRPr lang="en-US"/>
        </a:p>
      </dgm:t>
    </dgm:pt>
    <dgm:pt modelId="{5B9A15F9-C602-491A-969C-B9E512013A36}">
      <dgm:prSet custT="1"/>
      <dgm:spPr/>
      <dgm:t>
        <a:bodyPr/>
        <a:lstStyle/>
        <a:p>
          <a:r>
            <a:rPr lang="en-US" sz="1600" b="1" i="0" dirty="0">
              <a:latin typeface="Calibri" panose="020F0502020204030204" pitchFamily="34" charset="0"/>
              <a:cs typeface="Calibri" panose="020F0502020204030204" pitchFamily="34" charset="0"/>
            </a:rPr>
            <a:t>Concept Indexing</a:t>
          </a:r>
          <a:endParaRPr lang="en-US" sz="1600" dirty="0">
            <a:latin typeface="Calibri" panose="020F0502020204030204" pitchFamily="34" charset="0"/>
            <a:cs typeface="Calibri" panose="020F0502020204030204" pitchFamily="34" charset="0"/>
          </a:endParaRPr>
        </a:p>
      </dgm:t>
    </dgm:pt>
    <dgm:pt modelId="{C4DE7EE8-CB4E-4753-B513-B34880FA2385}" type="parTrans" cxnId="{752837F4-4C13-42E8-9C9E-F65ABC50B492}">
      <dgm:prSet/>
      <dgm:spPr/>
      <dgm:t>
        <a:bodyPr/>
        <a:lstStyle/>
        <a:p>
          <a:endParaRPr lang="en-US"/>
        </a:p>
      </dgm:t>
    </dgm:pt>
    <dgm:pt modelId="{8ADE01FB-3750-49BC-AF60-46AD06B9F4DE}" type="sibTrans" cxnId="{752837F4-4C13-42E8-9C9E-F65ABC50B492}">
      <dgm:prSet/>
      <dgm:spPr/>
      <dgm:t>
        <a:bodyPr/>
        <a:lstStyle/>
        <a:p>
          <a:endParaRPr lang="en-US"/>
        </a:p>
      </dgm:t>
    </dgm:pt>
    <dgm:pt modelId="{B73CF5E1-4C72-4588-BAC4-6ABD1094A6DC}">
      <dgm:prSet custT="1"/>
      <dgm:spPr/>
      <dgm:t>
        <a:bodyPr/>
        <a:lstStyle/>
        <a:p>
          <a:r>
            <a:rPr lang="en-US" sz="1600" b="1" i="0" dirty="0">
              <a:latin typeface="Calibri" panose="020F0502020204030204" pitchFamily="34" charset="0"/>
              <a:cs typeface="Calibri" panose="020F0502020204030204" pitchFamily="34" charset="0"/>
            </a:rPr>
            <a:t>Hypertext Linkages</a:t>
          </a:r>
          <a:endParaRPr lang="en-US" sz="1600" dirty="0">
            <a:latin typeface="Calibri" panose="020F0502020204030204" pitchFamily="34" charset="0"/>
            <a:cs typeface="Calibri" panose="020F0502020204030204" pitchFamily="34" charset="0"/>
          </a:endParaRPr>
        </a:p>
      </dgm:t>
    </dgm:pt>
    <dgm:pt modelId="{A4CB929F-13C6-442B-BA0C-DA593E3995F4}" type="parTrans" cxnId="{40DB1F0C-1DF0-45C3-8A6E-6D3592B4368F}">
      <dgm:prSet/>
      <dgm:spPr/>
      <dgm:t>
        <a:bodyPr/>
        <a:lstStyle/>
        <a:p>
          <a:endParaRPr lang="en-US"/>
        </a:p>
      </dgm:t>
    </dgm:pt>
    <dgm:pt modelId="{4C18B6A5-A5FB-42D5-983F-5C309180B701}" type="sibTrans" cxnId="{40DB1F0C-1DF0-45C3-8A6E-6D3592B4368F}">
      <dgm:prSet/>
      <dgm:spPr/>
      <dgm:t>
        <a:bodyPr/>
        <a:lstStyle/>
        <a:p>
          <a:endParaRPr lang="en-US"/>
        </a:p>
      </dgm:t>
    </dgm:pt>
    <dgm:pt modelId="{52381084-3711-41C9-9425-960D2700DA77}" type="pres">
      <dgm:prSet presAssocID="{5F31F72D-DE0A-423D-8C2B-473582E17BDD}" presName="hierChild1" presStyleCnt="0">
        <dgm:presLayoutVars>
          <dgm:orgChart val="1"/>
          <dgm:chPref val="1"/>
          <dgm:dir/>
          <dgm:animOne val="branch"/>
          <dgm:animLvl val="lvl"/>
          <dgm:resizeHandles/>
        </dgm:presLayoutVars>
      </dgm:prSet>
      <dgm:spPr/>
    </dgm:pt>
    <dgm:pt modelId="{D2F8D3B0-FA67-4FD2-AD21-AB92E821A832}" type="pres">
      <dgm:prSet presAssocID="{EB208B80-418E-4B42-95C9-B428BD13EF9E}" presName="hierRoot1" presStyleCnt="0">
        <dgm:presLayoutVars>
          <dgm:hierBranch val="init"/>
        </dgm:presLayoutVars>
      </dgm:prSet>
      <dgm:spPr/>
    </dgm:pt>
    <dgm:pt modelId="{F1E94251-724C-4C29-A532-DEDECCF266C0}" type="pres">
      <dgm:prSet presAssocID="{EB208B80-418E-4B42-95C9-B428BD13EF9E}" presName="rootComposite1" presStyleCnt="0"/>
      <dgm:spPr/>
    </dgm:pt>
    <dgm:pt modelId="{FA7F8AD3-D5E2-479F-BDD2-ED3B186EB2C4}" type="pres">
      <dgm:prSet presAssocID="{EB208B80-418E-4B42-95C9-B428BD13EF9E}" presName="rootText1" presStyleLbl="node0" presStyleIdx="0" presStyleCnt="4" custScaleX="204107">
        <dgm:presLayoutVars>
          <dgm:chPref val="3"/>
        </dgm:presLayoutVars>
      </dgm:prSet>
      <dgm:spPr/>
    </dgm:pt>
    <dgm:pt modelId="{88615D06-5EBB-4EED-981E-48EE52C6ABB1}" type="pres">
      <dgm:prSet presAssocID="{EB208B80-418E-4B42-95C9-B428BD13EF9E}" presName="rootConnector1" presStyleLbl="node1" presStyleIdx="0" presStyleCnt="0"/>
      <dgm:spPr/>
    </dgm:pt>
    <dgm:pt modelId="{7549D6EE-9235-4DD6-AD98-A697B3E3E028}" type="pres">
      <dgm:prSet presAssocID="{EB208B80-418E-4B42-95C9-B428BD13EF9E}" presName="hierChild2" presStyleCnt="0"/>
      <dgm:spPr/>
    </dgm:pt>
    <dgm:pt modelId="{EEEB1AA8-4FA0-41B4-9EF1-ECEA2DAFECB6}" type="pres">
      <dgm:prSet presAssocID="{09B95940-5742-4252-B917-D6E72A79C718}" presName="Name37" presStyleLbl="parChTrans1D2" presStyleIdx="0" presStyleCnt="5"/>
      <dgm:spPr/>
    </dgm:pt>
    <dgm:pt modelId="{0751D799-7D84-4A07-8481-7257CFD6BE2F}" type="pres">
      <dgm:prSet presAssocID="{0DE60279-CCE5-4445-8339-7FDFF9B882E8}" presName="hierRoot2" presStyleCnt="0">
        <dgm:presLayoutVars>
          <dgm:hierBranch val="init"/>
        </dgm:presLayoutVars>
      </dgm:prSet>
      <dgm:spPr/>
    </dgm:pt>
    <dgm:pt modelId="{176A2646-B11B-4FE6-BAC1-7CCF8CB292E1}" type="pres">
      <dgm:prSet presAssocID="{0DE60279-CCE5-4445-8339-7FDFF9B882E8}" presName="rootComposite" presStyleCnt="0"/>
      <dgm:spPr/>
    </dgm:pt>
    <dgm:pt modelId="{B2F615B0-6230-4229-ACAD-55F59B82D1E7}" type="pres">
      <dgm:prSet presAssocID="{0DE60279-CCE5-4445-8339-7FDFF9B882E8}" presName="rootText" presStyleLbl="node2" presStyleIdx="0" presStyleCnt="5">
        <dgm:presLayoutVars>
          <dgm:chPref val="3"/>
        </dgm:presLayoutVars>
      </dgm:prSet>
      <dgm:spPr/>
    </dgm:pt>
    <dgm:pt modelId="{7917D5C1-BA7C-4B93-B6FA-4EF880383F9B}" type="pres">
      <dgm:prSet presAssocID="{0DE60279-CCE5-4445-8339-7FDFF9B882E8}" presName="rootConnector" presStyleLbl="node2" presStyleIdx="0" presStyleCnt="5"/>
      <dgm:spPr/>
    </dgm:pt>
    <dgm:pt modelId="{723F0096-33A9-40F0-BE74-24547F439A9D}" type="pres">
      <dgm:prSet presAssocID="{0DE60279-CCE5-4445-8339-7FDFF9B882E8}" presName="hierChild4" presStyleCnt="0"/>
      <dgm:spPr/>
    </dgm:pt>
    <dgm:pt modelId="{4275DDE6-CCDA-4BCE-92C9-0B80FF62D4FE}" type="pres">
      <dgm:prSet presAssocID="{0DE60279-CCE5-4445-8339-7FDFF9B882E8}" presName="hierChild5" presStyleCnt="0"/>
      <dgm:spPr/>
    </dgm:pt>
    <dgm:pt modelId="{1C36B2B0-C296-4981-95B7-6DD41F69FC8D}" type="pres">
      <dgm:prSet presAssocID="{ED226D31-7570-47D5-9158-CC4C947DE25B}" presName="Name37" presStyleLbl="parChTrans1D2" presStyleIdx="1" presStyleCnt="5"/>
      <dgm:spPr/>
    </dgm:pt>
    <dgm:pt modelId="{A68386C9-9F56-42CC-8EAC-8791F07AE7DD}" type="pres">
      <dgm:prSet presAssocID="{DCB1C706-6D38-4280-890E-DF0EFD62F917}" presName="hierRoot2" presStyleCnt="0">
        <dgm:presLayoutVars>
          <dgm:hierBranch val="init"/>
        </dgm:presLayoutVars>
      </dgm:prSet>
      <dgm:spPr/>
    </dgm:pt>
    <dgm:pt modelId="{810806B4-B01D-4587-AFDA-73296E9854F3}" type="pres">
      <dgm:prSet presAssocID="{DCB1C706-6D38-4280-890E-DF0EFD62F917}" presName="rootComposite" presStyleCnt="0"/>
      <dgm:spPr/>
    </dgm:pt>
    <dgm:pt modelId="{8CF947F8-22A4-45F8-B013-37EB7581984E}" type="pres">
      <dgm:prSet presAssocID="{DCB1C706-6D38-4280-890E-DF0EFD62F917}" presName="rootText" presStyleLbl="node2" presStyleIdx="1" presStyleCnt="5">
        <dgm:presLayoutVars>
          <dgm:chPref val="3"/>
        </dgm:presLayoutVars>
      </dgm:prSet>
      <dgm:spPr/>
    </dgm:pt>
    <dgm:pt modelId="{814704B0-4D8E-4951-AD3A-CA36BFC645FF}" type="pres">
      <dgm:prSet presAssocID="{DCB1C706-6D38-4280-890E-DF0EFD62F917}" presName="rootConnector" presStyleLbl="node2" presStyleIdx="1" presStyleCnt="5"/>
      <dgm:spPr/>
    </dgm:pt>
    <dgm:pt modelId="{1E995830-FE0B-475B-A6A7-818EB41A572B}" type="pres">
      <dgm:prSet presAssocID="{DCB1C706-6D38-4280-890E-DF0EFD62F917}" presName="hierChild4" presStyleCnt="0"/>
      <dgm:spPr/>
    </dgm:pt>
    <dgm:pt modelId="{5E3AEAEE-51C9-41E0-970D-DD2BF42F3C27}" type="pres">
      <dgm:prSet presAssocID="{0F095F1A-27B3-4C11-B023-A3289CEBD809}" presName="Name37" presStyleLbl="parChTrans1D3" presStyleIdx="0" presStyleCnt="6"/>
      <dgm:spPr/>
    </dgm:pt>
    <dgm:pt modelId="{A45EA980-1AE7-46CB-B2F5-D06BDC29A78A}" type="pres">
      <dgm:prSet presAssocID="{5CF23843-16AA-42A0-A738-107C602E2ED3}" presName="hierRoot2" presStyleCnt="0">
        <dgm:presLayoutVars>
          <dgm:hierBranch val="init"/>
        </dgm:presLayoutVars>
      </dgm:prSet>
      <dgm:spPr/>
    </dgm:pt>
    <dgm:pt modelId="{30A5AF9E-092B-46A5-B684-71C8C8F1CF53}" type="pres">
      <dgm:prSet presAssocID="{5CF23843-16AA-42A0-A738-107C602E2ED3}" presName="rootComposite" presStyleCnt="0"/>
      <dgm:spPr/>
    </dgm:pt>
    <dgm:pt modelId="{D1B1C9D4-D020-458B-951C-DE7C7F17C8B1}" type="pres">
      <dgm:prSet presAssocID="{5CF23843-16AA-42A0-A738-107C602E2ED3}" presName="rootText" presStyleLbl="node3" presStyleIdx="0" presStyleCnt="6" custScaleX="206840">
        <dgm:presLayoutVars>
          <dgm:chPref val="3"/>
        </dgm:presLayoutVars>
      </dgm:prSet>
      <dgm:spPr/>
    </dgm:pt>
    <dgm:pt modelId="{49184A33-6608-4F53-9D4D-61B16A2B7F49}" type="pres">
      <dgm:prSet presAssocID="{5CF23843-16AA-42A0-A738-107C602E2ED3}" presName="rootConnector" presStyleLbl="node3" presStyleIdx="0" presStyleCnt="6"/>
      <dgm:spPr/>
    </dgm:pt>
    <dgm:pt modelId="{B1527D76-C277-462A-9838-4A8C6FBF1347}" type="pres">
      <dgm:prSet presAssocID="{5CF23843-16AA-42A0-A738-107C602E2ED3}" presName="hierChild4" presStyleCnt="0"/>
      <dgm:spPr/>
    </dgm:pt>
    <dgm:pt modelId="{E8BBCC3B-84A1-4BCA-88AD-6AE8C8B11260}" type="pres">
      <dgm:prSet presAssocID="{5CF23843-16AA-42A0-A738-107C602E2ED3}" presName="hierChild5" presStyleCnt="0"/>
      <dgm:spPr/>
    </dgm:pt>
    <dgm:pt modelId="{7931079A-A84C-4832-8D7E-D0E0CC8CE8A2}" type="pres">
      <dgm:prSet presAssocID="{5D6349B9-6AEA-4308-B03D-830B887346F9}" presName="Name37" presStyleLbl="parChTrans1D3" presStyleIdx="1" presStyleCnt="6"/>
      <dgm:spPr/>
    </dgm:pt>
    <dgm:pt modelId="{B89BCA5F-9B57-4033-8584-BDB865442C0F}" type="pres">
      <dgm:prSet presAssocID="{A35E3ADE-4CB7-488E-9BC4-E37C21E86DDB}" presName="hierRoot2" presStyleCnt="0">
        <dgm:presLayoutVars>
          <dgm:hierBranch val="init"/>
        </dgm:presLayoutVars>
      </dgm:prSet>
      <dgm:spPr/>
    </dgm:pt>
    <dgm:pt modelId="{5E78DF06-F709-4A27-BA00-99B79B3FB82A}" type="pres">
      <dgm:prSet presAssocID="{A35E3ADE-4CB7-488E-9BC4-E37C21E86DDB}" presName="rootComposite" presStyleCnt="0"/>
      <dgm:spPr/>
    </dgm:pt>
    <dgm:pt modelId="{D73D63D1-E020-4470-A3FA-E4F252A1BCE0}" type="pres">
      <dgm:prSet presAssocID="{A35E3ADE-4CB7-488E-9BC4-E37C21E86DDB}" presName="rootText" presStyleLbl="node3" presStyleIdx="1" presStyleCnt="6" custScaleX="203743">
        <dgm:presLayoutVars>
          <dgm:chPref val="3"/>
        </dgm:presLayoutVars>
      </dgm:prSet>
      <dgm:spPr/>
    </dgm:pt>
    <dgm:pt modelId="{DC97C913-9C18-4E69-BDF5-F8BC2B1BAA04}" type="pres">
      <dgm:prSet presAssocID="{A35E3ADE-4CB7-488E-9BC4-E37C21E86DDB}" presName="rootConnector" presStyleLbl="node3" presStyleIdx="1" presStyleCnt="6"/>
      <dgm:spPr/>
    </dgm:pt>
    <dgm:pt modelId="{82063431-9980-4FCC-AF81-9173CD59D4C2}" type="pres">
      <dgm:prSet presAssocID="{A35E3ADE-4CB7-488E-9BC4-E37C21E86DDB}" presName="hierChild4" presStyleCnt="0"/>
      <dgm:spPr/>
    </dgm:pt>
    <dgm:pt modelId="{6DEA6C88-68B9-44C2-8080-442DAE1C315D}" type="pres">
      <dgm:prSet presAssocID="{A35E3ADE-4CB7-488E-9BC4-E37C21E86DDB}" presName="hierChild5" presStyleCnt="0"/>
      <dgm:spPr/>
    </dgm:pt>
    <dgm:pt modelId="{205624A8-8CEE-48CC-A4B5-B3D2968C1054}" type="pres">
      <dgm:prSet presAssocID="{4B94D73B-3C0D-41BD-AABF-253B2B3D83BD}" presName="Name37" presStyleLbl="parChTrans1D3" presStyleIdx="2" presStyleCnt="6"/>
      <dgm:spPr/>
    </dgm:pt>
    <dgm:pt modelId="{74409CC4-64C4-4E28-B624-07C01C17A996}" type="pres">
      <dgm:prSet presAssocID="{0E1DDE3C-AB6C-415C-872C-634B6A6950A7}" presName="hierRoot2" presStyleCnt="0">
        <dgm:presLayoutVars>
          <dgm:hierBranch val="init"/>
        </dgm:presLayoutVars>
      </dgm:prSet>
      <dgm:spPr/>
    </dgm:pt>
    <dgm:pt modelId="{1296EB81-BE4D-474E-A5AF-6E9BAEE129F4}" type="pres">
      <dgm:prSet presAssocID="{0E1DDE3C-AB6C-415C-872C-634B6A6950A7}" presName="rootComposite" presStyleCnt="0"/>
      <dgm:spPr/>
    </dgm:pt>
    <dgm:pt modelId="{D23E0527-5A81-410E-87B6-9AF1D4FB51A6}" type="pres">
      <dgm:prSet presAssocID="{0E1DDE3C-AB6C-415C-872C-634B6A6950A7}" presName="rootText" presStyleLbl="node3" presStyleIdx="2" presStyleCnt="6" custScaleX="206117">
        <dgm:presLayoutVars>
          <dgm:chPref val="3"/>
        </dgm:presLayoutVars>
      </dgm:prSet>
      <dgm:spPr/>
    </dgm:pt>
    <dgm:pt modelId="{AD3660DE-1446-46AD-B947-A9A4D3A06421}" type="pres">
      <dgm:prSet presAssocID="{0E1DDE3C-AB6C-415C-872C-634B6A6950A7}" presName="rootConnector" presStyleLbl="node3" presStyleIdx="2" presStyleCnt="6"/>
      <dgm:spPr/>
    </dgm:pt>
    <dgm:pt modelId="{009AA882-F4BD-4AB2-8E52-2FBB5EE6E390}" type="pres">
      <dgm:prSet presAssocID="{0E1DDE3C-AB6C-415C-872C-634B6A6950A7}" presName="hierChild4" presStyleCnt="0"/>
      <dgm:spPr/>
    </dgm:pt>
    <dgm:pt modelId="{4B430265-7341-4CD3-8CAA-1DDA6CE04A26}" type="pres">
      <dgm:prSet presAssocID="{0E1DDE3C-AB6C-415C-872C-634B6A6950A7}" presName="hierChild5" presStyleCnt="0"/>
      <dgm:spPr/>
    </dgm:pt>
    <dgm:pt modelId="{2AA5F9AD-0EAB-46E7-8398-98F7D90ED415}" type="pres">
      <dgm:prSet presAssocID="{FBEA22C3-6D63-4550-9827-07D49B146322}" presName="Name37" presStyleLbl="parChTrans1D3" presStyleIdx="3" presStyleCnt="6"/>
      <dgm:spPr/>
    </dgm:pt>
    <dgm:pt modelId="{5DE565F9-3505-41CF-89AD-783271BA6478}" type="pres">
      <dgm:prSet presAssocID="{5E238AB7-9375-458F-A16D-070831AD522E}" presName="hierRoot2" presStyleCnt="0">
        <dgm:presLayoutVars>
          <dgm:hierBranch val="init"/>
        </dgm:presLayoutVars>
      </dgm:prSet>
      <dgm:spPr/>
    </dgm:pt>
    <dgm:pt modelId="{92A444F2-8BF6-41DF-B55F-2DA9B094DEE4}" type="pres">
      <dgm:prSet presAssocID="{5E238AB7-9375-458F-A16D-070831AD522E}" presName="rootComposite" presStyleCnt="0"/>
      <dgm:spPr/>
    </dgm:pt>
    <dgm:pt modelId="{CC21772E-FC9D-4382-898C-008393D17AEC}" type="pres">
      <dgm:prSet presAssocID="{5E238AB7-9375-458F-A16D-070831AD522E}" presName="rootText" presStyleLbl="node3" presStyleIdx="3" presStyleCnt="6" custScaleX="206841">
        <dgm:presLayoutVars>
          <dgm:chPref val="3"/>
        </dgm:presLayoutVars>
      </dgm:prSet>
      <dgm:spPr/>
    </dgm:pt>
    <dgm:pt modelId="{3C791F9F-F14F-4B0C-B8F3-F6190EDE78B7}" type="pres">
      <dgm:prSet presAssocID="{5E238AB7-9375-458F-A16D-070831AD522E}" presName="rootConnector" presStyleLbl="node3" presStyleIdx="3" presStyleCnt="6"/>
      <dgm:spPr/>
    </dgm:pt>
    <dgm:pt modelId="{E5E45C7F-C4FB-4DF7-94E5-8A882503F607}" type="pres">
      <dgm:prSet presAssocID="{5E238AB7-9375-458F-A16D-070831AD522E}" presName="hierChild4" presStyleCnt="0"/>
      <dgm:spPr/>
    </dgm:pt>
    <dgm:pt modelId="{E621708B-4253-4AEB-8CA5-6F3671A8C44B}" type="pres">
      <dgm:prSet presAssocID="{5E238AB7-9375-458F-A16D-070831AD522E}" presName="hierChild5" presStyleCnt="0"/>
      <dgm:spPr/>
    </dgm:pt>
    <dgm:pt modelId="{1D31074A-A1EE-42D9-AB21-8BA229579D1B}" type="pres">
      <dgm:prSet presAssocID="{7E80C720-DA4B-48E2-BD92-85F863998091}" presName="Name37" presStyleLbl="parChTrans1D3" presStyleIdx="4" presStyleCnt="6"/>
      <dgm:spPr/>
    </dgm:pt>
    <dgm:pt modelId="{16FA84E3-29B8-439D-9261-673B60802AC4}" type="pres">
      <dgm:prSet presAssocID="{58100065-743C-4D78-943E-2972120E1832}" presName="hierRoot2" presStyleCnt="0">
        <dgm:presLayoutVars>
          <dgm:hierBranch val="init"/>
        </dgm:presLayoutVars>
      </dgm:prSet>
      <dgm:spPr/>
    </dgm:pt>
    <dgm:pt modelId="{C014CA05-E6F5-4E67-84BD-273C2E2D998F}" type="pres">
      <dgm:prSet presAssocID="{58100065-743C-4D78-943E-2972120E1832}" presName="rootComposite" presStyleCnt="0"/>
      <dgm:spPr/>
    </dgm:pt>
    <dgm:pt modelId="{46DE1FE5-68C9-4B01-B8E9-E304199998A6}" type="pres">
      <dgm:prSet presAssocID="{58100065-743C-4D78-943E-2972120E1832}" presName="rootText" presStyleLbl="node3" presStyleIdx="4" presStyleCnt="6" custScaleX="209215">
        <dgm:presLayoutVars>
          <dgm:chPref val="3"/>
        </dgm:presLayoutVars>
      </dgm:prSet>
      <dgm:spPr/>
    </dgm:pt>
    <dgm:pt modelId="{1C38076D-6DF5-422C-A505-777B38F6C555}" type="pres">
      <dgm:prSet presAssocID="{58100065-743C-4D78-943E-2972120E1832}" presName="rootConnector" presStyleLbl="node3" presStyleIdx="4" presStyleCnt="6"/>
      <dgm:spPr/>
    </dgm:pt>
    <dgm:pt modelId="{8B56DF60-B7BB-4C07-9D23-A231D8069423}" type="pres">
      <dgm:prSet presAssocID="{58100065-743C-4D78-943E-2972120E1832}" presName="hierChild4" presStyleCnt="0"/>
      <dgm:spPr/>
    </dgm:pt>
    <dgm:pt modelId="{1D289599-CF04-4BDF-9887-29755F34676A}" type="pres">
      <dgm:prSet presAssocID="{58100065-743C-4D78-943E-2972120E1832}" presName="hierChild5" presStyleCnt="0"/>
      <dgm:spPr/>
    </dgm:pt>
    <dgm:pt modelId="{C13F2CE3-403E-45A2-A69C-8CF360072A1B}" type="pres">
      <dgm:prSet presAssocID="{F862A969-E972-4E63-A049-83BBAEB4D460}" presName="Name37" presStyleLbl="parChTrans1D3" presStyleIdx="5" presStyleCnt="6"/>
      <dgm:spPr/>
    </dgm:pt>
    <dgm:pt modelId="{03C6845F-94C0-45B7-9DD4-E36FADDABFF2}" type="pres">
      <dgm:prSet presAssocID="{1B21459A-6F94-446E-9AF3-8E32AFD6B33D}" presName="hierRoot2" presStyleCnt="0">
        <dgm:presLayoutVars>
          <dgm:hierBranch val="init"/>
        </dgm:presLayoutVars>
      </dgm:prSet>
      <dgm:spPr/>
    </dgm:pt>
    <dgm:pt modelId="{64DE67DB-C5D1-4A65-A5CE-EC7B62A5B878}" type="pres">
      <dgm:prSet presAssocID="{1B21459A-6F94-446E-9AF3-8E32AFD6B33D}" presName="rootComposite" presStyleCnt="0"/>
      <dgm:spPr/>
    </dgm:pt>
    <dgm:pt modelId="{F47547CC-90BC-404E-BF54-D728EF06ED9B}" type="pres">
      <dgm:prSet presAssocID="{1B21459A-6F94-446E-9AF3-8E32AFD6B33D}" presName="rootText" presStyleLbl="node3" presStyleIdx="5" presStyleCnt="6" custScaleX="206840">
        <dgm:presLayoutVars>
          <dgm:chPref val="3"/>
        </dgm:presLayoutVars>
      </dgm:prSet>
      <dgm:spPr/>
    </dgm:pt>
    <dgm:pt modelId="{C65F6C0D-CCD8-4D91-84B9-8DB69C97FB8D}" type="pres">
      <dgm:prSet presAssocID="{1B21459A-6F94-446E-9AF3-8E32AFD6B33D}" presName="rootConnector" presStyleLbl="node3" presStyleIdx="5" presStyleCnt="6"/>
      <dgm:spPr/>
    </dgm:pt>
    <dgm:pt modelId="{5AC8F01F-D515-4583-AD74-B83B1AE2592E}" type="pres">
      <dgm:prSet presAssocID="{1B21459A-6F94-446E-9AF3-8E32AFD6B33D}" presName="hierChild4" presStyleCnt="0"/>
      <dgm:spPr/>
    </dgm:pt>
    <dgm:pt modelId="{34ECBDB7-FFA3-4B44-A906-B36D205869DE}" type="pres">
      <dgm:prSet presAssocID="{1B21459A-6F94-446E-9AF3-8E32AFD6B33D}" presName="hierChild5" presStyleCnt="0"/>
      <dgm:spPr/>
    </dgm:pt>
    <dgm:pt modelId="{5BED329A-7B30-4355-B61C-11DAEABA4C7C}" type="pres">
      <dgm:prSet presAssocID="{DCB1C706-6D38-4280-890E-DF0EFD62F917}" presName="hierChild5" presStyleCnt="0"/>
      <dgm:spPr/>
    </dgm:pt>
    <dgm:pt modelId="{0D74FA67-C5CD-4DE1-9DF5-4BA8C84E6C5F}" type="pres">
      <dgm:prSet presAssocID="{2C0F1F82-12A2-4B70-9781-EE9651348CEA}" presName="Name37" presStyleLbl="parChTrans1D2" presStyleIdx="2" presStyleCnt="5"/>
      <dgm:spPr/>
    </dgm:pt>
    <dgm:pt modelId="{1F1061B7-0A47-4908-A153-6F788FB11FA2}" type="pres">
      <dgm:prSet presAssocID="{95D7B940-6C7A-4F88-8210-75A291CF4BEA}" presName="hierRoot2" presStyleCnt="0">
        <dgm:presLayoutVars>
          <dgm:hierBranch val="init"/>
        </dgm:presLayoutVars>
      </dgm:prSet>
      <dgm:spPr/>
    </dgm:pt>
    <dgm:pt modelId="{64E501AA-8C54-4ABC-87BE-3D618587E662}" type="pres">
      <dgm:prSet presAssocID="{95D7B940-6C7A-4F88-8210-75A291CF4BEA}" presName="rootComposite" presStyleCnt="0"/>
      <dgm:spPr/>
    </dgm:pt>
    <dgm:pt modelId="{FA4D7180-0E37-4C55-BDAD-F55316B7F4CB}" type="pres">
      <dgm:prSet presAssocID="{95D7B940-6C7A-4F88-8210-75A291CF4BEA}" presName="rootText" presStyleLbl="node2" presStyleIdx="2" presStyleCnt="5">
        <dgm:presLayoutVars>
          <dgm:chPref val="3"/>
        </dgm:presLayoutVars>
      </dgm:prSet>
      <dgm:spPr/>
    </dgm:pt>
    <dgm:pt modelId="{6E7DD734-36A1-4965-85B2-E360FDFDB99A}" type="pres">
      <dgm:prSet presAssocID="{95D7B940-6C7A-4F88-8210-75A291CF4BEA}" presName="rootConnector" presStyleLbl="node2" presStyleIdx="2" presStyleCnt="5"/>
      <dgm:spPr/>
    </dgm:pt>
    <dgm:pt modelId="{DB7A3F98-AB6F-4098-87A2-2DBF58021390}" type="pres">
      <dgm:prSet presAssocID="{95D7B940-6C7A-4F88-8210-75A291CF4BEA}" presName="hierChild4" presStyleCnt="0"/>
      <dgm:spPr/>
    </dgm:pt>
    <dgm:pt modelId="{286271EB-1D13-4B7F-AA45-357F7D563F13}" type="pres">
      <dgm:prSet presAssocID="{95D7B940-6C7A-4F88-8210-75A291CF4BEA}" presName="hierChild5" presStyleCnt="0"/>
      <dgm:spPr/>
    </dgm:pt>
    <dgm:pt modelId="{826415BB-8D10-48C8-A041-B0094B293678}" type="pres">
      <dgm:prSet presAssocID="{EB208B80-418E-4B42-95C9-B428BD13EF9E}" presName="hierChild3" presStyleCnt="0"/>
      <dgm:spPr/>
    </dgm:pt>
    <dgm:pt modelId="{66761082-8250-40D3-B745-00C44E39154D}" type="pres">
      <dgm:prSet presAssocID="{9B39E12E-F780-4874-B946-F647C813FD43}" presName="hierRoot1" presStyleCnt="0">
        <dgm:presLayoutVars>
          <dgm:hierBranch val="init"/>
        </dgm:presLayoutVars>
      </dgm:prSet>
      <dgm:spPr/>
    </dgm:pt>
    <dgm:pt modelId="{18F5A703-47B9-4D2A-96C7-7874EA20B56B}" type="pres">
      <dgm:prSet presAssocID="{9B39E12E-F780-4874-B946-F647C813FD43}" presName="rootComposite1" presStyleCnt="0"/>
      <dgm:spPr/>
    </dgm:pt>
    <dgm:pt modelId="{6BC715B5-B738-4D95-8A70-7CF9D59C0F8A}" type="pres">
      <dgm:prSet presAssocID="{9B39E12E-F780-4874-B946-F647C813FD43}" presName="rootText1" presStyleLbl="node0" presStyleIdx="1" presStyleCnt="4" custScaleX="186261" custLinFactNeighborX="71227" custLinFactNeighborY="11615">
        <dgm:presLayoutVars>
          <dgm:chPref val="3"/>
        </dgm:presLayoutVars>
      </dgm:prSet>
      <dgm:spPr/>
    </dgm:pt>
    <dgm:pt modelId="{6B4FAA7C-D2D3-41DC-8416-3C0CCF2BE731}" type="pres">
      <dgm:prSet presAssocID="{9B39E12E-F780-4874-B946-F647C813FD43}" presName="rootConnector1" presStyleLbl="node1" presStyleIdx="0" presStyleCnt="0"/>
      <dgm:spPr/>
    </dgm:pt>
    <dgm:pt modelId="{B6F8FE19-CBCA-46E0-8BBE-7C464401AF08}" type="pres">
      <dgm:prSet presAssocID="{9B39E12E-F780-4874-B946-F647C813FD43}" presName="hierChild2" presStyleCnt="0"/>
      <dgm:spPr/>
    </dgm:pt>
    <dgm:pt modelId="{E58E581E-B8DA-4870-9517-69864E1BD21B}" type="pres">
      <dgm:prSet presAssocID="{0B90A31A-0520-4D8C-BDC5-7A4729C3FCD1}" presName="Name37" presStyleLbl="parChTrans1D2" presStyleIdx="3" presStyleCnt="5"/>
      <dgm:spPr/>
    </dgm:pt>
    <dgm:pt modelId="{6B2343AE-4AC0-4035-9084-DAE82FD1D995}" type="pres">
      <dgm:prSet presAssocID="{71FFC921-4140-4602-B345-DBBCDF72BE6B}" presName="hierRoot2" presStyleCnt="0">
        <dgm:presLayoutVars>
          <dgm:hierBranch val="init"/>
        </dgm:presLayoutVars>
      </dgm:prSet>
      <dgm:spPr/>
    </dgm:pt>
    <dgm:pt modelId="{3458DE93-6521-49AF-9A55-95C333A81E95}" type="pres">
      <dgm:prSet presAssocID="{71FFC921-4140-4602-B345-DBBCDF72BE6B}" presName="rootComposite" presStyleCnt="0"/>
      <dgm:spPr/>
    </dgm:pt>
    <dgm:pt modelId="{4061E4CE-D697-4F55-AC5F-4D02D7DC3CEB}" type="pres">
      <dgm:prSet presAssocID="{71FFC921-4140-4602-B345-DBBCDF72BE6B}" presName="rootText" presStyleLbl="node2" presStyleIdx="3" presStyleCnt="5" custScaleX="137706" custLinFactNeighborX="49516" custLinFactNeighborY="7123">
        <dgm:presLayoutVars>
          <dgm:chPref val="3"/>
        </dgm:presLayoutVars>
      </dgm:prSet>
      <dgm:spPr/>
    </dgm:pt>
    <dgm:pt modelId="{E08DA3B7-1CB7-49C1-9DAA-50A11461124F}" type="pres">
      <dgm:prSet presAssocID="{71FFC921-4140-4602-B345-DBBCDF72BE6B}" presName="rootConnector" presStyleLbl="node2" presStyleIdx="3" presStyleCnt="5"/>
      <dgm:spPr/>
    </dgm:pt>
    <dgm:pt modelId="{1A6852F7-ADB0-4CFF-94E7-ADA1BBBF1277}" type="pres">
      <dgm:prSet presAssocID="{71FFC921-4140-4602-B345-DBBCDF72BE6B}" presName="hierChild4" presStyleCnt="0"/>
      <dgm:spPr/>
    </dgm:pt>
    <dgm:pt modelId="{3F389C8B-BE73-4CD1-B6A8-1E36E7AC20F5}" type="pres">
      <dgm:prSet presAssocID="{71FFC921-4140-4602-B345-DBBCDF72BE6B}" presName="hierChild5" presStyleCnt="0"/>
      <dgm:spPr/>
    </dgm:pt>
    <dgm:pt modelId="{92221AD6-FD1C-4A7C-802C-3DD47296ED82}" type="pres">
      <dgm:prSet presAssocID="{C1AFF193-1375-4BF3-AA64-DDB6909FC44D}" presName="Name37" presStyleLbl="parChTrans1D2" presStyleIdx="4" presStyleCnt="5"/>
      <dgm:spPr/>
    </dgm:pt>
    <dgm:pt modelId="{F68BB1A0-1D74-422D-9F07-74EAF8F669FB}" type="pres">
      <dgm:prSet presAssocID="{8D941E99-E8C6-4EEF-B463-A70596ACE4E8}" presName="hierRoot2" presStyleCnt="0">
        <dgm:presLayoutVars>
          <dgm:hierBranch val="init"/>
        </dgm:presLayoutVars>
      </dgm:prSet>
      <dgm:spPr/>
    </dgm:pt>
    <dgm:pt modelId="{FA2CCD55-D267-4E13-8452-136EA34EDF07}" type="pres">
      <dgm:prSet presAssocID="{8D941E99-E8C6-4EEF-B463-A70596ACE4E8}" presName="rootComposite" presStyleCnt="0"/>
      <dgm:spPr/>
    </dgm:pt>
    <dgm:pt modelId="{CC9FAA10-624A-4C0A-9870-C1FB66EF07F2}" type="pres">
      <dgm:prSet presAssocID="{8D941E99-E8C6-4EEF-B463-A70596ACE4E8}" presName="rootText" presStyleLbl="node2" presStyleIdx="4" presStyleCnt="5" custScaleX="135421" custLinFactX="904" custLinFactNeighborX="100000" custLinFactNeighborY="2">
        <dgm:presLayoutVars>
          <dgm:chPref val="3"/>
        </dgm:presLayoutVars>
      </dgm:prSet>
      <dgm:spPr/>
    </dgm:pt>
    <dgm:pt modelId="{538B9497-FA8C-4C23-B0DE-9407881F024D}" type="pres">
      <dgm:prSet presAssocID="{8D941E99-E8C6-4EEF-B463-A70596ACE4E8}" presName="rootConnector" presStyleLbl="node2" presStyleIdx="4" presStyleCnt="5"/>
      <dgm:spPr/>
    </dgm:pt>
    <dgm:pt modelId="{70435F00-EEF8-4C32-926F-D458488DB424}" type="pres">
      <dgm:prSet presAssocID="{8D941E99-E8C6-4EEF-B463-A70596ACE4E8}" presName="hierChild4" presStyleCnt="0"/>
      <dgm:spPr/>
    </dgm:pt>
    <dgm:pt modelId="{7A827680-B6D7-4D96-BDDA-82EC29CF0C6A}" type="pres">
      <dgm:prSet presAssocID="{8D941E99-E8C6-4EEF-B463-A70596ACE4E8}" presName="hierChild5" presStyleCnt="0"/>
      <dgm:spPr/>
    </dgm:pt>
    <dgm:pt modelId="{77F356BA-582C-443B-AF42-7DA8390DC415}" type="pres">
      <dgm:prSet presAssocID="{9B39E12E-F780-4874-B946-F647C813FD43}" presName="hierChild3" presStyleCnt="0"/>
      <dgm:spPr/>
    </dgm:pt>
    <dgm:pt modelId="{E8E61C3E-B40D-46EF-B129-595AB1DA0CD3}" type="pres">
      <dgm:prSet presAssocID="{5B9A15F9-C602-491A-969C-B9E512013A36}" presName="hierRoot1" presStyleCnt="0">
        <dgm:presLayoutVars>
          <dgm:hierBranch val="init"/>
        </dgm:presLayoutVars>
      </dgm:prSet>
      <dgm:spPr/>
    </dgm:pt>
    <dgm:pt modelId="{73433903-FDFA-4510-93A0-196CB4B3EB41}" type="pres">
      <dgm:prSet presAssocID="{5B9A15F9-C602-491A-969C-B9E512013A36}" presName="rootComposite1" presStyleCnt="0"/>
      <dgm:spPr/>
    </dgm:pt>
    <dgm:pt modelId="{EA3D72E7-D373-4BD2-A799-454726E1559C}" type="pres">
      <dgm:prSet presAssocID="{5B9A15F9-C602-491A-969C-B9E512013A36}" presName="rootText1" presStyleLbl="node0" presStyleIdx="2" presStyleCnt="4" custScaleX="167730" custLinFactX="54933" custLinFactNeighborX="100000" custLinFactNeighborY="15696">
        <dgm:presLayoutVars>
          <dgm:chPref val="3"/>
        </dgm:presLayoutVars>
      </dgm:prSet>
      <dgm:spPr/>
    </dgm:pt>
    <dgm:pt modelId="{60518F89-6A67-4881-A617-9782580E3310}" type="pres">
      <dgm:prSet presAssocID="{5B9A15F9-C602-491A-969C-B9E512013A36}" presName="rootConnector1" presStyleLbl="node1" presStyleIdx="0" presStyleCnt="0"/>
      <dgm:spPr/>
    </dgm:pt>
    <dgm:pt modelId="{3D124730-53AC-4C2E-BAE1-4DB91F8FCC0F}" type="pres">
      <dgm:prSet presAssocID="{5B9A15F9-C602-491A-969C-B9E512013A36}" presName="hierChild2" presStyleCnt="0"/>
      <dgm:spPr/>
    </dgm:pt>
    <dgm:pt modelId="{A45E260E-CC4A-4171-B66D-3B756C4E02D2}" type="pres">
      <dgm:prSet presAssocID="{5B9A15F9-C602-491A-969C-B9E512013A36}" presName="hierChild3" presStyleCnt="0"/>
      <dgm:spPr/>
    </dgm:pt>
    <dgm:pt modelId="{15B7952E-1358-49D4-9AA7-81ADEC2DD2C1}" type="pres">
      <dgm:prSet presAssocID="{B73CF5E1-4C72-4588-BAC4-6ABD1094A6DC}" presName="hierRoot1" presStyleCnt="0">
        <dgm:presLayoutVars>
          <dgm:hierBranch val="init"/>
        </dgm:presLayoutVars>
      </dgm:prSet>
      <dgm:spPr/>
    </dgm:pt>
    <dgm:pt modelId="{09B08268-7576-4FAF-BFCE-D06285A871DB}" type="pres">
      <dgm:prSet presAssocID="{B73CF5E1-4C72-4588-BAC4-6ABD1094A6DC}" presName="rootComposite1" presStyleCnt="0"/>
      <dgm:spPr/>
    </dgm:pt>
    <dgm:pt modelId="{449734B9-EE3F-43C5-9A32-F26B36AFD352}" type="pres">
      <dgm:prSet presAssocID="{B73CF5E1-4C72-4588-BAC4-6ABD1094A6DC}" presName="rootText1" presStyleLbl="node0" presStyleIdx="3" presStyleCnt="4" custScaleX="159356" custLinFactY="42124" custLinFactNeighborX="-27797" custLinFactNeighborY="100000">
        <dgm:presLayoutVars>
          <dgm:chPref val="3"/>
        </dgm:presLayoutVars>
      </dgm:prSet>
      <dgm:spPr/>
    </dgm:pt>
    <dgm:pt modelId="{9BD14695-FCB8-4CC2-978B-1528B9170A96}" type="pres">
      <dgm:prSet presAssocID="{B73CF5E1-4C72-4588-BAC4-6ABD1094A6DC}" presName="rootConnector1" presStyleLbl="node1" presStyleIdx="0" presStyleCnt="0"/>
      <dgm:spPr/>
    </dgm:pt>
    <dgm:pt modelId="{43B54C9F-CA1C-4016-8597-4107720B65A2}" type="pres">
      <dgm:prSet presAssocID="{B73CF5E1-4C72-4588-BAC4-6ABD1094A6DC}" presName="hierChild2" presStyleCnt="0"/>
      <dgm:spPr/>
    </dgm:pt>
    <dgm:pt modelId="{DB907308-FFD0-432D-BE06-C319927F4BF6}" type="pres">
      <dgm:prSet presAssocID="{B73CF5E1-4C72-4588-BAC4-6ABD1094A6DC}" presName="hierChild3" presStyleCnt="0"/>
      <dgm:spPr/>
    </dgm:pt>
  </dgm:ptLst>
  <dgm:cxnLst>
    <dgm:cxn modelId="{FCA41107-1412-48A0-BE1E-F5F91B438BE5}" type="presOf" srcId="{5CF23843-16AA-42A0-A738-107C602E2ED3}" destId="{49184A33-6608-4F53-9D4D-61B16A2B7F49}" srcOrd="1" destOrd="0" presId="urn:microsoft.com/office/officeart/2005/8/layout/orgChart1"/>
    <dgm:cxn modelId="{40DB1F0C-1DF0-45C3-8A6E-6D3592B4368F}" srcId="{5F31F72D-DE0A-423D-8C2B-473582E17BDD}" destId="{B73CF5E1-4C72-4588-BAC4-6ABD1094A6DC}" srcOrd="3" destOrd="0" parTransId="{A4CB929F-13C6-442B-BA0C-DA593E3995F4}" sibTransId="{4C18B6A5-A5FB-42D5-983F-5C309180B701}"/>
    <dgm:cxn modelId="{8C689110-CE79-4612-834E-11045BBA471F}" type="presOf" srcId="{0E1DDE3C-AB6C-415C-872C-634B6A6950A7}" destId="{AD3660DE-1446-46AD-B947-A9A4D3A06421}" srcOrd="1" destOrd="0" presId="urn:microsoft.com/office/officeart/2005/8/layout/orgChart1"/>
    <dgm:cxn modelId="{C42E9E14-F46D-4A1D-817E-B67E3E029734}" srcId="{9B39E12E-F780-4874-B946-F647C813FD43}" destId="{8D941E99-E8C6-4EEF-B463-A70596ACE4E8}" srcOrd="1" destOrd="0" parTransId="{C1AFF193-1375-4BF3-AA64-DDB6909FC44D}" sibTransId="{E6970220-1331-439B-A37B-9B4D698BE618}"/>
    <dgm:cxn modelId="{C2062B1C-959F-40F3-8F07-30439E002159}" type="presOf" srcId="{4B94D73B-3C0D-41BD-AABF-253B2B3D83BD}" destId="{205624A8-8CEE-48CC-A4B5-B3D2968C1054}" srcOrd="0" destOrd="0" presId="urn:microsoft.com/office/officeart/2005/8/layout/orgChart1"/>
    <dgm:cxn modelId="{7F3B041F-7923-4ABA-925D-6BDEEB1DF39F}" srcId="{EB208B80-418E-4B42-95C9-B428BD13EF9E}" destId="{DCB1C706-6D38-4280-890E-DF0EFD62F917}" srcOrd="1" destOrd="0" parTransId="{ED226D31-7570-47D5-9158-CC4C947DE25B}" sibTransId="{BA313019-7AD5-4AA3-B61A-45D78109AAEC}"/>
    <dgm:cxn modelId="{FC502C20-035F-4E8A-9BDF-ABFEF4BE13EE}" srcId="{DCB1C706-6D38-4280-890E-DF0EFD62F917}" destId="{1B21459A-6F94-446E-9AF3-8E32AFD6B33D}" srcOrd="5" destOrd="0" parTransId="{F862A969-E972-4E63-A049-83BBAEB4D460}" sibTransId="{BAE4C97D-0C3E-418C-BE0A-2EF3CC1DEE1B}"/>
    <dgm:cxn modelId="{0EAC8A22-24C9-40C3-BE05-35BD438DFB21}" type="presOf" srcId="{5F31F72D-DE0A-423D-8C2B-473582E17BDD}" destId="{52381084-3711-41C9-9425-960D2700DA77}" srcOrd="0" destOrd="0" presId="urn:microsoft.com/office/officeart/2005/8/layout/orgChart1"/>
    <dgm:cxn modelId="{8C353F28-2555-4936-B26B-DCA259782DD1}" srcId="{EB208B80-418E-4B42-95C9-B428BD13EF9E}" destId="{95D7B940-6C7A-4F88-8210-75A291CF4BEA}" srcOrd="2" destOrd="0" parTransId="{2C0F1F82-12A2-4B70-9781-EE9651348CEA}" sibTransId="{0C5B5AE4-949C-46DB-A855-BC0AA599FA4B}"/>
    <dgm:cxn modelId="{9F7ABE2C-900D-4C80-9561-E5838CF544F7}" type="presOf" srcId="{5D6349B9-6AEA-4308-B03D-830B887346F9}" destId="{7931079A-A84C-4832-8D7E-D0E0CC8CE8A2}" srcOrd="0" destOrd="0" presId="urn:microsoft.com/office/officeart/2005/8/layout/orgChart1"/>
    <dgm:cxn modelId="{DC46DD2E-5A43-4FC7-A50A-25678510CCA0}" srcId="{DCB1C706-6D38-4280-890E-DF0EFD62F917}" destId="{58100065-743C-4D78-943E-2972120E1832}" srcOrd="4" destOrd="0" parTransId="{7E80C720-DA4B-48E2-BD92-85F863998091}" sibTransId="{0E1E30FD-4DAF-4A9D-844F-913835CEA255}"/>
    <dgm:cxn modelId="{F0EC4330-72BC-4F2D-8017-DFB38A9642B9}" type="presOf" srcId="{F862A969-E972-4E63-A049-83BBAEB4D460}" destId="{C13F2CE3-403E-45A2-A69C-8CF360072A1B}" srcOrd="0" destOrd="0" presId="urn:microsoft.com/office/officeart/2005/8/layout/orgChart1"/>
    <dgm:cxn modelId="{08396D30-6055-4E8F-AB95-B25B39951692}" srcId="{EB208B80-418E-4B42-95C9-B428BD13EF9E}" destId="{0DE60279-CCE5-4445-8339-7FDFF9B882E8}" srcOrd="0" destOrd="0" parTransId="{09B95940-5742-4252-B917-D6E72A79C718}" sibTransId="{B9A0B11E-5A06-4818-AA94-7EB83993EA2E}"/>
    <dgm:cxn modelId="{97C27C31-F310-43C7-AF62-B1F3FB095824}" type="presOf" srcId="{1B21459A-6F94-446E-9AF3-8E32AFD6B33D}" destId="{F47547CC-90BC-404E-BF54-D728EF06ED9B}" srcOrd="0" destOrd="0" presId="urn:microsoft.com/office/officeart/2005/8/layout/orgChart1"/>
    <dgm:cxn modelId="{ED8C6E33-0C22-4DF5-82B8-A9E8B48D2D7F}" type="presOf" srcId="{ED226D31-7570-47D5-9158-CC4C947DE25B}" destId="{1C36B2B0-C296-4981-95B7-6DD41F69FC8D}" srcOrd="0" destOrd="0" presId="urn:microsoft.com/office/officeart/2005/8/layout/orgChart1"/>
    <dgm:cxn modelId="{7362A136-4552-48B8-9D07-24AA8816FCBB}" srcId="{DCB1C706-6D38-4280-890E-DF0EFD62F917}" destId="{5E238AB7-9375-458F-A16D-070831AD522E}" srcOrd="3" destOrd="0" parTransId="{FBEA22C3-6D63-4550-9827-07D49B146322}" sibTransId="{EDDA87CC-F7CB-490E-A044-DF7C78FE6ED3}"/>
    <dgm:cxn modelId="{C327583B-9EBB-44B9-8C8B-B9E14AE3F86E}" type="presOf" srcId="{0B90A31A-0520-4D8C-BDC5-7A4729C3FCD1}" destId="{E58E581E-B8DA-4870-9517-69864E1BD21B}" srcOrd="0" destOrd="0" presId="urn:microsoft.com/office/officeart/2005/8/layout/orgChart1"/>
    <dgm:cxn modelId="{AD8F4A3D-225C-445C-884A-76F55930FF06}" type="presOf" srcId="{2C0F1F82-12A2-4B70-9781-EE9651348CEA}" destId="{0D74FA67-C5CD-4DE1-9DF5-4BA8C84E6C5F}" srcOrd="0" destOrd="0" presId="urn:microsoft.com/office/officeart/2005/8/layout/orgChart1"/>
    <dgm:cxn modelId="{152D075C-DE84-4F3B-B1E2-6866AD68F7ED}" type="presOf" srcId="{0E1DDE3C-AB6C-415C-872C-634B6A6950A7}" destId="{D23E0527-5A81-410E-87B6-9AF1D4FB51A6}" srcOrd="0" destOrd="0" presId="urn:microsoft.com/office/officeart/2005/8/layout/orgChart1"/>
    <dgm:cxn modelId="{466EA85C-3899-49FA-8DF7-31D34845D429}" type="presOf" srcId="{95D7B940-6C7A-4F88-8210-75A291CF4BEA}" destId="{6E7DD734-36A1-4965-85B2-E360FDFDB99A}" srcOrd="1" destOrd="0" presId="urn:microsoft.com/office/officeart/2005/8/layout/orgChart1"/>
    <dgm:cxn modelId="{010FD142-DB83-4AE3-80BD-8B737069D00D}" type="presOf" srcId="{5B9A15F9-C602-491A-969C-B9E512013A36}" destId="{60518F89-6A67-4881-A617-9782580E3310}" srcOrd="1" destOrd="0" presId="urn:microsoft.com/office/officeart/2005/8/layout/orgChart1"/>
    <dgm:cxn modelId="{AEBBD563-E045-41A0-9B45-549A6F9C8DFE}" type="presOf" srcId="{9B39E12E-F780-4874-B946-F647C813FD43}" destId="{6B4FAA7C-D2D3-41DC-8416-3C0CCF2BE731}" srcOrd="1" destOrd="0" presId="urn:microsoft.com/office/officeart/2005/8/layout/orgChart1"/>
    <dgm:cxn modelId="{AA120345-DFA0-469B-84F1-1D93425D40E3}" type="presOf" srcId="{95D7B940-6C7A-4F88-8210-75A291CF4BEA}" destId="{FA4D7180-0E37-4C55-BDAD-F55316B7F4CB}" srcOrd="0" destOrd="0" presId="urn:microsoft.com/office/officeart/2005/8/layout/orgChart1"/>
    <dgm:cxn modelId="{84B9A046-F33E-4581-A896-2AEA4F5EB3DB}" type="presOf" srcId="{A35E3ADE-4CB7-488E-9BC4-E37C21E86DDB}" destId="{D73D63D1-E020-4470-A3FA-E4F252A1BCE0}" srcOrd="0" destOrd="0" presId="urn:microsoft.com/office/officeart/2005/8/layout/orgChart1"/>
    <dgm:cxn modelId="{EDE3504C-BF17-4A76-9470-FBDC8AB6739E}" type="presOf" srcId="{FBEA22C3-6D63-4550-9827-07D49B146322}" destId="{2AA5F9AD-0EAB-46E7-8398-98F7D90ED415}" srcOrd="0" destOrd="0" presId="urn:microsoft.com/office/officeart/2005/8/layout/orgChart1"/>
    <dgm:cxn modelId="{6FE83B51-17F5-4E56-85FB-D6B05844402F}" type="presOf" srcId="{7E80C720-DA4B-48E2-BD92-85F863998091}" destId="{1D31074A-A1EE-42D9-AB21-8BA229579D1B}" srcOrd="0" destOrd="0" presId="urn:microsoft.com/office/officeart/2005/8/layout/orgChart1"/>
    <dgm:cxn modelId="{42908F76-9E0F-4DDE-9594-3CE4E42DA222}" type="presOf" srcId="{71FFC921-4140-4602-B345-DBBCDF72BE6B}" destId="{4061E4CE-D697-4F55-AC5F-4D02D7DC3CEB}" srcOrd="0" destOrd="0" presId="urn:microsoft.com/office/officeart/2005/8/layout/orgChart1"/>
    <dgm:cxn modelId="{F366FC7C-E192-43A7-A26D-E20C2348A6CB}" type="presOf" srcId="{0F095F1A-27B3-4C11-B023-A3289CEBD809}" destId="{5E3AEAEE-51C9-41E0-970D-DD2BF42F3C27}" srcOrd="0" destOrd="0" presId="urn:microsoft.com/office/officeart/2005/8/layout/orgChart1"/>
    <dgm:cxn modelId="{7EBE5383-456A-44AD-9C51-D1754B8BE5EB}" type="presOf" srcId="{8D941E99-E8C6-4EEF-B463-A70596ACE4E8}" destId="{538B9497-FA8C-4C23-B0DE-9407881F024D}" srcOrd="1" destOrd="0" presId="urn:microsoft.com/office/officeart/2005/8/layout/orgChart1"/>
    <dgm:cxn modelId="{8DD91489-2F0E-4C20-8E2F-21B7631E0E58}" srcId="{5F31F72D-DE0A-423D-8C2B-473582E17BDD}" destId="{EB208B80-418E-4B42-95C9-B428BD13EF9E}" srcOrd="0" destOrd="0" parTransId="{2D987EFD-CA9C-41AE-9DCE-50622A3F15C0}" sibTransId="{AF27C118-89C5-4CB5-8F52-703FFD172365}"/>
    <dgm:cxn modelId="{7732CE93-224B-4A22-BFBE-4777DDDC1D50}" type="presOf" srcId="{B73CF5E1-4C72-4588-BAC4-6ABD1094A6DC}" destId="{9BD14695-FCB8-4CC2-978B-1528B9170A96}" srcOrd="1" destOrd="0" presId="urn:microsoft.com/office/officeart/2005/8/layout/orgChart1"/>
    <dgm:cxn modelId="{5DDB23A3-5A7C-4F57-97ED-DEDFB1DA20B3}" srcId="{5F31F72D-DE0A-423D-8C2B-473582E17BDD}" destId="{9B39E12E-F780-4874-B946-F647C813FD43}" srcOrd="1" destOrd="0" parTransId="{56FA6206-91F3-4FD4-AD51-6CB16B2F44F7}" sibTransId="{D4233B28-F2C9-4EA0-B2A5-65D4BA6EF215}"/>
    <dgm:cxn modelId="{8AA319A7-72F8-409F-BEA7-BB7169E8A050}" type="presOf" srcId="{5E238AB7-9375-458F-A16D-070831AD522E}" destId="{3C791F9F-F14F-4B0C-B8F3-F6190EDE78B7}" srcOrd="1" destOrd="0" presId="urn:microsoft.com/office/officeart/2005/8/layout/orgChart1"/>
    <dgm:cxn modelId="{ED07B2A8-0123-41E7-823A-A5A0075BF07A}" type="presOf" srcId="{5B9A15F9-C602-491A-969C-B9E512013A36}" destId="{EA3D72E7-D373-4BD2-A799-454726E1559C}" srcOrd="0" destOrd="0" presId="urn:microsoft.com/office/officeart/2005/8/layout/orgChart1"/>
    <dgm:cxn modelId="{3E0CA0AE-5929-4417-82A9-F0CCF0548438}" type="presOf" srcId="{9B39E12E-F780-4874-B946-F647C813FD43}" destId="{6BC715B5-B738-4D95-8A70-7CF9D59C0F8A}" srcOrd="0" destOrd="0" presId="urn:microsoft.com/office/officeart/2005/8/layout/orgChart1"/>
    <dgm:cxn modelId="{028EA8AE-9135-47C9-B32A-AEC792C9079B}" type="presOf" srcId="{1B21459A-6F94-446E-9AF3-8E32AFD6B33D}" destId="{C65F6C0D-CCD8-4D91-84B9-8DB69C97FB8D}" srcOrd="1" destOrd="0" presId="urn:microsoft.com/office/officeart/2005/8/layout/orgChart1"/>
    <dgm:cxn modelId="{6027AEB0-7D50-4517-8274-5CEA0CE420EA}" type="presOf" srcId="{71FFC921-4140-4602-B345-DBBCDF72BE6B}" destId="{E08DA3B7-1CB7-49C1-9DAA-50A11461124F}" srcOrd="1" destOrd="0" presId="urn:microsoft.com/office/officeart/2005/8/layout/orgChart1"/>
    <dgm:cxn modelId="{0A5F36B2-5822-41C3-BD9E-10463927BFA8}" type="presOf" srcId="{58100065-743C-4D78-943E-2972120E1832}" destId="{46DE1FE5-68C9-4B01-B8E9-E304199998A6}" srcOrd="0" destOrd="0" presId="urn:microsoft.com/office/officeart/2005/8/layout/orgChart1"/>
    <dgm:cxn modelId="{0E3B1BB8-0143-4C2D-BA72-C15260431A92}" type="presOf" srcId="{5E238AB7-9375-458F-A16D-070831AD522E}" destId="{CC21772E-FC9D-4382-898C-008393D17AEC}" srcOrd="0" destOrd="0" presId="urn:microsoft.com/office/officeart/2005/8/layout/orgChart1"/>
    <dgm:cxn modelId="{699330BA-6E64-4887-8B1B-3A0B95D05DE9}" type="presOf" srcId="{EB208B80-418E-4B42-95C9-B428BD13EF9E}" destId="{88615D06-5EBB-4EED-981E-48EE52C6ABB1}" srcOrd="1" destOrd="0" presId="urn:microsoft.com/office/officeart/2005/8/layout/orgChart1"/>
    <dgm:cxn modelId="{6CAA9DBE-5F8F-4E62-B74F-A4237CDE9B0A}" srcId="{DCB1C706-6D38-4280-890E-DF0EFD62F917}" destId="{A35E3ADE-4CB7-488E-9BC4-E37C21E86DDB}" srcOrd="1" destOrd="0" parTransId="{5D6349B9-6AEA-4308-B03D-830B887346F9}" sibTransId="{BED30228-44F1-4360-BFBC-1809E0BDBD7C}"/>
    <dgm:cxn modelId="{EA66FCC2-CCB5-47D2-A3AC-D2814FA89252}" type="presOf" srcId="{B73CF5E1-4C72-4588-BAC4-6ABD1094A6DC}" destId="{449734B9-EE3F-43C5-9A32-F26B36AFD352}" srcOrd="0" destOrd="0" presId="urn:microsoft.com/office/officeart/2005/8/layout/orgChart1"/>
    <dgm:cxn modelId="{397C72C8-84BF-41E3-A362-70B5F5C35BCD}" type="presOf" srcId="{8D941E99-E8C6-4EEF-B463-A70596ACE4E8}" destId="{CC9FAA10-624A-4C0A-9870-C1FB66EF07F2}" srcOrd="0" destOrd="0" presId="urn:microsoft.com/office/officeart/2005/8/layout/orgChart1"/>
    <dgm:cxn modelId="{5935EAD1-4D48-479F-8078-09D2E9BAB47B}" srcId="{DCB1C706-6D38-4280-890E-DF0EFD62F917}" destId="{5CF23843-16AA-42A0-A738-107C602E2ED3}" srcOrd="0" destOrd="0" parTransId="{0F095F1A-27B3-4C11-B023-A3289CEBD809}" sibTransId="{704D907C-50D8-459F-9C88-B4BCC0355320}"/>
    <dgm:cxn modelId="{75818DD8-9D20-4C98-9235-940E7EF91784}" srcId="{DCB1C706-6D38-4280-890E-DF0EFD62F917}" destId="{0E1DDE3C-AB6C-415C-872C-634B6A6950A7}" srcOrd="2" destOrd="0" parTransId="{4B94D73B-3C0D-41BD-AABF-253B2B3D83BD}" sibTransId="{CE11524C-27C0-42E9-9887-6B504E9B0500}"/>
    <dgm:cxn modelId="{70E240DB-FE2C-4018-8C85-6BDBC4379E33}" type="presOf" srcId="{09B95940-5742-4252-B917-D6E72A79C718}" destId="{EEEB1AA8-4FA0-41B4-9EF1-ECEA2DAFECB6}" srcOrd="0" destOrd="0" presId="urn:microsoft.com/office/officeart/2005/8/layout/orgChart1"/>
    <dgm:cxn modelId="{0CF6FEE0-97EC-47D3-A15A-2123A761AF74}" type="presOf" srcId="{A35E3ADE-4CB7-488E-9BC4-E37C21E86DDB}" destId="{DC97C913-9C18-4E69-BDF5-F8BC2B1BAA04}" srcOrd="1" destOrd="0" presId="urn:microsoft.com/office/officeart/2005/8/layout/orgChart1"/>
    <dgm:cxn modelId="{2CB628E2-7FD5-43CA-A849-8FBC9004D533}" type="presOf" srcId="{0DE60279-CCE5-4445-8339-7FDFF9B882E8}" destId="{7917D5C1-BA7C-4B93-B6FA-4EF880383F9B}" srcOrd="1" destOrd="0" presId="urn:microsoft.com/office/officeart/2005/8/layout/orgChart1"/>
    <dgm:cxn modelId="{E641A6E5-56BF-4DEA-9C9A-6860EAE16072}" type="presOf" srcId="{DCB1C706-6D38-4280-890E-DF0EFD62F917}" destId="{814704B0-4D8E-4951-AD3A-CA36BFC645FF}" srcOrd="1" destOrd="0" presId="urn:microsoft.com/office/officeart/2005/8/layout/orgChart1"/>
    <dgm:cxn modelId="{F32010E8-8A8B-47FB-92A5-3508EA4AADE0}" srcId="{9B39E12E-F780-4874-B946-F647C813FD43}" destId="{71FFC921-4140-4602-B345-DBBCDF72BE6B}" srcOrd="0" destOrd="0" parTransId="{0B90A31A-0520-4D8C-BDC5-7A4729C3FCD1}" sibTransId="{FDA37F87-D8BA-4D11-96A3-A195CDE4D170}"/>
    <dgm:cxn modelId="{28D182ED-70A7-4742-8413-82EA28033F9D}" type="presOf" srcId="{DCB1C706-6D38-4280-890E-DF0EFD62F917}" destId="{8CF947F8-22A4-45F8-B013-37EB7581984E}" srcOrd="0" destOrd="0" presId="urn:microsoft.com/office/officeart/2005/8/layout/orgChart1"/>
    <dgm:cxn modelId="{752837F4-4C13-42E8-9C9E-F65ABC50B492}" srcId="{5F31F72D-DE0A-423D-8C2B-473582E17BDD}" destId="{5B9A15F9-C602-491A-969C-B9E512013A36}" srcOrd="2" destOrd="0" parTransId="{C4DE7EE8-CB4E-4753-B513-B34880FA2385}" sibTransId="{8ADE01FB-3750-49BC-AF60-46AD06B9F4DE}"/>
    <dgm:cxn modelId="{578F08F8-E9FA-4C52-8F18-63EC8F41AB49}" type="presOf" srcId="{EB208B80-418E-4B42-95C9-B428BD13EF9E}" destId="{FA7F8AD3-D5E2-479F-BDD2-ED3B186EB2C4}" srcOrd="0" destOrd="0" presId="urn:microsoft.com/office/officeart/2005/8/layout/orgChart1"/>
    <dgm:cxn modelId="{1B27FBF9-8510-4A4C-BE7B-D64B243C0635}" type="presOf" srcId="{0DE60279-CCE5-4445-8339-7FDFF9B882E8}" destId="{B2F615B0-6230-4229-ACAD-55F59B82D1E7}" srcOrd="0" destOrd="0" presId="urn:microsoft.com/office/officeart/2005/8/layout/orgChart1"/>
    <dgm:cxn modelId="{94491CFC-23C6-4BCD-9696-89D3EF6D569D}" type="presOf" srcId="{58100065-743C-4D78-943E-2972120E1832}" destId="{1C38076D-6DF5-422C-A505-777B38F6C555}" srcOrd="1" destOrd="0" presId="urn:microsoft.com/office/officeart/2005/8/layout/orgChart1"/>
    <dgm:cxn modelId="{000359FC-1041-4AFA-A95D-2BA93DDEEB0B}" type="presOf" srcId="{5CF23843-16AA-42A0-A738-107C602E2ED3}" destId="{D1B1C9D4-D020-458B-951C-DE7C7F17C8B1}" srcOrd="0" destOrd="0" presId="urn:microsoft.com/office/officeart/2005/8/layout/orgChart1"/>
    <dgm:cxn modelId="{6584E8FD-61EB-4AB3-BDCF-A9B846B69FD4}" type="presOf" srcId="{C1AFF193-1375-4BF3-AA64-DDB6909FC44D}" destId="{92221AD6-FD1C-4A7C-802C-3DD47296ED82}" srcOrd="0" destOrd="0" presId="urn:microsoft.com/office/officeart/2005/8/layout/orgChart1"/>
    <dgm:cxn modelId="{B6500E30-5ECE-4C31-A4B1-E451C095325A}" type="presParOf" srcId="{52381084-3711-41C9-9425-960D2700DA77}" destId="{D2F8D3B0-FA67-4FD2-AD21-AB92E821A832}" srcOrd="0" destOrd="0" presId="urn:microsoft.com/office/officeart/2005/8/layout/orgChart1"/>
    <dgm:cxn modelId="{FDB60D50-E8E9-48A6-81F4-82E140F51819}" type="presParOf" srcId="{D2F8D3B0-FA67-4FD2-AD21-AB92E821A832}" destId="{F1E94251-724C-4C29-A532-DEDECCF266C0}" srcOrd="0" destOrd="0" presId="urn:microsoft.com/office/officeart/2005/8/layout/orgChart1"/>
    <dgm:cxn modelId="{39337994-8371-40AF-B6ED-C32F5E1B7043}" type="presParOf" srcId="{F1E94251-724C-4C29-A532-DEDECCF266C0}" destId="{FA7F8AD3-D5E2-479F-BDD2-ED3B186EB2C4}" srcOrd="0" destOrd="0" presId="urn:microsoft.com/office/officeart/2005/8/layout/orgChart1"/>
    <dgm:cxn modelId="{DDA6C052-22B6-439D-9FBD-A1784EFB4DC8}" type="presParOf" srcId="{F1E94251-724C-4C29-A532-DEDECCF266C0}" destId="{88615D06-5EBB-4EED-981E-48EE52C6ABB1}" srcOrd="1" destOrd="0" presId="urn:microsoft.com/office/officeart/2005/8/layout/orgChart1"/>
    <dgm:cxn modelId="{FA9E01AF-7C7F-46E7-AD4E-9D2410A7D327}" type="presParOf" srcId="{D2F8D3B0-FA67-4FD2-AD21-AB92E821A832}" destId="{7549D6EE-9235-4DD6-AD98-A697B3E3E028}" srcOrd="1" destOrd="0" presId="urn:microsoft.com/office/officeart/2005/8/layout/orgChart1"/>
    <dgm:cxn modelId="{FAE7EE79-611A-43AD-B513-EAE42C051D4B}" type="presParOf" srcId="{7549D6EE-9235-4DD6-AD98-A697B3E3E028}" destId="{EEEB1AA8-4FA0-41B4-9EF1-ECEA2DAFECB6}" srcOrd="0" destOrd="0" presId="urn:microsoft.com/office/officeart/2005/8/layout/orgChart1"/>
    <dgm:cxn modelId="{532DFC65-CE77-40FC-A8E7-C4785886C302}" type="presParOf" srcId="{7549D6EE-9235-4DD6-AD98-A697B3E3E028}" destId="{0751D799-7D84-4A07-8481-7257CFD6BE2F}" srcOrd="1" destOrd="0" presId="urn:microsoft.com/office/officeart/2005/8/layout/orgChart1"/>
    <dgm:cxn modelId="{3E5D1E17-51AF-4657-94A1-E656C8A811CC}" type="presParOf" srcId="{0751D799-7D84-4A07-8481-7257CFD6BE2F}" destId="{176A2646-B11B-4FE6-BAC1-7CCF8CB292E1}" srcOrd="0" destOrd="0" presId="urn:microsoft.com/office/officeart/2005/8/layout/orgChart1"/>
    <dgm:cxn modelId="{EECE4433-3F12-406C-8A88-B78F9865B799}" type="presParOf" srcId="{176A2646-B11B-4FE6-BAC1-7CCF8CB292E1}" destId="{B2F615B0-6230-4229-ACAD-55F59B82D1E7}" srcOrd="0" destOrd="0" presId="urn:microsoft.com/office/officeart/2005/8/layout/orgChart1"/>
    <dgm:cxn modelId="{D6BB45A5-D838-4302-80BB-86B674F6751F}" type="presParOf" srcId="{176A2646-B11B-4FE6-BAC1-7CCF8CB292E1}" destId="{7917D5C1-BA7C-4B93-B6FA-4EF880383F9B}" srcOrd="1" destOrd="0" presId="urn:microsoft.com/office/officeart/2005/8/layout/orgChart1"/>
    <dgm:cxn modelId="{A8E17513-F822-4DF7-8F69-E4A1DC54C2F9}" type="presParOf" srcId="{0751D799-7D84-4A07-8481-7257CFD6BE2F}" destId="{723F0096-33A9-40F0-BE74-24547F439A9D}" srcOrd="1" destOrd="0" presId="urn:microsoft.com/office/officeart/2005/8/layout/orgChart1"/>
    <dgm:cxn modelId="{A02B4C24-4917-4ADB-B971-10534814D553}" type="presParOf" srcId="{0751D799-7D84-4A07-8481-7257CFD6BE2F}" destId="{4275DDE6-CCDA-4BCE-92C9-0B80FF62D4FE}" srcOrd="2" destOrd="0" presId="urn:microsoft.com/office/officeart/2005/8/layout/orgChart1"/>
    <dgm:cxn modelId="{A114FBD7-6A3F-4BED-B81A-4A01E48DF065}" type="presParOf" srcId="{7549D6EE-9235-4DD6-AD98-A697B3E3E028}" destId="{1C36B2B0-C296-4981-95B7-6DD41F69FC8D}" srcOrd="2" destOrd="0" presId="urn:microsoft.com/office/officeart/2005/8/layout/orgChart1"/>
    <dgm:cxn modelId="{43532781-7D6B-4DB2-B3F7-BFAC0E48128A}" type="presParOf" srcId="{7549D6EE-9235-4DD6-AD98-A697B3E3E028}" destId="{A68386C9-9F56-42CC-8EAC-8791F07AE7DD}" srcOrd="3" destOrd="0" presId="urn:microsoft.com/office/officeart/2005/8/layout/orgChart1"/>
    <dgm:cxn modelId="{37D8E567-A589-4F35-8C12-6D70A341BE74}" type="presParOf" srcId="{A68386C9-9F56-42CC-8EAC-8791F07AE7DD}" destId="{810806B4-B01D-4587-AFDA-73296E9854F3}" srcOrd="0" destOrd="0" presId="urn:microsoft.com/office/officeart/2005/8/layout/orgChart1"/>
    <dgm:cxn modelId="{313CFACB-F77D-4DA2-9573-FC635D22287E}" type="presParOf" srcId="{810806B4-B01D-4587-AFDA-73296E9854F3}" destId="{8CF947F8-22A4-45F8-B013-37EB7581984E}" srcOrd="0" destOrd="0" presId="urn:microsoft.com/office/officeart/2005/8/layout/orgChart1"/>
    <dgm:cxn modelId="{10781FDB-C857-4B77-94D5-82285E4DB5E1}" type="presParOf" srcId="{810806B4-B01D-4587-AFDA-73296E9854F3}" destId="{814704B0-4D8E-4951-AD3A-CA36BFC645FF}" srcOrd="1" destOrd="0" presId="urn:microsoft.com/office/officeart/2005/8/layout/orgChart1"/>
    <dgm:cxn modelId="{E3AE384B-7697-4F49-A087-C97BA4B4DEAB}" type="presParOf" srcId="{A68386C9-9F56-42CC-8EAC-8791F07AE7DD}" destId="{1E995830-FE0B-475B-A6A7-818EB41A572B}" srcOrd="1" destOrd="0" presId="urn:microsoft.com/office/officeart/2005/8/layout/orgChart1"/>
    <dgm:cxn modelId="{57065450-476C-47B1-A257-0B04B5637A3B}" type="presParOf" srcId="{1E995830-FE0B-475B-A6A7-818EB41A572B}" destId="{5E3AEAEE-51C9-41E0-970D-DD2BF42F3C27}" srcOrd="0" destOrd="0" presId="urn:microsoft.com/office/officeart/2005/8/layout/orgChart1"/>
    <dgm:cxn modelId="{CFBBEEC0-4674-4F8A-B723-7A3814EDAF2A}" type="presParOf" srcId="{1E995830-FE0B-475B-A6A7-818EB41A572B}" destId="{A45EA980-1AE7-46CB-B2F5-D06BDC29A78A}" srcOrd="1" destOrd="0" presId="urn:microsoft.com/office/officeart/2005/8/layout/orgChart1"/>
    <dgm:cxn modelId="{42F9DD8E-BB18-4D08-BDBE-8A316D2FB7BD}" type="presParOf" srcId="{A45EA980-1AE7-46CB-B2F5-D06BDC29A78A}" destId="{30A5AF9E-092B-46A5-B684-71C8C8F1CF53}" srcOrd="0" destOrd="0" presId="urn:microsoft.com/office/officeart/2005/8/layout/orgChart1"/>
    <dgm:cxn modelId="{5461528B-6EBF-4793-B38F-922D6E7786BE}" type="presParOf" srcId="{30A5AF9E-092B-46A5-B684-71C8C8F1CF53}" destId="{D1B1C9D4-D020-458B-951C-DE7C7F17C8B1}" srcOrd="0" destOrd="0" presId="urn:microsoft.com/office/officeart/2005/8/layout/orgChart1"/>
    <dgm:cxn modelId="{9784AF7C-0F92-4B56-8376-CEF95027AEC5}" type="presParOf" srcId="{30A5AF9E-092B-46A5-B684-71C8C8F1CF53}" destId="{49184A33-6608-4F53-9D4D-61B16A2B7F49}" srcOrd="1" destOrd="0" presId="urn:microsoft.com/office/officeart/2005/8/layout/orgChart1"/>
    <dgm:cxn modelId="{B5C15E8F-3BC3-431D-8F0B-DE13C5008B94}" type="presParOf" srcId="{A45EA980-1AE7-46CB-B2F5-D06BDC29A78A}" destId="{B1527D76-C277-462A-9838-4A8C6FBF1347}" srcOrd="1" destOrd="0" presId="urn:microsoft.com/office/officeart/2005/8/layout/orgChart1"/>
    <dgm:cxn modelId="{FC986D21-9BC8-4BB7-88D4-469334345E3D}" type="presParOf" srcId="{A45EA980-1AE7-46CB-B2F5-D06BDC29A78A}" destId="{E8BBCC3B-84A1-4BCA-88AD-6AE8C8B11260}" srcOrd="2" destOrd="0" presId="urn:microsoft.com/office/officeart/2005/8/layout/orgChart1"/>
    <dgm:cxn modelId="{AD322EC1-CF00-4ECA-BBC7-62EB3EDDC835}" type="presParOf" srcId="{1E995830-FE0B-475B-A6A7-818EB41A572B}" destId="{7931079A-A84C-4832-8D7E-D0E0CC8CE8A2}" srcOrd="2" destOrd="0" presId="urn:microsoft.com/office/officeart/2005/8/layout/orgChart1"/>
    <dgm:cxn modelId="{A275C7CE-B802-4638-B4DC-FC1231C2D82B}" type="presParOf" srcId="{1E995830-FE0B-475B-A6A7-818EB41A572B}" destId="{B89BCA5F-9B57-4033-8584-BDB865442C0F}" srcOrd="3" destOrd="0" presId="urn:microsoft.com/office/officeart/2005/8/layout/orgChart1"/>
    <dgm:cxn modelId="{F313A29F-7A8E-4E33-9895-154179F43C72}" type="presParOf" srcId="{B89BCA5F-9B57-4033-8584-BDB865442C0F}" destId="{5E78DF06-F709-4A27-BA00-99B79B3FB82A}" srcOrd="0" destOrd="0" presId="urn:microsoft.com/office/officeart/2005/8/layout/orgChart1"/>
    <dgm:cxn modelId="{C617BE6A-A37B-4609-B749-A53799166C6E}" type="presParOf" srcId="{5E78DF06-F709-4A27-BA00-99B79B3FB82A}" destId="{D73D63D1-E020-4470-A3FA-E4F252A1BCE0}" srcOrd="0" destOrd="0" presId="urn:microsoft.com/office/officeart/2005/8/layout/orgChart1"/>
    <dgm:cxn modelId="{46508851-5592-4D94-9F95-96D7091F6B6C}" type="presParOf" srcId="{5E78DF06-F709-4A27-BA00-99B79B3FB82A}" destId="{DC97C913-9C18-4E69-BDF5-F8BC2B1BAA04}" srcOrd="1" destOrd="0" presId="urn:microsoft.com/office/officeart/2005/8/layout/orgChart1"/>
    <dgm:cxn modelId="{B7EF38F9-C1AA-4300-A192-89D90804A5FA}" type="presParOf" srcId="{B89BCA5F-9B57-4033-8584-BDB865442C0F}" destId="{82063431-9980-4FCC-AF81-9173CD59D4C2}" srcOrd="1" destOrd="0" presId="urn:microsoft.com/office/officeart/2005/8/layout/orgChart1"/>
    <dgm:cxn modelId="{7AC223D8-1294-4FD3-A5FE-EB9E4AD6E4A2}" type="presParOf" srcId="{B89BCA5F-9B57-4033-8584-BDB865442C0F}" destId="{6DEA6C88-68B9-44C2-8080-442DAE1C315D}" srcOrd="2" destOrd="0" presId="urn:microsoft.com/office/officeart/2005/8/layout/orgChart1"/>
    <dgm:cxn modelId="{B0D03C29-2EC2-4F25-9B22-A512A4D8576F}" type="presParOf" srcId="{1E995830-FE0B-475B-A6A7-818EB41A572B}" destId="{205624A8-8CEE-48CC-A4B5-B3D2968C1054}" srcOrd="4" destOrd="0" presId="urn:microsoft.com/office/officeart/2005/8/layout/orgChart1"/>
    <dgm:cxn modelId="{40420BF3-9594-49D2-B45C-3DF2D724FE31}" type="presParOf" srcId="{1E995830-FE0B-475B-A6A7-818EB41A572B}" destId="{74409CC4-64C4-4E28-B624-07C01C17A996}" srcOrd="5" destOrd="0" presId="urn:microsoft.com/office/officeart/2005/8/layout/orgChart1"/>
    <dgm:cxn modelId="{8841DD23-77DA-43F0-A804-97E404B13299}" type="presParOf" srcId="{74409CC4-64C4-4E28-B624-07C01C17A996}" destId="{1296EB81-BE4D-474E-A5AF-6E9BAEE129F4}" srcOrd="0" destOrd="0" presId="urn:microsoft.com/office/officeart/2005/8/layout/orgChart1"/>
    <dgm:cxn modelId="{6095F964-050E-4389-AE03-9F97C9B65ECE}" type="presParOf" srcId="{1296EB81-BE4D-474E-A5AF-6E9BAEE129F4}" destId="{D23E0527-5A81-410E-87B6-9AF1D4FB51A6}" srcOrd="0" destOrd="0" presId="urn:microsoft.com/office/officeart/2005/8/layout/orgChart1"/>
    <dgm:cxn modelId="{1E0DC228-7066-408B-BD90-7AC76A05B35A}" type="presParOf" srcId="{1296EB81-BE4D-474E-A5AF-6E9BAEE129F4}" destId="{AD3660DE-1446-46AD-B947-A9A4D3A06421}" srcOrd="1" destOrd="0" presId="urn:microsoft.com/office/officeart/2005/8/layout/orgChart1"/>
    <dgm:cxn modelId="{09DFFB6A-DB4E-451B-BAD8-67B438F0835D}" type="presParOf" srcId="{74409CC4-64C4-4E28-B624-07C01C17A996}" destId="{009AA882-F4BD-4AB2-8E52-2FBB5EE6E390}" srcOrd="1" destOrd="0" presId="urn:microsoft.com/office/officeart/2005/8/layout/orgChart1"/>
    <dgm:cxn modelId="{98CAAC6C-2C54-494B-B303-D1FF3A523B6D}" type="presParOf" srcId="{74409CC4-64C4-4E28-B624-07C01C17A996}" destId="{4B430265-7341-4CD3-8CAA-1DDA6CE04A26}" srcOrd="2" destOrd="0" presId="urn:microsoft.com/office/officeart/2005/8/layout/orgChart1"/>
    <dgm:cxn modelId="{2C3C02C2-FFB1-4E35-9FC3-5065FC6DC8EB}" type="presParOf" srcId="{1E995830-FE0B-475B-A6A7-818EB41A572B}" destId="{2AA5F9AD-0EAB-46E7-8398-98F7D90ED415}" srcOrd="6" destOrd="0" presId="urn:microsoft.com/office/officeart/2005/8/layout/orgChart1"/>
    <dgm:cxn modelId="{714D5569-3EAB-4024-B922-91C29A6AD7D8}" type="presParOf" srcId="{1E995830-FE0B-475B-A6A7-818EB41A572B}" destId="{5DE565F9-3505-41CF-89AD-783271BA6478}" srcOrd="7" destOrd="0" presId="urn:microsoft.com/office/officeart/2005/8/layout/orgChart1"/>
    <dgm:cxn modelId="{4DF6215B-86AF-41C6-9ABA-3A5D56232ED3}" type="presParOf" srcId="{5DE565F9-3505-41CF-89AD-783271BA6478}" destId="{92A444F2-8BF6-41DF-B55F-2DA9B094DEE4}" srcOrd="0" destOrd="0" presId="urn:microsoft.com/office/officeart/2005/8/layout/orgChart1"/>
    <dgm:cxn modelId="{4D2FCED1-6141-4534-A255-5C961981D561}" type="presParOf" srcId="{92A444F2-8BF6-41DF-B55F-2DA9B094DEE4}" destId="{CC21772E-FC9D-4382-898C-008393D17AEC}" srcOrd="0" destOrd="0" presId="urn:microsoft.com/office/officeart/2005/8/layout/orgChart1"/>
    <dgm:cxn modelId="{606123C3-094D-4015-B84F-20E970F958A4}" type="presParOf" srcId="{92A444F2-8BF6-41DF-B55F-2DA9B094DEE4}" destId="{3C791F9F-F14F-4B0C-B8F3-F6190EDE78B7}" srcOrd="1" destOrd="0" presId="urn:microsoft.com/office/officeart/2005/8/layout/orgChart1"/>
    <dgm:cxn modelId="{0431E630-F480-45FE-A72D-254CB278104E}" type="presParOf" srcId="{5DE565F9-3505-41CF-89AD-783271BA6478}" destId="{E5E45C7F-C4FB-4DF7-94E5-8A882503F607}" srcOrd="1" destOrd="0" presId="urn:microsoft.com/office/officeart/2005/8/layout/orgChart1"/>
    <dgm:cxn modelId="{755AC421-382E-4E28-8178-0F7D24C0770D}" type="presParOf" srcId="{5DE565F9-3505-41CF-89AD-783271BA6478}" destId="{E621708B-4253-4AEB-8CA5-6F3671A8C44B}" srcOrd="2" destOrd="0" presId="urn:microsoft.com/office/officeart/2005/8/layout/orgChart1"/>
    <dgm:cxn modelId="{233217DE-01C2-4BE5-B453-2A5D190A48F8}" type="presParOf" srcId="{1E995830-FE0B-475B-A6A7-818EB41A572B}" destId="{1D31074A-A1EE-42D9-AB21-8BA229579D1B}" srcOrd="8" destOrd="0" presId="urn:microsoft.com/office/officeart/2005/8/layout/orgChart1"/>
    <dgm:cxn modelId="{CE48F52B-5557-4554-A6B8-27BED5C6FB3F}" type="presParOf" srcId="{1E995830-FE0B-475B-A6A7-818EB41A572B}" destId="{16FA84E3-29B8-439D-9261-673B60802AC4}" srcOrd="9" destOrd="0" presId="urn:microsoft.com/office/officeart/2005/8/layout/orgChart1"/>
    <dgm:cxn modelId="{A97722B7-BA69-4690-962B-18E4509060E2}" type="presParOf" srcId="{16FA84E3-29B8-439D-9261-673B60802AC4}" destId="{C014CA05-E6F5-4E67-84BD-273C2E2D998F}" srcOrd="0" destOrd="0" presId="urn:microsoft.com/office/officeart/2005/8/layout/orgChart1"/>
    <dgm:cxn modelId="{BF304AC7-68A0-45FE-966F-6E52BCFD9026}" type="presParOf" srcId="{C014CA05-E6F5-4E67-84BD-273C2E2D998F}" destId="{46DE1FE5-68C9-4B01-B8E9-E304199998A6}" srcOrd="0" destOrd="0" presId="urn:microsoft.com/office/officeart/2005/8/layout/orgChart1"/>
    <dgm:cxn modelId="{8CBCEAFB-2332-4FBD-AEC0-E607B1F89D92}" type="presParOf" srcId="{C014CA05-E6F5-4E67-84BD-273C2E2D998F}" destId="{1C38076D-6DF5-422C-A505-777B38F6C555}" srcOrd="1" destOrd="0" presId="urn:microsoft.com/office/officeart/2005/8/layout/orgChart1"/>
    <dgm:cxn modelId="{08BA7736-0135-4FB7-8647-88351748A230}" type="presParOf" srcId="{16FA84E3-29B8-439D-9261-673B60802AC4}" destId="{8B56DF60-B7BB-4C07-9D23-A231D8069423}" srcOrd="1" destOrd="0" presId="urn:microsoft.com/office/officeart/2005/8/layout/orgChart1"/>
    <dgm:cxn modelId="{7EBA55CE-3ADA-45DC-AF95-9FC83C5536B7}" type="presParOf" srcId="{16FA84E3-29B8-439D-9261-673B60802AC4}" destId="{1D289599-CF04-4BDF-9887-29755F34676A}" srcOrd="2" destOrd="0" presId="urn:microsoft.com/office/officeart/2005/8/layout/orgChart1"/>
    <dgm:cxn modelId="{897D886A-8BFA-4BA0-B6AC-A55118191E61}" type="presParOf" srcId="{1E995830-FE0B-475B-A6A7-818EB41A572B}" destId="{C13F2CE3-403E-45A2-A69C-8CF360072A1B}" srcOrd="10" destOrd="0" presId="urn:microsoft.com/office/officeart/2005/8/layout/orgChart1"/>
    <dgm:cxn modelId="{A453AACA-F5AF-458F-A29B-8FC8C978BE8C}" type="presParOf" srcId="{1E995830-FE0B-475B-A6A7-818EB41A572B}" destId="{03C6845F-94C0-45B7-9DD4-E36FADDABFF2}" srcOrd="11" destOrd="0" presId="urn:microsoft.com/office/officeart/2005/8/layout/orgChart1"/>
    <dgm:cxn modelId="{078708D9-45C9-4EFE-8168-B1793AA456D8}" type="presParOf" srcId="{03C6845F-94C0-45B7-9DD4-E36FADDABFF2}" destId="{64DE67DB-C5D1-4A65-A5CE-EC7B62A5B878}" srcOrd="0" destOrd="0" presId="urn:microsoft.com/office/officeart/2005/8/layout/orgChart1"/>
    <dgm:cxn modelId="{75DC5E9D-FAE5-40F1-9451-A5F8E7D85B3F}" type="presParOf" srcId="{64DE67DB-C5D1-4A65-A5CE-EC7B62A5B878}" destId="{F47547CC-90BC-404E-BF54-D728EF06ED9B}" srcOrd="0" destOrd="0" presId="urn:microsoft.com/office/officeart/2005/8/layout/orgChart1"/>
    <dgm:cxn modelId="{19A94F86-760E-41B8-9735-92D8355F88AF}" type="presParOf" srcId="{64DE67DB-C5D1-4A65-A5CE-EC7B62A5B878}" destId="{C65F6C0D-CCD8-4D91-84B9-8DB69C97FB8D}" srcOrd="1" destOrd="0" presId="urn:microsoft.com/office/officeart/2005/8/layout/orgChart1"/>
    <dgm:cxn modelId="{87D3D335-8413-4A47-8282-6457746C5721}" type="presParOf" srcId="{03C6845F-94C0-45B7-9DD4-E36FADDABFF2}" destId="{5AC8F01F-D515-4583-AD74-B83B1AE2592E}" srcOrd="1" destOrd="0" presId="urn:microsoft.com/office/officeart/2005/8/layout/orgChart1"/>
    <dgm:cxn modelId="{A5A7BB89-CF7B-4D4F-959A-4668FC80C96B}" type="presParOf" srcId="{03C6845F-94C0-45B7-9DD4-E36FADDABFF2}" destId="{34ECBDB7-FFA3-4B44-A906-B36D205869DE}" srcOrd="2" destOrd="0" presId="urn:microsoft.com/office/officeart/2005/8/layout/orgChart1"/>
    <dgm:cxn modelId="{0A889450-F8B7-4946-B720-BA9521671469}" type="presParOf" srcId="{A68386C9-9F56-42CC-8EAC-8791F07AE7DD}" destId="{5BED329A-7B30-4355-B61C-11DAEABA4C7C}" srcOrd="2" destOrd="0" presId="urn:microsoft.com/office/officeart/2005/8/layout/orgChart1"/>
    <dgm:cxn modelId="{E6D167F7-AE0E-4146-8B5D-CF8B19903E46}" type="presParOf" srcId="{7549D6EE-9235-4DD6-AD98-A697B3E3E028}" destId="{0D74FA67-C5CD-4DE1-9DF5-4BA8C84E6C5F}" srcOrd="4" destOrd="0" presId="urn:microsoft.com/office/officeart/2005/8/layout/orgChart1"/>
    <dgm:cxn modelId="{3352B650-32A2-4D8A-A260-704B6E513DEB}" type="presParOf" srcId="{7549D6EE-9235-4DD6-AD98-A697B3E3E028}" destId="{1F1061B7-0A47-4908-A153-6F788FB11FA2}" srcOrd="5" destOrd="0" presId="urn:microsoft.com/office/officeart/2005/8/layout/orgChart1"/>
    <dgm:cxn modelId="{65D8C687-E961-4226-92AA-32299D1AAFA9}" type="presParOf" srcId="{1F1061B7-0A47-4908-A153-6F788FB11FA2}" destId="{64E501AA-8C54-4ABC-87BE-3D618587E662}" srcOrd="0" destOrd="0" presId="urn:microsoft.com/office/officeart/2005/8/layout/orgChart1"/>
    <dgm:cxn modelId="{A183BF6E-D699-4652-9EA9-692A4FD2B84C}" type="presParOf" srcId="{64E501AA-8C54-4ABC-87BE-3D618587E662}" destId="{FA4D7180-0E37-4C55-BDAD-F55316B7F4CB}" srcOrd="0" destOrd="0" presId="urn:microsoft.com/office/officeart/2005/8/layout/orgChart1"/>
    <dgm:cxn modelId="{04CE6E71-D1DA-439F-94AA-605883734561}" type="presParOf" srcId="{64E501AA-8C54-4ABC-87BE-3D618587E662}" destId="{6E7DD734-36A1-4965-85B2-E360FDFDB99A}" srcOrd="1" destOrd="0" presId="urn:microsoft.com/office/officeart/2005/8/layout/orgChart1"/>
    <dgm:cxn modelId="{B1716D13-5D2D-414A-832C-77D1E56EA5B0}" type="presParOf" srcId="{1F1061B7-0A47-4908-A153-6F788FB11FA2}" destId="{DB7A3F98-AB6F-4098-87A2-2DBF58021390}" srcOrd="1" destOrd="0" presId="urn:microsoft.com/office/officeart/2005/8/layout/orgChart1"/>
    <dgm:cxn modelId="{948CE816-7888-462D-862E-37B59093FA93}" type="presParOf" srcId="{1F1061B7-0A47-4908-A153-6F788FB11FA2}" destId="{286271EB-1D13-4B7F-AA45-357F7D563F13}" srcOrd="2" destOrd="0" presId="urn:microsoft.com/office/officeart/2005/8/layout/orgChart1"/>
    <dgm:cxn modelId="{BF79E8D5-6528-4A26-A48F-AB68EA39B4D0}" type="presParOf" srcId="{D2F8D3B0-FA67-4FD2-AD21-AB92E821A832}" destId="{826415BB-8D10-48C8-A041-B0094B293678}" srcOrd="2" destOrd="0" presId="urn:microsoft.com/office/officeart/2005/8/layout/orgChart1"/>
    <dgm:cxn modelId="{C1AB5BAB-499E-4690-A54D-EA9EB688AFBA}" type="presParOf" srcId="{52381084-3711-41C9-9425-960D2700DA77}" destId="{66761082-8250-40D3-B745-00C44E39154D}" srcOrd="1" destOrd="0" presId="urn:microsoft.com/office/officeart/2005/8/layout/orgChart1"/>
    <dgm:cxn modelId="{6D975BDB-AAF0-4CCB-AADC-ADF5625CD479}" type="presParOf" srcId="{66761082-8250-40D3-B745-00C44E39154D}" destId="{18F5A703-47B9-4D2A-96C7-7874EA20B56B}" srcOrd="0" destOrd="0" presId="urn:microsoft.com/office/officeart/2005/8/layout/orgChart1"/>
    <dgm:cxn modelId="{953EF75C-513D-4FDF-901C-8EA8DEA3B5DE}" type="presParOf" srcId="{18F5A703-47B9-4D2A-96C7-7874EA20B56B}" destId="{6BC715B5-B738-4D95-8A70-7CF9D59C0F8A}" srcOrd="0" destOrd="0" presId="urn:microsoft.com/office/officeart/2005/8/layout/orgChart1"/>
    <dgm:cxn modelId="{9E88ADC0-AB5E-4495-B67F-E6C755802AAF}" type="presParOf" srcId="{18F5A703-47B9-4D2A-96C7-7874EA20B56B}" destId="{6B4FAA7C-D2D3-41DC-8416-3C0CCF2BE731}" srcOrd="1" destOrd="0" presId="urn:microsoft.com/office/officeart/2005/8/layout/orgChart1"/>
    <dgm:cxn modelId="{BD00634B-6853-4BDC-B777-2F8D457BFCEF}" type="presParOf" srcId="{66761082-8250-40D3-B745-00C44E39154D}" destId="{B6F8FE19-CBCA-46E0-8BBE-7C464401AF08}" srcOrd="1" destOrd="0" presId="urn:microsoft.com/office/officeart/2005/8/layout/orgChart1"/>
    <dgm:cxn modelId="{5129DF93-1CDC-4491-8791-6101D44671A6}" type="presParOf" srcId="{B6F8FE19-CBCA-46E0-8BBE-7C464401AF08}" destId="{E58E581E-B8DA-4870-9517-69864E1BD21B}" srcOrd="0" destOrd="0" presId="urn:microsoft.com/office/officeart/2005/8/layout/orgChart1"/>
    <dgm:cxn modelId="{EF43B503-EE89-4236-95A6-B402A476F023}" type="presParOf" srcId="{B6F8FE19-CBCA-46E0-8BBE-7C464401AF08}" destId="{6B2343AE-4AC0-4035-9084-DAE82FD1D995}" srcOrd="1" destOrd="0" presId="urn:microsoft.com/office/officeart/2005/8/layout/orgChart1"/>
    <dgm:cxn modelId="{C85FE87C-5B48-49CB-AFE0-3484429CA67C}" type="presParOf" srcId="{6B2343AE-4AC0-4035-9084-DAE82FD1D995}" destId="{3458DE93-6521-49AF-9A55-95C333A81E95}" srcOrd="0" destOrd="0" presId="urn:microsoft.com/office/officeart/2005/8/layout/orgChart1"/>
    <dgm:cxn modelId="{A6FAA128-6824-400B-BCFA-DC5D2693852B}" type="presParOf" srcId="{3458DE93-6521-49AF-9A55-95C333A81E95}" destId="{4061E4CE-D697-4F55-AC5F-4D02D7DC3CEB}" srcOrd="0" destOrd="0" presId="urn:microsoft.com/office/officeart/2005/8/layout/orgChart1"/>
    <dgm:cxn modelId="{B522D712-01C4-4C34-9078-6579365EC4D4}" type="presParOf" srcId="{3458DE93-6521-49AF-9A55-95C333A81E95}" destId="{E08DA3B7-1CB7-49C1-9DAA-50A11461124F}" srcOrd="1" destOrd="0" presId="urn:microsoft.com/office/officeart/2005/8/layout/orgChart1"/>
    <dgm:cxn modelId="{2D0442F0-8B4F-478C-A4F7-C917501610E3}" type="presParOf" srcId="{6B2343AE-4AC0-4035-9084-DAE82FD1D995}" destId="{1A6852F7-ADB0-4CFF-94E7-ADA1BBBF1277}" srcOrd="1" destOrd="0" presId="urn:microsoft.com/office/officeart/2005/8/layout/orgChart1"/>
    <dgm:cxn modelId="{C5311665-6A9A-45B0-AB04-350B95F86CEA}" type="presParOf" srcId="{6B2343AE-4AC0-4035-9084-DAE82FD1D995}" destId="{3F389C8B-BE73-4CD1-B6A8-1E36E7AC20F5}" srcOrd="2" destOrd="0" presId="urn:microsoft.com/office/officeart/2005/8/layout/orgChart1"/>
    <dgm:cxn modelId="{E04A96E4-632B-4A9D-8EE0-F59FB69C9BB4}" type="presParOf" srcId="{B6F8FE19-CBCA-46E0-8BBE-7C464401AF08}" destId="{92221AD6-FD1C-4A7C-802C-3DD47296ED82}" srcOrd="2" destOrd="0" presId="urn:microsoft.com/office/officeart/2005/8/layout/orgChart1"/>
    <dgm:cxn modelId="{25A4BE88-0713-415C-AB16-53B6D8BD75B6}" type="presParOf" srcId="{B6F8FE19-CBCA-46E0-8BBE-7C464401AF08}" destId="{F68BB1A0-1D74-422D-9F07-74EAF8F669FB}" srcOrd="3" destOrd="0" presId="urn:microsoft.com/office/officeart/2005/8/layout/orgChart1"/>
    <dgm:cxn modelId="{799B7401-FC86-41EB-8E26-ACBF3FB4A52F}" type="presParOf" srcId="{F68BB1A0-1D74-422D-9F07-74EAF8F669FB}" destId="{FA2CCD55-D267-4E13-8452-136EA34EDF07}" srcOrd="0" destOrd="0" presId="urn:microsoft.com/office/officeart/2005/8/layout/orgChart1"/>
    <dgm:cxn modelId="{E6C114F8-45BD-4227-9EA1-1C8F2C8379D9}" type="presParOf" srcId="{FA2CCD55-D267-4E13-8452-136EA34EDF07}" destId="{CC9FAA10-624A-4C0A-9870-C1FB66EF07F2}" srcOrd="0" destOrd="0" presId="urn:microsoft.com/office/officeart/2005/8/layout/orgChart1"/>
    <dgm:cxn modelId="{31FE9FE2-6829-4F06-BC12-03B3F9D51930}" type="presParOf" srcId="{FA2CCD55-D267-4E13-8452-136EA34EDF07}" destId="{538B9497-FA8C-4C23-B0DE-9407881F024D}" srcOrd="1" destOrd="0" presId="urn:microsoft.com/office/officeart/2005/8/layout/orgChart1"/>
    <dgm:cxn modelId="{FFE0094B-228B-4CE7-9240-EA46DAE4AFFE}" type="presParOf" srcId="{F68BB1A0-1D74-422D-9F07-74EAF8F669FB}" destId="{70435F00-EEF8-4C32-926F-D458488DB424}" srcOrd="1" destOrd="0" presId="urn:microsoft.com/office/officeart/2005/8/layout/orgChart1"/>
    <dgm:cxn modelId="{49309729-29BB-40E7-9659-C4DCB5CAB852}" type="presParOf" srcId="{F68BB1A0-1D74-422D-9F07-74EAF8F669FB}" destId="{7A827680-B6D7-4D96-BDDA-82EC29CF0C6A}" srcOrd="2" destOrd="0" presId="urn:microsoft.com/office/officeart/2005/8/layout/orgChart1"/>
    <dgm:cxn modelId="{1ACF1E4F-39EB-4E1F-B198-E9F7976CA8D2}" type="presParOf" srcId="{66761082-8250-40D3-B745-00C44E39154D}" destId="{77F356BA-582C-443B-AF42-7DA8390DC415}" srcOrd="2" destOrd="0" presId="urn:microsoft.com/office/officeart/2005/8/layout/orgChart1"/>
    <dgm:cxn modelId="{565F8EEA-AEAE-4061-8AD9-1C90E0BB64ED}" type="presParOf" srcId="{52381084-3711-41C9-9425-960D2700DA77}" destId="{E8E61C3E-B40D-46EF-B129-595AB1DA0CD3}" srcOrd="2" destOrd="0" presId="urn:microsoft.com/office/officeart/2005/8/layout/orgChart1"/>
    <dgm:cxn modelId="{6E118A94-AD0A-47FF-8C95-11641300D95B}" type="presParOf" srcId="{E8E61C3E-B40D-46EF-B129-595AB1DA0CD3}" destId="{73433903-FDFA-4510-93A0-196CB4B3EB41}" srcOrd="0" destOrd="0" presId="urn:microsoft.com/office/officeart/2005/8/layout/orgChart1"/>
    <dgm:cxn modelId="{49408367-3F44-4A38-8565-8426FDC373F1}" type="presParOf" srcId="{73433903-FDFA-4510-93A0-196CB4B3EB41}" destId="{EA3D72E7-D373-4BD2-A799-454726E1559C}" srcOrd="0" destOrd="0" presId="urn:microsoft.com/office/officeart/2005/8/layout/orgChart1"/>
    <dgm:cxn modelId="{5F8D1E83-E213-4D56-9456-54337DC97B77}" type="presParOf" srcId="{73433903-FDFA-4510-93A0-196CB4B3EB41}" destId="{60518F89-6A67-4881-A617-9782580E3310}" srcOrd="1" destOrd="0" presId="urn:microsoft.com/office/officeart/2005/8/layout/orgChart1"/>
    <dgm:cxn modelId="{157A844F-EFD9-4FE1-9B9E-05A59738065C}" type="presParOf" srcId="{E8E61C3E-B40D-46EF-B129-595AB1DA0CD3}" destId="{3D124730-53AC-4C2E-BAE1-4DB91F8FCC0F}" srcOrd="1" destOrd="0" presId="urn:microsoft.com/office/officeart/2005/8/layout/orgChart1"/>
    <dgm:cxn modelId="{6DFE7E61-480A-45BB-A883-3F9BFDAE5660}" type="presParOf" srcId="{E8E61C3E-B40D-46EF-B129-595AB1DA0CD3}" destId="{A45E260E-CC4A-4171-B66D-3B756C4E02D2}" srcOrd="2" destOrd="0" presId="urn:microsoft.com/office/officeart/2005/8/layout/orgChart1"/>
    <dgm:cxn modelId="{4E163A61-1749-423E-9BBE-B63F62A76EB1}" type="presParOf" srcId="{52381084-3711-41C9-9425-960D2700DA77}" destId="{15B7952E-1358-49D4-9AA7-81ADEC2DD2C1}" srcOrd="3" destOrd="0" presId="urn:microsoft.com/office/officeart/2005/8/layout/orgChart1"/>
    <dgm:cxn modelId="{C58CEFD1-FC41-4B28-8262-FDA606BDAF06}" type="presParOf" srcId="{15B7952E-1358-49D4-9AA7-81ADEC2DD2C1}" destId="{09B08268-7576-4FAF-BFCE-D06285A871DB}" srcOrd="0" destOrd="0" presId="urn:microsoft.com/office/officeart/2005/8/layout/orgChart1"/>
    <dgm:cxn modelId="{84B445C9-23CC-46B2-BE5E-B7ADC3C879A6}" type="presParOf" srcId="{09B08268-7576-4FAF-BFCE-D06285A871DB}" destId="{449734B9-EE3F-43C5-9A32-F26B36AFD352}" srcOrd="0" destOrd="0" presId="urn:microsoft.com/office/officeart/2005/8/layout/orgChart1"/>
    <dgm:cxn modelId="{86465433-7ACE-4C28-A97B-B6C1667D1AC0}" type="presParOf" srcId="{09B08268-7576-4FAF-BFCE-D06285A871DB}" destId="{9BD14695-FCB8-4CC2-978B-1528B9170A96}" srcOrd="1" destOrd="0" presId="urn:microsoft.com/office/officeart/2005/8/layout/orgChart1"/>
    <dgm:cxn modelId="{7E9B1E3F-3B64-40D2-A1C7-2EC1F8E0D335}" type="presParOf" srcId="{15B7952E-1358-49D4-9AA7-81ADEC2DD2C1}" destId="{43B54C9F-CA1C-4016-8597-4107720B65A2}" srcOrd="1" destOrd="0" presId="urn:microsoft.com/office/officeart/2005/8/layout/orgChart1"/>
    <dgm:cxn modelId="{96EFB993-136D-487A-9B46-C2C99BC4C3D8}" type="presParOf" srcId="{15B7952E-1358-49D4-9AA7-81ADEC2DD2C1}" destId="{DB907308-FFD0-432D-BE06-C319927F4BF6}" srcOrd="2" destOrd="0" presId="urn:microsoft.com/office/officeart/2005/8/layout/orgChart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21AD6-FD1C-4A7C-802C-3DD47296ED82}">
      <dsp:nvSpPr>
        <dsp:cNvPr id="0" name=""/>
        <dsp:cNvSpPr/>
      </dsp:nvSpPr>
      <dsp:spPr>
        <a:xfrm>
          <a:off x="6621485" y="626669"/>
          <a:ext cx="1217141" cy="169610"/>
        </a:xfrm>
        <a:custGeom>
          <a:avLst/>
          <a:gdLst/>
          <a:ahLst/>
          <a:cxnLst/>
          <a:rect l="0" t="0" r="0" b="0"/>
          <a:pathLst>
            <a:path>
              <a:moveTo>
                <a:pt x="0" y="0"/>
              </a:moveTo>
              <a:lnTo>
                <a:pt x="0" y="52395"/>
              </a:lnTo>
              <a:lnTo>
                <a:pt x="1217141" y="52395"/>
              </a:lnTo>
              <a:lnTo>
                <a:pt x="1217141" y="16961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8E581E-B8DA-4870-9517-69864E1BD21B}">
      <dsp:nvSpPr>
        <dsp:cNvPr id="0" name=""/>
        <dsp:cNvSpPr/>
      </dsp:nvSpPr>
      <dsp:spPr>
        <a:xfrm>
          <a:off x="5506026" y="626669"/>
          <a:ext cx="1115459" cy="209357"/>
        </a:xfrm>
        <a:custGeom>
          <a:avLst/>
          <a:gdLst/>
          <a:ahLst/>
          <a:cxnLst/>
          <a:rect l="0" t="0" r="0" b="0"/>
          <a:pathLst>
            <a:path>
              <a:moveTo>
                <a:pt x="1115459" y="0"/>
              </a:moveTo>
              <a:lnTo>
                <a:pt x="1115459" y="92142"/>
              </a:lnTo>
              <a:lnTo>
                <a:pt x="0" y="92142"/>
              </a:lnTo>
              <a:lnTo>
                <a:pt x="0" y="2093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74FA67-C5CD-4DE1-9DF5-4BA8C84E6C5F}">
      <dsp:nvSpPr>
        <dsp:cNvPr id="0" name=""/>
        <dsp:cNvSpPr/>
      </dsp:nvSpPr>
      <dsp:spPr>
        <a:xfrm>
          <a:off x="2041264" y="561838"/>
          <a:ext cx="1350766" cy="234430"/>
        </a:xfrm>
        <a:custGeom>
          <a:avLst/>
          <a:gdLst/>
          <a:ahLst/>
          <a:cxnLst/>
          <a:rect l="0" t="0" r="0" b="0"/>
          <a:pathLst>
            <a:path>
              <a:moveTo>
                <a:pt x="0" y="0"/>
              </a:moveTo>
              <a:lnTo>
                <a:pt x="0" y="117215"/>
              </a:lnTo>
              <a:lnTo>
                <a:pt x="1350766" y="117215"/>
              </a:lnTo>
              <a:lnTo>
                <a:pt x="1350766" y="2344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3F2CE3-403E-45A2-A69C-8CF360072A1B}">
      <dsp:nvSpPr>
        <dsp:cNvPr id="0" name=""/>
        <dsp:cNvSpPr/>
      </dsp:nvSpPr>
      <dsp:spPr>
        <a:xfrm>
          <a:off x="1594730" y="1354437"/>
          <a:ext cx="167450" cy="4476508"/>
        </a:xfrm>
        <a:custGeom>
          <a:avLst/>
          <a:gdLst/>
          <a:ahLst/>
          <a:cxnLst/>
          <a:rect l="0" t="0" r="0" b="0"/>
          <a:pathLst>
            <a:path>
              <a:moveTo>
                <a:pt x="0" y="0"/>
              </a:moveTo>
              <a:lnTo>
                <a:pt x="0" y="4476508"/>
              </a:lnTo>
              <a:lnTo>
                <a:pt x="167450" y="447650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31074A-A1EE-42D9-AB21-8BA229579D1B}">
      <dsp:nvSpPr>
        <dsp:cNvPr id="0" name=""/>
        <dsp:cNvSpPr/>
      </dsp:nvSpPr>
      <dsp:spPr>
        <a:xfrm>
          <a:off x="1594730" y="1354437"/>
          <a:ext cx="167450" cy="3683909"/>
        </a:xfrm>
        <a:custGeom>
          <a:avLst/>
          <a:gdLst/>
          <a:ahLst/>
          <a:cxnLst/>
          <a:rect l="0" t="0" r="0" b="0"/>
          <a:pathLst>
            <a:path>
              <a:moveTo>
                <a:pt x="0" y="0"/>
              </a:moveTo>
              <a:lnTo>
                <a:pt x="0" y="3683909"/>
              </a:lnTo>
              <a:lnTo>
                <a:pt x="167450" y="36839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A5F9AD-0EAB-46E7-8398-98F7D90ED415}">
      <dsp:nvSpPr>
        <dsp:cNvPr id="0" name=""/>
        <dsp:cNvSpPr/>
      </dsp:nvSpPr>
      <dsp:spPr>
        <a:xfrm>
          <a:off x="1594730" y="1354437"/>
          <a:ext cx="167450" cy="2891310"/>
        </a:xfrm>
        <a:custGeom>
          <a:avLst/>
          <a:gdLst/>
          <a:ahLst/>
          <a:cxnLst/>
          <a:rect l="0" t="0" r="0" b="0"/>
          <a:pathLst>
            <a:path>
              <a:moveTo>
                <a:pt x="0" y="0"/>
              </a:moveTo>
              <a:lnTo>
                <a:pt x="0" y="2891310"/>
              </a:lnTo>
              <a:lnTo>
                <a:pt x="167450" y="28913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5624A8-8CEE-48CC-A4B5-B3D2968C1054}">
      <dsp:nvSpPr>
        <dsp:cNvPr id="0" name=""/>
        <dsp:cNvSpPr/>
      </dsp:nvSpPr>
      <dsp:spPr>
        <a:xfrm>
          <a:off x="1594730" y="1354437"/>
          <a:ext cx="167450" cy="2098712"/>
        </a:xfrm>
        <a:custGeom>
          <a:avLst/>
          <a:gdLst/>
          <a:ahLst/>
          <a:cxnLst/>
          <a:rect l="0" t="0" r="0" b="0"/>
          <a:pathLst>
            <a:path>
              <a:moveTo>
                <a:pt x="0" y="0"/>
              </a:moveTo>
              <a:lnTo>
                <a:pt x="0" y="2098712"/>
              </a:lnTo>
              <a:lnTo>
                <a:pt x="167450" y="20987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31079A-A84C-4832-8D7E-D0E0CC8CE8A2}">
      <dsp:nvSpPr>
        <dsp:cNvPr id="0" name=""/>
        <dsp:cNvSpPr/>
      </dsp:nvSpPr>
      <dsp:spPr>
        <a:xfrm>
          <a:off x="1594730" y="1354437"/>
          <a:ext cx="167450" cy="1306113"/>
        </a:xfrm>
        <a:custGeom>
          <a:avLst/>
          <a:gdLst/>
          <a:ahLst/>
          <a:cxnLst/>
          <a:rect l="0" t="0" r="0" b="0"/>
          <a:pathLst>
            <a:path>
              <a:moveTo>
                <a:pt x="0" y="0"/>
              </a:moveTo>
              <a:lnTo>
                <a:pt x="0" y="1306113"/>
              </a:lnTo>
              <a:lnTo>
                <a:pt x="167450" y="130611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3AEAEE-51C9-41E0-970D-DD2BF42F3C27}">
      <dsp:nvSpPr>
        <dsp:cNvPr id="0" name=""/>
        <dsp:cNvSpPr/>
      </dsp:nvSpPr>
      <dsp:spPr>
        <a:xfrm>
          <a:off x="1594730" y="1354437"/>
          <a:ext cx="167450" cy="513514"/>
        </a:xfrm>
        <a:custGeom>
          <a:avLst/>
          <a:gdLst/>
          <a:ahLst/>
          <a:cxnLst/>
          <a:rect l="0" t="0" r="0" b="0"/>
          <a:pathLst>
            <a:path>
              <a:moveTo>
                <a:pt x="0" y="0"/>
              </a:moveTo>
              <a:lnTo>
                <a:pt x="0" y="513514"/>
              </a:lnTo>
              <a:lnTo>
                <a:pt x="167450" y="51351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36B2B0-C296-4981-95B7-6DD41F69FC8D}">
      <dsp:nvSpPr>
        <dsp:cNvPr id="0" name=""/>
        <dsp:cNvSpPr/>
      </dsp:nvSpPr>
      <dsp:spPr>
        <a:xfrm>
          <a:off x="1995544" y="561838"/>
          <a:ext cx="91440" cy="234430"/>
        </a:xfrm>
        <a:custGeom>
          <a:avLst/>
          <a:gdLst/>
          <a:ahLst/>
          <a:cxnLst/>
          <a:rect l="0" t="0" r="0" b="0"/>
          <a:pathLst>
            <a:path>
              <a:moveTo>
                <a:pt x="45720" y="0"/>
              </a:moveTo>
              <a:lnTo>
                <a:pt x="45720" y="2344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B1AA8-4FA0-41B4-9EF1-ECEA2DAFECB6}">
      <dsp:nvSpPr>
        <dsp:cNvPr id="0" name=""/>
        <dsp:cNvSpPr/>
      </dsp:nvSpPr>
      <dsp:spPr>
        <a:xfrm>
          <a:off x="690497" y="561838"/>
          <a:ext cx="1350766" cy="234430"/>
        </a:xfrm>
        <a:custGeom>
          <a:avLst/>
          <a:gdLst/>
          <a:ahLst/>
          <a:cxnLst/>
          <a:rect l="0" t="0" r="0" b="0"/>
          <a:pathLst>
            <a:path>
              <a:moveTo>
                <a:pt x="1350766" y="0"/>
              </a:moveTo>
              <a:lnTo>
                <a:pt x="1350766" y="117215"/>
              </a:lnTo>
              <a:lnTo>
                <a:pt x="0" y="117215"/>
              </a:lnTo>
              <a:lnTo>
                <a:pt x="0" y="23443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7F8AD3-D5E2-479F-BDD2-ED3B186EB2C4}">
      <dsp:nvSpPr>
        <dsp:cNvPr id="0" name=""/>
        <dsp:cNvSpPr/>
      </dsp:nvSpPr>
      <dsp:spPr>
        <a:xfrm>
          <a:off x="902004" y="3670"/>
          <a:ext cx="2278520"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Statistical Indexing</a:t>
          </a:r>
          <a:endParaRPr lang="en-US" sz="1600" kern="1200" dirty="0">
            <a:latin typeface="Calibri" panose="020F0502020204030204" pitchFamily="34" charset="0"/>
            <a:cs typeface="Calibri" panose="020F0502020204030204" pitchFamily="34" charset="0"/>
          </a:endParaRPr>
        </a:p>
      </dsp:txBody>
      <dsp:txXfrm>
        <a:off x="902004" y="3670"/>
        <a:ext cx="2278520" cy="558168"/>
      </dsp:txXfrm>
    </dsp:sp>
    <dsp:sp modelId="{B2F615B0-6230-4229-ACAD-55F59B82D1E7}">
      <dsp:nvSpPr>
        <dsp:cNvPr id="0" name=""/>
        <dsp:cNvSpPr/>
      </dsp:nvSpPr>
      <dsp:spPr>
        <a:xfrm>
          <a:off x="132329" y="796269"/>
          <a:ext cx="1116336"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Probabilistic Weighting</a:t>
          </a:r>
          <a:endParaRPr lang="en-US" sz="1600" kern="1200" dirty="0">
            <a:latin typeface="Calibri" panose="020F0502020204030204" pitchFamily="34" charset="0"/>
            <a:cs typeface="Calibri" panose="020F0502020204030204" pitchFamily="34" charset="0"/>
          </a:endParaRPr>
        </a:p>
      </dsp:txBody>
      <dsp:txXfrm>
        <a:off x="132329" y="796269"/>
        <a:ext cx="1116336" cy="558168"/>
      </dsp:txXfrm>
    </dsp:sp>
    <dsp:sp modelId="{8CF947F8-22A4-45F8-B013-37EB7581984E}">
      <dsp:nvSpPr>
        <dsp:cNvPr id="0" name=""/>
        <dsp:cNvSpPr/>
      </dsp:nvSpPr>
      <dsp:spPr>
        <a:xfrm>
          <a:off x="1483096" y="796269"/>
          <a:ext cx="1116336"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a:latin typeface="Calibri" panose="020F0502020204030204" pitchFamily="34" charset="0"/>
              <a:cs typeface="Calibri" panose="020F0502020204030204" pitchFamily="34" charset="0"/>
            </a:rPr>
            <a:t>Vector Weighting</a:t>
          </a:r>
          <a:endParaRPr lang="en-US" sz="1600" kern="1200">
            <a:latin typeface="Calibri" panose="020F0502020204030204" pitchFamily="34" charset="0"/>
            <a:cs typeface="Calibri" panose="020F0502020204030204" pitchFamily="34" charset="0"/>
          </a:endParaRPr>
        </a:p>
      </dsp:txBody>
      <dsp:txXfrm>
        <a:off x="1483096" y="796269"/>
        <a:ext cx="1116336" cy="558168"/>
      </dsp:txXfrm>
    </dsp:sp>
    <dsp:sp modelId="{D1B1C9D4-D020-458B-951C-DE7C7F17C8B1}">
      <dsp:nvSpPr>
        <dsp:cNvPr id="0" name=""/>
        <dsp:cNvSpPr/>
      </dsp:nvSpPr>
      <dsp:spPr>
        <a:xfrm>
          <a:off x="1762180" y="1588867"/>
          <a:ext cx="2309029"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Simple Term Frequency Algorithm</a:t>
          </a:r>
          <a:endParaRPr lang="en-US" sz="1600" kern="1200" dirty="0">
            <a:latin typeface="Calibri" panose="020F0502020204030204" pitchFamily="34" charset="0"/>
            <a:cs typeface="Calibri" panose="020F0502020204030204" pitchFamily="34" charset="0"/>
          </a:endParaRPr>
        </a:p>
      </dsp:txBody>
      <dsp:txXfrm>
        <a:off x="1762180" y="1588867"/>
        <a:ext cx="2309029" cy="558168"/>
      </dsp:txXfrm>
    </dsp:sp>
    <dsp:sp modelId="{D73D63D1-E020-4470-A3FA-E4F252A1BCE0}">
      <dsp:nvSpPr>
        <dsp:cNvPr id="0" name=""/>
        <dsp:cNvSpPr/>
      </dsp:nvSpPr>
      <dsp:spPr>
        <a:xfrm>
          <a:off x="1762180" y="2381466"/>
          <a:ext cx="2274456"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Inverse Document Frequency</a:t>
          </a:r>
          <a:endParaRPr lang="en-US" sz="1600" kern="1200" dirty="0">
            <a:latin typeface="Calibri" panose="020F0502020204030204" pitchFamily="34" charset="0"/>
            <a:cs typeface="Calibri" panose="020F0502020204030204" pitchFamily="34" charset="0"/>
          </a:endParaRPr>
        </a:p>
      </dsp:txBody>
      <dsp:txXfrm>
        <a:off x="1762180" y="2381466"/>
        <a:ext cx="2274456" cy="558168"/>
      </dsp:txXfrm>
    </dsp:sp>
    <dsp:sp modelId="{D23E0527-5A81-410E-87B6-9AF1D4FB51A6}">
      <dsp:nvSpPr>
        <dsp:cNvPr id="0" name=""/>
        <dsp:cNvSpPr/>
      </dsp:nvSpPr>
      <dsp:spPr>
        <a:xfrm>
          <a:off x="1762180" y="3174065"/>
          <a:ext cx="2300958"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Signal Weighting</a:t>
          </a:r>
          <a:endParaRPr lang="en-US" sz="1600" kern="1200" dirty="0">
            <a:latin typeface="Calibri" panose="020F0502020204030204" pitchFamily="34" charset="0"/>
            <a:cs typeface="Calibri" panose="020F0502020204030204" pitchFamily="34" charset="0"/>
          </a:endParaRPr>
        </a:p>
      </dsp:txBody>
      <dsp:txXfrm>
        <a:off x="1762180" y="3174065"/>
        <a:ext cx="2300958" cy="558168"/>
      </dsp:txXfrm>
    </dsp:sp>
    <dsp:sp modelId="{CC21772E-FC9D-4382-898C-008393D17AEC}">
      <dsp:nvSpPr>
        <dsp:cNvPr id="0" name=""/>
        <dsp:cNvSpPr/>
      </dsp:nvSpPr>
      <dsp:spPr>
        <a:xfrm>
          <a:off x="1762180" y="3966664"/>
          <a:ext cx="2309040"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Discrimination Value</a:t>
          </a:r>
          <a:endParaRPr lang="en-US" sz="1600" kern="1200" dirty="0">
            <a:latin typeface="Calibri" panose="020F0502020204030204" pitchFamily="34" charset="0"/>
            <a:cs typeface="Calibri" panose="020F0502020204030204" pitchFamily="34" charset="0"/>
          </a:endParaRPr>
        </a:p>
      </dsp:txBody>
      <dsp:txXfrm>
        <a:off x="1762180" y="3966664"/>
        <a:ext cx="2309040" cy="558168"/>
      </dsp:txXfrm>
    </dsp:sp>
    <dsp:sp modelId="{46DE1FE5-68C9-4B01-B8E9-E304199998A6}">
      <dsp:nvSpPr>
        <dsp:cNvPr id="0" name=""/>
        <dsp:cNvSpPr/>
      </dsp:nvSpPr>
      <dsp:spPr>
        <a:xfrm>
          <a:off x="1762180" y="4759262"/>
          <a:ext cx="2335542"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Problems with Weighting Schemes</a:t>
          </a:r>
          <a:endParaRPr lang="en-US" sz="1600" kern="1200" dirty="0">
            <a:latin typeface="Calibri" panose="020F0502020204030204" pitchFamily="34" charset="0"/>
            <a:cs typeface="Calibri" panose="020F0502020204030204" pitchFamily="34" charset="0"/>
          </a:endParaRPr>
        </a:p>
      </dsp:txBody>
      <dsp:txXfrm>
        <a:off x="1762180" y="4759262"/>
        <a:ext cx="2335542" cy="558168"/>
      </dsp:txXfrm>
    </dsp:sp>
    <dsp:sp modelId="{F47547CC-90BC-404E-BF54-D728EF06ED9B}">
      <dsp:nvSpPr>
        <dsp:cNvPr id="0" name=""/>
        <dsp:cNvSpPr/>
      </dsp:nvSpPr>
      <dsp:spPr>
        <a:xfrm>
          <a:off x="1762180" y="5551861"/>
          <a:ext cx="2309029"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alibri" panose="020F0502020204030204" pitchFamily="34" charset="0"/>
              <a:cs typeface="Calibri" panose="020F0502020204030204" pitchFamily="34" charset="0"/>
            </a:rPr>
            <a:t>Problems with vector Model</a:t>
          </a:r>
          <a:endParaRPr lang="en-US" sz="1600" kern="1200" dirty="0">
            <a:latin typeface="Calibri" panose="020F0502020204030204" pitchFamily="34" charset="0"/>
            <a:cs typeface="Calibri" panose="020F0502020204030204" pitchFamily="34" charset="0"/>
          </a:endParaRPr>
        </a:p>
      </dsp:txBody>
      <dsp:txXfrm>
        <a:off x="1762180" y="5551861"/>
        <a:ext cx="2309029" cy="558168"/>
      </dsp:txXfrm>
    </dsp:sp>
    <dsp:sp modelId="{FA4D7180-0E37-4C55-BDAD-F55316B7F4CB}">
      <dsp:nvSpPr>
        <dsp:cNvPr id="0" name=""/>
        <dsp:cNvSpPr/>
      </dsp:nvSpPr>
      <dsp:spPr>
        <a:xfrm>
          <a:off x="2833863" y="796269"/>
          <a:ext cx="1116336"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a:latin typeface="Calibri" panose="020F0502020204030204" pitchFamily="34" charset="0"/>
              <a:cs typeface="Calibri" panose="020F0502020204030204" pitchFamily="34" charset="0"/>
            </a:rPr>
            <a:t>Bayesian Model</a:t>
          </a:r>
          <a:endParaRPr lang="en-US" sz="1600" kern="1200">
            <a:latin typeface="Calibri" panose="020F0502020204030204" pitchFamily="34" charset="0"/>
            <a:cs typeface="Calibri" panose="020F0502020204030204" pitchFamily="34" charset="0"/>
          </a:endParaRPr>
        </a:p>
      </dsp:txBody>
      <dsp:txXfrm>
        <a:off x="2833863" y="796269"/>
        <a:ext cx="1116336" cy="558168"/>
      </dsp:txXfrm>
    </dsp:sp>
    <dsp:sp modelId="{6BC715B5-B738-4D95-8A70-7CF9D59C0F8A}">
      <dsp:nvSpPr>
        <dsp:cNvPr id="0" name=""/>
        <dsp:cNvSpPr/>
      </dsp:nvSpPr>
      <dsp:spPr>
        <a:xfrm>
          <a:off x="5581836" y="68501"/>
          <a:ext cx="2079299"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a:latin typeface="Calibri" panose="020F0502020204030204" pitchFamily="34" charset="0"/>
              <a:cs typeface="Calibri" panose="020F0502020204030204" pitchFamily="34" charset="0"/>
            </a:rPr>
            <a:t>Natural Language</a:t>
          </a:r>
          <a:endParaRPr lang="en-US" sz="1600" kern="1200">
            <a:latin typeface="Calibri" panose="020F0502020204030204" pitchFamily="34" charset="0"/>
            <a:cs typeface="Calibri" panose="020F0502020204030204" pitchFamily="34" charset="0"/>
          </a:endParaRPr>
        </a:p>
      </dsp:txBody>
      <dsp:txXfrm>
        <a:off x="5581836" y="68501"/>
        <a:ext cx="2079299" cy="558168"/>
      </dsp:txXfrm>
    </dsp:sp>
    <dsp:sp modelId="{4061E4CE-D697-4F55-AC5F-4D02D7DC3CEB}">
      <dsp:nvSpPr>
        <dsp:cNvPr id="0" name=""/>
        <dsp:cNvSpPr/>
      </dsp:nvSpPr>
      <dsp:spPr>
        <a:xfrm>
          <a:off x="4737395" y="836027"/>
          <a:ext cx="1537261"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a:latin typeface="Calibri" panose="020F0502020204030204" pitchFamily="34" charset="0"/>
              <a:cs typeface="Calibri" panose="020F0502020204030204" pitchFamily="34" charset="0"/>
            </a:rPr>
            <a:t>Index Phrase Generation</a:t>
          </a:r>
          <a:endParaRPr lang="en-US" sz="1600" kern="1200">
            <a:latin typeface="Calibri" panose="020F0502020204030204" pitchFamily="34" charset="0"/>
            <a:cs typeface="Calibri" panose="020F0502020204030204" pitchFamily="34" charset="0"/>
          </a:endParaRPr>
        </a:p>
      </dsp:txBody>
      <dsp:txXfrm>
        <a:off x="4737395" y="836027"/>
        <a:ext cx="1537261" cy="558168"/>
      </dsp:txXfrm>
    </dsp:sp>
    <dsp:sp modelId="{CC9FAA10-624A-4C0A-9870-C1FB66EF07F2}">
      <dsp:nvSpPr>
        <dsp:cNvPr id="0" name=""/>
        <dsp:cNvSpPr/>
      </dsp:nvSpPr>
      <dsp:spPr>
        <a:xfrm>
          <a:off x="7082750" y="796280"/>
          <a:ext cx="1511753"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a:latin typeface="Calibri" panose="020F0502020204030204" pitchFamily="34" charset="0"/>
              <a:cs typeface="Calibri" panose="020F0502020204030204" pitchFamily="34" charset="0"/>
            </a:rPr>
            <a:t>Natural Language Processing</a:t>
          </a:r>
          <a:endParaRPr lang="en-US" sz="1600" kern="1200">
            <a:latin typeface="Calibri" panose="020F0502020204030204" pitchFamily="34" charset="0"/>
            <a:cs typeface="Calibri" panose="020F0502020204030204" pitchFamily="34" charset="0"/>
          </a:endParaRPr>
        </a:p>
      </dsp:txBody>
      <dsp:txXfrm>
        <a:off x="7082750" y="796280"/>
        <a:ext cx="1511753" cy="558168"/>
      </dsp:txXfrm>
    </dsp:sp>
    <dsp:sp modelId="{EA3D72E7-D373-4BD2-A799-454726E1559C}">
      <dsp:nvSpPr>
        <dsp:cNvPr id="0" name=""/>
        <dsp:cNvSpPr/>
      </dsp:nvSpPr>
      <dsp:spPr>
        <a:xfrm>
          <a:off x="8830006" y="91280"/>
          <a:ext cx="1872430"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Concept Indexing</a:t>
          </a:r>
          <a:endParaRPr lang="en-US" sz="1600" kern="1200" dirty="0">
            <a:latin typeface="Calibri" panose="020F0502020204030204" pitchFamily="34" charset="0"/>
            <a:cs typeface="Calibri" panose="020F0502020204030204" pitchFamily="34" charset="0"/>
          </a:endParaRPr>
        </a:p>
      </dsp:txBody>
      <dsp:txXfrm>
        <a:off x="8830006" y="91280"/>
        <a:ext cx="1872430" cy="558168"/>
      </dsp:txXfrm>
    </dsp:sp>
    <dsp:sp modelId="{449734B9-EE3F-43C5-9A32-F26B36AFD352}">
      <dsp:nvSpPr>
        <dsp:cNvPr id="0" name=""/>
        <dsp:cNvSpPr/>
      </dsp:nvSpPr>
      <dsp:spPr>
        <a:xfrm>
          <a:off x="8896986" y="796961"/>
          <a:ext cx="1778948" cy="55816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cs typeface="Calibri" panose="020F0502020204030204" pitchFamily="34" charset="0"/>
            </a:rPr>
            <a:t>Hypertext Linkages</a:t>
          </a:r>
          <a:endParaRPr lang="en-US" sz="1600" kern="1200" dirty="0">
            <a:latin typeface="Calibri" panose="020F0502020204030204" pitchFamily="34" charset="0"/>
            <a:cs typeface="Calibri" panose="020F0502020204030204" pitchFamily="34" charset="0"/>
          </a:endParaRPr>
        </a:p>
      </dsp:txBody>
      <dsp:txXfrm>
        <a:off x="8896986" y="796961"/>
        <a:ext cx="1778948" cy="55816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Content Placeholder"/>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609601" y="1600201"/>
            <a:ext cx="5863167"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6705600" y="1600200"/>
            <a:ext cx="4876800" cy="1492250"/>
          </a:xfrm>
        </p:spPr>
        <p:txBody>
          <a:bodyPr anchor="b"/>
          <a:lstStyle>
            <a:lvl1pPr marL="101600" indent="0">
              <a:buNone/>
              <a:defRPr sz="3000"/>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6705600" y="3252789"/>
            <a:ext cx="4876800" cy="2873375"/>
          </a:xfrm>
        </p:spPr>
        <p:txBody>
          <a:bodyPr/>
          <a:lstStyle>
            <a:lvl1pPr marL="101600" indent="0">
              <a:buNone/>
              <a:defRPr sz="2200"/>
            </a:lvl1pPr>
          </a:lstStyle>
          <a:p>
            <a:pPr lvl="0"/>
            <a:r>
              <a:rPr lang="en-US" dirty="0"/>
              <a:t>Chapter name</a:t>
            </a: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0374CE8A-4C78-40CA-89A5-A234308598EC}" type="slidenum">
              <a:rPr lang="en-US" smtClean="0"/>
              <a:t>‹#›</a:t>
            </a:fld>
            <a:endParaRPr lang="en-US"/>
          </a:p>
        </p:txBody>
      </p:sp>
    </p:spTree>
    <p:extLst>
      <p:ext uri="{BB962C8B-B14F-4D97-AF65-F5344CB8AC3E}">
        <p14:creationId xmlns:p14="http://schemas.microsoft.com/office/powerpoint/2010/main" val="2874180413"/>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609600" y="1552575"/>
            <a:ext cx="251460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3430124" y="1552575"/>
            <a:ext cx="2514600" cy="4438650"/>
          </a:xfrm>
        </p:spPr>
        <p:txBody>
          <a:body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6250648" y="1552575"/>
            <a:ext cx="2514600" cy="4438650"/>
          </a:xfrm>
        </p:spPr>
        <p:txBody>
          <a:bodyPr/>
          <a:lstStyle/>
          <a:p>
            <a:pPr lvl="0"/>
            <a:r>
              <a:rPr lang="en-US" dirty="0"/>
              <a:t>Click to add text</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hasCustomPrompt="1"/>
          </p:nvPr>
        </p:nvSpPr>
        <p:spPr>
          <a:xfrm>
            <a:off x="9071171" y="1552575"/>
            <a:ext cx="2514600" cy="4438650"/>
          </a:xfrm>
        </p:spPr>
        <p:txBody>
          <a:bodyPr/>
          <a:lstStyle/>
          <a:p>
            <a:pPr marL="256032" marR="0" lvl="0" indent="-154432"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lang="en-US" dirty="0"/>
              <a:t>Click to add text</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242099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609600" y="228601"/>
            <a:ext cx="109728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609601" y="1512889"/>
            <a:ext cx="10977033" cy="3417887"/>
          </a:xfrm>
        </p:spPr>
        <p:txBody>
          <a:bodyPr/>
          <a:lstStyle/>
          <a:p>
            <a:r>
              <a:rPr lang="en-US"/>
              <a:t>Click icon to add picture</a:t>
            </a:r>
            <a:endParaRPr lang="en-US" dirty="0"/>
          </a:p>
        </p:txBody>
      </p:sp>
      <p:sp>
        <p:nvSpPr>
          <p:cNvPr id="55" name="Content Placeholder"/>
          <p:cNvSpPr txBox="1">
            <a:spLocks noGrp="1"/>
          </p:cNvSpPr>
          <p:nvPr>
            <p:ph type="body" idx="1" hasCustomPrompt="1"/>
          </p:nvPr>
        </p:nvSpPr>
        <p:spPr>
          <a:xfrm>
            <a:off x="609600" y="5050972"/>
            <a:ext cx="109728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a:t>
            </a:fld>
            <a:endParaRPr lang="en-US" sz="900">
              <a:solidFill>
                <a:schemeClr val="dk1"/>
              </a:solidFill>
            </a:endParaRPr>
          </a:p>
        </p:txBody>
      </p:sp>
    </p:spTree>
    <p:extLst>
      <p:ext uri="{BB962C8B-B14F-4D97-AF65-F5344CB8AC3E}">
        <p14:creationId xmlns:p14="http://schemas.microsoft.com/office/powerpoint/2010/main" val="2530008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609600" y="1481139"/>
            <a:ext cx="5979584"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hasCustomPrompt="1"/>
          </p:nvPr>
        </p:nvSpPr>
        <p:spPr>
          <a:xfrm>
            <a:off x="6731000" y="1481139"/>
            <a:ext cx="4851400" cy="3754437"/>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609600" y="5343525"/>
            <a:ext cx="109728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a:xfrm>
            <a:off x="8447617" y="113072"/>
            <a:ext cx="2844799" cy="182879"/>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a:xfrm>
            <a:off x="11292415" y="113072"/>
            <a:ext cx="735711" cy="182879"/>
          </a:xfrm>
          <a:prstGeom prst="rect">
            <a:avLst/>
          </a:prstGeom>
        </p:spPr>
        <p:txBody>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1704942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3977218" y="4359276"/>
            <a:ext cx="4643967"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3977217" y="1681163"/>
            <a:ext cx="4643967"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1077479" y="1681163"/>
            <a:ext cx="1627621"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1077479" y="2647157"/>
            <a:ext cx="1608667"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1077479" y="3613151"/>
            <a:ext cx="1608667"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9842499" y="1681163"/>
            <a:ext cx="1739900"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9842499" y="2651590"/>
            <a:ext cx="1739900"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9842499" y="3613152"/>
            <a:ext cx="1739900"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a:xfrm>
            <a:off x="8447617" y="113072"/>
            <a:ext cx="28447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a:xfrm>
            <a:off x="11292415" y="113072"/>
            <a:ext cx="735711" cy="182879"/>
          </a:xfrm>
          <a:prstGeom prst="rect">
            <a:avLst/>
          </a:prstGeom>
        </p:spPr>
        <p:txBody>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2475383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a:t>Click to edit Master title style</a:t>
            </a:r>
            <a:endParaRPr lang="en-US" dirty="0"/>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609602" y="4392614"/>
            <a:ext cx="2809764"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609600" y="1817688"/>
            <a:ext cx="2809765"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3699497" y="1794947"/>
            <a:ext cx="204615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3699497" y="2707482"/>
            <a:ext cx="204615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3699497" y="3597276"/>
            <a:ext cx="204615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6575462" y="4347440"/>
            <a:ext cx="2809764"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6575462" y="1806537"/>
            <a:ext cx="2809764"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9739441" y="1794947"/>
            <a:ext cx="204615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9739439" y="2707481"/>
            <a:ext cx="204615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9739439" y="3579818"/>
            <a:ext cx="204616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a:xfrm>
            <a:off x="8447617" y="113072"/>
            <a:ext cx="28447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a:xfrm>
            <a:off x="11292415" y="113072"/>
            <a:ext cx="735711" cy="182879"/>
          </a:xfrm>
          <a:prstGeom prst="rect">
            <a:avLst/>
          </a:prstGeom>
        </p:spPr>
        <p:txBody>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3346648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163356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Content Placeholder"/>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a:t>Click to edit Master subtitle style</a:t>
            </a:r>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fld id="{0374CE8A-4C78-40CA-89A5-A234308598EC}" type="slidenum">
              <a:rPr lang="en-US" smtClean="0"/>
              <a:t>‹#›</a:t>
            </a:fld>
            <a:endParaRPr lang="en-US"/>
          </a:p>
        </p:txBody>
      </p:sp>
    </p:spTree>
    <p:extLst>
      <p:ext uri="{BB962C8B-B14F-4D97-AF65-F5344CB8AC3E}">
        <p14:creationId xmlns:p14="http://schemas.microsoft.com/office/powerpoint/2010/main" val="2613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A7D5-AFA8-4B30-B120-5AD90A7C8F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BD61D1-FF4E-4999-8FA9-A07B4A41F5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897EE5-19F5-4EC3-9188-C446995158F0}"/>
              </a:ext>
            </a:extLst>
          </p:cNvPr>
          <p:cNvSpPr>
            <a:spLocks noGrp="1"/>
          </p:cNvSpPr>
          <p:nvPr>
            <p:ph type="dt" sz="half" idx="10"/>
          </p:nvPr>
        </p:nvSpPr>
        <p:spPr/>
        <p:txBody>
          <a:bodyPr/>
          <a:lstStyle/>
          <a:p>
            <a:fld id="{68D92EE6-DED9-44F0-B72D-EF3B664D8E3E}" type="datetimeFigureOut">
              <a:rPr lang="en-US" smtClean="0"/>
              <a:t>5/5/2025</a:t>
            </a:fld>
            <a:endParaRPr lang="en-US"/>
          </a:p>
        </p:txBody>
      </p:sp>
      <p:sp>
        <p:nvSpPr>
          <p:cNvPr id="5" name="Footer Placeholder 4">
            <a:extLst>
              <a:ext uri="{FF2B5EF4-FFF2-40B4-BE49-F238E27FC236}">
                <a16:creationId xmlns:a16="http://schemas.microsoft.com/office/drawing/2014/main" id="{A9BFCD0B-42FE-4A27-B86D-91E26C843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3AF37-08C6-4A42-88FF-E2625706039F}"/>
              </a:ext>
            </a:extLst>
          </p:cNvPr>
          <p:cNvSpPr>
            <a:spLocks noGrp="1"/>
          </p:cNvSpPr>
          <p:nvPr>
            <p:ph type="sldNum" sz="quarter" idx="12"/>
          </p:nvPr>
        </p:nvSpPr>
        <p:spPr/>
        <p:txBody>
          <a:bodyPr/>
          <a:lstStyle/>
          <a:p>
            <a:fld id="{0374CE8A-4C78-40CA-89A5-A234308598EC}" type="slidenum">
              <a:rPr lang="en-US" smtClean="0"/>
              <a:t>‹#›</a:t>
            </a:fld>
            <a:endParaRPr lang="en-US"/>
          </a:p>
        </p:txBody>
      </p:sp>
    </p:spTree>
    <p:extLst>
      <p:ext uri="{BB962C8B-B14F-4D97-AF65-F5344CB8AC3E}">
        <p14:creationId xmlns:p14="http://schemas.microsoft.com/office/powerpoint/2010/main" val="131145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8E39-C873-4D39-8EE6-D20AE7DCD6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B4EF15-CA8F-4D95-A800-D5C91F0C92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2D2A0-F7F2-4943-921A-BD3D90153EB9}"/>
              </a:ext>
            </a:extLst>
          </p:cNvPr>
          <p:cNvSpPr>
            <a:spLocks noGrp="1"/>
          </p:cNvSpPr>
          <p:nvPr>
            <p:ph type="dt" sz="half" idx="10"/>
          </p:nvPr>
        </p:nvSpPr>
        <p:spPr/>
        <p:txBody>
          <a:bodyPr/>
          <a:lstStyle/>
          <a:p>
            <a:fld id="{68D92EE6-DED9-44F0-B72D-EF3B664D8E3E}" type="datetimeFigureOut">
              <a:rPr lang="en-US" smtClean="0"/>
              <a:t>5/5/2025</a:t>
            </a:fld>
            <a:endParaRPr lang="en-US"/>
          </a:p>
        </p:txBody>
      </p:sp>
      <p:sp>
        <p:nvSpPr>
          <p:cNvPr id="5" name="Footer Placeholder 4">
            <a:extLst>
              <a:ext uri="{FF2B5EF4-FFF2-40B4-BE49-F238E27FC236}">
                <a16:creationId xmlns:a16="http://schemas.microsoft.com/office/drawing/2014/main" id="{DF62FCCF-6818-47DD-B67D-7DE5752B5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7498-0E88-45E2-947E-9B2D3850F1B3}"/>
              </a:ext>
            </a:extLst>
          </p:cNvPr>
          <p:cNvSpPr>
            <a:spLocks noGrp="1"/>
          </p:cNvSpPr>
          <p:nvPr>
            <p:ph type="sldNum" sz="quarter" idx="12"/>
          </p:nvPr>
        </p:nvSpPr>
        <p:spPr/>
        <p:txBody>
          <a:bodyPr/>
          <a:lstStyle/>
          <a:p>
            <a:fld id="{0374CE8A-4C78-40CA-89A5-A234308598EC}" type="slidenum">
              <a:rPr lang="en-US" smtClean="0"/>
              <a:t>‹#›</a:t>
            </a:fld>
            <a:endParaRPr lang="en-US"/>
          </a:p>
        </p:txBody>
      </p:sp>
    </p:spTree>
    <p:extLst>
      <p:ext uri="{BB962C8B-B14F-4D97-AF65-F5344CB8AC3E}">
        <p14:creationId xmlns:p14="http://schemas.microsoft.com/office/powerpoint/2010/main" val="24823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441450"/>
            <a:ext cx="10977033" cy="470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425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609600" y="3971926"/>
            <a:ext cx="10972800" cy="2105025"/>
          </a:xfrm>
        </p:spPr>
        <p:txBody>
          <a:bodyPr/>
          <a:lstStyle/>
          <a:p>
            <a:pPr lvl="0"/>
            <a:r>
              <a:rPr lang="en-US"/>
              <a:t>Click to edit Master text styles</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49869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609601" y="1556328"/>
            <a:ext cx="4847167" cy="4520623"/>
          </a:xfrm>
        </p:spPr>
        <p:txBody>
          <a:bodyPr/>
          <a:lstStyle/>
          <a:p>
            <a:pPr lvl="0"/>
            <a:r>
              <a:rPr lang="en-US"/>
              <a:t>Click to edit Master text styles</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5646057" y="1556327"/>
            <a:ext cx="5936343"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5646056" y="3971926"/>
            <a:ext cx="5936344" cy="2105025"/>
          </a:xfrm>
        </p:spPr>
        <p:txBody>
          <a:bodyPr/>
          <a:lstStyle/>
          <a:p>
            <a:pPr lvl="0"/>
            <a:r>
              <a:rPr lang="en-US"/>
              <a:t>Click to edit Master text styles</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4149260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609600" y="1552575"/>
            <a:ext cx="5322627"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6259773" y="1552575"/>
            <a:ext cx="5322627" cy="4438650"/>
          </a:xfrm>
        </p:spPr>
        <p:txBody>
          <a:bodyPr/>
          <a:lstStyle/>
          <a:p>
            <a:pPr lvl="0"/>
            <a:r>
              <a:rPr lang="en-US" dirty="0"/>
              <a:t>Click to add text</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245392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609602" y="1552575"/>
            <a:ext cx="3460804" cy="4438650"/>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365599" y="1552575"/>
            <a:ext cx="3460803" cy="4438650"/>
          </a:xfrm>
        </p:spPr>
        <p:txBody>
          <a:bodyPr/>
          <a:lstStyle>
            <a:lvl1pPr>
              <a:defRPr/>
            </a:lvl1p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8121597" y="1552575"/>
            <a:ext cx="3460804" cy="4438650"/>
          </a:xfrm>
        </p:spPr>
        <p:txBody>
          <a:bodyPr/>
          <a:lstStyle/>
          <a:p>
            <a:pPr lvl="0"/>
            <a:r>
              <a:rPr lang="en-US" dirty="0"/>
              <a:t>Click to add text</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24343680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609600" y="1600201"/>
            <a:ext cx="109728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0374CE8A-4C78-40CA-89A5-A234308598EC}" type="slidenum">
              <a:rPr lang="en-US" smtClean="0"/>
              <a:t>‹#›</a:t>
            </a:fld>
            <a:endParaRPr lang="en-US"/>
          </a:p>
        </p:txBody>
      </p:sp>
      <p:sp>
        <p:nvSpPr>
          <p:cNvPr id="9" name="TextBox 8">
            <a:extLst>
              <a:ext uri="{FF2B5EF4-FFF2-40B4-BE49-F238E27FC236}">
                <a16:creationId xmlns:a16="http://schemas.microsoft.com/office/drawing/2014/main" id="{898403F3-1A1C-4086-9B8B-3CC54035999C}"/>
              </a:ext>
            </a:extLst>
          </p:cNvPr>
          <p:cNvSpPr txBox="1"/>
          <p:nvPr/>
        </p:nvSpPr>
        <p:spPr>
          <a:xfrm flipH="1">
            <a:off x="8273141" y="6313176"/>
            <a:ext cx="3309256" cy="369332"/>
          </a:xfrm>
          <a:prstGeom prst="rect">
            <a:avLst/>
          </a:prstGeom>
          <a:noFill/>
        </p:spPr>
        <p:txBody>
          <a:bodyPr wrap="square" rtlCol="0">
            <a:spAutoFit/>
          </a:bodyPr>
          <a:lstStyle/>
          <a:p>
            <a:pPr algn="r"/>
            <a:r>
              <a:rPr lang="en-US" sz="1800" b="1" dirty="0" err="1">
                <a:solidFill>
                  <a:schemeClr val="accent1">
                    <a:lumMod val="60000"/>
                    <a:lumOff val="40000"/>
                  </a:schemeClr>
                </a:solidFill>
              </a:rPr>
              <a:t>Jayasri</a:t>
            </a:r>
            <a:endParaRPr lang="en-US" sz="1800" b="1" dirty="0">
              <a:solidFill>
                <a:schemeClr val="accent1">
                  <a:lumMod val="60000"/>
                  <a:lumOff val="40000"/>
                </a:schemeClr>
              </a:solidFill>
            </a:endParaRPr>
          </a:p>
        </p:txBody>
      </p:sp>
      <p:pic>
        <p:nvPicPr>
          <p:cNvPr id="4" name="Picture 3">
            <a:extLst>
              <a:ext uri="{FF2B5EF4-FFF2-40B4-BE49-F238E27FC236}">
                <a16:creationId xmlns:a16="http://schemas.microsoft.com/office/drawing/2014/main" id="{2CB7AEAF-F11F-442F-B3DB-0DC8E1DDF69E}"/>
              </a:ext>
            </a:extLst>
          </p:cNvPr>
          <p:cNvPicPr>
            <a:picLocks noChangeAspect="1"/>
          </p:cNvPicPr>
          <p:nvPr/>
        </p:nvPicPr>
        <p:blipFill>
          <a:blip r:embed="rId6"/>
          <a:stretch>
            <a:fillRect/>
          </a:stretch>
        </p:blipFill>
        <p:spPr>
          <a:xfrm>
            <a:off x="618311" y="5949723"/>
            <a:ext cx="1228453" cy="921340"/>
          </a:xfrm>
          <a:prstGeom prst="rect">
            <a:avLst/>
          </a:prstGeom>
        </p:spPr>
      </p:pic>
      <p:sp>
        <p:nvSpPr>
          <p:cNvPr id="12" name="TextBox 11">
            <a:extLst>
              <a:ext uri="{FF2B5EF4-FFF2-40B4-BE49-F238E27FC236}">
                <a16:creationId xmlns:a16="http://schemas.microsoft.com/office/drawing/2014/main" id="{0949580F-9F00-4F99-B6B1-26597E6562DF}"/>
              </a:ext>
            </a:extLst>
          </p:cNvPr>
          <p:cNvSpPr txBox="1"/>
          <p:nvPr/>
        </p:nvSpPr>
        <p:spPr>
          <a:xfrm flipH="1">
            <a:off x="1596554" y="6313177"/>
            <a:ext cx="4325273" cy="369332"/>
          </a:xfrm>
          <a:prstGeom prst="rect">
            <a:avLst/>
          </a:prstGeom>
          <a:noFill/>
        </p:spPr>
        <p:txBody>
          <a:bodyPr wrap="square" rtlCol="0">
            <a:spAutoFit/>
          </a:bodyPr>
          <a:lstStyle/>
          <a:p>
            <a:r>
              <a:rPr lang="en-US" sz="1800" b="1" dirty="0">
                <a:solidFill>
                  <a:schemeClr val="accent1">
                    <a:lumMod val="60000"/>
                    <a:lumOff val="40000"/>
                  </a:schemeClr>
                </a:solidFill>
              </a:rPr>
              <a:t>ACE ENGINEERING COLLEGE</a:t>
            </a:r>
          </a:p>
        </p:txBody>
      </p:sp>
    </p:spTree>
    <p:extLst>
      <p:ext uri="{BB962C8B-B14F-4D97-AF65-F5344CB8AC3E}">
        <p14:creationId xmlns:p14="http://schemas.microsoft.com/office/powerpoint/2010/main" val="4593300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609600" y="1600201"/>
            <a:ext cx="109728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7" name="TextBox 16">
            <a:extLst>
              <a:ext uri="{FF2B5EF4-FFF2-40B4-BE49-F238E27FC236}">
                <a16:creationId xmlns:a16="http://schemas.microsoft.com/office/drawing/2014/main" id="{27CC3BB5-1D86-46D5-AE48-71ABDA16B66D}"/>
              </a:ext>
            </a:extLst>
          </p:cNvPr>
          <p:cNvSpPr txBox="1"/>
          <p:nvPr/>
        </p:nvSpPr>
        <p:spPr>
          <a:xfrm flipH="1">
            <a:off x="8273141" y="6313177"/>
            <a:ext cx="3309256" cy="307777"/>
          </a:xfrm>
          <a:prstGeom prst="rect">
            <a:avLst/>
          </a:prstGeom>
          <a:noFill/>
        </p:spPr>
        <p:txBody>
          <a:bodyPr wrap="square" rtlCol="0">
            <a:spAutoFit/>
          </a:bodyPr>
          <a:lstStyle/>
          <a:p>
            <a:pPr algn="r"/>
            <a:r>
              <a:rPr lang="en-US" sz="1400" b="1" dirty="0" err="1">
                <a:solidFill>
                  <a:schemeClr val="accent1">
                    <a:lumMod val="60000"/>
                    <a:lumOff val="40000"/>
                  </a:schemeClr>
                </a:solidFill>
              </a:rPr>
              <a:t>Jayasri</a:t>
            </a:r>
            <a:endParaRPr lang="en-US" sz="1400" b="1" dirty="0">
              <a:solidFill>
                <a:schemeClr val="accent1">
                  <a:lumMod val="60000"/>
                  <a:lumOff val="40000"/>
                </a:schemeClr>
              </a:solidFill>
            </a:endParaRPr>
          </a:p>
        </p:txBody>
      </p:sp>
      <p:pic>
        <p:nvPicPr>
          <p:cNvPr id="18" name="Picture 17">
            <a:extLst>
              <a:ext uri="{FF2B5EF4-FFF2-40B4-BE49-F238E27FC236}">
                <a16:creationId xmlns:a16="http://schemas.microsoft.com/office/drawing/2014/main" id="{756D831A-AB11-4A8B-AC7C-3135AE31E270}"/>
              </a:ext>
            </a:extLst>
          </p:cNvPr>
          <p:cNvPicPr>
            <a:picLocks noChangeAspect="1"/>
          </p:cNvPicPr>
          <p:nvPr/>
        </p:nvPicPr>
        <p:blipFill>
          <a:blip r:embed="rId13"/>
          <a:stretch>
            <a:fillRect/>
          </a:stretch>
        </p:blipFill>
        <p:spPr>
          <a:xfrm>
            <a:off x="618311" y="5949723"/>
            <a:ext cx="1228453" cy="921340"/>
          </a:xfrm>
          <a:prstGeom prst="rect">
            <a:avLst/>
          </a:prstGeom>
        </p:spPr>
      </p:pic>
      <p:sp>
        <p:nvSpPr>
          <p:cNvPr id="19" name="TextBox 18">
            <a:extLst>
              <a:ext uri="{FF2B5EF4-FFF2-40B4-BE49-F238E27FC236}">
                <a16:creationId xmlns:a16="http://schemas.microsoft.com/office/drawing/2014/main" id="{6FC6E57E-D093-4D52-8424-9F52C27ED41D}"/>
              </a:ext>
            </a:extLst>
          </p:cNvPr>
          <p:cNvSpPr txBox="1"/>
          <p:nvPr/>
        </p:nvSpPr>
        <p:spPr>
          <a:xfrm flipH="1">
            <a:off x="1596554" y="6313177"/>
            <a:ext cx="4325273" cy="307777"/>
          </a:xfrm>
          <a:prstGeom prst="rect">
            <a:avLst/>
          </a:prstGeom>
          <a:noFill/>
        </p:spPr>
        <p:txBody>
          <a:bodyPr wrap="square" rtlCol="0">
            <a:spAutoFit/>
          </a:bodyPr>
          <a:lstStyle/>
          <a:p>
            <a:r>
              <a:rPr lang="en-US" sz="1400" b="1" dirty="0">
                <a:solidFill>
                  <a:schemeClr val="accent1">
                    <a:lumMod val="60000"/>
                    <a:lumOff val="40000"/>
                  </a:schemeClr>
                </a:solidFill>
              </a:rPr>
              <a:t>ACE ENGINEERING COLLEGE</a:t>
            </a:r>
          </a:p>
        </p:txBody>
      </p:sp>
      <p:sp>
        <p:nvSpPr>
          <p:cNvPr id="20" name="TextBox 19">
            <a:extLst>
              <a:ext uri="{FF2B5EF4-FFF2-40B4-BE49-F238E27FC236}">
                <a16:creationId xmlns:a16="http://schemas.microsoft.com/office/drawing/2014/main" id="{65EFD184-3B21-4269-92E2-AA0C1D0CECA1}"/>
              </a:ext>
            </a:extLst>
          </p:cNvPr>
          <p:cNvSpPr txBox="1"/>
          <p:nvPr/>
        </p:nvSpPr>
        <p:spPr>
          <a:xfrm rot="5400000">
            <a:off x="10582987" y="3135087"/>
            <a:ext cx="2762295" cy="307777"/>
          </a:xfrm>
          <a:prstGeom prst="rect">
            <a:avLst/>
          </a:prstGeom>
          <a:noFill/>
        </p:spPr>
        <p:txBody>
          <a:bodyPr wrap="none" rtlCol="0">
            <a:spAutoFit/>
          </a:bodyPr>
          <a:lstStyle/>
          <a:p>
            <a:r>
              <a:rPr lang="en-US" sz="1400" b="1" dirty="0">
                <a:solidFill>
                  <a:schemeClr val="accent1">
                    <a:lumMod val="60000"/>
                    <a:lumOff val="40000"/>
                  </a:schemeClr>
                </a:solidFill>
              </a:rPr>
              <a:t>Information Retrieval Systems</a:t>
            </a:r>
          </a:p>
        </p:txBody>
      </p:sp>
      <p:sp>
        <p:nvSpPr>
          <p:cNvPr id="2" name="TextBox 1">
            <a:extLst>
              <a:ext uri="{FF2B5EF4-FFF2-40B4-BE49-F238E27FC236}">
                <a16:creationId xmlns:a16="http://schemas.microsoft.com/office/drawing/2014/main" id="{341856B6-7AA4-4EE6-8533-B06E980F891C}"/>
              </a:ext>
            </a:extLst>
          </p:cNvPr>
          <p:cNvSpPr txBox="1"/>
          <p:nvPr/>
        </p:nvSpPr>
        <p:spPr>
          <a:xfrm>
            <a:off x="11425647" y="45553"/>
            <a:ext cx="674003" cy="307777"/>
          </a:xfrm>
          <a:prstGeom prst="rect">
            <a:avLst/>
          </a:prstGeom>
          <a:noFill/>
        </p:spPr>
        <p:txBody>
          <a:bodyPr wrap="square" rtlCol="0">
            <a:spAutoFit/>
          </a:bodyPr>
          <a:lstStyle/>
          <a:p>
            <a:pPr algn="r"/>
            <a:fld id="{6C35DBDA-768B-41DA-92F1-86237CE345C5}" type="slidenum">
              <a:rPr lang="en-US" sz="1400" b="1" smtClean="0">
                <a:latin typeface="Book Antiqua" panose="02040602050305030304" pitchFamily="18" charset="0"/>
              </a:rPr>
              <a:pPr algn="r"/>
              <a:t>‹#›</a:t>
            </a:fld>
            <a:endParaRPr lang="en-US" sz="1400" b="1" dirty="0">
              <a:latin typeface="Book Antiqua" panose="02040602050305030304" pitchFamily="18" charset="0"/>
            </a:endParaRPr>
          </a:p>
        </p:txBody>
      </p:sp>
    </p:spTree>
    <p:extLst>
      <p:ext uri="{BB962C8B-B14F-4D97-AF65-F5344CB8AC3E}">
        <p14:creationId xmlns:p14="http://schemas.microsoft.com/office/powerpoint/2010/main" val="502924933"/>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 Id="rId4" Type="http://schemas.openxmlformats.org/officeDocument/2006/relationships/image" Target="../media/image56.png"/></Relationships>
</file>

<file path=ppt/slides/_rels/slide7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7E831C-6A06-4168-A040-5DA6766802B2}"/>
              </a:ext>
            </a:extLst>
          </p:cNvPr>
          <p:cNvSpPr>
            <a:spLocks noGrp="1"/>
          </p:cNvSpPr>
          <p:nvPr>
            <p:ph type="ctrTitle"/>
          </p:nvPr>
        </p:nvSpPr>
        <p:spPr/>
        <p:txBody>
          <a:bodyPr/>
          <a:lstStyle/>
          <a:p>
            <a:r>
              <a:rPr lang="en-US" dirty="0"/>
              <a:t>Information Retrieval Systems</a:t>
            </a:r>
          </a:p>
        </p:txBody>
      </p:sp>
      <p:sp>
        <p:nvSpPr>
          <p:cNvPr id="5" name="Subtitle 4">
            <a:extLst>
              <a:ext uri="{FF2B5EF4-FFF2-40B4-BE49-F238E27FC236}">
                <a16:creationId xmlns:a16="http://schemas.microsoft.com/office/drawing/2014/main" id="{82132D63-5A2C-404A-9880-EF9D53524286}"/>
              </a:ext>
            </a:extLst>
          </p:cNvPr>
          <p:cNvSpPr>
            <a:spLocks noGrp="1"/>
          </p:cNvSpPr>
          <p:nvPr>
            <p:ph type="subTitle" idx="1"/>
          </p:nvPr>
        </p:nvSpPr>
        <p:spPr/>
        <p:txBody>
          <a:bodyPr/>
          <a:lstStyle/>
          <a:p>
            <a:pPr algn="ctr"/>
            <a:br>
              <a:rPr lang="en-US" sz="3600" b="1" dirty="0">
                <a:solidFill>
                  <a:srgbClr val="007FA3"/>
                </a:solidFill>
              </a:rPr>
            </a:br>
            <a:r>
              <a:rPr lang="en-US" sz="3600" b="1" dirty="0">
                <a:solidFill>
                  <a:srgbClr val="007FA3"/>
                </a:solidFill>
              </a:rPr>
              <a:t>UNIT - III</a:t>
            </a:r>
            <a:endParaRPr lang="en-US" sz="3600" dirty="0"/>
          </a:p>
          <a:p>
            <a:pPr algn="ctr"/>
            <a:endParaRPr lang="en-US" sz="3600" dirty="0"/>
          </a:p>
        </p:txBody>
      </p:sp>
    </p:spTree>
    <p:extLst>
      <p:ext uri="{BB962C8B-B14F-4D97-AF65-F5344CB8AC3E}">
        <p14:creationId xmlns:p14="http://schemas.microsoft.com/office/powerpoint/2010/main" val="1669522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88D317-7F00-42C2-A9D3-B5B0B9D4AF7A}"/>
              </a:ext>
            </a:extLst>
          </p:cNvPr>
          <p:cNvSpPr>
            <a:spLocks noGrp="1"/>
          </p:cNvSpPr>
          <p:nvPr>
            <p:ph type="title"/>
          </p:nvPr>
        </p:nvSpPr>
        <p:spPr/>
        <p:txBody>
          <a:bodyPr/>
          <a:lstStyle/>
          <a:p>
            <a:r>
              <a:rPr lang="en-US" sz="3600" dirty="0">
                <a:cs typeface="Calibri" panose="020F0502020204030204" pitchFamily="34" charset="0"/>
              </a:rPr>
              <a:t>Probabilistic </a:t>
            </a:r>
            <a:r>
              <a:rPr lang="en-US" dirty="0"/>
              <a:t>Weighting</a:t>
            </a:r>
            <a:r>
              <a:rPr lang="en-US" sz="3600" dirty="0">
                <a:cs typeface="Calibri" panose="020F0502020204030204" pitchFamily="34" charset="0"/>
              </a:rPr>
              <a:t> </a:t>
            </a:r>
            <a:endParaRPr lang="en-US" dirty="0"/>
          </a:p>
        </p:txBody>
      </p:sp>
      <p:sp>
        <p:nvSpPr>
          <p:cNvPr id="7" name="Content Placeholder 6">
            <a:extLst>
              <a:ext uri="{FF2B5EF4-FFF2-40B4-BE49-F238E27FC236}">
                <a16:creationId xmlns:a16="http://schemas.microsoft.com/office/drawing/2014/main" id="{436EF074-B04D-4139-8816-5A014D4DAEDC}"/>
              </a:ext>
            </a:extLst>
          </p:cNvPr>
          <p:cNvSpPr>
            <a:spLocks noGrp="1"/>
          </p:cNvSpPr>
          <p:nvPr>
            <p:ph sz="quarter" idx="13"/>
          </p:nvPr>
        </p:nvSpPr>
        <p:spPr/>
        <p:txBody>
          <a:bodyPr/>
          <a:lstStyle/>
          <a:p>
            <a:r>
              <a:rPr lang="en-US" sz="2600" b="1" dirty="0">
                <a:latin typeface="Calibri" panose="020F0502020204030204" pitchFamily="34" charset="0"/>
                <a:cs typeface="Calibri" panose="020F0502020204030204" pitchFamily="34" charset="0"/>
              </a:rPr>
              <a:t>HYPOTHESIS</a:t>
            </a:r>
            <a:r>
              <a:rPr lang="en-US" sz="2600" dirty="0">
                <a:latin typeface="Calibri" panose="020F0502020204030204" pitchFamily="34" charset="0"/>
                <a:cs typeface="Calibri" panose="020F0502020204030204" pitchFamily="34" charset="0"/>
              </a:rPr>
              <a:t>: If a reference retrieval system’s response to each request is a </a:t>
            </a:r>
            <a:r>
              <a:rPr lang="en-US" sz="2600" b="1" dirty="0">
                <a:latin typeface="Calibri" panose="020F0502020204030204" pitchFamily="34" charset="0"/>
                <a:cs typeface="Calibri" panose="020F0502020204030204" pitchFamily="34" charset="0"/>
              </a:rPr>
              <a:t>ranking of the documents </a:t>
            </a:r>
            <a:r>
              <a:rPr lang="en-US" sz="2600" dirty="0">
                <a:latin typeface="Calibri" panose="020F0502020204030204" pitchFamily="34" charset="0"/>
                <a:cs typeface="Calibri" panose="020F0502020204030204" pitchFamily="34" charset="0"/>
              </a:rPr>
              <a:t>in the collection in order of </a:t>
            </a:r>
            <a:r>
              <a:rPr lang="en-US" sz="2600" b="1" dirty="0">
                <a:latin typeface="Calibri" panose="020F0502020204030204" pitchFamily="34" charset="0"/>
                <a:cs typeface="Calibri" panose="020F0502020204030204" pitchFamily="34" charset="0"/>
              </a:rPr>
              <a:t>decreasing probability of usefulness to the user who submitted the request</a:t>
            </a:r>
            <a:r>
              <a:rPr lang="en-US" sz="2600" dirty="0">
                <a:latin typeface="Calibri" panose="020F0502020204030204" pitchFamily="34" charset="0"/>
                <a:cs typeface="Calibri" panose="020F0502020204030204" pitchFamily="34" charset="0"/>
              </a:rPr>
              <a:t>, where the probabilities are estimated as accurately as possible on the basis of whatever data is available for this purpose, then the overall effectiveness of the system to its users is the best obtainable on the basis of that data.</a:t>
            </a:r>
          </a:p>
          <a:p>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PLAUSIBLE COROLLARY</a:t>
            </a:r>
            <a:r>
              <a:rPr lang="en-US" sz="2600" dirty="0">
                <a:latin typeface="Calibri" panose="020F0502020204030204" pitchFamily="34" charset="0"/>
                <a:cs typeface="Calibri" panose="020F0502020204030204" pitchFamily="34" charset="0"/>
              </a:rPr>
              <a:t>: The most promising source of techniques for estimating the </a:t>
            </a:r>
            <a:r>
              <a:rPr lang="en-US" sz="2600" b="1" dirty="0">
                <a:latin typeface="Calibri" panose="020F0502020204030204" pitchFamily="34" charset="0"/>
                <a:cs typeface="Calibri" panose="020F0502020204030204" pitchFamily="34" charset="0"/>
              </a:rPr>
              <a:t>probabilities of usefulness for output ranking in IR </a:t>
            </a:r>
            <a:r>
              <a:rPr lang="en-US" sz="2600" dirty="0">
                <a:latin typeface="Calibri" panose="020F0502020204030204" pitchFamily="34" charset="0"/>
                <a:cs typeface="Calibri" panose="020F0502020204030204" pitchFamily="34" charset="0"/>
              </a:rPr>
              <a:t>is standard probability theory and statistics.</a:t>
            </a:r>
          </a:p>
        </p:txBody>
      </p:sp>
      <p:sp>
        <p:nvSpPr>
          <p:cNvPr id="5" name="Slide Number Placeholder 4">
            <a:extLst>
              <a:ext uri="{FF2B5EF4-FFF2-40B4-BE49-F238E27FC236}">
                <a16:creationId xmlns:a16="http://schemas.microsoft.com/office/drawing/2014/main" id="{B63EDAEC-2266-46CD-B350-FDDD44BB4A0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a:t>
            </a:fld>
            <a:endParaRPr lang="en-US" sz="900">
              <a:solidFill>
                <a:schemeClr val="lt1"/>
              </a:solidFill>
            </a:endParaRPr>
          </a:p>
        </p:txBody>
      </p:sp>
    </p:spTree>
    <p:extLst>
      <p:ext uri="{BB962C8B-B14F-4D97-AF65-F5344CB8AC3E}">
        <p14:creationId xmlns:p14="http://schemas.microsoft.com/office/powerpoint/2010/main" val="30762691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100</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Issues in Thesaurus Generation</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Word Coordination:</a:t>
            </a:r>
          </a:p>
          <a:p>
            <a:pPr lvl="1"/>
            <a:r>
              <a:rPr lang="en-US" sz="2400" dirty="0">
                <a:latin typeface="Calibri" panose="020F0502020204030204" pitchFamily="34" charset="0"/>
                <a:cs typeface="Calibri" panose="020F0502020204030204" pitchFamily="34" charset="0"/>
              </a:rPr>
              <a:t>Should phrases be considered (like "data mining") or only individual words?</a:t>
            </a:r>
          </a:p>
          <a:p>
            <a:r>
              <a:rPr lang="en-US" sz="2400" dirty="0">
                <a:latin typeface="Calibri" panose="020F0502020204030204" pitchFamily="34" charset="0"/>
                <a:cs typeface="Calibri" panose="020F0502020204030204" pitchFamily="34" charset="0"/>
              </a:rPr>
              <a:t>Types of Word Relationships:</a:t>
            </a:r>
          </a:p>
          <a:p>
            <a:pPr lvl="1"/>
            <a:r>
              <a:rPr lang="en-US" sz="2400" dirty="0">
                <a:latin typeface="Calibri" panose="020F0502020204030204" pitchFamily="34" charset="0"/>
                <a:cs typeface="Calibri" panose="020F0502020204030204" pitchFamily="34" charset="0"/>
              </a:rPr>
              <a:t>Equivalence (Synonyms): "photo" and "print"</a:t>
            </a:r>
          </a:p>
          <a:p>
            <a:pPr lvl="1"/>
            <a:r>
              <a:rPr lang="en-US" sz="2400" dirty="0">
                <a:latin typeface="Calibri" panose="020F0502020204030204" pitchFamily="34" charset="0"/>
                <a:cs typeface="Calibri" panose="020F0502020204030204" pitchFamily="34" charset="0"/>
              </a:rPr>
              <a:t>Hierarchical: General-to-specific (e.g., "computer" → "Pentium")</a:t>
            </a:r>
          </a:p>
          <a:p>
            <a:pPr lvl="1"/>
            <a:r>
              <a:rPr lang="en-US" sz="2400" dirty="0">
                <a:latin typeface="Calibri" panose="020F0502020204030204" pitchFamily="34" charset="0"/>
                <a:cs typeface="Calibri" panose="020F0502020204030204" pitchFamily="34" charset="0"/>
              </a:rPr>
              <a:t>Non-hierarchical: E.g., "employee" and "job title“</a:t>
            </a:r>
          </a:p>
          <a:p>
            <a:r>
              <a:rPr lang="en-US" sz="2400" dirty="0">
                <a:latin typeface="Calibri" panose="020F0502020204030204" pitchFamily="34" charset="0"/>
                <a:cs typeface="Calibri" panose="020F0502020204030204" pitchFamily="34" charset="0"/>
              </a:rPr>
              <a:t>More recent types:</a:t>
            </a:r>
          </a:p>
          <a:p>
            <a:pPr lvl="1"/>
            <a:r>
              <a:rPr lang="en-US" sz="2400" b="1" dirty="0">
                <a:latin typeface="Calibri" panose="020F0502020204030204" pitchFamily="34" charset="0"/>
                <a:cs typeface="Calibri" panose="020F0502020204030204" pitchFamily="34" charset="0"/>
              </a:rPr>
              <a:t>Parts-Wholes</a:t>
            </a:r>
            <a:r>
              <a:rPr lang="en-US" sz="2400" dirty="0">
                <a:latin typeface="Calibri" panose="020F0502020204030204" pitchFamily="34" charset="0"/>
                <a:cs typeface="Calibri" panose="020F0502020204030204" pitchFamily="34" charset="0"/>
              </a:rPr>
              <a:t>: wheel → part-of → bicycle</a:t>
            </a:r>
          </a:p>
          <a:p>
            <a:pPr lvl="1"/>
            <a:r>
              <a:rPr lang="en-US" sz="2400" b="1" dirty="0">
                <a:latin typeface="Calibri" panose="020F0502020204030204" pitchFamily="34" charset="0"/>
                <a:cs typeface="Calibri" panose="020F0502020204030204" pitchFamily="34" charset="0"/>
              </a:rPr>
              <a:t>Collocation</a:t>
            </a:r>
            <a:r>
              <a:rPr lang="en-US" sz="2400" dirty="0">
                <a:latin typeface="Calibri" panose="020F0502020204030204" pitchFamily="34" charset="0"/>
                <a:cs typeface="Calibri" panose="020F0502020204030204" pitchFamily="34" charset="0"/>
              </a:rPr>
              <a:t>: words that often appear together (e.g., “coffee” and “mug”)</a:t>
            </a:r>
          </a:p>
          <a:p>
            <a:pPr lvl="1"/>
            <a:r>
              <a:rPr lang="en-US" sz="2400" b="1" dirty="0">
                <a:latin typeface="Calibri" panose="020F0502020204030204" pitchFamily="34" charset="0"/>
                <a:cs typeface="Calibri" panose="020F0502020204030204" pitchFamily="34" charset="0"/>
              </a:rPr>
              <a:t>Paradigmatic</a:t>
            </a:r>
            <a:r>
              <a:rPr lang="en-US" sz="2400" dirty="0">
                <a:latin typeface="Calibri" panose="020F0502020204030204" pitchFamily="34" charset="0"/>
                <a:cs typeface="Calibri" panose="020F0502020204030204" pitchFamily="34" charset="0"/>
              </a:rPr>
              <a:t>: conceptually similar (e.g., “formula” and “equation”)</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63666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101</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Issues in Thesaurus Generation</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Homograph Resolution:</a:t>
            </a:r>
          </a:p>
          <a:p>
            <a:pPr lvl="1"/>
            <a:r>
              <a:rPr lang="en-US" sz="2600" dirty="0">
                <a:latin typeface="Calibri" panose="020F0502020204030204" pitchFamily="34" charset="0"/>
                <a:cs typeface="Calibri" panose="020F0502020204030204" pitchFamily="34" charset="0"/>
              </a:rPr>
              <a:t>A homograph has multiple meanings (e.g., "field").</a:t>
            </a:r>
          </a:p>
          <a:p>
            <a:pPr lvl="1"/>
            <a:r>
              <a:rPr lang="en-US" sz="2600" dirty="0">
                <a:latin typeface="Calibri" panose="020F0502020204030204" pitchFamily="34" charset="0"/>
                <a:cs typeface="Calibri" panose="020F0502020204030204" pitchFamily="34" charset="0"/>
              </a:rPr>
              <a:t>Systems may need users to clarify the meaning or infer it from context.</a:t>
            </a:r>
          </a:p>
          <a:p>
            <a:r>
              <a:rPr lang="en-US" sz="2600" dirty="0">
                <a:latin typeface="Calibri" panose="020F0502020204030204" pitchFamily="34" charset="0"/>
                <a:cs typeface="Calibri" panose="020F0502020204030204" pitchFamily="34" charset="0"/>
              </a:rPr>
              <a:t>Vocabulary Constraints:</a:t>
            </a:r>
          </a:p>
          <a:p>
            <a:pPr lvl="1"/>
            <a:r>
              <a:rPr lang="en-US" sz="2600" dirty="0">
                <a:latin typeface="Calibri" panose="020F0502020204030204" pitchFamily="34" charset="0"/>
                <a:cs typeface="Calibri" panose="020F0502020204030204" pitchFamily="34" charset="0"/>
              </a:rPr>
              <a:t>Should we store words in full or use stems?</a:t>
            </a:r>
          </a:p>
          <a:p>
            <a:pPr lvl="1"/>
            <a:r>
              <a:rPr lang="en-US" sz="2600" dirty="0">
                <a:latin typeface="Calibri" panose="020F0502020204030204" pitchFamily="34" charset="0"/>
                <a:cs typeface="Calibri" panose="020F0502020204030204" pitchFamily="34" charset="0"/>
              </a:rPr>
              <a:t>Should we generalize terms to simplify clusters?</a:t>
            </a:r>
          </a:p>
        </p:txBody>
      </p:sp>
    </p:spTree>
    <p:extLst>
      <p:ext uri="{BB962C8B-B14F-4D97-AF65-F5344CB8AC3E}">
        <p14:creationId xmlns:p14="http://schemas.microsoft.com/office/powerpoint/2010/main" val="2565823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88D317-7F00-42C2-A9D3-B5B0B9D4AF7A}"/>
              </a:ext>
            </a:extLst>
          </p:cNvPr>
          <p:cNvSpPr>
            <a:spLocks noGrp="1"/>
          </p:cNvSpPr>
          <p:nvPr>
            <p:ph type="title"/>
          </p:nvPr>
        </p:nvSpPr>
        <p:spPr>
          <a:xfrm>
            <a:off x="609600" y="215372"/>
            <a:ext cx="10972800" cy="1226078"/>
          </a:xfrm>
        </p:spPr>
        <p:txBody>
          <a:bodyPr/>
          <a:lstStyle/>
          <a:p>
            <a:r>
              <a:rPr lang="en-US" dirty="0"/>
              <a:t>Approach Of Probabilistic Approach - Logistic Regression in IR</a:t>
            </a:r>
          </a:p>
        </p:txBody>
      </p:sp>
      <p:sp>
        <p:nvSpPr>
          <p:cNvPr id="7" name="Content Placeholder 6">
            <a:extLst>
              <a:ext uri="{FF2B5EF4-FFF2-40B4-BE49-F238E27FC236}">
                <a16:creationId xmlns:a16="http://schemas.microsoft.com/office/drawing/2014/main" id="{436EF074-B04D-4139-8816-5A014D4DAEDC}"/>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 approach starts by defining a “Model 0” system</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B63EDAEC-2266-46CD-B350-FDDD44BB4A0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11</a:t>
            </a:fld>
            <a:endParaRPr lang="en-US" sz="900">
              <a:solidFill>
                <a:schemeClr val="lt1"/>
              </a:solidFill>
            </a:endParaRPr>
          </a:p>
        </p:txBody>
      </p:sp>
      <p:pic>
        <p:nvPicPr>
          <p:cNvPr id="3" name="Picture 2">
            <a:extLst>
              <a:ext uri="{FF2B5EF4-FFF2-40B4-BE49-F238E27FC236}">
                <a16:creationId xmlns:a16="http://schemas.microsoft.com/office/drawing/2014/main" id="{D99BF16F-1155-49BA-AD91-DD1314FD9306}"/>
              </a:ext>
            </a:extLst>
          </p:cNvPr>
          <p:cNvPicPr>
            <a:picLocks noChangeAspect="1"/>
          </p:cNvPicPr>
          <p:nvPr/>
        </p:nvPicPr>
        <p:blipFill>
          <a:blip r:embed="rId2"/>
          <a:stretch>
            <a:fillRect/>
          </a:stretch>
        </p:blipFill>
        <p:spPr>
          <a:xfrm>
            <a:off x="948151" y="2019299"/>
            <a:ext cx="8195849" cy="4371119"/>
          </a:xfrm>
          <a:prstGeom prst="rect">
            <a:avLst/>
          </a:prstGeom>
        </p:spPr>
      </p:pic>
    </p:spTree>
    <p:extLst>
      <p:ext uri="{BB962C8B-B14F-4D97-AF65-F5344CB8AC3E}">
        <p14:creationId xmlns:p14="http://schemas.microsoft.com/office/powerpoint/2010/main" val="578948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02A63F-93D0-4701-91A2-A8B6EDEF48E9}"/>
              </a:ext>
            </a:extLst>
          </p:cNvPr>
          <p:cNvSpPr>
            <a:spLocks noGrp="1"/>
          </p:cNvSpPr>
          <p:nvPr>
            <p:ph type="title"/>
          </p:nvPr>
        </p:nvSpPr>
        <p:spPr/>
        <p:txBody>
          <a:bodyPr/>
          <a:lstStyle/>
          <a:p>
            <a:r>
              <a:rPr lang="en-US" dirty="0"/>
              <a:t>Logistic Regression in IR</a:t>
            </a:r>
          </a:p>
        </p:txBody>
      </p:sp>
      <p:sp>
        <p:nvSpPr>
          <p:cNvPr id="7" name="Content Placeholder 6">
            <a:extLst>
              <a:ext uri="{FF2B5EF4-FFF2-40B4-BE49-F238E27FC236}">
                <a16:creationId xmlns:a16="http://schemas.microsoft.com/office/drawing/2014/main" id="{46DD923D-D9AF-4F73-A66E-2CCE010FC42A}"/>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In a retrieval system there exists</a:t>
            </a:r>
          </a:p>
          <a:p>
            <a:pPr lvl="1"/>
            <a:r>
              <a:rPr lang="en-US" sz="2600" dirty="0">
                <a:latin typeface="Calibri" panose="020F0502020204030204" pitchFamily="34" charset="0"/>
                <a:cs typeface="Calibri" panose="020F0502020204030204" pitchFamily="34" charset="0"/>
              </a:rPr>
              <a:t> query terms and document terms which have a set of attributes</a:t>
            </a:r>
          </a:p>
          <a:p>
            <a:pPr lvl="1"/>
            <a:endParaRPr lang="en-US" sz="2600" dirty="0">
              <a:latin typeface="Calibri" panose="020F0502020204030204" pitchFamily="34" charset="0"/>
              <a:cs typeface="Calibri" panose="020F0502020204030204" pitchFamily="34" charset="0"/>
            </a:endParaRPr>
          </a:p>
          <a:p>
            <a:pPr lvl="1"/>
            <a:r>
              <a:rPr lang="en-US" sz="2600" dirty="0">
                <a:latin typeface="Calibri" panose="020F0502020204030204" pitchFamily="34" charset="0"/>
                <a:cs typeface="Calibri" panose="020F0502020204030204" pitchFamily="34" charset="0"/>
              </a:rPr>
              <a:t>from the query(e.g., counts of term frequency in the query), </a:t>
            </a:r>
          </a:p>
          <a:p>
            <a:pPr lvl="1"/>
            <a:r>
              <a:rPr lang="en-US" sz="2600" dirty="0">
                <a:latin typeface="Calibri" panose="020F0502020204030204" pitchFamily="34" charset="0"/>
                <a:cs typeface="Calibri" panose="020F0502020204030204" pitchFamily="34" charset="0"/>
              </a:rPr>
              <a:t>from the document (e.g., counts of term frequency in the document ) </a:t>
            </a:r>
          </a:p>
          <a:p>
            <a:pPr lvl="1"/>
            <a:r>
              <a:rPr lang="en-US" sz="2600" dirty="0">
                <a:latin typeface="Calibri" panose="020F0502020204030204" pitchFamily="34" charset="0"/>
                <a:cs typeface="Calibri" panose="020F0502020204030204" pitchFamily="34" charset="0"/>
              </a:rPr>
              <a:t>from the database (e.g., total number of documents in the database divided by the number of documents indexed by the term).</a:t>
            </a:r>
          </a:p>
        </p:txBody>
      </p:sp>
      <p:sp>
        <p:nvSpPr>
          <p:cNvPr id="5" name="Slide Number Placeholder 4">
            <a:extLst>
              <a:ext uri="{FF2B5EF4-FFF2-40B4-BE49-F238E27FC236}">
                <a16:creationId xmlns:a16="http://schemas.microsoft.com/office/drawing/2014/main" id="{37E03E1E-34ED-43DE-8B2C-A9DD4AD594B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12</a:t>
            </a:fld>
            <a:endParaRPr lang="en-US" sz="900">
              <a:solidFill>
                <a:schemeClr val="lt1"/>
              </a:solidFill>
            </a:endParaRPr>
          </a:p>
        </p:txBody>
      </p:sp>
      <p:pic>
        <p:nvPicPr>
          <p:cNvPr id="9" name="Picture 8">
            <a:extLst>
              <a:ext uri="{FF2B5EF4-FFF2-40B4-BE49-F238E27FC236}">
                <a16:creationId xmlns:a16="http://schemas.microsoft.com/office/drawing/2014/main" id="{89B803E0-D1EA-44CC-8C6A-F4AD556E000A}"/>
              </a:ext>
            </a:extLst>
          </p:cNvPr>
          <p:cNvPicPr>
            <a:picLocks noChangeAspect="1"/>
          </p:cNvPicPr>
          <p:nvPr/>
        </p:nvPicPr>
        <p:blipFill>
          <a:blip r:embed="rId2"/>
          <a:stretch>
            <a:fillRect/>
          </a:stretch>
        </p:blipFill>
        <p:spPr>
          <a:xfrm>
            <a:off x="1107176" y="2458826"/>
            <a:ext cx="2086597" cy="507023"/>
          </a:xfrm>
          <a:prstGeom prst="rect">
            <a:avLst/>
          </a:prstGeom>
        </p:spPr>
      </p:pic>
    </p:spTree>
    <p:extLst>
      <p:ext uri="{BB962C8B-B14F-4D97-AF65-F5344CB8AC3E}">
        <p14:creationId xmlns:p14="http://schemas.microsoft.com/office/powerpoint/2010/main" val="93995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1.	Estimate Log-Odds </a:t>
            </a:r>
          </a:p>
        </p:txBody>
      </p:sp>
      <p:sp>
        <p:nvSpPr>
          <p:cNvPr id="16" name="Content Placeholder 15">
            <a:extLst>
              <a:ext uri="{FF2B5EF4-FFF2-40B4-BE49-F238E27FC236}">
                <a16:creationId xmlns:a16="http://schemas.microsoft.com/office/drawing/2014/main" id="{0D4A0122-E309-4936-8512-6E90516DD867}"/>
              </a:ext>
            </a:extLst>
          </p:cNvPr>
          <p:cNvSpPr>
            <a:spLocks noGrp="1"/>
          </p:cNvSpPr>
          <p:nvPr>
            <p:ph sz="quarter" idx="13"/>
          </p:nvPr>
        </p:nvSpPr>
        <p:spPr/>
        <p:txBody>
          <a:bodyPr/>
          <a:lstStyle/>
          <a:p>
            <a:endParaRPr lang="en-US" dirty="0"/>
          </a:p>
          <a:p>
            <a:endParaRPr lang="en-US" dirty="0"/>
          </a:p>
          <a:p>
            <a:endParaRPr lang="en-US" dirty="0"/>
          </a:p>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13</a:t>
            </a:fld>
            <a:endParaRPr lang="en-US" sz="900">
              <a:solidFill>
                <a:schemeClr val="lt1"/>
              </a:solidFill>
            </a:endParaRPr>
          </a:p>
        </p:txBody>
      </p:sp>
      <p:pic>
        <p:nvPicPr>
          <p:cNvPr id="15" name="Picture 14">
            <a:extLst>
              <a:ext uri="{FF2B5EF4-FFF2-40B4-BE49-F238E27FC236}">
                <a16:creationId xmlns:a16="http://schemas.microsoft.com/office/drawing/2014/main" id="{409CF192-BA00-4E47-BFFE-3A9DBD779CA8}"/>
              </a:ext>
            </a:extLst>
          </p:cNvPr>
          <p:cNvPicPr>
            <a:picLocks noChangeAspect="1"/>
          </p:cNvPicPr>
          <p:nvPr/>
        </p:nvPicPr>
        <p:blipFill>
          <a:blip r:embed="rId2"/>
          <a:stretch>
            <a:fillRect/>
          </a:stretch>
        </p:blipFill>
        <p:spPr>
          <a:xfrm>
            <a:off x="963681" y="1415309"/>
            <a:ext cx="10380180" cy="1863109"/>
          </a:xfrm>
          <a:prstGeom prst="rect">
            <a:avLst/>
          </a:prstGeom>
        </p:spPr>
      </p:pic>
      <p:pic>
        <p:nvPicPr>
          <p:cNvPr id="18" name="Picture 17">
            <a:extLst>
              <a:ext uri="{FF2B5EF4-FFF2-40B4-BE49-F238E27FC236}">
                <a16:creationId xmlns:a16="http://schemas.microsoft.com/office/drawing/2014/main" id="{E558AF57-E83B-43A4-BA10-517E67B6FDF0}"/>
              </a:ext>
            </a:extLst>
          </p:cNvPr>
          <p:cNvPicPr>
            <a:picLocks noChangeAspect="1"/>
          </p:cNvPicPr>
          <p:nvPr/>
        </p:nvPicPr>
        <p:blipFill>
          <a:blip r:embed="rId3"/>
          <a:stretch>
            <a:fillRect/>
          </a:stretch>
        </p:blipFill>
        <p:spPr>
          <a:xfrm>
            <a:off x="1872180" y="3734410"/>
            <a:ext cx="8447640" cy="2017937"/>
          </a:xfrm>
          <a:prstGeom prst="rect">
            <a:avLst/>
          </a:prstGeom>
        </p:spPr>
      </p:pic>
    </p:spTree>
    <p:extLst>
      <p:ext uri="{BB962C8B-B14F-4D97-AF65-F5344CB8AC3E}">
        <p14:creationId xmlns:p14="http://schemas.microsoft.com/office/powerpoint/2010/main" val="1984762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a:xfrm>
            <a:off x="609600" y="215372"/>
            <a:ext cx="11145078" cy="1034331"/>
          </a:xfrm>
        </p:spPr>
        <p:txBody>
          <a:bodyPr/>
          <a:lstStyle/>
          <a:p>
            <a:r>
              <a:rPr lang="en-US" dirty="0"/>
              <a:t>2.	Aggregate Log-Odds Across All Query Terms</a:t>
            </a:r>
          </a:p>
        </p:txBody>
      </p:sp>
      <p:sp>
        <p:nvSpPr>
          <p:cNvPr id="7" name="Content Placeholder 6">
            <a:extLst>
              <a:ext uri="{FF2B5EF4-FFF2-40B4-BE49-F238E27FC236}">
                <a16:creationId xmlns:a16="http://schemas.microsoft.com/office/drawing/2014/main" id="{0FAB4A7B-232B-4B5E-B387-F676E123FF1B}"/>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Now sum the effects of all query terms:</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14</a:t>
            </a:fld>
            <a:endParaRPr lang="en-US" sz="900">
              <a:solidFill>
                <a:schemeClr val="lt1"/>
              </a:solidFill>
            </a:endParaRPr>
          </a:p>
        </p:txBody>
      </p:sp>
      <p:pic>
        <p:nvPicPr>
          <p:cNvPr id="3" name="Picture 2">
            <a:extLst>
              <a:ext uri="{FF2B5EF4-FFF2-40B4-BE49-F238E27FC236}">
                <a16:creationId xmlns:a16="http://schemas.microsoft.com/office/drawing/2014/main" id="{9D68E1CD-E749-49F9-86FC-FAB8D6DB764C}"/>
              </a:ext>
            </a:extLst>
          </p:cNvPr>
          <p:cNvPicPr>
            <a:picLocks noChangeAspect="1"/>
          </p:cNvPicPr>
          <p:nvPr/>
        </p:nvPicPr>
        <p:blipFill>
          <a:blip r:embed="rId2"/>
          <a:stretch>
            <a:fillRect/>
          </a:stretch>
        </p:blipFill>
        <p:spPr>
          <a:xfrm>
            <a:off x="978383" y="2066925"/>
            <a:ext cx="10338974" cy="2158355"/>
          </a:xfrm>
          <a:prstGeom prst="rect">
            <a:avLst/>
          </a:prstGeom>
        </p:spPr>
      </p:pic>
      <p:pic>
        <p:nvPicPr>
          <p:cNvPr id="8" name="Picture 7">
            <a:extLst>
              <a:ext uri="{FF2B5EF4-FFF2-40B4-BE49-F238E27FC236}">
                <a16:creationId xmlns:a16="http://schemas.microsoft.com/office/drawing/2014/main" id="{4C22D8F2-277E-4D6E-8D77-BE71EBBE7F49}"/>
              </a:ext>
            </a:extLst>
          </p:cNvPr>
          <p:cNvPicPr>
            <a:picLocks noChangeAspect="1"/>
          </p:cNvPicPr>
          <p:nvPr/>
        </p:nvPicPr>
        <p:blipFill>
          <a:blip r:embed="rId3"/>
          <a:stretch>
            <a:fillRect/>
          </a:stretch>
        </p:blipFill>
        <p:spPr>
          <a:xfrm>
            <a:off x="1671429" y="4417027"/>
            <a:ext cx="9036327" cy="1586208"/>
          </a:xfrm>
          <a:prstGeom prst="rect">
            <a:avLst/>
          </a:prstGeom>
        </p:spPr>
      </p:pic>
    </p:spTree>
    <p:extLst>
      <p:ext uri="{BB962C8B-B14F-4D97-AF65-F5344CB8AC3E}">
        <p14:creationId xmlns:p14="http://schemas.microsoft.com/office/powerpoint/2010/main" val="1835891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3.	 Convert Log-Odds to Probability</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15</a:t>
            </a:fld>
            <a:endParaRPr lang="en-US" sz="900">
              <a:solidFill>
                <a:schemeClr val="lt1"/>
              </a:solidFill>
            </a:endParaRPr>
          </a:p>
        </p:txBody>
      </p:sp>
      <p:pic>
        <p:nvPicPr>
          <p:cNvPr id="3" name="Picture 2">
            <a:extLst>
              <a:ext uri="{FF2B5EF4-FFF2-40B4-BE49-F238E27FC236}">
                <a16:creationId xmlns:a16="http://schemas.microsoft.com/office/drawing/2014/main" id="{DB4D42CE-7DB9-46CD-ADA4-EB162A3AEDDD}"/>
              </a:ext>
            </a:extLst>
          </p:cNvPr>
          <p:cNvPicPr>
            <a:picLocks noChangeAspect="1"/>
          </p:cNvPicPr>
          <p:nvPr/>
        </p:nvPicPr>
        <p:blipFill>
          <a:blip r:embed="rId2"/>
          <a:stretch>
            <a:fillRect/>
          </a:stretch>
        </p:blipFill>
        <p:spPr>
          <a:xfrm>
            <a:off x="1622886" y="1618522"/>
            <a:ext cx="9190888" cy="2953478"/>
          </a:xfrm>
          <a:prstGeom prst="rect">
            <a:avLst/>
          </a:prstGeom>
        </p:spPr>
      </p:pic>
    </p:spTree>
    <p:extLst>
      <p:ext uri="{BB962C8B-B14F-4D97-AF65-F5344CB8AC3E}">
        <p14:creationId xmlns:p14="http://schemas.microsoft.com/office/powerpoint/2010/main" val="2526142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4.	 Feature-Based Model (Logistic Regression)</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16</a:t>
            </a:fld>
            <a:endParaRPr lang="en-US" sz="900">
              <a:solidFill>
                <a:schemeClr val="lt1"/>
              </a:solidFill>
            </a:endParaRPr>
          </a:p>
        </p:txBody>
      </p:sp>
      <p:pic>
        <p:nvPicPr>
          <p:cNvPr id="3" name="Picture 2">
            <a:extLst>
              <a:ext uri="{FF2B5EF4-FFF2-40B4-BE49-F238E27FC236}">
                <a16:creationId xmlns:a16="http://schemas.microsoft.com/office/drawing/2014/main" id="{364E8F58-2685-4E5D-BE26-71444DBAB1CD}"/>
              </a:ext>
            </a:extLst>
          </p:cNvPr>
          <p:cNvPicPr>
            <a:picLocks noChangeAspect="1"/>
          </p:cNvPicPr>
          <p:nvPr/>
        </p:nvPicPr>
        <p:blipFill>
          <a:blip r:embed="rId2"/>
          <a:stretch>
            <a:fillRect/>
          </a:stretch>
        </p:blipFill>
        <p:spPr>
          <a:xfrm>
            <a:off x="609600" y="1415310"/>
            <a:ext cx="11118574" cy="5118012"/>
          </a:xfrm>
          <a:prstGeom prst="rect">
            <a:avLst/>
          </a:prstGeom>
        </p:spPr>
      </p:pic>
    </p:spTree>
    <p:extLst>
      <p:ext uri="{BB962C8B-B14F-4D97-AF65-F5344CB8AC3E}">
        <p14:creationId xmlns:p14="http://schemas.microsoft.com/office/powerpoint/2010/main" val="3063722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C888A29-9811-4806-9584-122848A7736D}"/>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17</a:t>
            </a:fld>
            <a:endParaRPr lang="en-US" sz="900">
              <a:solidFill>
                <a:schemeClr val="lt1"/>
              </a:solidFill>
            </a:endParaRPr>
          </a:p>
        </p:txBody>
      </p:sp>
      <p:pic>
        <p:nvPicPr>
          <p:cNvPr id="9" name="Picture 8">
            <a:extLst>
              <a:ext uri="{FF2B5EF4-FFF2-40B4-BE49-F238E27FC236}">
                <a16:creationId xmlns:a16="http://schemas.microsoft.com/office/drawing/2014/main" id="{53AE0499-0D52-4360-B9AB-3214B7AD3F58}"/>
              </a:ext>
            </a:extLst>
          </p:cNvPr>
          <p:cNvPicPr>
            <a:picLocks noChangeAspect="1"/>
          </p:cNvPicPr>
          <p:nvPr/>
        </p:nvPicPr>
        <p:blipFill>
          <a:blip r:embed="rId2"/>
          <a:stretch>
            <a:fillRect/>
          </a:stretch>
        </p:blipFill>
        <p:spPr>
          <a:xfrm>
            <a:off x="274982" y="39755"/>
            <a:ext cx="11320670" cy="5009321"/>
          </a:xfrm>
          <a:prstGeom prst="rect">
            <a:avLst/>
          </a:prstGeom>
        </p:spPr>
      </p:pic>
      <p:pic>
        <p:nvPicPr>
          <p:cNvPr id="11" name="Picture 10">
            <a:extLst>
              <a:ext uri="{FF2B5EF4-FFF2-40B4-BE49-F238E27FC236}">
                <a16:creationId xmlns:a16="http://schemas.microsoft.com/office/drawing/2014/main" id="{886FC8A7-3AB2-4F85-8879-DD8ABFB46835}"/>
              </a:ext>
            </a:extLst>
          </p:cNvPr>
          <p:cNvPicPr>
            <a:picLocks noChangeAspect="1"/>
          </p:cNvPicPr>
          <p:nvPr/>
        </p:nvPicPr>
        <p:blipFill>
          <a:blip r:embed="rId3"/>
          <a:stretch>
            <a:fillRect/>
          </a:stretch>
        </p:blipFill>
        <p:spPr>
          <a:xfrm>
            <a:off x="450574" y="4940988"/>
            <a:ext cx="11145078" cy="1168263"/>
          </a:xfrm>
          <a:prstGeom prst="rect">
            <a:avLst/>
          </a:prstGeom>
        </p:spPr>
      </p:pic>
    </p:spTree>
    <p:extLst>
      <p:ext uri="{BB962C8B-B14F-4D97-AF65-F5344CB8AC3E}">
        <p14:creationId xmlns:p14="http://schemas.microsoft.com/office/powerpoint/2010/main" val="1606283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5. 	Final Ranking Formula</a:t>
            </a:r>
          </a:p>
        </p:txBody>
      </p:sp>
      <p:pic>
        <p:nvPicPr>
          <p:cNvPr id="3" name="Content Placeholder 2">
            <a:extLst>
              <a:ext uri="{FF2B5EF4-FFF2-40B4-BE49-F238E27FC236}">
                <a16:creationId xmlns:a16="http://schemas.microsoft.com/office/drawing/2014/main" id="{5315C522-3C4E-40C1-A1FE-E2757157FDB2}"/>
              </a:ext>
            </a:extLst>
          </p:cNvPr>
          <p:cNvPicPr>
            <a:picLocks noGrp="1" noChangeAspect="1"/>
          </p:cNvPicPr>
          <p:nvPr>
            <p:ph sz="quarter" idx="13"/>
          </p:nvPr>
        </p:nvPicPr>
        <p:blipFill>
          <a:blip r:embed="rId2"/>
          <a:stretch>
            <a:fillRect/>
          </a:stretch>
        </p:blipFill>
        <p:spPr>
          <a:xfrm>
            <a:off x="903272" y="1669774"/>
            <a:ext cx="10029771" cy="3485322"/>
          </a:xfrm>
        </p:spPr>
      </p:pic>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18</a:t>
            </a:fld>
            <a:endParaRPr lang="en-US" sz="900">
              <a:solidFill>
                <a:schemeClr val="lt1"/>
              </a:solidFill>
            </a:endParaRPr>
          </a:p>
        </p:txBody>
      </p:sp>
    </p:spTree>
    <p:extLst>
      <p:ext uri="{BB962C8B-B14F-4D97-AF65-F5344CB8AC3E}">
        <p14:creationId xmlns:p14="http://schemas.microsoft.com/office/powerpoint/2010/main" val="497396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a:xfrm rot="16200000">
            <a:off x="-2296330" y="2620224"/>
            <a:ext cx="6062807" cy="1047776"/>
          </a:xfrm>
        </p:spPr>
        <p:txBody>
          <a:bodyPr/>
          <a:lstStyle/>
          <a:p>
            <a:r>
              <a:rPr lang="en-US" dirty="0"/>
              <a:t>Example For Probabilistic Weighting</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19</a:t>
            </a:fld>
            <a:endParaRPr lang="en-US" sz="900">
              <a:solidFill>
                <a:schemeClr val="lt1"/>
              </a:solidFill>
            </a:endParaRPr>
          </a:p>
        </p:txBody>
      </p:sp>
      <p:pic>
        <p:nvPicPr>
          <p:cNvPr id="8" name="Picture 7">
            <a:extLst>
              <a:ext uri="{FF2B5EF4-FFF2-40B4-BE49-F238E27FC236}">
                <a16:creationId xmlns:a16="http://schemas.microsoft.com/office/drawing/2014/main" id="{CC5FD485-F0E2-4779-9DAB-57DD64CF7D9C}"/>
              </a:ext>
            </a:extLst>
          </p:cNvPr>
          <p:cNvPicPr>
            <a:picLocks noChangeAspect="1"/>
          </p:cNvPicPr>
          <p:nvPr/>
        </p:nvPicPr>
        <p:blipFill>
          <a:blip r:embed="rId2"/>
          <a:stretch>
            <a:fillRect/>
          </a:stretch>
        </p:blipFill>
        <p:spPr>
          <a:xfrm>
            <a:off x="2214847" y="99459"/>
            <a:ext cx="9526580" cy="6184931"/>
          </a:xfrm>
          <a:prstGeom prst="rect">
            <a:avLst/>
          </a:prstGeom>
        </p:spPr>
      </p:pic>
      <p:pic>
        <p:nvPicPr>
          <p:cNvPr id="12" name="Picture 11">
            <a:extLst>
              <a:ext uri="{FF2B5EF4-FFF2-40B4-BE49-F238E27FC236}">
                <a16:creationId xmlns:a16="http://schemas.microsoft.com/office/drawing/2014/main" id="{4762F709-AB3F-4958-B026-00ACC8B08E92}"/>
              </a:ext>
            </a:extLst>
          </p:cNvPr>
          <p:cNvPicPr>
            <a:picLocks noChangeAspect="1"/>
          </p:cNvPicPr>
          <p:nvPr/>
        </p:nvPicPr>
        <p:blipFill>
          <a:blip r:embed="rId3"/>
          <a:stretch>
            <a:fillRect/>
          </a:stretch>
        </p:blipFill>
        <p:spPr>
          <a:xfrm rot="16200000">
            <a:off x="-1642646" y="2901606"/>
            <a:ext cx="6545333" cy="742120"/>
          </a:xfrm>
          <a:prstGeom prst="rect">
            <a:avLst/>
          </a:prstGeom>
        </p:spPr>
      </p:pic>
    </p:spTree>
    <p:extLst>
      <p:ext uri="{BB962C8B-B14F-4D97-AF65-F5344CB8AC3E}">
        <p14:creationId xmlns:p14="http://schemas.microsoft.com/office/powerpoint/2010/main" val="2653328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53FE0C-2E6E-4735-BCAD-8A3FE261F9FC}"/>
              </a:ext>
            </a:extLst>
          </p:cNvPr>
          <p:cNvSpPr>
            <a:spLocks noGrp="1"/>
          </p:cNvSpPr>
          <p:nvPr>
            <p:ph type="title"/>
          </p:nvPr>
        </p:nvSpPr>
        <p:spPr/>
        <p:txBody>
          <a:bodyPr/>
          <a:lstStyle/>
          <a:p>
            <a:r>
              <a:rPr lang="en-US" sz="3600" dirty="0">
                <a:latin typeface="+mj-lt"/>
              </a:rPr>
              <a:t>AGENDA</a:t>
            </a:r>
            <a:endParaRPr lang="en-US" dirty="0"/>
          </a:p>
        </p:txBody>
      </p:sp>
      <p:sp>
        <p:nvSpPr>
          <p:cNvPr id="7" name="Content Placeholder 6">
            <a:extLst>
              <a:ext uri="{FF2B5EF4-FFF2-40B4-BE49-F238E27FC236}">
                <a16:creationId xmlns:a16="http://schemas.microsoft.com/office/drawing/2014/main" id="{A8467BD5-C809-423C-ACB7-A2EB5128E50E}"/>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Automatic Indexing: Classes of Automatic Indexing, Statistical Indexing, Natural Language, Concept Indexing, Hypertext Linkages  </a:t>
            </a:r>
          </a:p>
          <a:p>
            <a:r>
              <a:rPr lang="en-US" sz="2600" dirty="0">
                <a:latin typeface="Calibri" panose="020F0502020204030204" pitchFamily="34" charset="0"/>
                <a:cs typeface="Calibri" panose="020F0502020204030204" pitchFamily="34" charset="0"/>
              </a:rPr>
              <a:t>Document and Term Clustering: Introduction to Clustering, Thesaurus Generation, Item Clustering, Hierarchy of Clusters </a:t>
            </a:r>
          </a:p>
        </p:txBody>
      </p:sp>
    </p:spTree>
    <p:extLst>
      <p:ext uri="{BB962C8B-B14F-4D97-AF65-F5344CB8AC3E}">
        <p14:creationId xmlns:p14="http://schemas.microsoft.com/office/powerpoint/2010/main" val="1134393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20</a:t>
            </a:fld>
            <a:endParaRPr lang="en-US" sz="900">
              <a:solidFill>
                <a:schemeClr val="lt1"/>
              </a:solidFill>
            </a:endParaRPr>
          </a:p>
        </p:txBody>
      </p:sp>
      <p:pic>
        <p:nvPicPr>
          <p:cNvPr id="3" name="Picture 2">
            <a:extLst>
              <a:ext uri="{FF2B5EF4-FFF2-40B4-BE49-F238E27FC236}">
                <a16:creationId xmlns:a16="http://schemas.microsoft.com/office/drawing/2014/main" id="{9067B41D-BDFA-44FC-8B9C-81AD8BBC948A}"/>
              </a:ext>
            </a:extLst>
          </p:cNvPr>
          <p:cNvPicPr>
            <a:picLocks noChangeAspect="1"/>
          </p:cNvPicPr>
          <p:nvPr/>
        </p:nvPicPr>
        <p:blipFill>
          <a:blip r:embed="rId2"/>
          <a:stretch>
            <a:fillRect/>
          </a:stretch>
        </p:blipFill>
        <p:spPr>
          <a:xfrm>
            <a:off x="1722784" y="295275"/>
            <a:ext cx="9480826" cy="5744748"/>
          </a:xfrm>
          <a:prstGeom prst="rect">
            <a:avLst/>
          </a:prstGeom>
        </p:spPr>
      </p:pic>
    </p:spTree>
    <p:extLst>
      <p:ext uri="{BB962C8B-B14F-4D97-AF65-F5344CB8AC3E}">
        <p14:creationId xmlns:p14="http://schemas.microsoft.com/office/powerpoint/2010/main" val="4240681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21</a:t>
            </a:fld>
            <a:endParaRPr lang="en-US" sz="900">
              <a:solidFill>
                <a:schemeClr val="lt1"/>
              </a:solidFill>
            </a:endParaRPr>
          </a:p>
        </p:txBody>
      </p:sp>
      <p:pic>
        <p:nvPicPr>
          <p:cNvPr id="8" name="Picture 7">
            <a:extLst>
              <a:ext uri="{FF2B5EF4-FFF2-40B4-BE49-F238E27FC236}">
                <a16:creationId xmlns:a16="http://schemas.microsoft.com/office/drawing/2014/main" id="{D2ADD201-FCC7-4853-84C2-62DC1FC17CB9}"/>
              </a:ext>
            </a:extLst>
          </p:cNvPr>
          <p:cNvPicPr>
            <a:picLocks noChangeAspect="1"/>
          </p:cNvPicPr>
          <p:nvPr/>
        </p:nvPicPr>
        <p:blipFill>
          <a:blip r:embed="rId2"/>
          <a:stretch>
            <a:fillRect/>
          </a:stretch>
        </p:blipFill>
        <p:spPr>
          <a:xfrm>
            <a:off x="605044" y="203994"/>
            <a:ext cx="10850355" cy="1555470"/>
          </a:xfrm>
          <a:prstGeom prst="rect">
            <a:avLst/>
          </a:prstGeom>
        </p:spPr>
      </p:pic>
      <p:pic>
        <p:nvPicPr>
          <p:cNvPr id="10" name="Picture 9">
            <a:extLst>
              <a:ext uri="{FF2B5EF4-FFF2-40B4-BE49-F238E27FC236}">
                <a16:creationId xmlns:a16="http://schemas.microsoft.com/office/drawing/2014/main" id="{D2B19358-B97A-4824-AB69-294B5B4A578A}"/>
              </a:ext>
            </a:extLst>
          </p:cNvPr>
          <p:cNvPicPr>
            <a:picLocks noChangeAspect="1"/>
          </p:cNvPicPr>
          <p:nvPr/>
        </p:nvPicPr>
        <p:blipFill>
          <a:blip r:embed="rId3"/>
          <a:stretch>
            <a:fillRect/>
          </a:stretch>
        </p:blipFill>
        <p:spPr>
          <a:xfrm>
            <a:off x="736600" y="1759464"/>
            <a:ext cx="3199295" cy="4130958"/>
          </a:xfrm>
          <a:prstGeom prst="rect">
            <a:avLst/>
          </a:prstGeom>
        </p:spPr>
      </p:pic>
    </p:spTree>
    <p:extLst>
      <p:ext uri="{BB962C8B-B14F-4D97-AF65-F5344CB8AC3E}">
        <p14:creationId xmlns:p14="http://schemas.microsoft.com/office/powerpoint/2010/main" val="1265576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EBD8F6-9487-4977-A792-B56885566110}"/>
              </a:ext>
            </a:extLst>
          </p:cNvPr>
          <p:cNvSpPr>
            <a:spLocks noGrp="1"/>
          </p:cNvSpPr>
          <p:nvPr>
            <p:ph type="title"/>
          </p:nvPr>
        </p:nvSpPr>
        <p:spPr>
          <a:xfrm>
            <a:off x="609600" y="1813127"/>
            <a:ext cx="10972800" cy="835573"/>
          </a:xfrm>
        </p:spPr>
        <p:txBody>
          <a:bodyPr/>
          <a:lstStyle/>
          <a:p>
            <a:r>
              <a:rPr lang="en-US" dirty="0"/>
              <a:t>Step 2: Convert Log-Odds to Probability</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22</a:t>
            </a:fld>
            <a:endParaRPr lang="en-US" sz="900">
              <a:solidFill>
                <a:schemeClr val="lt1"/>
              </a:solidFill>
            </a:endParaRPr>
          </a:p>
        </p:txBody>
      </p:sp>
      <p:pic>
        <p:nvPicPr>
          <p:cNvPr id="3" name="Picture 2">
            <a:extLst>
              <a:ext uri="{FF2B5EF4-FFF2-40B4-BE49-F238E27FC236}">
                <a16:creationId xmlns:a16="http://schemas.microsoft.com/office/drawing/2014/main" id="{079DD64C-3A7D-4F60-AD15-8CE505B79A73}"/>
              </a:ext>
            </a:extLst>
          </p:cNvPr>
          <p:cNvPicPr>
            <a:picLocks noChangeAspect="1"/>
          </p:cNvPicPr>
          <p:nvPr/>
        </p:nvPicPr>
        <p:blipFill>
          <a:blip r:embed="rId2"/>
          <a:stretch>
            <a:fillRect/>
          </a:stretch>
        </p:blipFill>
        <p:spPr>
          <a:xfrm>
            <a:off x="968858" y="295275"/>
            <a:ext cx="10308742" cy="1517852"/>
          </a:xfrm>
          <a:prstGeom prst="rect">
            <a:avLst/>
          </a:prstGeom>
        </p:spPr>
      </p:pic>
      <p:pic>
        <p:nvPicPr>
          <p:cNvPr id="10" name="Picture 9">
            <a:extLst>
              <a:ext uri="{FF2B5EF4-FFF2-40B4-BE49-F238E27FC236}">
                <a16:creationId xmlns:a16="http://schemas.microsoft.com/office/drawing/2014/main" id="{84D85AE3-1486-4AB4-989A-0A4CEC16F904}"/>
              </a:ext>
            </a:extLst>
          </p:cNvPr>
          <p:cNvPicPr>
            <a:picLocks noChangeAspect="1"/>
          </p:cNvPicPr>
          <p:nvPr/>
        </p:nvPicPr>
        <p:blipFill>
          <a:blip r:embed="rId3"/>
          <a:stretch>
            <a:fillRect/>
          </a:stretch>
        </p:blipFill>
        <p:spPr>
          <a:xfrm>
            <a:off x="744813" y="2971800"/>
            <a:ext cx="9989448" cy="1650580"/>
          </a:xfrm>
          <a:prstGeom prst="rect">
            <a:avLst/>
          </a:prstGeom>
        </p:spPr>
      </p:pic>
    </p:spTree>
    <p:extLst>
      <p:ext uri="{BB962C8B-B14F-4D97-AF65-F5344CB8AC3E}">
        <p14:creationId xmlns:p14="http://schemas.microsoft.com/office/powerpoint/2010/main" val="3064156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23</a:t>
            </a:fld>
            <a:endParaRPr lang="en-US" sz="900">
              <a:solidFill>
                <a:schemeClr val="lt1"/>
              </a:solidFill>
            </a:endParaRPr>
          </a:p>
        </p:txBody>
      </p:sp>
      <p:pic>
        <p:nvPicPr>
          <p:cNvPr id="3" name="Picture 2">
            <a:extLst>
              <a:ext uri="{FF2B5EF4-FFF2-40B4-BE49-F238E27FC236}">
                <a16:creationId xmlns:a16="http://schemas.microsoft.com/office/drawing/2014/main" id="{75678FAD-40B3-45D1-A734-15B56650D161}"/>
              </a:ext>
            </a:extLst>
          </p:cNvPr>
          <p:cNvPicPr>
            <a:picLocks noChangeAspect="1"/>
          </p:cNvPicPr>
          <p:nvPr/>
        </p:nvPicPr>
        <p:blipFill>
          <a:blip r:embed="rId2"/>
          <a:stretch>
            <a:fillRect/>
          </a:stretch>
        </p:blipFill>
        <p:spPr>
          <a:xfrm>
            <a:off x="273532" y="-9560"/>
            <a:ext cx="7589769" cy="6867560"/>
          </a:xfrm>
          <a:prstGeom prst="rect">
            <a:avLst/>
          </a:prstGeom>
        </p:spPr>
      </p:pic>
      <p:pic>
        <p:nvPicPr>
          <p:cNvPr id="8" name="Picture 7">
            <a:extLst>
              <a:ext uri="{FF2B5EF4-FFF2-40B4-BE49-F238E27FC236}">
                <a16:creationId xmlns:a16="http://schemas.microsoft.com/office/drawing/2014/main" id="{01B3E283-281C-4700-94DD-C53381B0165C}"/>
              </a:ext>
            </a:extLst>
          </p:cNvPr>
          <p:cNvPicPr>
            <a:picLocks noChangeAspect="1"/>
          </p:cNvPicPr>
          <p:nvPr/>
        </p:nvPicPr>
        <p:blipFill>
          <a:blip r:embed="rId3"/>
          <a:stretch>
            <a:fillRect/>
          </a:stretch>
        </p:blipFill>
        <p:spPr>
          <a:xfrm rot="16200000">
            <a:off x="6541604" y="3006880"/>
            <a:ext cx="6025982" cy="834680"/>
          </a:xfrm>
          <a:prstGeom prst="rect">
            <a:avLst/>
          </a:prstGeom>
        </p:spPr>
      </p:pic>
    </p:spTree>
    <p:extLst>
      <p:ext uri="{BB962C8B-B14F-4D97-AF65-F5344CB8AC3E}">
        <p14:creationId xmlns:p14="http://schemas.microsoft.com/office/powerpoint/2010/main" val="3461514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Vector Weighting</a:t>
            </a:r>
          </a:p>
        </p:txBody>
      </p:sp>
      <p:sp>
        <p:nvSpPr>
          <p:cNvPr id="7" name="Content Placeholder 6">
            <a:extLst>
              <a:ext uri="{FF2B5EF4-FFF2-40B4-BE49-F238E27FC236}">
                <a16:creationId xmlns:a16="http://schemas.microsoft.com/office/drawing/2014/main" id="{0FAB4A7B-232B-4B5E-B387-F676E123FF1B}"/>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The semantics of every item are represented as a vector. </a:t>
            </a:r>
          </a:p>
          <a:p>
            <a:r>
              <a:rPr lang="en-US" sz="2400" dirty="0">
                <a:latin typeface="Calibri" panose="020F0502020204030204" pitchFamily="34" charset="0"/>
                <a:cs typeface="Calibri" panose="020F0502020204030204" pitchFamily="34" charset="0"/>
              </a:rPr>
              <a:t>In Information Retrieval:</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A </a:t>
            </a:r>
            <a:r>
              <a:rPr lang="en-US" sz="2400" b="1" dirty="0">
                <a:latin typeface="Calibri" panose="020F0502020204030204" pitchFamily="34" charset="0"/>
                <a:cs typeface="Calibri" panose="020F0502020204030204" pitchFamily="34" charset="0"/>
              </a:rPr>
              <a:t>document</a:t>
            </a:r>
            <a:r>
              <a:rPr lang="en-US" sz="2400" dirty="0">
                <a:latin typeface="Calibri" panose="020F0502020204030204" pitchFamily="34" charset="0"/>
                <a:cs typeface="Calibri" panose="020F0502020204030204" pitchFamily="34" charset="0"/>
              </a:rPr>
              <a:t> (or an item) is transformed into a </a:t>
            </a:r>
            <a:r>
              <a:rPr lang="en-US" sz="2400" b="1" dirty="0">
                <a:latin typeface="Calibri" panose="020F0502020204030204" pitchFamily="34" charset="0"/>
                <a:cs typeface="Calibri" panose="020F0502020204030204" pitchFamily="34" charset="0"/>
              </a:rPr>
              <a:t>vector</a:t>
            </a:r>
            <a:r>
              <a:rPr lang="en-US" sz="2400" dirty="0">
                <a:latin typeface="Calibri" panose="020F0502020204030204" pitchFamily="34" charset="0"/>
                <a:cs typeface="Calibri" panose="020F0502020204030204" pitchFamily="34" charset="0"/>
              </a:rPr>
              <a:t> of numbers.</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Each </a:t>
            </a:r>
            <a:r>
              <a:rPr lang="en-US" sz="2400" b="1" dirty="0">
                <a:latin typeface="Calibri" panose="020F0502020204030204" pitchFamily="34" charset="0"/>
                <a:cs typeface="Calibri" panose="020F0502020204030204" pitchFamily="34" charset="0"/>
              </a:rPr>
              <a:t>position</a:t>
            </a:r>
            <a:r>
              <a:rPr lang="en-US" sz="2400" dirty="0">
                <a:latin typeface="Calibri" panose="020F0502020204030204" pitchFamily="34" charset="0"/>
                <a:cs typeface="Calibri" panose="020F0502020204030204" pitchFamily="34" charset="0"/>
              </a:rPr>
              <a:t> in the vector corresponds to a </a:t>
            </a:r>
            <a:r>
              <a:rPr lang="en-US" sz="2400" b="1" dirty="0">
                <a:latin typeface="Calibri" panose="020F0502020204030204" pitchFamily="34" charset="0"/>
                <a:cs typeface="Calibri" panose="020F0502020204030204" pitchFamily="34" charset="0"/>
              </a:rPr>
              <a:t>term</a:t>
            </a:r>
            <a:r>
              <a:rPr lang="en-US" sz="2400" dirty="0">
                <a:latin typeface="Calibri" panose="020F0502020204030204" pitchFamily="34" charset="0"/>
                <a:cs typeface="Calibri" panose="020F0502020204030204" pitchFamily="34" charset="0"/>
              </a:rPr>
              <a:t> (e.g., "Petroleum", "Mexico", "Oil", etc.).</a:t>
            </a:r>
          </a:p>
          <a:p>
            <a:pPr>
              <a:buFont typeface="Arial" panose="020B0604020202020204" pitchFamily="34" charset="0"/>
              <a:buChar char="•"/>
            </a:pPr>
            <a:r>
              <a:rPr lang="en-US" sz="2400" dirty="0">
                <a:latin typeface="Calibri" panose="020F0502020204030204" pitchFamily="34" charset="0"/>
                <a:cs typeface="Calibri" panose="020F0502020204030204" pitchFamily="34" charset="0"/>
              </a:rPr>
              <a:t>Each </a:t>
            </a:r>
            <a:r>
              <a:rPr lang="en-US" sz="2400" b="1" dirty="0">
                <a:latin typeface="Calibri" panose="020F0502020204030204" pitchFamily="34" charset="0"/>
                <a:cs typeface="Calibri" panose="020F0502020204030204" pitchFamily="34" charset="0"/>
              </a:rPr>
              <a:t>value</a:t>
            </a:r>
            <a:r>
              <a:rPr lang="en-US" sz="2400" dirty="0">
                <a:latin typeface="Calibri" panose="020F0502020204030204" pitchFamily="34" charset="0"/>
                <a:cs typeface="Calibri" panose="020F0502020204030204" pitchFamily="34" charset="0"/>
              </a:rPr>
              <a:t> in the vector represents how </a:t>
            </a:r>
            <a:r>
              <a:rPr lang="en-US" sz="2400" b="1" dirty="0">
                <a:latin typeface="Calibri" panose="020F0502020204030204" pitchFamily="34" charset="0"/>
                <a:cs typeface="Calibri" panose="020F0502020204030204" pitchFamily="34" charset="0"/>
              </a:rPr>
              <a:t>important</a:t>
            </a:r>
            <a:r>
              <a:rPr lang="en-US" sz="2400" dirty="0">
                <a:latin typeface="Calibri" panose="020F0502020204030204" pitchFamily="34" charset="0"/>
                <a:cs typeface="Calibri" panose="020F0502020204030204" pitchFamily="34" charset="0"/>
              </a:rPr>
              <a:t> that term is in the document.</a:t>
            </a:r>
          </a:p>
          <a:p>
            <a:r>
              <a:rPr lang="en-US" sz="2400" dirty="0">
                <a:latin typeface="Calibri" panose="020F0502020204030204" pitchFamily="34" charset="0"/>
                <a:cs typeface="Calibri" panose="020F0502020204030204" pitchFamily="34" charset="0"/>
              </a:rPr>
              <a:t>There are two approaches to the domain of values in the vector:</a:t>
            </a:r>
          </a:p>
          <a:p>
            <a:pPr lvl="1"/>
            <a:r>
              <a:rPr lang="en-US" sz="2400" dirty="0">
                <a:latin typeface="Calibri" panose="020F0502020204030204" pitchFamily="34" charset="0"/>
                <a:cs typeface="Calibri" panose="020F0502020204030204" pitchFamily="34" charset="0"/>
              </a:rPr>
              <a:t> binary </a:t>
            </a:r>
          </a:p>
          <a:p>
            <a:pPr lvl="1"/>
            <a:r>
              <a:rPr lang="en-US" sz="2400" dirty="0">
                <a:latin typeface="Calibri" panose="020F0502020204030204" pitchFamily="34" charset="0"/>
                <a:cs typeface="Calibri" panose="020F0502020204030204" pitchFamily="34" charset="0"/>
              </a:rPr>
              <a:t> weighted. </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24</a:t>
            </a:fld>
            <a:endParaRPr lang="en-US" sz="900">
              <a:solidFill>
                <a:schemeClr val="lt1"/>
              </a:solidFill>
            </a:endParaRPr>
          </a:p>
        </p:txBody>
      </p:sp>
    </p:spTree>
    <p:extLst>
      <p:ext uri="{BB962C8B-B14F-4D97-AF65-F5344CB8AC3E}">
        <p14:creationId xmlns:p14="http://schemas.microsoft.com/office/powerpoint/2010/main" val="978441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Vector Weighting</a:t>
            </a:r>
          </a:p>
        </p:txBody>
      </p:sp>
      <p:pic>
        <p:nvPicPr>
          <p:cNvPr id="8" name="Image 138">
            <a:extLst>
              <a:ext uri="{FF2B5EF4-FFF2-40B4-BE49-F238E27FC236}">
                <a16:creationId xmlns:a16="http://schemas.microsoft.com/office/drawing/2014/main" id="{7BA691B3-1E5A-4D9B-AE0D-3518B3163CC0}"/>
              </a:ext>
            </a:extLst>
          </p:cNvPr>
          <p:cNvPicPr>
            <a:picLocks noGrp="1"/>
          </p:cNvPicPr>
          <p:nvPr>
            <p:ph sz="quarter" idx="13"/>
          </p:nvPr>
        </p:nvPicPr>
        <p:blipFill>
          <a:blip r:embed="rId2" cstate="print"/>
          <a:stretch>
            <a:fillRect/>
          </a:stretch>
        </p:blipFill>
        <p:spPr>
          <a:xfrm>
            <a:off x="4479234" y="1846678"/>
            <a:ext cx="7262192" cy="1787598"/>
          </a:xfrm>
          <a:prstGeom prst="rect">
            <a:avLst/>
          </a:prstGeom>
        </p:spPr>
      </p:pic>
      <p:sp>
        <p:nvSpPr>
          <p:cNvPr id="2" name="Content Placeholder 1">
            <a:extLst>
              <a:ext uri="{FF2B5EF4-FFF2-40B4-BE49-F238E27FC236}">
                <a16:creationId xmlns:a16="http://schemas.microsoft.com/office/drawing/2014/main" id="{397705D3-20E8-45E9-B475-E9A8971DCF88}"/>
              </a:ext>
            </a:extLst>
          </p:cNvPr>
          <p:cNvSpPr>
            <a:spLocks noGrp="1"/>
          </p:cNvSpPr>
          <p:nvPr>
            <p:ph sz="quarter" idx="14"/>
          </p:nvPr>
        </p:nvSpPr>
        <p:spPr>
          <a:xfrm>
            <a:off x="251791" y="1414951"/>
            <a:ext cx="4227443" cy="4438650"/>
          </a:xfrm>
        </p:spPr>
        <p:txBody>
          <a:bodyPr/>
          <a:lstStyle/>
          <a:p>
            <a:r>
              <a:rPr lang="en-US" sz="2400" dirty="0">
                <a:latin typeface="Calibri" panose="020F0502020204030204" pitchFamily="34" charset="0"/>
                <a:cs typeface="Calibri" panose="020F0502020204030204" pitchFamily="34" charset="0"/>
              </a:rPr>
              <a:t>Under the binary approach, the domain contains the value of 1s or 0s, with one representing the existence of the processing token in the item.</a:t>
            </a:r>
          </a:p>
          <a:p>
            <a:r>
              <a:rPr lang="en-US" sz="2400" b="1" dirty="0">
                <a:latin typeface="Calibri" panose="020F0502020204030204" pitchFamily="34" charset="0"/>
                <a:cs typeface="Calibri" panose="020F0502020204030204" pitchFamily="34" charset="0"/>
              </a:rPr>
              <a:t>A value of 1 means the term is present in the document.</a:t>
            </a:r>
          </a:p>
          <a:p>
            <a:r>
              <a:rPr lang="en-US" sz="2400" b="1" dirty="0">
                <a:latin typeface="Calibri" panose="020F0502020204030204" pitchFamily="34" charset="0"/>
                <a:cs typeface="Calibri" panose="020F0502020204030204" pitchFamily="34" charset="0"/>
              </a:rPr>
              <a:t>A value of 0 means the term is absent or not important enough.</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25</a:t>
            </a:fld>
            <a:endParaRPr lang="en-US" sz="900">
              <a:solidFill>
                <a:schemeClr val="lt1"/>
              </a:solidFill>
            </a:endParaRPr>
          </a:p>
        </p:txBody>
      </p:sp>
      <p:sp>
        <p:nvSpPr>
          <p:cNvPr id="9" name="TextBox 8">
            <a:extLst>
              <a:ext uri="{FF2B5EF4-FFF2-40B4-BE49-F238E27FC236}">
                <a16:creationId xmlns:a16="http://schemas.microsoft.com/office/drawing/2014/main" id="{4A2FD4CD-77E4-4F7E-8451-828E3D42114D}"/>
              </a:ext>
            </a:extLst>
          </p:cNvPr>
          <p:cNvSpPr txBox="1"/>
          <p:nvPr/>
        </p:nvSpPr>
        <p:spPr>
          <a:xfrm>
            <a:off x="4843672" y="4066003"/>
            <a:ext cx="6738728" cy="1692771"/>
          </a:xfrm>
          <a:prstGeom prst="rect">
            <a:avLst/>
          </a:prstGeom>
          <a:noFill/>
        </p:spPr>
        <p:txBody>
          <a:bodyPr wrap="square" rtlCol="0">
            <a:spAutoFit/>
          </a:bodyPr>
          <a:lstStyle/>
          <a:p>
            <a:pPr marL="457200"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In the weighted approach, the domain is typically the set of all real positive numbers.</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Reflects </a:t>
            </a:r>
            <a:r>
              <a:rPr lang="en-US" sz="2600" b="1" dirty="0">
                <a:latin typeface="Calibri" panose="020F0502020204030204" pitchFamily="34" charset="0"/>
                <a:cs typeface="Calibri" panose="020F0502020204030204" pitchFamily="34" charset="0"/>
              </a:rPr>
              <a:t>degrees of relevance</a:t>
            </a:r>
            <a:r>
              <a:rPr lang="en-US" sz="2600" dirty="0">
                <a:latin typeface="Calibri" panose="020F0502020204030204" pitchFamily="34" charset="0"/>
                <a:cs typeface="Calibri" panose="020F0502020204030204" pitchFamily="34" charset="0"/>
              </a:rPr>
              <a:t>, not just presence/absence.</a:t>
            </a:r>
            <a:endParaRPr lang="en-US" sz="2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2177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a:xfrm>
            <a:off x="609600" y="215372"/>
            <a:ext cx="5194852" cy="1097279"/>
          </a:xfrm>
        </p:spPr>
        <p:txBody>
          <a:bodyPr/>
          <a:lstStyle/>
          <a:p>
            <a:pPr algn="ctr"/>
            <a:r>
              <a:rPr lang="en-US" dirty="0"/>
              <a:t>Vector Weighting</a:t>
            </a:r>
          </a:p>
        </p:txBody>
      </p:sp>
      <p:pic>
        <p:nvPicPr>
          <p:cNvPr id="8" name="Image 139">
            <a:extLst>
              <a:ext uri="{FF2B5EF4-FFF2-40B4-BE49-F238E27FC236}">
                <a16:creationId xmlns:a16="http://schemas.microsoft.com/office/drawing/2014/main" id="{A865E3B8-6B95-4FA9-969A-5189965B0A7F}"/>
              </a:ext>
            </a:extLst>
          </p:cNvPr>
          <p:cNvPicPr>
            <a:picLocks noGrp="1"/>
          </p:cNvPicPr>
          <p:nvPr>
            <p:ph sz="quarter" idx="13"/>
          </p:nvPr>
        </p:nvPicPr>
        <p:blipFill>
          <a:blip r:embed="rId2" cstate="print"/>
          <a:stretch>
            <a:fillRect/>
          </a:stretch>
        </p:blipFill>
        <p:spPr>
          <a:xfrm>
            <a:off x="609600" y="1945938"/>
            <a:ext cx="5322888" cy="3651924"/>
          </a:xfrm>
          <a:prstGeom prst="rect">
            <a:avLst/>
          </a:prstGeom>
        </p:spPr>
      </p:pic>
      <p:sp>
        <p:nvSpPr>
          <p:cNvPr id="2" name="Content Placeholder 1">
            <a:extLst>
              <a:ext uri="{FF2B5EF4-FFF2-40B4-BE49-F238E27FC236}">
                <a16:creationId xmlns:a16="http://schemas.microsoft.com/office/drawing/2014/main" id="{FC9194FE-24F2-4907-9F68-34F96998C005}"/>
              </a:ext>
            </a:extLst>
          </p:cNvPr>
          <p:cNvSpPr>
            <a:spLocks noGrp="1"/>
          </p:cNvSpPr>
          <p:nvPr>
            <p:ph sz="quarter" idx="14"/>
          </p:nvPr>
        </p:nvSpPr>
        <p:spPr>
          <a:xfrm>
            <a:off x="6259514" y="398250"/>
            <a:ext cx="5322627" cy="5697749"/>
          </a:xfrm>
        </p:spPr>
        <p:txBody>
          <a:bodyPr/>
          <a:lstStyle/>
          <a:p>
            <a:r>
              <a:rPr lang="en-US" sz="2600" dirty="0">
                <a:latin typeface="Calibri" panose="020F0502020204030204" pitchFamily="34" charset="0"/>
                <a:cs typeface="Calibri" panose="020F0502020204030204" pitchFamily="34" charset="0"/>
              </a:rPr>
              <a:t>This figure shows a </a:t>
            </a:r>
            <a:r>
              <a:rPr lang="en-US" sz="2600" b="1" dirty="0">
                <a:latin typeface="Calibri" panose="020F0502020204030204" pitchFamily="34" charset="0"/>
                <a:cs typeface="Calibri" panose="020F0502020204030204" pitchFamily="34" charset="0"/>
              </a:rPr>
              <a:t>3D coordinate space</a:t>
            </a:r>
            <a:r>
              <a:rPr lang="en-US" sz="2600" dirty="0">
                <a:latin typeface="Calibri" panose="020F0502020204030204" pitchFamily="34" charset="0"/>
                <a:cs typeface="Calibri" panose="020F0502020204030204" pitchFamily="34" charset="0"/>
              </a:rPr>
              <a:t> with just 3 dimensions:</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X-axis: Petroleum</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Y-axis: Mexico</a:t>
            </a:r>
          </a:p>
          <a:p>
            <a:pPr lvl="1">
              <a:buFont typeface="Arial" panose="020B0604020202020204" pitchFamily="34" charset="0"/>
              <a:buChar char="•"/>
            </a:pPr>
            <a:r>
              <a:rPr lang="en-US" sz="2600" dirty="0">
                <a:latin typeface="Calibri" panose="020F0502020204030204" pitchFamily="34" charset="0"/>
                <a:cs typeface="Calibri" panose="020F0502020204030204" pitchFamily="34" charset="0"/>
              </a:rPr>
              <a:t>Z-axis: Oil</a:t>
            </a:r>
          </a:p>
          <a:p>
            <a:r>
              <a:rPr lang="en-US" sz="2600" dirty="0">
                <a:latin typeface="Calibri" panose="020F0502020204030204" pitchFamily="34" charset="0"/>
                <a:cs typeface="Calibri" panose="020F0502020204030204" pitchFamily="34" charset="0"/>
              </a:rPr>
              <a:t>The </a:t>
            </a:r>
            <a:r>
              <a:rPr lang="en-US" sz="2600" b="1" dirty="0">
                <a:latin typeface="Calibri" panose="020F0502020204030204" pitchFamily="34" charset="0"/>
                <a:cs typeface="Calibri" panose="020F0502020204030204" pitchFamily="34" charset="0"/>
              </a:rPr>
              <a:t>document vector</a:t>
            </a:r>
            <a:r>
              <a:rPr lang="en-US" sz="2600" dirty="0">
                <a:latin typeface="Calibri" panose="020F0502020204030204" pitchFamily="34" charset="0"/>
                <a:cs typeface="Calibri" panose="020F0502020204030204" pitchFamily="34" charset="0"/>
              </a:rPr>
              <a:t> is a point in this space:</a:t>
            </a:r>
            <a:br>
              <a:rPr lang="en-US" sz="2600" dirty="0">
                <a:latin typeface="Calibri" panose="020F0502020204030204" pitchFamily="34" charset="0"/>
                <a:cs typeface="Calibri" panose="020F0502020204030204" pitchFamily="34" charset="0"/>
              </a:rPr>
            </a:b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(2.8, 1.6, 3.5)</a:t>
            </a:r>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Each document is represented as such a point or arrow in </a:t>
            </a:r>
            <a:r>
              <a:rPr lang="en-US" sz="2600" b="1" dirty="0">
                <a:latin typeface="Calibri" panose="020F0502020204030204" pitchFamily="34" charset="0"/>
                <a:cs typeface="Calibri" panose="020F0502020204030204" pitchFamily="34" charset="0"/>
              </a:rPr>
              <a:t>an n-dimensional space.</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26</a:t>
            </a:fld>
            <a:endParaRPr lang="en-US" sz="900">
              <a:solidFill>
                <a:schemeClr val="lt1"/>
              </a:solidFill>
            </a:endParaRPr>
          </a:p>
        </p:txBody>
      </p:sp>
    </p:spTree>
    <p:extLst>
      <p:ext uri="{BB962C8B-B14F-4D97-AF65-F5344CB8AC3E}">
        <p14:creationId xmlns:p14="http://schemas.microsoft.com/office/powerpoint/2010/main" val="474960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Unweighted Indexing</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27</a:t>
            </a:fld>
            <a:endParaRPr lang="en-US" sz="900">
              <a:solidFill>
                <a:schemeClr val="lt1"/>
              </a:solidFill>
            </a:endParaRPr>
          </a:p>
        </p:txBody>
      </p:sp>
      <p:pic>
        <p:nvPicPr>
          <p:cNvPr id="8" name="Picture 7">
            <a:extLst>
              <a:ext uri="{FF2B5EF4-FFF2-40B4-BE49-F238E27FC236}">
                <a16:creationId xmlns:a16="http://schemas.microsoft.com/office/drawing/2014/main" id="{1BFFB096-574F-4A76-B259-8A372BD25F8E}"/>
              </a:ext>
            </a:extLst>
          </p:cNvPr>
          <p:cNvPicPr>
            <a:picLocks noChangeAspect="1"/>
          </p:cNvPicPr>
          <p:nvPr/>
        </p:nvPicPr>
        <p:blipFill>
          <a:blip r:embed="rId2"/>
          <a:stretch>
            <a:fillRect/>
          </a:stretch>
        </p:blipFill>
        <p:spPr>
          <a:xfrm>
            <a:off x="928687" y="1464640"/>
            <a:ext cx="3005015" cy="960507"/>
          </a:xfrm>
          <a:prstGeom prst="rect">
            <a:avLst/>
          </a:prstGeom>
        </p:spPr>
      </p:pic>
      <p:pic>
        <p:nvPicPr>
          <p:cNvPr id="10" name="Picture 9">
            <a:extLst>
              <a:ext uri="{FF2B5EF4-FFF2-40B4-BE49-F238E27FC236}">
                <a16:creationId xmlns:a16="http://schemas.microsoft.com/office/drawing/2014/main" id="{879DAE9F-E0B2-4715-B6B8-2848E6E46016}"/>
              </a:ext>
            </a:extLst>
          </p:cNvPr>
          <p:cNvPicPr>
            <a:picLocks noChangeAspect="1"/>
          </p:cNvPicPr>
          <p:nvPr/>
        </p:nvPicPr>
        <p:blipFill>
          <a:blip r:embed="rId3"/>
          <a:stretch>
            <a:fillRect/>
          </a:stretch>
        </p:blipFill>
        <p:spPr>
          <a:xfrm>
            <a:off x="3933702" y="1415310"/>
            <a:ext cx="7405948" cy="4177107"/>
          </a:xfrm>
          <a:prstGeom prst="rect">
            <a:avLst/>
          </a:prstGeom>
        </p:spPr>
      </p:pic>
    </p:spTree>
    <p:extLst>
      <p:ext uri="{BB962C8B-B14F-4D97-AF65-F5344CB8AC3E}">
        <p14:creationId xmlns:p14="http://schemas.microsoft.com/office/powerpoint/2010/main" val="2888274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0CB936-5026-4A5A-8BB0-08A228350205}"/>
              </a:ext>
            </a:extLst>
          </p:cNvPr>
          <p:cNvSpPr>
            <a:spLocks noGrp="1"/>
          </p:cNvSpPr>
          <p:nvPr>
            <p:ph type="title"/>
          </p:nvPr>
        </p:nvSpPr>
        <p:spPr/>
        <p:txBody>
          <a:bodyPr/>
          <a:lstStyle/>
          <a:p>
            <a:r>
              <a:rPr lang="en-US" dirty="0"/>
              <a:t>Weighted indexing</a:t>
            </a:r>
          </a:p>
        </p:txBody>
      </p:sp>
      <p:sp>
        <p:nvSpPr>
          <p:cNvPr id="8" name="Content Placeholder 7">
            <a:extLst>
              <a:ext uri="{FF2B5EF4-FFF2-40B4-BE49-F238E27FC236}">
                <a16:creationId xmlns:a16="http://schemas.microsoft.com/office/drawing/2014/main" id="{FC8E8D79-4DB8-4B66-870A-44FBD0866C05}"/>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Weighted indexing considers the </a:t>
            </a:r>
            <a:r>
              <a:rPr lang="en-US" sz="2400" b="1" dirty="0">
                <a:latin typeface="Calibri" panose="020F0502020204030204" pitchFamily="34" charset="0"/>
                <a:cs typeface="Calibri" panose="020F0502020204030204" pitchFamily="34" charset="0"/>
              </a:rPr>
              <a:t>frequency or significance</a:t>
            </a:r>
            <a:r>
              <a:rPr lang="en-US" sz="2400" dirty="0">
                <a:latin typeface="Calibri" panose="020F0502020204030204" pitchFamily="34" charset="0"/>
                <a:cs typeface="Calibri" panose="020F0502020204030204" pitchFamily="34" charset="0"/>
              </a:rPr>
              <a:t> of terms in the documents, commonly using </a:t>
            </a:r>
            <a:r>
              <a:rPr lang="en-US" sz="2400" b="1" dirty="0">
                <a:latin typeface="Calibri" panose="020F0502020204030204" pitchFamily="34" charset="0"/>
                <a:cs typeface="Calibri" panose="020F0502020204030204" pitchFamily="34" charset="0"/>
              </a:rPr>
              <a:t>TF-IDF (Term Frequency-Inverse Document Frequency)</a:t>
            </a:r>
            <a:r>
              <a:rPr lang="en-US" sz="2400" dirty="0">
                <a:latin typeface="Calibri" panose="020F0502020204030204" pitchFamily="34" charset="0"/>
                <a:cs typeface="Calibri" panose="020F0502020204030204" pitchFamily="34" charset="0"/>
              </a:rPr>
              <a:t> or similar weighting schemes.</a:t>
            </a:r>
          </a:p>
        </p:txBody>
      </p:sp>
      <p:sp>
        <p:nvSpPr>
          <p:cNvPr id="5" name="Slide Number Placeholder 4">
            <a:extLst>
              <a:ext uri="{FF2B5EF4-FFF2-40B4-BE49-F238E27FC236}">
                <a16:creationId xmlns:a16="http://schemas.microsoft.com/office/drawing/2014/main" id="{2D4EF0A9-E097-4AA6-8331-2EAEAB67C907}"/>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28</a:t>
            </a:fld>
            <a:endParaRPr lang="en-US" sz="900">
              <a:solidFill>
                <a:schemeClr val="lt1"/>
              </a:solidFill>
            </a:endParaRPr>
          </a:p>
        </p:txBody>
      </p:sp>
    </p:spTree>
    <p:extLst>
      <p:ext uri="{BB962C8B-B14F-4D97-AF65-F5344CB8AC3E}">
        <p14:creationId xmlns:p14="http://schemas.microsoft.com/office/powerpoint/2010/main" val="1853002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EA4C07-2A22-47E8-B120-D48A61E65084}"/>
              </a:ext>
            </a:extLst>
          </p:cNvPr>
          <p:cNvSpPr>
            <a:spLocks noGrp="1"/>
          </p:cNvSpPr>
          <p:nvPr>
            <p:ph type="title"/>
          </p:nvPr>
        </p:nvSpPr>
        <p:spPr/>
        <p:txBody>
          <a:bodyPr/>
          <a:lstStyle/>
          <a:p>
            <a:r>
              <a:rPr lang="en-US" dirty="0"/>
              <a:t>Weighted indexing</a:t>
            </a:r>
          </a:p>
        </p:txBody>
      </p:sp>
      <p:sp>
        <p:nvSpPr>
          <p:cNvPr id="5" name="Slide Number Placeholder 4">
            <a:extLst>
              <a:ext uri="{FF2B5EF4-FFF2-40B4-BE49-F238E27FC236}">
                <a16:creationId xmlns:a16="http://schemas.microsoft.com/office/drawing/2014/main" id="{D6507F07-4AC7-43B6-8673-9DA7D90F0D64}"/>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29</a:t>
            </a:fld>
            <a:endParaRPr lang="en-US" sz="900">
              <a:solidFill>
                <a:schemeClr val="lt1"/>
              </a:solidFill>
            </a:endParaRPr>
          </a:p>
        </p:txBody>
      </p:sp>
      <p:pic>
        <p:nvPicPr>
          <p:cNvPr id="9" name="Picture 8">
            <a:extLst>
              <a:ext uri="{FF2B5EF4-FFF2-40B4-BE49-F238E27FC236}">
                <a16:creationId xmlns:a16="http://schemas.microsoft.com/office/drawing/2014/main" id="{754F756C-0E40-4D1E-A15D-143CDA4F4797}"/>
              </a:ext>
            </a:extLst>
          </p:cNvPr>
          <p:cNvPicPr>
            <a:picLocks noChangeAspect="1"/>
          </p:cNvPicPr>
          <p:nvPr/>
        </p:nvPicPr>
        <p:blipFill>
          <a:blip r:embed="rId2"/>
          <a:stretch>
            <a:fillRect/>
          </a:stretch>
        </p:blipFill>
        <p:spPr>
          <a:xfrm>
            <a:off x="6565416" y="295275"/>
            <a:ext cx="4040512" cy="1274882"/>
          </a:xfrm>
          <a:prstGeom prst="rect">
            <a:avLst/>
          </a:prstGeom>
        </p:spPr>
      </p:pic>
      <p:pic>
        <p:nvPicPr>
          <p:cNvPr id="11" name="Picture 10">
            <a:extLst>
              <a:ext uri="{FF2B5EF4-FFF2-40B4-BE49-F238E27FC236}">
                <a16:creationId xmlns:a16="http://schemas.microsoft.com/office/drawing/2014/main" id="{55ADE2D5-94F4-4B61-A512-70CFF5FE135F}"/>
              </a:ext>
            </a:extLst>
          </p:cNvPr>
          <p:cNvPicPr>
            <a:picLocks noChangeAspect="1"/>
          </p:cNvPicPr>
          <p:nvPr/>
        </p:nvPicPr>
        <p:blipFill>
          <a:blip r:embed="rId3"/>
          <a:stretch>
            <a:fillRect/>
          </a:stretch>
        </p:blipFill>
        <p:spPr>
          <a:xfrm>
            <a:off x="1586072" y="1392554"/>
            <a:ext cx="9678276" cy="4862471"/>
          </a:xfrm>
          <a:prstGeom prst="rect">
            <a:avLst/>
          </a:prstGeom>
        </p:spPr>
      </p:pic>
    </p:spTree>
    <p:extLst>
      <p:ext uri="{BB962C8B-B14F-4D97-AF65-F5344CB8AC3E}">
        <p14:creationId xmlns:p14="http://schemas.microsoft.com/office/powerpoint/2010/main" val="1852791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802449-3B99-4938-995A-E37463666B3B}"/>
              </a:ext>
            </a:extLst>
          </p:cNvPr>
          <p:cNvSpPr>
            <a:spLocks noGrp="1"/>
          </p:cNvSpPr>
          <p:nvPr>
            <p:ph type="title"/>
          </p:nvPr>
        </p:nvSpPr>
        <p:spPr/>
        <p:txBody>
          <a:bodyPr/>
          <a:lstStyle/>
          <a:p>
            <a:r>
              <a:rPr lang="en-US" dirty="0"/>
              <a:t>Automatic Indexing</a:t>
            </a:r>
          </a:p>
        </p:txBody>
      </p:sp>
      <p:sp>
        <p:nvSpPr>
          <p:cNvPr id="5" name="Content Placeholder 4">
            <a:extLst>
              <a:ext uri="{FF2B5EF4-FFF2-40B4-BE49-F238E27FC236}">
                <a16:creationId xmlns:a16="http://schemas.microsoft.com/office/drawing/2014/main" id="{50BC22E0-A357-464C-98A0-AA07681303E3}"/>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Automatic Indexing is the process of analyzing content (documents, web pages, etc.) to extract key semantic information and convert it into searchable terms.</a:t>
            </a:r>
          </a:p>
          <a:p>
            <a:r>
              <a:rPr lang="en-US" sz="2600" dirty="0">
                <a:latin typeface="Calibri" panose="020F0502020204030204" pitchFamily="34" charset="0"/>
                <a:cs typeface="Calibri" panose="020F0502020204030204" pitchFamily="34" charset="0"/>
              </a:rPr>
              <a:t>The extracted information is used to create the </a:t>
            </a:r>
            <a:r>
              <a:rPr lang="en-US" sz="2600" b="1" dirty="0">
                <a:latin typeface="Calibri" panose="020F0502020204030204" pitchFamily="34" charset="0"/>
                <a:cs typeface="Calibri" panose="020F0502020204030204" pitchFamily="34" charset="0"/>
              </a:rPr>
              <a:t>processing tokens and the searchable data structure</a:t>
            </a:r>
            <a:r>
              <a:rPr lang="en-US" sz="26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585056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F6E26AB-B05F-42B4-BF1E-A87497EC01FE}"/>
              </a:ext>
            </a:extLst>
          </p:cNvPr>
          <p:cNvSpPr>
            <a:spLocks noGrp="1"/>
          </p:cNvSpPr>
          <p:nvPr>
            <p:ph type="title"/>
          </p:nvPr>
        </p:nvSpPr>
        <p:spPr/>
        <p:txBody>
          <a:bodyPr/>
          <a:lstStyle/>
          <a:p>
            <a:r>
              <a:rPr lang="en-US" dirty="0"/>
              <a:t>Normalize Term Frequency (TF)</a:t>
            </a:r>
          </a:p>
        </p:txBody>
      </p:sp>
      <p:sp>
        <p:nvSpPr>
          <p:cNvPr id="7" name="Content Placeholder 6">
            <a:extLst>
              <a:ext uri="{FF2B5EF4-FFF2-40B4-BE49-F238E27FC236}">
                <a16:creationId xmlns:a16="http://schemas.microsoft.com/office/drawing/2014/main" id="{48CED108-867E-4C4F-8033-22603262A5F2}"/>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When you count how many times a term appears in a document (called </a:t>
            </a:r>
            <a:r>
              <a:rPr lang="en-US" sz="2400" b="1" dirty="0">
                <a:latin typeface="Calibri" panose="020F0502020204030204" pitchFamily="34" charset="0"/>
                <a:cs typeface="Calibri" panose="020F0502020204030204" pitchFamily="34" charset="0"/>
              </a:rPr>
              <a:t>term frequency</a:t>
            </a:r>
            <a:r>
              <a:rPr lang="en-US" sz="2400" dirty="0">
                <a:latin typeface="Calibri" panose="020F0502020204030204" pitchFamily="34" charset="0"/>
                <a:cs typeface="Calibri" panose="020F0502020204030204" pitchFamily="34" charset="0"/>
              </a:rPr>
              <a:t>, or TF), you might give unfair advantage to long documents. So, we </a:t>
            </a:r>
            <a:r>
              <a:rPr lang="en-US" sz="2400" b="1" dirty="0">
                <a:latin typeface="Calibri" panose="020F0502020204030204" pitchFamily="34" charset="0"/>
                <a:cs typeface="Calibri" panose="020F0502020204030204" pitchFamily="34" charset="0"/>
              </a:rPr>
              <a:t>normalize</a:t>
            </a:r>
            <a:r>
              <a:rPr lang="en-US" sz="2400" dirty="0">
                <a:latin typeface="Calibri" panose="020F0502020204030204" pitchFamily="34" charset="0"/>
                <a:cs typeface="Calibri" panose="020F0502020204030204" pitchFamily="34" charset="0"/>
              </a:rPr>
              <a:t> TF to balance things.</a:t>
            </a:r>
          </a:p>
        </p:txBody>
      </p:sp>
      <p:sp>
        <p:nvSpPr>
          <p:cNvPr id="5" name="Slide Number Placeholder 4">
            <a:extLst>
              <a:ext uri="{FF2B5EF4-FFF2-40B4-BE49-F238E27FC236}">
                <a16:creationId xmlns:a16="http://schemas.microsoft.com/office/drawing/2014/main" id="{E7B10BDE-5AD0-4CE6-B7EC-9C704A49CD2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30</a:t>
            </a:fld>
            <a:endParaRPr lang="en-US" sz="900">
              <a:solidFill>
                <a:schemeClr val="lt1"/>
              </a:solidFill>
            </a:endParaRPr>
          </a:p>
        </p:txBody>
      </p:sp>
    </p:spTree>
    <p:extLst>
      <p:ext uri="{BB962C8B-B14F-4D97-AF65-F5344CB8AC3E}">
        <p14:creationId xmlns:p14="http://schemas.microsoft.com/office/powerpoint/2010/main" val="2992956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Vector Weighting - Simple Term Frequency Algorithm</a:t>
            </a:r>
          </a:p>
        </p:txBody>
      </p:sp>
      <p:sp>
        <p:nvSpPr>
          <p:cNvPr id="2" name="Content Placeholder 1">
            <a:extLst>
              <a:ext uri="{FF2B5EF4-FFF2-40B4-BE49-F238E27FC236}">
                <a16:creationId xmlns:a16="http://schemas.microsoft.com/office/drawing/2014/main" id="{9C94C2D5-5179-4F16-8D0F-95F3A16A9EDC}"/>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Basic Formula for TF Normalization:</a:t>
            </a:r>
          </a:p>
          <a:p>
            <a:pPr marL="101600" indent="0">
              <a:buNone/>
            </a:pPr>
            <a:endParaRPr lang="en-US" sz="2800" dirty="0">
              <a:latin typeface="Calibri" panose="020F0502020204030204" pitchFamily="34" charset="0"/>
              <a:cs typeface="Calibri" panose="020F0502020204030204" pitchFamily="34" charset="0"/>
            </a:endParaRPr>
          </a:p>
          <a:p>
            <a:pPr marL="101600" indent="0">
              <a:buNone/>
            </a:pPr>
            <a:r>
              <a:rPr lang="en-US" sz="2800" dirty="0">
                <a:latin typeface="Calibri" panose="020F0502020204030204" pitchFamily="34" charset="0"/>
                <a:cs typeface="Calibri" panose="020F0502020204030204" pitchFamily="34" charset="0"/>
              </a:rPr>
              <a:t>Where:</a:t>
            </a:r>
          </a:p>
          <a:p>
            <a:pPr marL="101600" indent="0">
              <a:buNone/>
            </a:pPr>
            <a:r>
              <a:rPr lang="en-US" sz="2800" b="1" dirty="0">
                <a:latin typeface="Calibri" panose="020F0502020204030204" pitchFamily="34" charset="0"/>
                <a:cs typeface="Calibri" panose="020F0502020204030204" pitchFamily="34" charset="0"/>
              </a:rPr>
              <a:t>TF</a:t>
            </a:r>
            <a:r>
              <a:rPr lang="en-US" sz="2800" dirty="0">
                <a:latin typeface="Calibri" panose="020F0502020204030204" pitchFamily="34" charset="0"/>
                <a:cs typeface="Calibri" panose="020F0502020204030204" pitchFamily="34" charset="0"/>
              </a:rPr>
              <a:t>: Term frequency in the current document</a:t>
            </a:r>
          </a:p>
          <a:p>
            <a:pPr marL="101600" indent="0">
              <a:buNone/>
            </a:pPr>
            <a:r>
              <a:rPr lang="en-US" sz="2800" b="1" dirty="0">
                <a:latin typeface="Calibri" panose="020F0502020204030204" pitchFamily="34" charset="0"/>
                <a:cs typeface="Calibri" panose="020F0502020204030204" pitchFamily="34" charset="0"/>
              </a:rPr>
              <a:t>average TF</a:t>
            </a:r>
            <a:r>
              <a:rPr lang="en-US" sz="2800" dirty="0">
                <a:latin typeface="Calibri" panose="020F0502020204030204" pitchFamily="34" charset="0"/>
                <a:cs typeface="Calibri" panose="020F0502020204030204" pitchFamily="34" charset="0"/>
              </a:rPr>
              <a:t>: Average term frequency across all documents</a:t>
            </a: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31</a:t>
            </a:fld>
            <a:endParaRPr lang="en-US" sz="900">
              <a:solidFill>
                <a:schemeClr val="lt1"/>
              </a:solidFill>
            </a:endParaRPr>
          </a:p>
        </p:txBody>
      </p:sp>
      <p:pic>
        <p:nvPicPr>
          <p:cNvPr id="9" name="Picture 8">
            <a:extLst>
              <a:ext uri="{FF2B5EF4-FFF2-40B4-BE49-F238E27FC236}">
                <a16:creationId xmlns:a16="http://schemas.microsoft.com/office/drawing/2014/main" id="{3860E8F1-BB72-46D6-B23E-AB7D4B00E02A}"/>
              </a:ext>
            </a:extLst>
          </p:cNvPr>
          <p:cNvPicPr>
            <a:picLocks noChangeAspect="1"/>
          </p:cNvPicPr>
          <p:nvPr/>
        </p:nvPicPr>
        <p:blipFill>
          <a:blip r:embed="rId2"/>
          <a:stretch>
            <a:fillRect/>
          </a:stretch>
        </p:blipFill>
        <p:spPr>
          <a:xfrm>
            <a:off x="3246162" y="2052046"/>
            <a:ext cx="5080593" cy="813559"/>
          </a:xfrm>
          <a:prstGeom prst="rect">
            <a:avLst/>
          </a:prstGeom>
        </p:spPr>
      </p:pic>
    </p:spTree>
    <p:extLst>
      <p:ext uri="{BB962C8B-B14F-4D97-AF65-F5344CB8AC3E}">
        <p14:creationId xmlns:p14="http://schemas.microsoft.com/office/powerpoint/2010/main" val="3270004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Vector Weighting - Simple Term Frequency Algorithm</a:t>
            </a:r>
          </a:p>
        </p:txBody>
      </p:sp>
      <p:sp>
        <p:nvSpPr>
          <p:cNvPr id="7" name="Content Placeholder 6">
            <a:extLst>
              <a:ext uri="{FF2B5EF4-FFF2-40B4-BE49-F238E27FC236}">
                <a16:creationId xmlns:a16="http://schemas.microsoft.com/office/drawing/2014/main" id="{0FAB4A7B-232B-4B5E-B387-F676E123FF1B}"/>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Pivoted Length Normalization</a:t>
            </a: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pPr marL="101600" indent="0">
              <a:buNone/>
            </a:pPr>
            <a:r>
              <a:rPr lang="en-US" sz="2800" dirty="0">
                <a:latin typeface="Calibri" panose="020F0502020204030204" pitchFamily="34" charset="0"/>
                <a:cs typeface="Calibri" panose="020F0502020204030204" pitchFamily="34" charset="0"/>
              </a:rPr>
              <a:t>Where:</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Slope</a:t>
            </a:r>
            <a:r>
              <a:rPr lang="en-US" sz="2600" dirty="0">
                <a:latin typeface="Calibri" panose="020F0502020204030204" pitchFamily="34" charset="0"/>
                <a:cs typeface="Calibri" panose="020F0502020204030204" pitchFamily="34" charset="0"/>
              </a:rPr>
              <a:t>: controls how aggressively you adjust for length</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Pivot</a:t>
            </a:r>
            <a:r>
              <a:rPr lang="en-US" sz="2600" dirty="0">
                <a:latin typeface="Calibri" panose="020F0502020204030204" pitchFamily="34" charset="0"/>
                <a:cs typeface="Calibri" panose="020F0502020204030204" pitchFamily="34" charset="0"/>
              </a:rPr>
              <a:t>: a central reference value (e.g., Average document length)</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Old normalization</a:t>
            </a:r>
            <a:r>
              <a:rPr lang="en-US" sz="2600" dirty="0">
                <a:latin typeface="Calibri" panose="020F0502020204030204" pitchFamily="34" charset="0"/>
                <a:cs typeface="Calibri" panose="020F0502020204030204" pitchFamily="34" charset="0"/>
              </a:rPr>
              <a:t>: usually the term frequency component</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32</a:t>
            </a:fld>
            <a:endParaRPr lang="en-US" sz="900">
              <a:solidFill>
                <a:schemeClr val="lt1"/>
              </a:solidFill>
            </a:endParaRPr>
          </a:p>
        </p:txBody>
      </p:sp>
      <p:pic>
        <p:nvPicPr>
          <p:cNvPr id="9" name="Picture 8">
            <a:extLst>
              <a:ext uri="{FF2B5EF4-FFF2-40B4-BE49-F238E27FC236}">
                <a16:creationId xmlns:a16="http://schemas.microsoft.com/office/drawing/2014/main" id="{EC84B872-8F28-4DD8-852D-2E8A1DF9B36E}"/>
              </a:ext>
            </a:extLst>
          </p:cNvPr>
          <p:cNvPicPr>
            <a:picLocks noChangeAspect="1"/>
          </p:cNvPicPr>
          <p:nvPr/>
        </p:nvPicPr>
        <p:blipFill>
          <a:blip r:embed="rId2"/>
          <a:stretch>
            <a:fillRect/>
          </a:stretch>
        </p:blipFill>
        <p:spPr>
          <a:xfrm>
            <a:off x="1139067" y="2052046"/>
            <a:ext cx="10214685" cy="813559"/>
          </a:xfrm>
          <a:prstGeom prst="rect">
            <a:avLst/>
          </a:prstGeom>
        </p:spPr>
      </p:pic>
    </p:spTree>
    <p:extLst>
      <p:ext uri="{BB962C8B-B14F-4D97-AF65-F5344CB8AC3E}">
        <p14:creationId xmlns:p14="http://schemas.microsoft.com/office/powerpoint/2010/main" val="1990965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Vector Weighting - Simple Term Frequency Algorithm</a:t>
            </a:r>
          </a:p>
        </p:txBody>
      </p:sp>
      <p:sp>
        <p:nvSpPr>
          <p:cNvPr id="7" name="Content Placeholder 6">
            <a:extLst>
              <a:ext uri="{FF2B5EF4-FFF2-40B4-BE49-F238E27FC236}">
                <a16:creationId xmlns:a16="http://schemas.microsoft.com/office/drawing/2014/main" id="{0FAB4A7B-232B-4B5E-B387-F676E123FF1B}"/>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Final Combined Formula:</a:t>
            </a: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pPr marL="101600" indent="0">
              <a:buNone/>
            </a:pPr>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Numerator normalizes the term frequency using log scale</a:t>
            </a:r>
          </a:p>
          <a:p>
            <a:r>
              <a:rPr lang="en-US" sz="2600" dirty="0">
                <a:latin typeface="Calibri" panose="020F0502020204030204" pitchFamily="34" charset="0"/>
                <a:cs typeface="Calibri" panose="020F0502020204030204" pitchFamily="34" charset="0"/>
              </a:rPr>
              <a:t>Denominator adjusts the TF using the slope and the document length</a:t>
            </a:r>
          </a:p>
          <a:p>
            <a:r>
              <a:rPr lang="en-US" sz="2600" dirty="0">
                <a:latin typeface="Calibri" panose="020F0502020204030204" pitchFamily="34" charset="0"/>
                <a:cs typeface="Calibri" panose="020F0502020204030204" pitchFamily="34" charset="0"/>
              </a:rPr>
              <a:t>The pivot is used to balance short and long documents</a:t>
            </a: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33</a:t>
            </a:fld>
            <a:endParaRPr lang="en-US" sz="900">
              <a:solidFill>
                <a:schemeClr val="lt1"/>
              </a:solidFill>
            </a:endParaRPr>
          </a:p>
        </p:txBody>
      </p:sp>
      <p:pic>
        <p:nvPicPr>
          <p:cNvPr id="9" name="Picture 8">
            <a:extLst>
              <a:ext uri="{FF2B5EF4-FFF2-40B4-BE49-F238E27FC236}">
                <a16:creationId xmlns:a16="http://schemas.microsoft.com/office/drawing/2014/main" id="{5892766D-E292-4D9C-BB39-D9C9F0613BCC}"/>
              </a:ext>
            </a:extLst>
          </p:cNvPr>
          <p:cNvPicPr>
            <a:picLocks noChangeAspect="1"/>
          </p:cNvPicPr>
          <p:nvPr/>
        </p:nvPicPr>
        <p:blipFill>
          <a:blip r:embed="rId2"/>
          <a:stretch>
            <a:fillRect/>
          </a:stretch>
        </p:blipFill>
        <p:spPr>
          <a:xfrm>
            <a:off x="3267749" y="2004122"/>
            <a:ext cx="6276577" cy="1138731"/>
          </a:xfrm>
          <a:prstGeom prst="rect">
            <a:avLst/>
          </a:prstGeom>
        </p:spPr>
      </p:pic>
      <p:sp>
        <p:nvSpPr>
          <p:cNvPr id="10" name="TextBox 9">
            <a:extLst>
              <a:ext uri="{FF2B5EF4-FFF2-40B4-BE49-F238E27FC236}">
                <a16:creationId xmlns:a16="http://schemas.microsoft.com/office/drawing/2014/main" id="{579A95D1-E284-4582-BC95-CCD24AD51896}"/>
              </a:ext>
            </a:extLst>
          </p:cNvPr>
          <p:cNvSpPr txBox="1"/>
          <p:nvPr/>
        </p:nvSpPr>
        <p:spPr>
          <a:xfrm>
            <a:off x="1577008" y="2212604"/>
            <a:ext cx="1881809" cy="492443"/>
          </a:xfrm>
          <a:prstGeom prst="rect">
            <a:avLst/>
          </a:prstGeom>
          <a:noFill/>
        </p:spPr>
        <p:txBody>
          <a:bodyPr wrap="square">
            <a:spAutoFit/>
          </a:bodyPr>
          <a:lstStyle/>
          <a:p>
            <a:r>
              <a:rPr lang="en-US" sz="2600" dirty="0">
                <a:latin typeface="Calibri" panose="020F0502020204030204" pitchFamily="34" charset="0"/>
                <a:cs typeface="Calibri" panose="020F0502020204030204" pitchFamily="34" charset="0"/>
              </a:rPr>
              <a:t>TF score =</a:t>
            </a:r>
          </a:p>
        </p:txBody>
      </p:sp>
    </p:spTree>
    <p:extLst>
      <p:ext uri="{BB962C8B-B14F-4D97-AF65-F5344CB8AC3E}">
        <p14:creationId xmlns:p14="http://schemas.microsoft.com/office/powerpoint/2010/main" val="2384350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a:xfrm>
            <a:off x="132522" y="203994"/>
            <a:ext cx="3670852" cy="1097279"/>
          </a:xfrm>
        </p:spPr>
        <p:txBody>
          <a:bodyPr/>
          <a:lstStyle/>
          <a:p>
            <a:r>
              <a:rPr lang="en-US" dirty="0"/>
              <a:t>Example - STFA</a:t>
            </a:r>
          </a:p>
        </p:txBody>
      </p:sp>
      <p:pic>
        <p:nvPicPr>
          <p:cNvPr id="3" name="Content Placeholder 2">
            <a:extLst>
              <a:ext uri="{FF2B5EF4-FFF2-40B4-BE49-F238E27FC236}">
                <a16:creationId xmlns:a16="http://schemas.microsoft.com/office/drawing/2014/main" id="{416BBE95-ECB4-4856-98E5-A0CDFC599BF2}"/>
              </a:ext>
            </a:extLst>
          </p:cNvPr>
          <p:cNvPicPr>
            <a:picLocks noGrp="1" noChangeAspect="1"/>
          </p:cNvPicPr>
          <p:nvPr>
            <p:ph sz="quarter" idx="13"/>
          </p:nvPr>
        </p:nvPicPr>
        <p:blipFill>
          <a:blip r:embed="rId2"/>
          <a:stretch>
            <a:fillRect/>
          </a:stretch>
        </p:blipFill>
        <p:spPr>
          <a:xfrm>
            <a:off x="331305" y="2188701"/>
            <a:ext cx="3135704" cy="2953141"/>
          </a:xfrm>
        </p:spPr>
      </p:pic>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34</a:t>
            </a:fld>
            <a:endParaRPr lang="en-US" sz="900">
              <a:solidFill>
                <a:schemeClr val="lt1"/>
              </a:solidFill>
            </a:endParaRPr>
          </a:p>
        </p:txBody>
      </p:sp>
      <p:pic>
        <p:nvPicPr>
          <p:cNvPr id="11" name="Picture 10">
            <a:extLst>
              <a:ext uri="{FF2B5EF4-FFF2-40B4-BE49-F238E27FC236}">
                <a16:creationId xmlns:a16="http://schemas.microsoft.com/office/drawing/2014/main" id="{4C3F50F2-6FF0-4880-82FE-68CAFD860954}"/>
              </a:ext>
            </a:extLst>
          </p:cNvPr>
          <p:cNvPicPr>
            <a:picLocks noChangeAspect="1"/>
          </p:cNvPicPr>
          <p:nvPr/>
        </p:nvPicPr>
        <p:blipFill>
          <a:blip r:embed="rId3"/>
          <a:stretch>
            <a:fillRect/>
          </a:stretch>
        </p:blipFill>
        <p:spPr>
          <a:xfrm>
            <a:off x="3803373" y="99460"/>
            <a:ext cx="7832035" cy="6301339"/>
          </a:xfrm>
          <a:prstGeom prst="rect">
            <a:avLst/>
          </a:prstGeom>
        </p:spPr>
      </p:pic>
      <p:pic>
        <p:nvPicPr>
          <p:cNvPr id="12" name="Picture 11">
            <a:extLst>
              <a:ext uri="{FF2B5EF4-FFF2-40B4-BE49-F238E27FC236}">
                <a16:creationId xmlns:a16="http://schemas.microsoft.com/office/drawing/2014/main" id="{1F78A0E8-FBC2-48BD-BB6B-19F687018B2C}"/>
              </a:ext>
            </a:extLst>
          </p:cNvPr>
          <p:cNvPicPr>
            <a:picLocks noChangeAspect="1"/>
          </p:cNvPicPr>
          <p:nvPr/>
        </p:nvPicPr>
        <p:blipFill>
          <a:blip r:embed="rId4"/>
          <a:stretch>
            <a:fillRect/>
          </a:stretch>
        </p:blipFill>
        <p:spPr>
          <a:xfrm>
            <a:off x="6096000" y="2623931"/>
            <a:ext cx="5420137" cy="956250"/>
          </a:xfrm>
          <a:prstGeom prst="rect">
            <a:avLst/>
          </a:prstGeom>
        </p:spPr>
      </p:pic>
    </p:spTree>
    <p:extLst>
      <p:ext uri="{BB962C8B-B14F-4D97-AF65-F5344CB8AC3E}">
        <p14:creationId xmlns:p14="http://schemas.microsoft.com/office/powerpoint/2010/main" val="38835801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44AAF73-4DF5-4711-BE2E-A49A54592AC0}"/>
              </a:ext>
            </a:extLst>
          </p:cNvPr>
          <p:cNvSpPr>
            <a:spLocks noGrp="1"/>
          </p:cNvSpPr>
          <p:nvPr>
            <p:ph type="title"/>
          </p:nvPr>
        </p:nvSpPr>
        <p:spPr/>
        <p:txBody>
          <a:bodyPr/>
          <a:lstStyle/>
          <a:p>
            <a:r>
              <a:rPr lang="en-US" dirty="0"/>
              <a:t>Vector Weighting - </a:t>
            </a:r>
            <a:r>
              <a:rPr lang="en-US" b="1" dirty="0"/>
              <a:t>IDF (Inverse Document Frequency)</a:t>
            </a:r>
            <a:r>
              <a:rPr lang="en-US" dirty="0"/>
              <a:t> </a:t>
            </a:r>
          </a:p>
        </p:txBody>
      </p:sp>
      <p:sp>
        <p:nvSpPr>
          <p:cNvPr id="7" name="Content Placeholder 6">
            <a:extLst>
              <a:ext uri="{FF2B5EF4-FFF2-40B4-BE49-F238E27FC236}">
                <a16:creationId xmlns:a16="http://schemas.microsoft.com/office/drawing/2014/main" id="{0FAB4A7B-232B-4B5E-B387-F676E123FF1B}"/>
              </a:ext>
            </a:extLst>
          </p:cNvPr>
          <p:cNvSpPr>
            <a:spLocks noGrp="1"/>
          </p:cNvSpPr>
          <p:nvPr>
            <p:ph sz="quarter" idx="13"/>
          </p:nvPr>
        </p:nvSpPr>
        <p:spPr>
          <a:xfrm>
            <a:off x="478367" y="1312651"/>
            <a:ext cx="10977033" cy="4709968"/>
          </a:xfrm>
        </p:spPr>
        <p:txBody>
          <a:bodyPr/>
          <a:lstStyle/>
          <a:p>
            <a:r>
              <a:rPr lang="en-US" sz="2600" b="1" dirty="0">
                <a:latin typeface="Calibri" panose="020F0502020204030204" pitchFamily="34" charset="0"/>
                <a:cs typeface="Calibri" panose="020F0502020204030204" pitchFamily="34" charset="0"/>
              </a:rPr>
              <a:t>IDF (Inverse Document Frequency)</a:t>
            </a:r>
            <a:r>
              <a:rPr lang="en-US" sz="2600" dirty="0">
                <a:latin typeface="Calibri" panose="020F0502020204030204" pitchFamily="34" charset="0"/>
                <a:cs typeface="Calibri" panose="020F0502020204030204" pitchFamily="34" charset="0"/>
              </a:rPr>
              <a:t> measures how unique or rare a term is across all documents in a corpus. It is part of the </a:t>
            </a:r>
            <a:r>
              <a:rPr lang="en-US" sz="2600" b="1" dirty="0">
                <a:latin typeface="Calibri" panose="020F0502020204030204" pitchFamily="34" charset="0"/>
                <a:cs typeface="Calibri" panose="020F0502020204030204" pitchFamily="34" charset="0"/>
              </a:rPr>
              <a:t>TF-IDF</a:t>
            </a:r>
            <a:r>
              <a:rPr lang="en-US" sz="2600" dirty="0">
                <a:latin typeface="Calibri" panose="020F0502020204030204" pitchFamily="34" charset="0"/>
                <a:cs typeface="Calibri" panose="020F0502020204030204" pitchFamily="34" charset="0"/>
              </a:rPr>
              <a:t> (Term Frequency-Inverse Document Frequency) weighting scheme, which is widely used to rank documents based on their relevance to a query.</a:t>
            </a:r>
          </a:p>
          <a:p>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Where:</a:t>
            </a:r>
          </a:p>
          <a:p>
            <a:pPr>
              <a:buFont typeface="Arial" panose="020B0604020202020204" pitchFamily="34" charset="0"/>
              <a:buChar char="•"/>
            </a:pPr>
            <a:r>
              <a:rPr lang="en-US" sz="2600" b="1" dirty="0" err="1">
                <a:latin typeface="Calibri" panose="020F0502020204030204" pitchFamily="34" charset="0"/>
                <a:cs typeface="Calibri" panose="020F0502020204030204" pitchFamily="34" charset="0"/>
              </a:rPr>
              <a:t>TF</a:t>
            </a:r>
            <a:r>
              <a:rPr lang="en-US" sz="2600" b="1" baseline="-25000" dirty="0" err="1">
                <a:latin typeface="Calibri" panose="020F0502020204030204" pitchFamily="34" charset="0"/>
                <a:cs typeface="Calibri" panose="020F0502020204030204" pitchFamily="34" charset="0"/>
              </a:rPr>
              <a:t>i</a:t>
            </a:r>
            <a:r>
              <a:rPr lang="en-US" sz="2600" baseline="-25000" dirty="0" err="1">
                <a:latin typeface="Calibri" panose="020F0502020204030204" pitchFamily="34" charset="0"/>
                <a:cs typeface="Calibri" panose="020F0502020204030204" pitchFamily="34" charset="0"/>
              </a:rPr>
              <a:t>j</a:t>
            </a:r>
            <a:r>
              <a:rPr lang="en-US" sz="2600" dirty="0">
                <a:latin typeface="Calibri" panose="020F0502020204030204" pitchFamily="34" charset="0"/>
                <a:cs typeface="Calibri" panose="020F0502020204030204" pitchFamily="34" charset="0"/>
              </a:rPr>
              <a:t>: Term frequency of term </a:t>
            </a:r>
            <a:r>
              <a:rPr lang="en-US" sz="2600" i="1" dirty="0">
                <a:latin typeface="Calibri" panose="020F0502020204030204" pitchFamily="34" charset="0"/>
                <a:cs typeface="Calibri" panose="020F0502020204030204" pitchFamily="34" charset="0"/>
              </a:rPr>
              <a:t>j</a:t>
            </a:r>
            <a:r>
              <a:rPr lang="en-US" sz="2600" dirty="0">
                <a:latin typeface="Calibri" panose="020F0502020204030204" pitchFamily="34" charset="0"/>
                <a:cs typeface="Calibri" panose="020F0502020204030204" pitchFamily="34" charset="0"/>
              </a:rPr>
              <a:t> in document </a:t>
            </a:r>
            <a:r>
              <a:rPr lang="en-US" sz="2600" i="1" dirty="0" err="1">
                <a:latin typeface="Calibri" panose="020F0502020204030204" pitchFamily="34" charset="0"/>
                <a:cs typeface="Calibri" panose="020F0502020204030204" pitchFamily="34" charset="0"/>
              </a:rPr>
              <a:t>i</a:t>
            </a:r>
            <a:endParaRPr lang="en-US" sz="2600" dirty="0">
              <a:latin typeface="Calibri" panose="020F0502020204030204" pitchFamily="34" charset="0"/>
              <a:cs typeface="Calibri" panose="020F0502020204030204" pitchFamily="34" charset="0"/>
            </a:endParaRPr>
          </a:p>
          <a:p>
            <a:pPr>
              <a:buFont typeface="Arial" panose="020B0604020202020204" pitchFamily="34" charset="0"/>
              <a:buChar char="•"/>
            </a:pPr>
            <a:r>
              <a:rPr lang="en-US" sz="2600" dirty="0">
                <a:latin typeface="Calibri" panose="020F0502020204030204" pitchFamily="34" charset="0"/>
                <a:cs typeface="Calibri" panose="020F0502020204030204" pitchFamily="34" charset="0"/>
              </a:rPr>
              <a:t>n: Total number of items/documents</a:t>
            </a:r>
          </a:p>
          <a:p>
            <a:pPr>
              <a:buFont typeface="Arial" panose="020B0604020202020204" pitchFamily="34" charset="0"/>
              <a:buChar char="•"/>
            </a:pPr>
            <a:r>
              <a:rPr lang="en-US" sz="2600" b="1" dirty="0" err="1">
                <a:latin typeface="Calibri" panose="020F0502020204030204" pitchFamily="34" charset="0"/>
                <a:cs typeface="Calibri" panose="020F0502020204030204" pitchFamily="34" charset="0"/>
              </a:rPr>
              <a:t>IF</a:t>
            </a:r>
            <a:r>
              <a:rPr lang="en-US" sz="2600" b="1" baseline="-25000" dirty="0" err="1">
                <a:latin typeface="Calibri" panose="020F0502020204030204" pitchFamily="34" charset="0"/>
                <a:cs typeface="Calibri" panose="020F0502020204030204" pitchFamily="34" charset="0"/>
              </a:rPr>
              <a:t>j</a:t>
            </a:r>
            <a:r>
              <a:rPr lang="en-US" sz="2600" dirty="0">
                <a:latin typeface="Calibri" panose="020F0502020204030204" pitchFamily="34" charset="0"/>
                <a:cs typeface="Calibri" panose="020F0502020204030204" pitchFamily="34" charset="0"/>
              </a:rPr>
              <a:t>​: Number of items/documents containing term </a:t>
            </a:r>
            <a:r>
              <a:rPr lang="en-US" sz="2600" i="1" dirty="0">
                <a:latin typeface="Calibri" panose="020F0502020204030204" pitchFamily="34" charset="0"/>
                <a:cs typeface="Calibri" panose="020F0502020204030204" pitchFamily="34" charset="0"/>
              </a:rPr>
              <a:t>j</a:t>
            </a:r>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FF606BA-5825-4B95-9323-85BB039E9C3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35</a:t>
            </a:fld>
            <a:endParaRPr lang="en-US" sz="900">
              <a:solidFill>
                <a:schemeClr val="lt1"/>
              </a:solidFill>
            </a:endParaRPr>
          </a:p>
        </p:txBody>
      </p:sp>
      <p:sp>
        <p:nvSpPr>
          <p:cNvPr id="2" name="AutoShape 2" descr="Uploaded image">
            <a:extLst>
              <a:ext uri="{FF2B5EF4-FFF2-40B4-BE49-F238E27FC236}">
                <a16:creationId xmlns:a16="http://schemas.microsoft.com/office/drawing/2014/main" id="{EB162CD4-7177-4E30-9C2E-461874477F11}"/>
              </a:ext>
            </a:extLst>
          </p:cNvPr>
          <p:cNvSpPr>
            <a:spLocks noChangeAspect="1" noChangeArrowheads="1"/>
          </p:cNvSpPr>
          <p:nvPr/>
        </p:nvSpPr>
        <p:spPr bwMode="auto">
          <a:xfrm>
            <a:off x="5812366" y="31478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643904FF-4BFD-4F98-821C-30A612304F02}"/>
              </a:ext>
            </a:extLst>
          </p:cNvPr>
          <p:cNvPicPr>
            <a:picLocks noChangeAspect="1"/>
          </p:cNvPicPr>
          <p:nvPr/>
        </p:nvPicPr>
        <p:blipFill>
          <a:blip r:embed="rId2"/>
          <a:stretch>
            <a:fillRect/>
          </a:stretch>
        </p:blipFill>
        <p:spPr>
          <a:xfrm>
            <a:off x="2919429" y="3252573"/>
            <a:ext cx="5510610" cy="830124"/>
          </a:xfrm>
          <a:prstGeom prst="rect">
            <a:avLst/>
          </a:prstGeom>
        </p:spPr>
      </p:pic>
    </p:spTree>
    <p:extLst>
      <p:ext uri="{BB962C8B-B14F-4D97-AF65-F5344CB8AC3E}">
        <p14:creationId xmlns:p14="http://schemas.microsoft.com/office/powerpoint/2010/main" val="2513196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Vector Weighting - </a:t>
            </a:r>
            <a:r>
              <a:rPr lang="en-US" b="1" dirty="0"/>
              <a:t>IDF (Inverse Document Frequency)</a:t>
            </a:r>
            <a:r>
              <a:rPr lang="en-US" dirty="0"/>
              <a:t>  - Example</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Total items (n) = 2048</a:t>
            </a:r>
          </a:p>
          <a:p>
            <a:r>
              <a:rPr lang="en-US" sz="2600" dirty="0">
                <a:latin typeface="Calibri" panose="020F0502020204030204" pitchFamily="34" charset="0"/>
                <a:cs typeface="Calibri" panose="020F0502020204030204" pitchFamily="34" charset="0"/>
              </a:rPr>
              <a:t>Terms &amp; Frequencies:</a:t>
            </a:r>
          </a:p>
          <a:p>
            <a:pPr lvl="1"/>
            <a:r>
              <a:rPr lang="en-US" sz="2600" dirty="0">
                <a:latin typeface="Calibri" panose="020F0502020204030204" pitchFamily="34" charset="0"/>
                <a:cs typeface="Calibri" panose="020F0502020204030204" pitchFamily="34" charset="0"/>
              </a:rPr>
              <a:t>"oil": appears 4 times in the item, found in 128 documents</a:t>
            </a:r>
          </a:p>
          <a:p>
            <a:pPr lvl="1"/>
            <a:r>
              <a:rPr lang="en-US" sz="2600" dirty="0">
                <a:latin typeface="Calibri" panose="020F0502020204030204" pitchFamily="34" charset="0"/>
                <a:cs typeface="Calibri" panose="020F0502020204030204" pitchFamily="34" charset="0"/>
              </a:rPr>
              <a:t>"Mexico": appears 8 times, found in 16 documents</a:t>
            </a:r>
          </a:p>
          <a:p>
            <a:pPr lvl="1"/>
            <a:r>
              <a:rPr lang="en-US" sz="2600" dirty="0">
                <a:latin typeface="Calibri" panose="020F0502020204030204" pitchFamily="34" charset="0"/>
                <a:cs typeface="Calibri" panose="020F0502020204030204" pitchFamily="34" charset="0"/>
              </a:rPr>
              <a:t>"refinery": appears 10 times, found in 1024 documents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36</a:t>
            </a:fld>
            <a:endParaRPr lang="en-US" sz="900">
              <a:solidFill>
                <a:schemeClr val="lt1"/>
              </a:solidFill>
            </a:endParaRPr>
          </a:p>
        </p:txBody>
      </p:sp>
    </p:spTree>
    <p:extLst>
      <p:ext uri="{BB962C8B-B14F-4D97-AF65-F5344CB8AC3E}">
        <p14:creationId xmlns:p14="http://schemas.microsoft.com/office/powerpoint/2010/main" val="2226046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37</a:t>
            </a:fld>
            <a:endParaRPr lang="en-US" sz="900">
              <a:solidFill>
                <a:schemeClr val="lt1"/>
              </a:solidFill>
            </a:endParaRPr>
          </a:p>
        </p:txBody>
      </p:sp>
      <p:pic>
        <p:nvPicPr>
          <p:cNvPr id="12" name="Picture 11">
            <a:extLst>
              <a:ext uri="{FF2B5EF4-FFF2-40B4-BE49-F238E27FC236}">
                <a16:creationId xmlns:a16="http://schemas.microsoft.com/office/drawing/2014/main" id="{72AEF3CD-851B-4042-8729-F8691F4B3225}"/>
              </a:ext>
            </a:extLst>
          </p:cNvPr>
          <p:cNvPicPr>
            <a:picLocks noChangeAspect="1"/>
          </p:cNvPicPr>
          <p:nvPr/>
        </p:nvPicPr>
        <p:blipFill>
          <a:blip r:embed="rId2"/>
          <a:stretch>
            <a:fillRect/>
          </a:stretch>
        </p:blipFill>
        <p:spPr>
          <a:xfrm>
            <a:off x="1007165" y="-13253"/>
            <a:ext cx="9925877" cy="1987826"/>
          </a:xfrm>
          <a:prstGeom prst="rect">
            <a:avLst/>
          </a:prstGeom>
        </p:spPr>
      </p:pic>
      <p:pic>
        <p:nvPicPr>
          <p:cNvPr id="14" name="Picture 13">
            <a:extLst>
              <a:ext uri="{FF2B5EF4-FFF2-40B4-BE49-F238E27FC236}">
                <a16:creationId xmlns:a16="http://schemas.microsoft.com/office/drawing/2014/main" id="{9BCC42AE-11AE-4FC8-8F36-325466348A6C}"/>
              </a:ext>
            </a:extLst>
          </p:cNvPr>
          <p:cNvPicPr>
            <a:picLocks noChangeAspect="1"/>
          </p:cNvPicPr>
          <p:nvPr/>
        </p:nvPicPr>
        <p:blipFill>
          <a:blip r:embed="rId3"/>
          <a:stretch>
            <a:fillRect/>
          </a:stretch>
        </p:blipFill>
        <p:spPr>
          <a:xfrm>
            <a:off x="1007165" y="1997351"/>
            <a:ext cx="9925877" cy="1987826"/>
          </a:xfrm>
          <a:prstGeom prst="rect">
            <a:avLst/>
          </a:prstGeom>
        </p:spPr>
      </p:pic>
      <p:pic>
        <p:nvPicPr>
          <p:cNvPr id="16" name="Picture 15">
            <a:extLst>
              <a:ext uri="{FF2B5EF4-FFF2-40B4-BE49-F238E27FC236}">
                <a16:creationId xmlns:a16="http://schemas.microsoft.com/office/drawing/2014/main" id="{E630FA57-7D55-4455-9DD6-850255552CBB}"/>
              </a:ext>
            </a:extLst>
          </p:cNvPr>
          <p:cNvPicPr>
            <a:picLocks noChangeAspect="1"/>
          </p:cNvPicPr>
          <p:nvPr/>
        </p:nvPicPr>
        <p:blipFill>
          <a:blip r:embed="rId4"/>
          <a:stretch>
            <a:fillRect/>
          </a:stretch>
        </p:blipFill>
        <p:spPr>
          <a:xfrm>
            <a:off x="1007165" y="4177334"/>
            <a:ext cx="9925877" cy="1987826"/>
          </a:xfrm>
          <a:prstGeom prst="rect">
            <a:avLst/>
          </a:prstGeom>
        </p:spPr>
      </p:pic>
    </p:spTree>
    <p:extLst>
      <p:ext uri="{BB962C8B-B14F-4D97-AF65-F5344CB8AC3E}">
        <p14:creationId xmlns:p14="http://schemas.microsoft.com/office/powerpoint/2010/main" val="13167687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38</a:t>
            </a:fld>
            <a:endParaRPr lang="en-US" sz="900">
              <a:solidFill>
                <a:schemeClr val="lt1"/>
              </a:solidFill>
            </a:endParaRPr>
          </a:p>
        </p:txBody>
      </p:sp>
      <p:pic>
        <p:nvPicPr>
          <p:cNvPr id="6" name="Picture 5">
            <a:extLst>
              <a:ext uri="{FF2B5EF4-FFF2-40B4-BE49-F238E27FC236}">
                <a16:creationId xmlns:a16="http://schemas.microsoft.com/office/drawing/2014/main" id="{6524EE83-677B-4587-8769-992F6FC26631}"/>
              </a:ext>
            </a:extLst>
          </p:cNvPr>
          <p:cNvPicPr>
            <a:picLocks noChangeAspect="1"/>
          </p:cNvPicPr>
          <p:nvPr/>
        </p:nvPicPr>
        <p:blipFill>
          <a:blip r:embed="rId2"/>
          <a:stretch>
            <a:fillRect/>
          </a:stretch>
        </p:blipFill>
        <p:spPr>
          <a:xfrm>
            <a:off x="1976669" y="295275"/>
            <a:ext cx="9478731" cy="4077942"/>
          </a:xfrm>
          <a:prstGeom prst="rect">
            <a:avLst/>
          </a:prstGeom>
        </p:spPr>
      </p:pic>
    </p:spTree>
    <p:extLst>
      <p:ext uri="{BB962C8B-B14F-4D97-AF65-F5344CB8AC3E}">
        <p14:creationId xmlns:p14="http://schemas.microsoft.com/office/powerpoint/2010/main" val="3083562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Signal Weighting</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Can be used to improve </a:t>
            </a:r>
            <a:r>
              <a:rPr lang="en-US" sz="2600" b="1" dirty="0">
                <a:latin typeface="Calibri" panose="020F0502020204030204" pitchFamily="34" charset="0"/>
                <a:cs typeface="Calibri" panose="020F0502020204030204" pitchFamily="34" charset="0"/>
              </a:rPr>
              <a:t>term weighting</a:t>
            </a:r>
            <a:r>
              <a:rPr lang="en-US" sz="2600" dirty="0">
                <a:latin typeface="Calibri" panose="020F0502020204030204" pitchFamily="34" charset="0"/>
                <a:cs typeface="Calibri" panose="020F0502020204030204" pitchFamily="34" charset="0"/>
              </a:rPr>
              <a:t> in </a:t>
            </a:r>
            <a:r>
              <a:rPr lang="en-US" sz="2600" b="1" dirty="0">
                <a:latin typeface="Calibri" panose="020F0502020204030204" pitchFamily="34" charset="0"/>
                <a:cs typeface="Calibri" panose="020F0502020204030204" pitchFamily="34" charset="0"/>
              </a:rPr>
              <a:t>information retrieval systems (IRS)</a:t>
            </a:r>
            <a:r>
              <a:rPr lang="en-US" sz="2600" dirty="0">
                <a:latin typeface="Calibri" panose="020F0502020204030204" pitchFamily="34" charset="0"/>
                <a:cs typeface="Calibri" panose="020F0502020204030204" pitchFamily="34" charset="0"/>
              </a:rPr>
              <a:t> beyond standard inverse document frequency (IDF). </a:t>
            </a:r>
          </a:p>
          <a:p>
            <a:r>
              <a:rPr lang="en-US" sz="2600" dirty="0">
                <a:latin typeface="Calibri" panose="020F0502020204030204" pitchFamily="34" charset="0"/>
                <a:cs typeface="Calibri" panose="020F0502020204030204" pitchFamily="34" charset="0"/>
              </a:rPr>
              <a:t>The </a:t>
            </a:r>
            <a:r>
              <a:rPr lang="en-US" sz="2600" b="1" dirty="0">
                <a:latin typeface="Calibri" panose="020F0502020204030204" pitchFamily="34" charset="0"/>
                <a:cs typeface="Calibri" panose="020F0502020204030204" pitchFamily="34" charset="0"/>
              </a:rPr>
              <a:t>signal weighting method</a:t>
            </a:r>
            <a:r>
              <a:rPr lang="en-US" sz="2600" dirty="0">
                <a:latin typeface="Calibri" panose="020F0502020204030204" pitchFamily="34" charset="0"/>
                <a:cs typeface="Calibri" panose="020F0502020204030204" pitchFamily="34" charset="0"/>
              </a:rPr>
              <a:t> enhances </a:t>
            </a:r>
            <a:r>
              <a:rPr lang="en-US" sz="2600" b="1" dirty="0">
                <a:latin typeface="Calibri" panose="020F0502020204030204" pitchFamily="34" charset="0"/>
                <a:cs typeface="Calibri" panose="020F0502020204030204" pitchFamily="34" charset="0"/>
              </a:rPr>
              <a:t>precision</a:t>
            </a:r>
            <a:r>
              <a:rPr lang="en-US" sz="2600" dirty="0">
                <a:latin typeface="Calibri" panose="020F0502020204030204" pitchFamily="34" charset="0"/>
                <a:cs typeface="Calibri" panose="020F0502020204030204" pitchFamily="34" charset="0"/>
              </a:rPr>
              <a:t> in search results by considering </a:t>
            </a:r>
            <a:r>
              <a:rPr lang="en-US" sz="2600" b="1" dirty="0">
                <a:latin typeface="Calibri" panose="020F0502020204030204" pitchFamily="34" charset="0"/>
                <a:cs typeface="Calibri" panose="020F0502020204030204" pitchFamily="34" charset="0"/>
              </a:rPr>
              <a:t>how a term is distributed across documents</a:t>
            </a:r>
            <a:r>
              <a:rPr lang="en-US" sz="2600" dirty="0">
                <a:latin typeface="Calibri" panose="020F0502020204030204" pitchFamily="34" charset="0"/>
                <a:cs typeface="Calibri" panose="020F0502020204030204" pitchFamily="34" charset="0"/>
              </a:rPr>
              <a:t>, not just how many documents contain it. This adds a </a:t>
            </a:r>
            <a:r>
              <a:rPr lang="en-US" sz="2600" b="1" dirty="0">
                <a:latin typeface="Calibri" panose="020F0502020204030204" pitchFamily="34" charset="0"/>
                <a:cs typeface="Calibri" panose="020F0502020204030204" pitchFamily="34" charset="0"/>
              </a:rPr>
              <a:t>statistical depth</a:t>
            </a:r>
            <a:r>
              <a:rPr lang="en-US" sz="2600" dirty="0">
                <a:latin typeface="Calibri" panose="020F0502020204030204" pitchFamily="34" charset="0"/>
                <a:cs typeface="Calibri" panose="020F0502020204030204" pitchFamily="34" charset="0"/>
              </a:rPr>
              <a:t> using </a:t>
            </a:r>
            <a:r>
              <a:rPr lang="en-US" sz="2600" dirty="0" err="1">
                <a:latin typeface="Calibri" panose="020F0502020204030204" pitchFamily="34" charset="0"/>
                <a:cs typeface="Calibri" panose="020F0502020204030204" pitchFamily="34" charset="0"/>
              </a:rPr>
              <a:t>shannon's</a:t>
            </a:r>
            <a:r>
              <a:rPr lang="en-US" sz="2600" dirty="0">
                <a:latin typeface="Calibri" panose="020F0502020204030204" pitchFamily="34" charset="0"/>
                <a:cs typeface="Calibri" panose="020F0502020204030204" pitchFamily="34" charset="0"/>
              </a:rPr>
              <a:t> information theory to standard retrieval models.</a:t>
            </a:r>
          </a:p>
          <a:p>
            <a:r>
              <a:rPr lang="en-US" sz="2600" b="1" dirty="0">
                <a:latin typeface="Calibri" panose="020F0502020204030204" pitchFamily="34" charset="0"/>
                <a:cs typeface="Calibri" panose="020F0502020204030204" pitchFamily="34" charset="0"/>
              </a:rPr>
              <a:t>Information theory</a:t>
            </a:r>
            <a:r>
              <a:rPr lang="en-US" sz="2600" dirty="0">
                <a:latin typeface="Calibri" panose="020F0502020204030204" pitchFamily="34" charset="0"/>
                <a:cs typeface="Calibri" panose="020F0502020204030204" pitchFamily="34" charset="0"/>
              </a:rPr>
              <a:t>—specifically </a:t>
            </a:r>
            <a:r>
              <a:rPr lang="en-US" sz="2600" b="1" dirty="0" err="1">
                <a:latin typeface="Calibri" panose="020F0502020204030204" pitchFamily="34" charset="0"/>
                <a:cs typeface="Calibri" panose="020F0502020204030204" pitchFamily="34" charset="0"/>
              </a:rPr>
              <a:t>shannon's</a:t>
            </a:r>
            <a:r>
              <a:rPr lang="en-US" sz="2600" b="1" dirty="0">
                <a:latin typeface="Calibri" panose="020F0502020204030204" pitchFamily="34" charset="0"/>
                <a:cs typeface="Calibri" panose="020F0502020204030204" pitchFamily="34" charset="0"/>
              </a:rPr>
              <a:t> entropy</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39</a:t>
            </a:fld>
            <a:endParaRPr lang="en-US" sz="900">
              <a:solidFill>
                <a:schemeClr val="lt1"/>
              </a:solidFill>
            </a:endParaRPr>
          </a:p>
        </p:txBody>
      </p:sp>
    </p:spTree>
    <p:extLst>
      <p:ext uri="{BB962C8B-B14F-4D97-AF65-F5344CB8AC3E}">
        <p14:creationId xmlns:p14="http://schemas.microsoft.com/office/powerpoint/2010/main" val="305118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2492A8-D9DD-4598-921C-13EE528A5104}"/>
              </a:ext>
            </a:extLst>
          </p:cNvPr>
          <p:cNvSpPr>
            <a:spLocks noGrp="1"/>
          </p:cNvSpPr>
          <p:nvPr>
            <p:ph type="title"/>
          </p:nvPr>
        </p:nvSpPr>
        <p:spPr/>
        <p:txBody>
          <a:bodyPr/>
          <a:lstStyle/>
          <a:p>
            <a:r>
              <a:rPr lang="en-US" dirty="0"/>
              <a:t>Automatic Indexing</a:t>
            </a:r>
          </a:p>
        </p:txBody>
      </p:sp>
      <p:sp>
        <p:nvSpPr>
          <p:cNvPr id="5" name="Content Placeholder 4">
            <a:extLst>
              <a:ext uri="{FF2B5EF4-FFF2-40B4-BE49-F238E27FC236}">
                <a16:creationId xmlns:a16="http://schemas.microsoft.com/office/drawing/2014/main" id="{1B4A4E50-D498-4A14-B8B6-C8941DD7BABE}"/>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An index is the data structure created to support the search strategy. </a:t>
            </a:r>
          </a:p>
          <a:p>
            <a:r>
              <a:rPr lang="en-US" sz="2600" dirty="0">
                <a:latin typeface="Calibri" panose="020F0502020204030204" pitchFamily="34" charset="0"/>
                <a:cs typeface="Calibri" panose="020F0502020204030204" pitchFamily="34" charset="0"/>
              </a:rPr>
              <a:t>The index can be based on </a:t>
            </a:r>
          </a:p>
          <a:p>
            <a:pPr lvl="1"/>
            <a:r>
              <a:rPr lang="en-US" sz="2600" dirty="0">
                <a:latin typeface="Calibri" panose="020F0502020204030204" pitchFamily="34" charset="0"/>
                <a:cs typeface="Calibri" panose="020F0502020204030204" pitchFamily="34" charset="0"/>
              </a:rPr>
              <a:t>full text of the item, </a:t>
            </a:r>
          </a:p>
          <a:p>
            <a:pPr lvl="1"/>
            <a:r>
              <a:rPr lang="en-US" sz="2600" dirty="0">
                <a:latin typeface="Calibri" panose="020F0502020204030204" pitchFamily="34" charset="0"/>
                <a:cs typeface="Calibri" panose="020F0502020204030204" pitchFamily="34" charset="0"/>
              </a:rPr>
              <a:t>automatic or manual generation of a subset of terms/phrases to represent the item, </a:t>
            </a:r>
          </a:p>
          <a:p>
            <a:pPr lvl="1"/>
            <a:r>
              <a:rPr lang="en-US" sz="2600" dirty="0">
                <a:latin typeface="Calibri" panose="020F0502020204030204" pitchFamily="34" charset="0"/>
                <a:cs typeface="Calibri" panose="020F0502020204030204" pitchFamily="34" charset="0"/>
              </a:rPr>
              <a:t>natural language representation of the item or abstraction to concepts in the item.</a:t>
            </a:r>
          </a:p>
        </p:txBody>
      </p:sp>
    </p:spTree>
    <p:extLst>
      <p:ext uri="{BB962C8B-B14F-4D97-AF65-F5344CB8AC3E}">
        <p14:creationId xmlns:p14="http://schemas.microsoft.com/office/powerpoint/2010/main" val="2211671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Signal Weighting - Example</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pPr marL="529082" indent="-457200"/>
            <a:r>
              <a:rPr lang="en-US" sz="2600" dirty="0">
                <a:latin typeface="Calibri" panose="020F0502020204030204" pitchFamily="34" charset="0"/>
                <a:cs typeface="Calibri" panose="020F0502020204030204" pitchFamily="34" charset="0"/>
              </a:rPr>
              <a:t>The </a:t>
            </a:r>
            <a:r>
              <a:rPr lang="en-US" sz="2600" b="1" dirty="0">
                <a:latin typeface="Calibri" panose="020F0502020204030204" pitchFamily="34" charset="0"/>
                <a:cs typeface="Calibri" panose="020F0502020204030204" pitchFamily="34" charset="0"/>
              </a:rPr>
              <a:t>item distribution</a:t>
            </a:r>
            <a:r>
              <a:rPr lang="en-US" sz="2600" dirty="0">
                <a:latin typeface="Calibri" panose="020F0502020204030204" pitchFamily="34" charset="0"/>
                <a:cs typeface="Calibri" panose="020F0502020204030204" pitchFamily="34" charset="0"/>
              </a:rPr>
              <a:t> of two terms — </a:t>
            </a:r>
            <a:r>
              <a:rPr lang="en-US" sz="2600" b="1" dirty="0">
                <a:latin typeface="Calibri" panose="020F0502020204030204" pitchFamily="34" charset="0"/>
                <a:cs typeface="Calibri" panose="020F0502020204030204" pitchFamily="34" charset="0"/>
              </a:rPr>
              <a:t>SAW</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DRILL</a:t>
            </a:r>
            <a:r>
              <a:rPr lang="en-US" sz="2600" dirty="0">
                <a:latin typeface="Calibri" panose="020F0502020204030204" pitchFamily="34" charset="0"/>
                <a:cs typeface="Calibri" panose="020F0502020204030204" pitchFamily="34" charset="0"/>
              </a:rPr>
              <a:t> — across five documents (A to E).</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40</a:t>
            </a:fld>
            <a:endParaRPr lang="en-US" sz="900">
              <a:solidFill>
                <a:schemeClr val="lt1"/>
              </a:solidFill>
            </a:endParaRPr>
          </a:p>
        </p:txBody>
      </p:sp>
      <p:pic>
        <p:nvPicPr>
          <p:cNvPr id="6" name="Picture 5">
            <a:extLst>
              <a:ext uri="{FF2B5EF4-FFF2-40B4-BE49-F238E27FC236}">
                <a16:creationId xmlns:a16="http://schemas.microsoft.com/office/drawing/2014/main" id="{93F34812-9304-4BEA-9393-C72A9C2457DD}"/>
              </a:ext>
            </a:extLst>
          </p:cNvPr>
          <p:cNvPicPr>
            <a:picLocks noChangeAspect="1"/>
          </p:cNvPicPr>
          <p:nvPr/>
        </p:nvPicPr>
        <p:blipFill>
          <a:blip r:embed="rId2"/>
          <a:stretch>
            <a:fillRect/>
          </a:stretch>
        </p:blipFill>
        <p:spPr>
          <a:xfrm>
            <a:off x="2266122" y="2458826"/>
            <a:ext cx="7903886" cy="3502206"/>
          </a:xfrm>
          <a:prstGeom prst="rect">
            <a:avLst/>
          </a:prstGeom>
        </p:spPr>
      </p:pic>
    </p:spTree>
    <p:extLst>
      <p:ext uri="{BB962C8B-B14F-4D97-AF65-F5344CB8AC3E}">
        <p14:creationId xmlns:p14="http://schemas.microsoft.com/office/powerpoint/2010/main" val="35172619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Signal Weighting - Example</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SAW</a:t>
            </a:r>
            <a:r>
              <a:rPr lang="en-US" sz="2600" dirty="0">
                <a:latin typeface="Calibri" panose="020F0502020204030204" pitchFamily="34" charset="0"/>
                <a:cs typeface="Calibri" panose="020F0502020204030204" pitchFamily="34" charset="0"/>
              </a:rPr>
              <a:t> appears </a:t>
            </a:r>
            <a:r>
              <a:rPr lang="en-US" sz="2600" b="1" dirty="0">
                <a:latin typeface="Calibri" panose="020F0502020204030204" pitchFamily="34" charset="0"/>
                <a:cs typeface="Calibri" panose="020F0502020204030204" pitchFamily="34" charset="0"/>
              </a:rPr>
              <a:t>exactly 10 times</a:t>
            </a:r>
            <a:r>
              <a:rPr lang="en-US" sz="2600" dirty="0">
                <a:latin typeface="Calibri" panose="020F0502020204030204" pitchFamily="34" charset="0"/>
                <a:cs typeface="Calibri" panose="020F0502020204030204" pitchFamily="34" charset="0"/>
              </a:rPr>
              <a:t> in </a:t>
            </a:r>
            <a:r>
              <a:rPr lang="en-US" sz="2600" b="1" dirty="0">
                <a:latin typeface="Calibri" panose="020F0502020204030204" pitchFamily="34" charset="0"/>
                <a:cs typeface="Calibri" panose="020F0502020204030204" pitchFamily="34" charset="0"/>
              </a:rPr>
              <a:t>every document</a:t>
            </a:r>
            <a:r>
              <a:rPr lang="en-US" sz="2600" dirty="0">
                <a:latin typeface="Calibri" panose="020F0502020204030204" pitchFamily="34" charset="0"/>
                <a:cs typeface="Calibri" panose="020F0502020204030204" pitchFamily="34" charset="0"/>
              </a:rPr>
              <a:t> → very </a:t>
            </a:r>
            <a:r>
              <a:rPr lang="en-US" sz="2600" b="1" dirty="0">
                <a:latin typeface="Calibri" panose="020F0502020204030204" pitchFamily="34" charset="0"/>
                <a:cs typeface="Calibri" panose="020F0502020204030204" pitchFamily="34" charset="0"/>
              </a:rPr>
              <a:t>uniform distribution</a:t>
            </a:r>
            <a:r>
              <a:rPr lang="en-US" sz="2600"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sz="2600" b="1" dirty="0">
                <a:latin typeface="Calibri" panose="020F0502020204030204" pitchFamily="34" charset="0"/>
                <a:cs typeface="Calibri" panose="020F0502020204030204" pitchFamily="34" charset="0"/>
              </a:rPr>
              <a:t>DRILL</a:t>
            </a:r>
            <a:r>
              <a:rPr lang="en-US" sz="2600" dirty="0">
                <a:latin typeface="Calibri" panose="020F0502020204030204" pitchFamily="34" charset="0"/>
                <a:cs typeface="Calibri" panose="020F0502020204030204" pitchFamily="34" charset="0"/>
              </a:rPr>
              <a:t> appears </a:t>
            </a:r>
            <a:r>
              <a:rPr lang="en-US" sz="2600" b="1" dirty="0">
                <a:latin typeface="Calibri" panose="020F0502020204030204" pitchFamily="34" charset="0"/>
                <a:cs typeface="Calibri" panose="020F0502020204030204" pitchFamily="34" charset="0"/>
              </a:rPr>
              <a:t>unevenly</a:t>
            </a:r>
            <a:r>
              <a:rPr lang="en-US" sz="2600" dirty="0">
                <a:latin typeface="Calibri" panose="020F0502020204030204" pitchFamily="34" charset="0"/>
                <a:cs typeface="Calibri" panose="020F0502020204030204" pitchFamily="34" charset="0"/>
              </a:rPr>
              <a:t>: low in A &amp; B, high in C &amp; E → </a:t>
            </a:r>
            <a:r>
              <a:rPr lang="en-US" sz="2600" b="1" dirty="0">
                <a:latin typeface="Calibri" panose="020F0502020204030204" pitchFamily="34" charset="0"/>
                <a:cs typeface="Calibri" panose="020F0502020204030204" pitchFamily="34" charset="0"/>
              </a:rPr>
              <a:t>non-uniform distribution</a:t>
            </a:r>
            <a:r>
              <a:rPr lang="en-US" sz="2600" dirty="0">
                <a:latin typeface="Calibri" panose="020F0502020204030204" pitchFamily="34" charset="0"/>
                <a:cs typeface="Calibri" panose="020F0502020204030204" pitchFamily="34" charset="0"/>
              </a:rPr>
              <a:t>.</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41</a:t>
            </a:fld>
            <a:endParaRPr lang="en-US" sz="900">
              <a:solidFill>
                <a:schemeClr val="lt1"/>
              </a:solidFill>
            </a:endParaRPr>
          </a:p>
        </p:txBody>
      </p:sp>
    </p:spTree>
    <p:extLst>
      <p:ext uri="{BB962C8B-B14F-4D97-AF65-F5344CB8AC3E}">
        <p14:creationId xmlns:p14="http://schemas.microsoft.com/office/powerpoint/2010/main" val="40132528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30CDED-1CA7-4609-B26C-6B991AFF88FA}"/>
              </a:ext>
            </a:extLst>
          </p:cNvPr>
          <p:cNvSpPr>
            <a:spLocks noGrp="1"/>
          </p:cNvSpPr>
          <p:nvPr>
            <p:ph type="title"/>
          </p:nvPr>
        </p:nvSpPr>
        <p:spPr>
          <a:xfrm>
            <a:off x="609600" y="215373"/>
            <a:ext cx="10972800" cy="712280"/>
          </a:xfrm>
        </p:spPr>
        <p:txBody>
          <a:bodyPr/>
          <a:lstStyle/>
          <a:p>
            <a:r>
              <a:rPr lang="en-US" dirty="0"/>
              <a:t>Signal Weighting – Example – Weight Calculation</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42</a:t>
            </a:fld>
            <a:endParaRPr lang="en-US" sz="900">
              <a:solidFill>
                <a:schemeClr val="lt1"/>
              </a:solidFill>
            </a:endParaRPr>
          </a:p>
        </p:txBody>
      </p:sp>
      <p:pic>
        <p:nvPicPr>
          <p:cNvPr id="14" name="Picture 13">
            <a:extLst>
              <a:ext uri="{FF2B5EF4-FFF2-40B4-BE49-F238E27FC236}">
                <a16:creationId xmlns:a16="http://schemas.microsoft.com/office/drawing/2014/main" id="{729BAB98-0124-4A94-9999-C477FC7A5B4A}"/>
              </a:ext>
            </a:extLst>
          </p:cNvPr>
          <p:cNvPicPr>
            <a:picLocks noChangeAspect="1"/>
          </p:cNvPicPr>
          <p:nvPr/>
        </p:nvPicPr>
        <p:blipFill>
          <a:blip r:embed="rId2"/>
          <a:stretch>
            <a:fillRect/>
          </a:stretch>
        </p:blipFill>
        <p:spPr>
          <a:xfrm>
            <a:off x="1391478" y="927654"/>
            <a:ext cx="10190922" cy="5314120"/>
          </a:xfrm>
          <a:prstGeom prst="rect">
            <a:avLst/>
          </a:prstGeom>
        </p:spPr>
      </p:pic>
    </p:spTree>
    <p:extLst>
      <p:ext uri="{BB962C8B-B14F-4D97-AF65-F5344CB8AC3E}">
        <p14:creationId xmlns:p14="http://schemas.microsoft.com/office/powerpoint/2010/main" val="3536915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2"/>
            <a:ext cx="10972800" cy="646019"/>
          </a:xfrm>
        </p:spPr>
        <p:txBody>
          <a:bodyPr/>
          <a:lstStyle/>
          <a:p>
            <a:r>
              <a:rPr lang="en-US" dirty="0"/>
              <a:t>Signal Weighting – Example – Weight Calculation</a:t>
            </a:r>
          </a:p>
        </p:txBody>
      </p:sp>
      <p:pic>
        <p:nvPicPr>
          <p:cNvPr id="6" name="Content Placeholder 5">
            <a:extLst>
              <a:ext uri="{FF2B5EF4-FFF2-40B4-BE49-F238E27FC236}">
                <a16:creationId xmlns:a16="http://schemas.microsoft.com/office/drawing/2014/main" id="{185344CF-4242-495E-BBEB-4EC63D1465AD}"/>
              </a:ext>
            </a:extLst>
          </p:cNvPr>
          <p:cNvPicPr>
            <a:picLocks noGrp="1" noChangeAspect="1"/>
          </p:cNvPicPr>
          <p:nvPr>
            <p:ph sz="quarter" idx="13"/>
          </p:nvPr>
        </p:nvPicPr>
        <p:blipFill>
          <a:blip r:embed="rId2"/>
          <a:stretch>
            <a:fillRect/>
          </a:stretch>
        </p:blipFill>
        <p:spPr>
          <a:xfrm>
            <a:off x="792127" y="964050"/>
            <a:ext cx="10663274" cy="2852576"/>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43</a:t>
            </a:fld>
            <a:endParaRPr lang="en-US" sz="900">
              <a:solidFill>
                <a:schemeClr val="lt1"/>
              </a:solidFill>
            </a:endParaRPr>
          </a:p>
        </p:txBody>
      </p:sp>
    </p:spTree>
    <p:extLst>
      <p:ext uri="{BB962C8B-B14F-4D97-AF65-F5344CB8AC3E}">
        <p14:creationId xmlns:p14="http://schemas.microsoft.com/office/powerpoint/2010/main" val="1179736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2C5C8A0-F1C5-4205-BD35-DAAE890CEA4F}"/>
              </a:ext>
            </a:extLst>
          </p:cNvPr>
          <p:cNvPicPr>
            <a:picLocks noGrp="1" noChangeAspect="1"/>
          </p:cNvPicPr>
          <p:nvPr>
            <p:ph sz="quarter" idx="13"/>
          </p:nvPr>
        </p:nvPicPr>
        <p:blipFill>
          <a:blip r:embed="rId2"/>
          <a:stretch>
            <a:fillRect/>
          </a:stretch>
        </p:blipFill>
        <p:spPr>
          <a:xfrm>
            <a:off x="2079343" y="112713"/>
            <a:ext cx="8033313" cy="3650904"/>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44</a:t>
            </a:fld>
            <a:endParaRPr lang="en-US" sz="900">
              <a:solidFill>
                <a:schemeClr val="lt1"/>
              </a:solidFill>
            </a:endParaRPr>
          </a:p>
        </p:txBody>
      </p:sp>
      <p:pic>
        <p:nvPicPr>
          <p:cNvPr id="8" name="Picture 7">
            <a:extLst>
              <a:ext uri="{FF2B5EF4-FFF2-40B4-BE49-F238E27FC236}">
                <a16:creationId xmlns:a16="http://schemas.microsoft.com/office/drawing/2014/main" id="{F1A846FB-1EE4-4B89-82B0-BFA4E995DEA6}"/>
              </a:ext>
            </a:extLst>
          </p:cNvPr>
          <p:cNvPicPr>
            <a:picLocks noChangeAspect="1"/>
          </p:cNvPicPr>
          <p:nvPr/>
        </p:nvPicPr>
        <p:blipFill>
          <a:blip r:embed="rId3"/>
          <a:stretch>
            <a:fillRect/>
          </a:stretch>
        </p:blipFill>
        <p:spPr>
          <a:xfrm>
            <a:off x="2079343" y="3896140"/>
            <a:ext cx="8602957" cy="2372139"/>
          </a:xfrm>
          <a:prstGeom prst="rect">
            <a:avLst/>
          </a:prstGeom>
        </p:spPr>
      </p:pic>
    </p:spTree>
    <p:extLst>
      <p:ext uri="{BB962C8B-B14F-4D97-AF65-F5344CB8AC3E}">
        <p14:creationId xmlns:p14="http://schemas.microsoft.com/office/powerpoint/2010/main" val="4062610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Discrimination Value Weighting</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 goal of this weighting approach is to assign importance to terms that help </a:t>
            </a:r>
            <a:r>
              <a:rPr lang="en-US" sz="2600" b="1" dirty="0">
                <a:latin typeface="Calibri" panose="020F0502020204030204" pitchFamily="34" charset="0"/>
                <a:cs typeface="Calibri" panose="020F0502020204030204" pitchFamily="34" charset="0"/>
              </a:rPr>
              <a:t>distinguish (discriminate) </a:t>
            </a:r>
            <a:r>
              <a:rPr lang="en-US" sz="2600" dirty="0">
                <a:latin typeface="Calibri" panose="020F0502020204030204" pitchFamily="34" charset="0"/>
                <a:cs typeface="Calibri" panose="020F0502020204030204" pitchFamily="34" charset="0"/>
              </a:rPr>
              <a:t>between documents/items in a collection. The </a:t>
            </a:r>
            <a:r>
              <a:rPr lang="en-US" sz="2600" b="1" dirty="0">
                <a:latin typeface="Calibri" panose="020F0502020204030204" pitchFamily="34" charset="0"/>
                <a:cs typeface="Calibri" panose="020F0502020204030204" pitchFamily="34" charset="0"/>
              </a:rPr>
              <a:t>Discrimination Value (DISCRIM) </a:t>
            </a:r>
            <a:r>
              <a:rPr lang="en-US" sz="2600" dirty="0">
                <a:latin typeface="Calibri" panose="020F0502020204030204" pitchFamily="34" charset="0"/>
                <a:cs typeface="Calibri" panose="020F0502020204030204" pitchFamily="34" charset="0"/>
              </a:rPr>
              <a:t>measures how much a term contributes to differentiating items.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45</a:t>
            </a:fld>
            <a:endParaRPr lang="en-US" sz="900">
              <a:solidFill>
                <a:schemeClr val="lt1"/>
              </a:solidFill>
            </a:endParaRPr>
          </a:p>
        </p:txBody>
      </p:sp>
    </p:spTree>
    <p:extLst>
      <p:ext uri="{BB962C8B-B14F-4D97-AF65-F5344CB8AC3E}">
        <p14:creationId xmlns:p14="http://schemas.microsoft.com/office/powerpoint/2010/main" val="24814589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157942"/>
            <a:ext cx="10972800" cy="1097279"/>
          </a:xfrm>
        </p:spPr>
        <p:txBody>
          <a:bodyPr/>
          <a:lstStyle/>
          <a:p>
            <a:r>
              <a:rPr lang="en-US" dirty="0"/>
              <a:t>Discrimination Value Weighting – Steps to calculate weighting</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b="1" dirty="0">
                <a:latin typeface="Calibri" panose="020F0502020204030204" pitchFamily="34" charset="0"/>
                <a:cs typeface="Calibri" panose="020F0502020204030204" pitchFamily="34" charset="0"/>
              </a:rPr>
              <a:t>Step 1: </a:t>
            </a:r>
            <a:r>
              <a:rPr lang="en-US" sz="2600" dirty="0">
                <a:latin typeface="Calibri" panose="020F0502020204030204" pitchFamily="34" charset="0"/>
                <a:cs typeface="Calibri" panose="020F0502020204030204" pitchFamily="34" charset="0"/>
              </a:rPr>
              <a:t>Compute</a:t>
            </a:r>
            <a:r>
              <a:rPr lang="en-US" sz="2600" b="1" dirty="0">
                <a:latin typeface="Calibri" panose="020F0502020204030204" pitchFamily="34" charset="0"/>
                <a:cs typeface="Calibri" panose="020F0502020204030204" pitchFamily="34" charset="0"/>
              </a:rPr>
              <a:t> DISCRIMᵢ</a:t>
            </a:r>
          </a:p>
          <a:p>
            <a:endParaRPr lang="en-US" sz="2600" b="1" dirty="0">
              <a:latin typeface="Calibri" panose="020F0502020204030204" pitchFamily="34" charset="0"/>
              <a:cs typeface="Calibri" panose="020F0502020204030204" pitchFamily="34" charset="0"/>
            </a:endParaRPr>
          </a:p>
          <a:p>
            <a:endParaRPr lang="en-US" sz="2600" b="1"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AVESIM = average similarity between all items in the database.</a:t>
            </a:r>
          </a:p>
          <a:p>
            <a:r>
              <a:rPr lang="en-US" sz="2600" dirty="0">
                <a:latin typeface="Calibri" panose="020F0502020204030204" pitchFamily="34" charset="0"/>
                <a:cs typeface="Calibri" panose="020F0502020204030204" pitchFamily="34" charset="0"/>
              </a:rPr>
              <a:t>AVESIMᵢ = average similarity when term </a:t>
            </a:r>
            <a:r>
              <a:rPr lang="en-US" sz="2600" dirty="0" err="1">
                <a:latin typeface="Calibri" panose="020F0502020204030204" pitchFamily="34" charset="0"/>
                <a:cs typeface="Calibri" panose="020F0502020204030204" pitchFamily="34" charset="0"/>
              </a:rPr>
              <a:t>i</a:t>
            </a:r>
            <a:r>
              <a:rPr lang="en-US" sz="2600" dirty="0">
                <a:latin typeface="Calibri" panose="020F0502020204030204" pitchFamily="34" charset="0"/>
                <a:cs typeface="Calibri" panose="020F0502020204030204" pitchFamily="34" charset="0"/>
              </a:rPr>
              <a:t> is removed from all items.</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46</a:t>
            </a:fld>
            <a:endParaRPr lang="en-US" sz="900">
              <a:solidFill>
                <a:schemeClr val="lt1"/>
              </a:solidFill>
            </a:endParaRPr>
          </a:p>
        </p:txBody>
      </p:sp>
      <p:pic>
        <p:nvPicPr>
          <p:cNvPr id="6" name="Picture 5">
            <a:extLst>
              <a:ext uri="{FF2B5EF4-FFF2-40B4-BE49-F238E27FC236}">
                <a16:creationId xmlns:a16="http://schemas.microsoft.com/office/drawing/2014/main" id="{26BE9CD0-6DBC-4DCE-A05D-77DDA00898AC}"/>
              </a:ext>
            </a:extLst>
          </p:cNvPr>
          <p:cNvPicPr>
            <a:picLocks noChangeAspect="1"/>
          </p:cNvPicPr>
          <p:nvPr/>
        </p:nvPicPr>
        <p:blipFill>
          <a:blip r:embed="rId2"/>
          <a:stretch>
            <a:fillRect/>
          </a:stretch>
        </p:blipFill>
        <p:spPr>
          <a:xfrm>
            <a:off x="3269974" y="2263282"/>
            <a:ext cx="3423360" cy="493169"/>
          </a:xfrm>
          <a:prstGeom prst="rect">
            <a:avLst/>
          </a:prstGeom>
        </p:spPr>
      </p:pic>
    </p:spTree>
    <p:extLst>
      <p:ext uri="{BB962C8B-B14F-4D97-AF65-F5344CB8AC3E}">
        <p14:creationId xmlns:p14="http://schemas.microsoft.com/office/powerpoint/2010/main" val="40238271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Discrimination Value Weighting – Steps to calculate weighting</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Step 2: Compute Final Term Weight</a:t>
            </a:r>
          </a:p>
          <a:p>
            <a:endParaRPr lang="en-US" sz="2600" dirty="0">
              <a:latin typeface="Calibri" panose="020F0502020204030204" pitchFamily="34" charset="0"/>
              <a:cs typeface="Calibri" panose="020F0502020204030204" pitchFamily="34" charset="0"/>
            </a:endParaRPr>
          </a:p>
          <a:p>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TFᵢₖ = Term frequency of term k in document </a:t>
            </a:r>
            <a:r>
              <a:rPr lang="en-US" sz="2600" dirty="0" err="1">
                <a:latin typeface="Calibri" panose="020F0502020204030204" pitchFamily="34" charset="0"/>
                <a:cs typeface="Calibri" panose="020F0502020204030204" pitchFamily="34" charset="0"/>
              </a:rPr>
              <a:t>i</a:t>
            </a:r>
            <a:r>
              <a:rPr lang="en-US" sz="2600" dirty="0">
                <a:latin typeface="Calibri" panose="020F0502020204030204" pitchFamily="34" charset="0"/>
                <a:cs typeface="Calibri" panose="020F0502020204030204" pitchFamily="34" charset="0"/>
              </a:rPr>
              <a:t>.</a:t>
            </a:r>
          </a:p>
          <a:p>
            <a:r>
              <a:rPr lang="en-US" sz="2600" dirty="0">
                <a:latin typeface="Calibri" panose="020F0502020204030204" pitchFamily="34" charset="0"/>
                <a:cs typeface="Calibri" panose="020F0502020204030204" pitchFamily="34" charset="0"/>
              </a:rPr>
              <a:t>DISCRIMₖ = Discrimination value for term k.</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47</a:t>
            </a:fld>
            <a:endParaRPr lang="en-US" sz="900">
              <a:solidFill>
                <a:schemeClr val="lt1"/>
              </a:solidFill>
            </a:endParaRPr>
          </a:p>
        </p:txBody>
      </p:sp>
      <p:pic>
        <p:nvPicPr>
          <p:cNvPr id="6" name="Picture 5">
            <a:extLst>
              <a:ext uri="{FF2B5EF4-FFF2-40B4-BE49-F238E27FC236}">
                <a16:creationId xmlns:a16="http://schemas.microsoft.com/office/drawing/2014/main" id="{1817CE25-5769-4E8B-BF60-A132888219DB}"/>
              </a:ext>
            </a:extLst>
          </p:cNvPr>
          <p:cNvPicPr>
            <a:picLocks noChangeAspect="1"/>
          </p:cNvPicPr>
          <p:nvPr/>
        </p:nvPicPr>
        <p:blipFill>
          <a:blip r:embed="rId2"/>
          <a:stretch>
            <a:fillRect/>
          </a:stretch>
        </p:blipFill>
        <p:spPr>
          <a:xfrm>
            <a:off x="2275646" y="2134975"/>
            <a:ext cx="4270927" cy="608225"/>
          </a:xfrm>
          <a:prstGeom prst="rect">
            <a:avLst/>
          </a:prstGeom>
        </p:spPr>
      </p:pic>
    </p:spTree>
    <p:extLst>
      <p:ext uri="{BB962C8B-B14F-4D97-AF65-F5344CB8AC3E}">
        <p14:creationId xmlns:p14="http://schemas.microsoft.com/office/powerpoint/2010/main" val="2780225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3"/>
            <a:ext cx="10972800" cy="725532"/>
          </a:xfrm>
        </p:spPr>
        <p:txBody>
          <a:bodyPr/>
          <a:lstStyle/>
          <a:p>
            <a:r>
              <a:rPr lang="en-US" dirty="0"/>
              <a:t>Discrimination Value Weighting -  Example</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48</a:t>
            </a:fld>
            <a:endParaRPr lang="en-US" sz="900">
              <a:solidFill>
                <a:schemeClr val="lt1"/>
              </a:solidFill>
            </a:endParaRPr>
          </a:p>
        </p:txBody>
      </p:sp>
      <p:pic>
        <p:nvPicPr>
          <p:cNvPr id="6" name="Picture 5">
            <a:extLst>
              <a:ext uri="{FF2B5EF4-FFF2-40B4-BE49-F238E27FC236}">
                <a16:creationId xmlns:a16="http://schemas.microsoft.com/office/drawing/2014/main" id="{87575615-76F7-4468-87F9-6FD7772EFAAF}"/>
              </a:ext>
            </a:extLst>
          </p:cNvPr>
          <p:cNvPicPr>
            <a:picLocks noChangeAspect="1"/>
          </p:cNvPicPr>
          <p:nvPr/>
        </p:nvPicPr>
        <p:blipFill>
          <a:blip r:embed="rId2"/>
          <a:stretch>
            <a:fillRect/>
          </a:stretch>
        </p:blipFill>
        <p:spPr>
          <a:xfrm>
            <a:off x="101952" y="940904"/>
            <a:ext cx="11480448" cy="4943061"/>
          </a:xfrm>
          <a:prstGeom prst="rect">
            <a:avLst/>
          </a:prstGeom>
        </p:spPr>
      </p:pic>
    </p:spTree>
    <p:extLst>
      <p:ext uri="{BB962C8B-B14F-4D97-AF65-F5344CB8AC3E}">
        <p14:creationId xmlns:p14="http://schemas.microsoft.com/office/powerpoint/2010/main" val="2687762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Discrimination Value Weighting -  Cosine Similarity</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49</a:t>
            </a:fld>
            <a:endParaRPr lang="en-US" sz="900">
              <a:solidFill>
                <a:schemeClr val="lt1"/>
              </a:solidFill>
            </a:endParaRPr>
          </a:p>
        </p:txBody>
      </p:sp>
      <p:pic>
        <p:nvPicPr>
          <p:cNvPr id="6" name="Picture 5">
            <a:extLst>
              <a:ext uri="{FF2B5EF4-FFF2-40B4-BE49-F238E27FC236}">
                <a16:creationId xmlns:a16="http://schemas.microsoft.com/office/drawing/2014/main" id="{C8AFB7CB-D3FC-4EE0-89D5-562ADCA7A5E5}"/>
              </a:ext>
            </a:extLst>
          </p:cNvPr>
          <p:cNvPicPr>
            <a:picLocks noChangeAspect="1"/>
          </p:cNvPicPr>
          <p:nvPr/>
        </p:nvPicPr>
        <p:blipFill>
          <a:blip r:embed="rId2"/>
          <a:stretch>
            <a:fillRect/>
          </a:stretch>
        </p:blipFill>
        <p:spPr>
          <a:xfrm>
            <a:off x="711889" y="1415309"/>
            <a:ext cx="10956617" cy="4601177"/>
          </a:xfrm>
          <a:prstGeom prst="rect">
            <a:avLst/>
          </a:prstGeom>
        </p:spPr>
      </p:pic>
    </p:spTree>
    <p:extLst>
      <p:ext uri="{BB962C8B-B14F-4D97-AF65-F5344CB8AC3E}">
        <p14:creationId xmlns:p14="http://schemas.microsoft.com/office/powerpoint/2010/main" val="319940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4261DB9-3562-4F28-B51E-D27D1460CB55}"/>
              </a:ext>
            </a:extLst>
          </p:cNvPr>
          <p:cNvSpPr>
            <a:spLocks noGrp="1"/>
          </p:cNvSpPr>
          <p:nvPr>
            <p:ph sz="quarter" idx="13"/>
          </p:nvPr>
        </p:nvSpPr>
        <p:spPr>
          <a:xfrm>
            <a:off x="609601" y="198783"/>
            <a:ext cx="3790122" cy="5792442"/>
          </a:xfrm>
        </p:spPr>
        <p:txBody>
          <a:bodyPr/>
          <a:lstStyle/>
          <a:p>
            <a:r>
              <a:rPr lang="en-US" sz="2100" dirty="0">
                <a:latin typeface="Calibri" panose="020F0502020204030204" pitchFamily="34" charset="0"/>
                <a:cs typeface="Calibri" panose="020F0502020204030204" pitchFamily="34" charset="0"/>
              </a:rPr>
              <a:t>The left side of the figure including identify processing tokens, apply stop lists, characterize tokens, apply stemming and create searchable data structure is all part of the indexing process. </a:t>
            </a:r>
          </a:p>
          <a:p>
            <a:r>
              <a:rPr lang="en-US" sz="2100" dirty="0">
                <a:latin typeface="Calibri" panose="020F0502020204030204" pitchFamily="34" charset="0"/>
                <a:cs typeface="Calibri" panose="020F0502020204030204" pitchFamily="34" charset="0"/>
              </a:rPr>
              <a:t>All systems go through an initial stage of zoning and identifying the processing tokens used to create the index. </a:t>
            </a:r>
          </a:p>
          <a:p>
            <a:r>
              <a:rPr lang="en-US" sz="2100" dirty="0">
                <a:latin typeface="Calibri" panose="020F0502020204030204" pitchFamily="34" charset="0"/>
                <a:cs typeface="Calibri" panose="020F0502020204030204" pitchFamily="34" charset="0"/>
              </a:rPr>
              <a:t>Stop lists and stemming algorithms, are frequently applied to reduce the number of tokens to be processed</a:t>
            </a:r>
          </a:p>
        </p:txBody>
      </p:sp>
      <p:pic>
        <p:nvPicPr>
          <p:cNvPr id="12" name="Picture 11">
            <a:extLst>
              <a:ext uri="{FF2B5EF4-FFF2-40B4-BE49-F238E27FC236}">
                <a16:creationId xmlns:a16="http://schemas.microsoft.com/office/drawing/2014/main" id="{EB36F7DC-4A26-47A8-9066-82FEBD495D9E}"/>
              </a:ext>
            </a:extLst>
          </p:cNvPr>
          <p:cNvPicPr>
            <a:picLocks noChangeAspect="1"/>
          </p:cNvPicPr>
          <p:nvPr/>
        </p:nvPicPr>
        <p:blipFill>
          <a:blip r:embed="rId2"/>
          <a:stretch>
            <a:fillRect/>
          </a:stretch>
        </p:blipFill>
        <p:spPr>
          <a:xfrm>
            <a:off x="4293705" y="0"/>
            <a:ext cx="6558582" cy="6858000"/>
          </a:xfrm>
          <a:prstGeom prst="rect">
            <a:avLst/>
          </a:prstGeom>
        </p:spPr>
      </p:pic>
    </p:spTree>
    <p:extLst>
      <p:ext uri="{BB962C8B-B14F-4D97-AF65-F5344CB8AC3E}">
        <p14:creationId xmlns:p14="http://schemas.microsoft.com/office/powerpoint/2010/main" val="30345877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119270" y="215373"/>
            <a:ext cx="11648660" cy="699028"/>
          </a:xfrm>
        </p:spPr>
        <p:txBody>
          <a:bodyPr/>
          <a:lstStyle/>
          <a:p>
            <a:r>
              <a:rPr lang="en-US" dirty="0"/>
              <a:t>Discrimination Value Weighting -  Cosine Similarity</a:t>
            </a:r>
          </a:p>
        </p:txBody>
      </p:sp>
      <p:pic>
        <p:nvPicPr>
          <p:cNvPr id="6" name="Content Placeholder 5">
            <a:extLst>
              <a:ext uri="{FF2B5EF4-FFF2-40B4-BE49-F238E27FC236}">
                <a16:creationId xmlns:a16="http://schemas.microsoft.com/office/drawing/2014/main" id="{34CAE4E5-9612-4514-B314-03D3C9CE898B}"/>
              </a:ext>
            </a:extLst>
          </p:cNvPr>
          <p:cNvPicPr>
            <a:picLocks noGrp="1" noChangeAspect="1"/>
          </p:cNvPicPr>
          <p:nvPr>
            <p:ph sz="quarter" idx="13"/>
          </p:nvPr>
        </p:nvPicPr>
        <p:blipFill>
          <a:blip r:embed="rId2"/>
          <a:stretch>
            <a:fillRect/>
          </a:stretch>
        </p:blipFill>
        <p:spPr>
          <a:xfrm>
            <a:off x="840506" y="789039"/>
            <a:ext cx="9880504" cy="5279922"/>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50</a:t>
            </a:fld>
            <a:endParaRPr lang="en-US" sz="900">
              <a:solidFill>
                <a:schemeClr val="lt1"/>
              </a:solidFill>
            </a:endParaRPr>
          </a:p>
        </p:txBody>
      </p:sp>
    </p:spTree>
    <p:extLst>
      <p:ext uri="{BB962C8B-B14F-4D97-AF65-F5344CB8AC3E}">
        <p14:creationId xmlns:p14="http://schemas.microsoft.com/office/powerpoint/2010/main" val="35136523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Problems With Weighting Schemes</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Weighting schemes (like inverse document frequency and signal) depend on token distributions in the database.</a:t>
            </a:r>
          </a:p>
          <a:p>
            <a:r>
              <a:rPr lang="en-US" sz="2600" dirty="0">
                <a:latin typeface="Calibri" panose="020F0502020204030204" pitchFamily="34" charset="0"/>
                <a:cs typeface="Calibri" panose="020F0502020204030204" pitchFamily="34" charset="0"/>
              </a:rPr>
              <a:t>Since databases are dynamic (with frequent additions and some deletions/updates), the values used for weighting change over time.</a:t>
            </a:r>
          </a:p>
          <a:p>
            <a:r>
              <a:rPr lang="en-US" sz="2600" dirty="0">
                <a:latin typeface="Calibri" panose="020F0502020204030204" pitchFamily="34" charset="0"/>
                <a:cs typeface="Calibri" panose="020F0502020204030204" pitchFamily="34" charset="0"/>
              </a:rPr>
              <a:t>This presents a challenge in maintaining consistent and accurate weightings.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51</a:t>
            </a:fld>
            <a:endParaRPr lang="en-US" sz="900">
              <a:solidFill>
                <a:schemeClr val="lt1"/>
              </a:solidFill>
            </a:endParaRPr>
          </a:p>
        </p:txBody>
      </p:sp>
    </p:spTree>
    <p:extLst>
      <p:ext uri="{BB962C8B-B14F-4D97-AF65-F5344CB8AC3E}">
        <p14:creationId xmlns:p14="http://schemas.microsoft.com/office/powerpoint/2010/main" val="2487394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161788" y="203994"/>
            <a:ext cx="11582400" cy="1097279"/>
          </a:xfrm>
        </p:spPr>
        <p:txBody>
          <a:bodyPr/>
          <a:lstStyle/>
          <a:p>
            <a:r>
              <a:rPr lang="en-US" dirty="0"/>
              <a:t>Three Main Approaches to Handle Changing Weight Factors:</a:t>
            </a:r>
          </a:p>
        </p:txBody>
      </p:sp>
      <p:graphicFrame>
        <p:nvGraphicFramePr>
          <p:cNvPr id="4" name="Content Placeholder 3">
            <a:extLst>
              <a:ext uri="{FF2B5EF4-FFF2-40B4-BE49-F238E27FC236}">
                <a16:creationId xmlns:a16="http://schemas.microsoft.com/office/drawing/2014/main" id="{69FADE91-C43F-4301-87A3-80D8268A277A}"/>
              </a:ext>
            </a:extLst>
          </p:cNvPr>
          <p:cNvGraphicFramePr>
            <a:graphicFrameLocks noGrp="1"/>
          </p:cNvGraphicFramePr>
          <p:nvPr>
            <p:ph sz="quarter" idx="13"/>
            <p:extLst>
              <p:ext uri="{D42A27DB-BD31-4B8C-83A1-F6EECF244321}">
                <p14:modId xmlns:p14="http://schemas.microsoft.com/office/powerpoint/2010/main" val="1343498050"/>
              </p:ext>
            </p:extLst>
          </p:nvPr>
        </p:nvGraphicFramePr>
        <p:xfrm>
          <a:off x="161787" y="1301273"/>
          <a:ext cx="11582400" cy="4794725"/>
        </p:xfrm>
        <a:graphic>
          <a:graphicData uri="http://schemas.openxmlformats.org/drawingml/2006/table">
            <a:tbl>
              <a:tblPr/>
              <a:tblGrid>
                <a:gridCol w="2895600">
                  <a:extLst>
                    <a:ext uri="{9D8B030D-6E8A-4147-A177-3AD203B41FA5}">
                      <a16:colId xmlns:a16="http://schemas.microsoft.com/office/drawing/2014/main" val="2962329700"/>
                    </a:ext>
                  </a:extLst>
                </a:gridCol>
                <a:gridCol w="2895600">
                  <a:extLst>
                    <a:ext uri="{9D8B030D-6E8A-4147-A177-3AD203B41FA5}">
                      <a16:colId xmlns:a16="http://schemas.microsoft.com/office/drawing/2014/main" val="3050415006"/>
                    </a:ext>
                  </a:extLst>
                </a:gridCol>
                <a:gridCol w="2895600">
                  <a:extLst>
                    <a:ext uri="{9D8B030D-6E8A-4147-A177-3AD203B41FA5}">
                      <a16:colId xmlns:a16="http://schemas.microsoft.com/office/drawing/2014/main" val="2265619588"/>
                    </a:ext>
                  </a:extLst>
                </a:gridCol>
                <a:gridCol w="2895600">
                  <a:extLst>
                    <a:ext uri="{9D8B030D-6E8A-4147-A177-3AD203B41FA5}">
                      <a16:colId xmlns:a16="http://schemas.microsoft.com/office/drawing/2014/main" val="929626068"/>
                    </a:ext>
                  </a:extLst>
                </a:gridCol>
              </a:tblGrid>
              <a:tr h="747801">
                <a:tc>
                  <a:txBody>
                    <a:bodyPr/>
                    <a:lstStyle/>
                    <a:p>
                      <a:r>
                        <a:rPr lang="en-US" b="1"/>
                        <a:t>Aspect</a:t>
                      </a:r>
                      <a:endParaRPr lang="en-US"/>
                    </a:p>
                  </a:txBody>
                  <a:tcPr anchor="ctr">
                    <a:lnL>
                      <a:noFill/>
                    </a:lnL>
                    <a:lnR>
                      <a:noFill/>
                    </a:lnR>
                    <a:lnT>
                      <a:noFill/>
                    </a:lnT>
                    <a:lnB>
                      <a:noFill/>
                    </a:lnB>
                  </a:tcPr>
                </a:tc>
                <a:tc>
                  <a:txBody>
                    <a:bodyPr/>
                    <a:lstStyle/>
                    <a:p>
                      <a:r>
                        <a:rPr lang="en-US" b="1"/>
                        <a:t>Approach 1: Rebuild Periodically</a:t>
                      </a:r>
                      <a:endParaRPr lang="en-US"/>
                    </a:p>
                  </a:txBody>
                  <a:tcPr anchor="ctr">
                    <a:lnL>
                      <a:noFill/>
                    </a:lnL>
                    <a:lnR>
                      <a:noFill/>
                    </a:lnR>
                    <a:lnT>
                      <a:noFill/>
                    </a:lnT>
                    <a:lnB>
                      <a:noFill/>
                    </a:lnB>
                  </a:tcPr>
                </a:tc>
                <a:tc>
                  <a:txBody>
                    <a:bodyPr/>
                    <a:lstStyle/>
                    <a:p>
                      <a:r>
                        <a:rPr lang="en-US" b="1"/>
                        <a:t>Approach 2: Threshold-Based Update</a:t>
                      </a:r>
                      <a:endParaRPr lang="en-US"/>
                    </a:p>
                  </a:txBody>
                  <a:tcPr anchor="ctr">
                    <a:lnL>
                      <a:noFill/>
                    </a:lnL>
                    <a:lnR>
                      <a:noFill/>
                    </a:lnR>
                    <a:lnT>
                      <a:noFill/>
                    </a:lnT>
                    <a:lnB>
                      <a:noFill/>
                    </a:lnB>
                  </a:tcPr>
                </a:tc>
                <a:tc>
                  <a:txBody>
                    <a:bodyPr/>
                    <a:lstStyle/>
                    <a:p>
                      <a:r>
                        <a:rPr lang="en-US" b="1"/>
                        <a:t>Approach 3: Dynamic Calculation</a:t>
                      </a:r>
                      <a:endParaRPr lang="en-US"/>
                    </a:p>
                  </a:txBody>
                  <a:tcPr anchor="ctr">
                    <a:lnL>
                      <a:noFill/>
                    </a:lnL>
                    <a:lnR>
                      <a:noFill/>
                    </a:lnR>
                    <a:lnT>
                      <a:noFill/>
                    </a:lnT>
                    <a:lnB>
                      <a:noFill/>
                    </a:lnB>
                  </a:tcPr>
                </a:tc>
                <a:extLst>
                  <a:ext uri="{0D108BD9-81ED-4DB2-BD59-A6C34878D82A}">
                    <a16:rowId xmlns:a16="http://schemas.microsoft.com/office/drawing/2014/main" val="1522722992"/>
                  </a:ext>
                </a:extLst>
              </a:tr>
              <a:tr h="1055720">
                <a:tc>
                  <a:txBody>
                    <a:bodyPr/>
                    <a:lstStyle/>
                    <a:p>
                      <a:r>
                        <a:rPr lang="en-US" b="1"/>
                        <a:t>Method</a:t>
                      </a:r>
                      <a:endParaRPr lang="en-US"/>
                    </a:p>
                  </a:txBody>
                  <a:tcPr anchor="ctr">
                    <a:lnL>
                      <a:noFill/>
                    </a:lnL>
                    <a:lnR>
                      <a:noFill/>
                    </a:lnR>
                    <a:lnT>
                      <a:noFill/>
                    </a:lnT>
                    <a:lnB>
                      <a:noFill/>
                    </a:lnB>
                  </a:tcPr>
                </a:tc>
                <a:tc>
                  <a:txBody>
                    <a:bodyPr/>
                    <a:lstStyle/>
                    <a:p>
                      <a:r>
                        <a:rPr lang="en-US"/>
                        <a:t>Use current values; recalculate entire database periodically</a:t>
                      </a:r>
                    </a:p>
                  </a:txBody>
                  <a:tcPr anchor="ctr">
                    <a:lnL>
                      <a:noFill/>
                    </a:lnL>
                    <a:lnR>
                      <a:noFill/>
                    </a:lnR>
                    <a:lnT>
                      <a:noFill/>
                    </a:lnT>
                    <a:lnB>
                      <a:noFill/>
                    </a:lnB>
                  </a:tcPr>
                </a:tc>
                <a:tc>
                  <a:txBody>
                    <a:bodyPr/>
                    <a:lstStyle/>
                    <a:p>
                      <a:r>
                        <a:rPr lang="en-US"/>
                        <a:t>Use fixed values; update only when change threshold is exceeded</a:t>
                      </a:r>
                    </a:p>
                  </a:txBody>
                  <a:tcPr anchor="ctr">
                    <a:lnL>
                      <a:noFill/>
                    </a:lnL>
                    <a:lnR>
                      <a:noFill/>
                    </a:lnR>
                    <a:lnT>
                      <a:noFill/>
                    </a:lnT>
                    <a:lnB>
                      <a:noFill/>
                    </a:lnB>
                  </a:tcPr>
                </a:tc>
                <a:tc>
                  <a:txBody>
                    <a:bodyPr/>
                    <a:lstStyle/>
                    <a:p>
                      <a:r>
                        <a:rPr lang="en-US"/>
                        <a:t>Store invariant values; compute weights during search</a:t>
                      </a:r>
                    </a:p>
                  </a:txBody>
                  <a:tcPr anchor="ctr">
                    <a:lnL>
                      <a:noFill/>
                    </a:lnL>
                    <a:lnR>
                      <a:noFill/>
                    </a:lnR>
                    <a:lnT>
                      <a:noFill/>
                    </a:lnT>
                    <a:lnB>
                      <a:noFill/>
                    </a:lnB>
                  </a:tcPr>
                </a:tc>
                <a:extLst>
                  <a:ext uri="{0D108BD9-81ED-4DB2-BD59-A6C34878D82A}">
                    <a16:rowId xmlns:a16="http://schemas.microsoft.com/office/drawing/2014/main" val="1412444082"/>
                  </a:ext>
                </a:extLst>
              </a:tr>
              <a:tr h="747801">
                <a:tc>
                  <a:txBody>
                    <a:bodyPr/>
                    <a:lstStyle/>
                    <a:p>
                      <a:r>
                        <a:rPr lang="en-US" b="1"/>
                        <a:t>Overhead</a:t>
                      </a:r>
                      <a:endParaRPr lang="en-US"/>
                    </a:p>
                  </a:txBody>
                  <a:tcPr anchor="ctr">
                    <a:lnL>
                      <a:noFill/>
                    </a:lnL>
                    <a:lnR>
                      <a:noFill/>
                    </a:lnR>
                    <a:lnT>
                      <a:noFill/>
                    </a:lnT>
                    <a:lnB>
                      <a:noFill/>
                    </a:lnB>
                  </a:tcPr>
                </a:tc>
                <a:tc>
                  <a:txBody>
                    <a:bodyPr/>
                    <a:lstStyle/>
                    <a:p>
                      <a:r>
                        <a:rPr lang="en-US" dirty="0"/>
                        <a:t>Low during runtime; high during rebuild</a:t>
                      </a:r>
                    </a:p>
                  </a:txBody>
                  <a:tcPr anchor="ctr">
                    <a:lnL>
                      <a:noFill/>
                    </a:lnL>
                    <a:lnR>
                      <a:noFill/>
                    </a:lnR>
                    <a:lnT>
                      <a:noFill/>
                    </a:lnT>
                    <a:lnB>
                      <a:noFill/>
                    </a:lnB>
                  </a:tcPr>
                </a:tc>
                <a:tc>
                  <a:txBody>
                    <a:bodyPr/>
                    <a:lstStyle/>
                    <a:p>
                      <a:r>
                        <a:rPr lang="en-US"/>
                        <a:t>Moderate; distributed over time</a:t>
                      </a:r>
                    </a:p>
                  </a:txBody>
                  <a:tcPr anchor="ctr">
                    <a:lnL>
                      <a:noFill/>
                    </a:lnL>
                    <a:lnR>
                      <a:noFill/>
                    </a:lnR>
                    <a:lnT>
                      <a:noFill/>
                    </a:lnT>
                    <a:lnB>
                      <a:noFill/>
                    </a:lnB>
                  </a:tcPr>
                </a:tc>
                <a:tc>
                  <a:txBody>
                    <a:bodyPr/>
                    <a:lstStyle/>
                    <a:p>
                      <a:r>
                        <a:rPr lang="en-US"/>
                        <a:t>High computation per query (minimal if using inverted files)</a:t>
                      </a:r>
                    </a:p>
                  </a:txBody>
                  <a:tcPr anchor="ctr">
                    <a:lnL>
                      <a:noFill/>
                    </a:lnL>
                    <a:lnR>
                      <a:noFill/>
                    </a:lnR>
                    <a:lnT>
                      <a:noFill/>
                    </a:lnT>
                    <a:lnB>
                      <a:noFill/>
                    </a:lnB>
                  </a:tcPr>
                </a:tc>
                <a:extLst>
                  <a:ext uri="{0D108BD9-81ED-4DB2-BD59-A6C34878D82A}">
                    <a16:rowId xmlns:a16="http://schemas.microsoft.com/office/drawing/2014/main" val="2580854861"/>
                  </a:ext>
                </a:extLst>
              </a:tr>
              <a:tr h="747801">
                <a:tc>
                  <a:txBody>
                    <a:bodyPr/>
                    <a:lstStyle/>
                    <a:p>
                      <a:r>
                        <a:rPr lang="en-US" b="1"/>
                        <a:t>Accuracy</a:t>
                      </a:r>
                      <a:endParaRPr lang="en-US"/>
                    </a:p>
                  </a:txBody>
                  <a:tcPr anchor="ctr">
                    <a:lnL>
                      <a:noFill/>
                    </a:lnL>
                    <a:lnR>
                      <a:noFill/>
                    </a:lnR>
                    <a:lnT>
                      <a:noFill/>
                    </a:lnT>
                    <a:lnB>
                      <a:noFill/>
                    </a:lnB>
                  </a:tcPr>
                </a:tc>
                <a:tc>
                  <a:txBody>
                    <a:bodyPr/>
                    <a:lstStyle/>
                    <a:p>
                      <a:r>
                        <a:rPr lang="en-US"/>
                        <a:t>Medium – fluctuates over time</a:t>
                      </a:r>
                    </a:p>
                  </a:txBody>
                  <a:tcPr anchor="ctr">
                    <a:lnL>
                      <a:noFill/>
                    </a:lnL>
                    <a:lnR>
                      <a:noFill/>
                    </a:lnR>
                    <a:lnT>
                      <a:noFill/>
                    </a:lnT>
                    <a:lnB>
                      <a:noFill/>
                    </a:lnB>
                  </a:tcPr>
                </a:tc>
                <a:tc>
                  <a:txBody>
                    <a:bodyPr/>
                    <a:lstStyle/>
                    <a:p>
                      <a:r>
                        <a:rPr lang="en-US"/>
                        <a:t>High – stable until major changes</a:t>
                      </a:r>
                    </a:p>
                  </a:txBody>
                  <a:tcPr anchor="ctr">
                    <a:lnL>
                      <a:noFill/>
                    </a:lnL>
                    <a:lnR>
                      <a:noFill/>
                    </a:lnR>
                    <a:lnT>
                      <a:noFill/>
                    </a:lnT>
                    <a:lnB>
                      <a:noFill/>
                    </a:lnB>
                  </a:tcPr>
                </a:tc>
                <a:tc>
                  <a:txBody>
                    <a:bodyPr/>
                    <a:lstStyle/>
                    <a:p>
                      <a:r>
                        <a:rPr lang="en-US"/>
                        <a:t>Very High – always current</a:t>
                      </a:r>
                    </a:p>
                  </a:txBody>
                  <a:tcPr anchor="ctr">
                    <a:lnL>
                      <a:noFill/>
                    </a:lnL>
                    <a:lnR>
                      <a:noFill/>
                    </a:lnR>
                    <a:lnT>
                      <a:noFill/>
                    </a:lnT>
                    <a:lnB>
                      <a:noFill/>
                    </a:lnB>
                  </a:tcPr>
                </a:tc>
                <a:extLst>
                  <a:ext uri="{0D108BD9-81ED-4DB2-BD59-A6C34878D82A}">
                    <a16:rowId xmlns:a16="http://schemas.microsoft.com/office/drawing/2014/main" val="3545941887"/>
                  </a:ext>
                </a:extLst>
              </a:tr>
              <a:tr h="747801">
                <a:tc>
                  <a:txBody>
                    <a:bodyPr/>
                    <a:lstStyle/>
                    <a:p>
                      <a:r>
                        <a:rPr lang="en-US" b="1"/>
                        <a:t>Best For</a:t>
                      </a:r>
                      <a:endParaRPr lang="en-US"/>
                    </a:p>
                  </a:txBody>
                  <a:tcPr anchor="ctr">
                    <a:lnL>
                      <a:noFill/>
                    </a:lnL>
                    <a:lnR>
                      <a:noFill/>
                    </a:lnR>
                    <a:lnT>
                      <a:noFill/>
                    </a:lnT>
                    <a:lnB>
                      <a:noFill/>
                    </a:lnB>
                  </a:tcPr>
                </a:tc>
                <a:tc>
                  <a:txBody>
                    <a:bodyPr/>
                    <a:lstStyle/>
                    <a:p>
                      <a:r>
                        <a:rPr lang="en-US"/>
                        <a:t>Simpler systems, infrequent updates</a:t>
                      </a:r>
                    </a:p>
                  </a:txBody>
                  <a:tcPr anchor="ctr">
                    <a:lnL>
                      <a:noFill/>
                    </a:lnL>
                    <a:lnR>
                      <a:noFill/>
                    </a:lnR>
                    <a:lnT>
                      <a:noFill/>
                    </a:lnT>
                    <a:lnB>
                      <a:noFill/>
                    </a:lnB>
                  </a:tcPr>
                </a:tc>
                <a:tc>
                  <a:txBody>
                    <a:bodyPr/>
                    <a:lstStyle/>
                    <a:p>
                      <a:r>
                        <a:rPr lang="en-US"/>
                        <a:t>Balanced efficiency and accuracy</a:t>
                      </a:r>
                    </a:p>
                  </a:txBody>
                  <a:tcPr anchor="ctr">
                    <a:lnL>
                      <a:noFill/>
                    </a:lnL>
                    <a:lnR>
                      <a:noFill/>
                    </a:lnR>
                    <a:lnT>
                      <a:noFill/>
                    </a:lnT>
                    <a:lnB>
                      <a:noFill/>
                    </a:lnB>
                  </a:tcPr>
                </a:tc>
                <a:tc>
                  <a:txBody>
                    <a:bodyPr/>
                    <a:lstStyle/>
                    <a:p>
                      <a:r>
                        <a:rPr lang="en-US"/>
                        <a:t>High-accuracy systems or small databases</a:t>
                      </a:r>
                    </a:p>
                  </a:txBody>
                  <a:tcPr anchor="ctr">
                    <a:lnL>
                      <a:noFill/>
                    </a:lnL>
                    <a:lnR>
                      <a:noFill/>
                    </a:lnR>
                    <a:lnT>
                      <a:noFill/>
                    </a:lnT>
                    <a:lnB>
                      <a:noFill/>
                    </a:lnB>
                  </a:tcPr>
                </a:tc>
                <a:extLst>
                  <a:ext uri="{0D108BD9-81ED-4DB2-BD59-A6C34878D82A}">
                    <a16:rowId xmlns:a16="http://schemas.microsoft.com/office/drawing/2014/main" val="1267034507"/>
                  </a:ext>
                </a:extLst>
              </a:tr>
              <a:tr h="747801">
                <a:tc>
                  <a:txBody>
                    <a:bodyPr/>
                    <a:lstStyle/>
                    <a:p>
                      <a:r>
                        <a:rPr lang="en-US" b="1"/>
                        <a:t>Downside</a:t>
                      </a:r>
                      <a:endParaRPr lang="en-US"/>
                    </a:p>
                  </a:txBody>
                  <a:tcPr anchor="ctr">
                    <a:lnL>
                      <a:noFill/>
                    </a:lnL>
                    <a:lnR>
                      <a:noFill/>
                    </a:lnR>
                    <a:lnT>
                      <a:noFill/>
                    </a:lnT>
                    <a:lnB>
                      <a:noFill/>
                    </a:lnB>
                  </a:tcPr>
                </a:tc>
                <a:tc>
                  <a:txBody>
                    <a:bodyPr/>
                    <a:lstStyle/>
                    <a:p>
                      <a:r>
                        <a:rPr lang="en-US"/>
                        <a:t>Costly rebuilds for large DBs</a:t>
                      </a:r>
                    </a:p>
                  </a:txBody>
                  <a:tcPr anchor="ctr">
                    <a:lnL>
                      <a:noFill/>
                    </a:lnL>
                    <a:lnR>
                      <a:noFill/>
                    </a:lnR>
                    <a:lnT>
                      <a:noFill/>
                    </a:lnT>
                    <a:lnB>
                      <a:noFill/>
                    </a:lnB>
                  </a:tcPr>
                </a:tc>
                <a:tc>
                  <a:txBody>
                    <a:bodyPr/>
                    <a:lstStyle/>
                    <a:p>
                      <a:r>
                        <a:rPr lang="en-US"/>
                        <a:t>Complexity in tracking changes</a:t>
                      </a:r>
                    </a:p>
                  </a:txBody>
                  <a:tcPr anchor="ctr">
                    <a:lnL>
                      <a:noFill/>
                    </a:lnL>
                    <a:lnR>
                      <a:noFill/>
                    </a:lnR>
                    <a:lnT>
                      <a:noFill/>
                    </a:lnT>
                    <a:lnB>
                      <a:noFill/>
                    </a:lnB>
                  </a:tcPr>
                </a:tc>
                <a:tc>
                  <a:txBody>
                    <a:bodyPr/>
                    <a:lstStyle/>
                    <a:p>
                      <a:r>
                        <a:rPr lang="en-US" dirty="0"/>
                        <a:t>Slower search times without optimization</a:t>
                      </a:r>
                    </a:p>
                  </a:txBody>
                  <a:tcPr anchor="ctr">
                    <a:lnL>
                      <a:noFill/>
                    </a:lnL>
                    <a:lnR>
                      <a:noFill/>
                    </a:lnR>
                    <a:lnT>
                      <a:noFill/>
                    </a:lnT>
                    <a:lnB>
                      <a:noFill/>
                    </a:lnB>
                  </a:tcPr>
                </a:tc>
                <a:extLst>
                  <a:ext uri="{0D108BD9-81ED-4DB2-BD59-A6C34878D82A}">
                    <a16:rowId xmlns:a16="http://schemas.microsoft.com/office/drawing/2014/main" val="2037257411"/>
                  </a:ext>
                </a:extLst>
              </a:tr>
            </a:tbl>
          </a:graphicData>
        </a:graphic>
      </p:graphicFrame>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52</a:t>
            </a:fld>
            <a:endParaRPr lang="en-US" sz="900">
              <a:solidFill>
                <a:schemeClr val="lt1"/>
              </a:solidFill>
            </a:endParaRPr>
          </a:p>
        </p:txBody>
      </p:sp>
    </p:spTree>
    <p:extLst>
      <p:ext uri="{BB962C8B-B14F-4D97-AF65-F5344CB8AC3E}">
        <p14:creationId xmlns:p14="http://schemas.microsoft.com/office/powerpoint/2010/main" val="31385686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3"/>
            <a:ext cx="10972800" cy="725532"/>
          </a:xfrm>
        </p:spPr>
        <p:txBody>
          <a:bodyPr/>
          <a:lstStyle/>
          <a:p>
            <a:r>
              <a:rPr lang="en-US" dirty="0"/>
              <a:t>Problems With the Vector Model</a:t>
            </a:r>
          </a:p>
        </p:txBody>
      </p:sp>
      <p:graphicFrame>
        <p:nvGraphicFramePr>
          <p:cNvPr id="4" name="Content Placeholder 3">
            <a:extLst>
              <a:ext uri="{FF2B5EF4-FFF2-40B4-BE49-F238E27FC236}">
                <a16:creationId xmlns:a16="http://schemas.microsoft.com/office/drawing/2014/main" id="{99F8194F-B9A5-4C64-95A3-E26BD4751CFB}"/>
              </a:ext>
            </a:extLst>
          </p:cNvPr>
          <p:cNvGraphicFramePr>
            <a:graphicFrameLocks noGrp="1"/>
          </p:cNvGraphicFramePr>
          <p:nvPr>
            <p:ph sz="quarter" idx="13"/>
            <p:extLst>
              <p:ext uri="{D42A27DB-BD31-4B8C-83A1-F6EECF244321}">
                <p14:modId xmlns:p14="http://schemas.microsoft.com/office/powerpoint/2010/main" val="812250930"/>
              </p:ext>
            </p:extLst>
          </p:nvPr>
        </p:nvGraphicFramePr>
        <p:xfrm>
          <a:off x="463826" y="1043566"/>
          <a:ext cx="11120955" cy="4993222"/>
        </p:xfrm>
        <a:graphic>
          <a:graphicData uri="http://schemas.openxmlformats.org/drawingml/2006/table">
            <a:tbl>
              <a:tblPr/>
              <a:tblGrid>
                <a:gridCol w="3706985">
                  <a:extLst>
                    <a:ext uri="{9D8B030D-6E8A-4147-A177-3AD203B41FA5}">
                      <a16:colId xmlns:a16="http://schemas.microsoft.com/office/drawing/2014/main" val="1820841026"/>
                    </a:ext>
                  </a:extLst>
                </a:gridCol>
                <a:gridCol w="3706985">
                  <a:extLst>
                    <a:ext uri="{9D8B030D-6E8A-4147-A177-3AD203B41FA5}">
                      <a16:colId xmlns:a16="http://schemas.microsoft.com/office/drawing/2014/main" val="2736556143"/>
                    </a:ext>
                  </a:extLst>
                </a:gridCol>
                <a:gridCol w="3706985">
                  <a:extLst>
                    <a:ext uri="{9D8B030D-6E8A-4147-A177-3AD203B41FA5}">
                      <a16:colId xmlns:a16="http://schemas.microsoft.com/office/drawing/2014/main" val="1620046607"/>
                    </a:ext>
                  </a:extLst>
                </a:gridCol>
              </a:tblGrid>
              <a:tr h="339675">
                <a:tc>
                  <a:txBody>
                    <a:bodyPr/>
                    <a:lstStyle/>
                    <a:p>
                      <a:r>
                        <a:rPr lang="en-US" b="1"/>
                        <a:t>Issue Category</a:t>
                      </a:r>
                      <a:endParaRPr lang="en-US"/>
                    </a:p>
                  </a:txBody>
                  <a:tcPr anchor="ctr">
                    <a:lnL>
                      <a:noFill/>
                    </a:lnL>
                    <a:lnR>
                      <a:noFill/>
                    </a:lnR>
                    <a:lnT>
                      <a:noFill/>
                    </a:lnT>
                    <a:lnB>
                      <a:noFill/>
                    </a:lnB>
                  </a:tcPr>
                </a:tc>
                <a:tc>
                  <a:txBody>
                    <a:bodyPr/>
                    <a:lstStyle/>
                    <a:p>
                      <a:r>
                        <a:rPr lang="en-US" b="1"/>
                        <a:t>Problem Description</a:t>
                      </a:r>
                      <a:endParaRPr lang="en-US"/>
                    </a:p>
                  </a:txBody>
                  <a:tcPr anchor="ctr">
                    <a:lnL>
                      <a:noFill/>
                    </a:lnL>
                    <a:lnR>
                      <a:noFill/>
                    </a:lnR>
                    <a:lnT>
                      <a:noFill/>
                    </a:lnT>
                    <a:lnB>
                      <a:noFill/>
                    </a:lnB>
                  </a:tcPr>
                </a:tc>
                <a:tc>
                  <a:txBody>
                    <a:bodyPr/>
                    <a:lstStyle/>
                    <a:p>
                      <a:r>
                        <a:rPr lang="en-US" b="1"/>
                        <a:t>Example / Explanation</a:t>
                      </a:r>
                      <a:endParaRPr lang="en-US"/>
                    </a:p>
                  </a:txBody>
                  <a:tcPr anchor="ctr">
                    <a:lnL>
                      <a:noFill/>
                    </a:lnL>
                    <a:lnR>
                      <a:noFill/>
                    </a:lnR>
                    <a:lnT>
                      <a:noFill/>
                    </a:lnT>
                    <a:lnB>
                      <a:noFill/>
                    </a:lnB>
                  </a:tcPr>
                </a:tc>
                <a:extLst>
                  <a:ext uri="{0D108BD9-81ED-4DB2-BD59-A6C34878D82A}">
                    <a16:rowId xmlns:a16="http://schemas.microsoft.com/office/drawing/2014/main" val="3345193669"/>
                  </a:ext>
                </a:extLst>
              </a:tr>
              <a:tr h="815220">
                <a:tc>
                  <a:txBody>
                    <a:bodyPr/>
                    <a:lstStyle/>
                    <a:p>
                      <a:r>
                        <a:rPr lang="en-US" b="1"/>
                        <a:t>Dynamic Databases</a:t>
                      </a:r>
                      <a:endParaRPr lang="en-US"/>
                    </a:p>
                  </a:txBody>
                  <a:tcPr anchor="ctr">
                    <a:lnL>
                      <a:noFill/>
                    </a:lnL>
                    <a:lnR>
                      <a:noFill/>
                    </a:lnR>
                    <a:lnT>
                      <a:noFill/>
                    </a:lnT>
                    <a:lnB>
                      <a:noFill/>
                    </a:lnB>
                  </a:tcPr>
                </a:tc>
                <a:tc>
                  <a:txBody>
                    <a:bodyPr/>
                    <a:lstStyle/>
                    <a:p>
                      <a:r>
                        <a:rPr lang="en-US" dirty="0"/>
                        <a:t>Weighting factors can become inaccurate as the database content changes dynamically.</a:t>
                      </a:r>
                    </a:p>
                  </a:txBody>
                  <a:tcPr anchor="ctr">
                    <a:lnL>
                      <a:noFill/>
                    </a:lnL>
                    <a:lnR>
                      <a:noFill/>
                    </a:lnR>
                    <a:lnT>
                      <a:noFill/>
                    </a:lnT>
                    <a:lnB>
                      <a:noFill/>
                    </a:lnB>
                  </a:tcPr>
                </a:tc>
                <a:tc>
                  <a:txBody>
                    <a:bodyPr/>
                    <a:lstStyle/>
                    <a:p>
                      <a:r>
                        <a:rPr lang="en-US"/>
                        <a:t>Term importance may shift over time, but the model doesn't adapt automatically.</a:t>
                      </a:r>
                    </a:p>
                  </a:txBody>
                  <a:tcPr anchor="ctr">
                    <a:lnL>
                      <a:noFill/>
                    </a:lnL>
                    <a:lnR>
                      <a:noFill/>
                    </a:lnR>
                    <a:lnT>
                      <a:noFill/>
                    </a:lnT>
                    <a:lnB>
                      <a:noFill/>
                    </a:lnB>
                  </a:tcPr>
                </a:tc>
                <a:extLst>
                  <a:ext uri="{0D108BD9-81ED-4DB2-BD59-A6C34878D82A}">
                    <a16:rowId xmlns:a16="http://schemas.microsoft.com/office/drawing/2014/main" val="4258456938"/>
                  </a:ext>
                </a:extLst>
              </a:tr>
              <a:tr h="815220">
                <a:tc>
                  <a:txBody>
                    <a:bodyPr/>
                    <a:lstStyle/>
                    <a:p>
                      <a:r>
                        <a:rPr lang="en-US" b="1"/>
                        <a:t>Multiple Topics in a Document</a:t>
                      </a:r>
                      <a:endParaRPr lang="en-US"/>
                    </a:p>
                  </a:txBody>
                  <a:tcPr anchor="ctr">
                    <a:lnL>
                      <a:noFill/>
                    </a:lnL>
                    <a:lnR>
                      <a:noFill/>
                    </a:lnR>
                    <a:lnT>
                      <a:noFill/>
                    </a:lnT>
                    <a:lnB>
                      <a:noFill/>
                    </a:lnB>
                  </a:tcPr>
                </a:tc>
                <a:tc>
                  <a:txBody>
                    <a:bodyPr/>
                    <a:lstStyle/>
                    <a:p>
                      <a:r>
                        <a:rPr lang="en-US"/>
                        <a:t>The model cannot differentiate between distinct topics discussed in the same document.</a:t>
                      </a:r>
                    </a:p>
                  </a:txBody>
                  <a:tcPr anchor="ctr">
                    <a:lnL>
                      <a:noFill/>
                    </a:lnL>
                    <a:lnR>
                      <a:noFill/>
                    </a:lnR>
                    <a:lnT>
                      <a:noFill/>
                    </a:lnT>
                    <a:lnB>
                      <a:noFill/>
                    </a:lnB>
                  </a:tcPr>
                </a:tc>
                <a:tc>
                  <a:txBody>
                    <a:bodyPr/>
                    <a:lstStyle/>
                    <a:p>
                      <a:r>
                        <a:rPr lang="en-US"/>
                        <a:t>A document discussing “oil in Mexico” and “coal in Pennsylvania” may match “coal in Mexico” incorrectly.</a:t>
                      </a:r>
                    </a:p>
                  </a:txBody>
                  <a:tcPr anchor="ctr">
                    <a:lnL>
                      <a:noFill/>
                    </a:lnL>
                    <a:lnR>
                      <a:noFill/>
                    </a:lnR>
                    <a:lnT>
                      <a:noFill/>
                    </a:lnT>
                    <a:lnB>
                      <a:noFill/>
                    </a:lnB>
                  </a:tcPr>
                </a:tc>
                <a:extLst>
                  <a:ext uri="{0D108BD9-81ED-4DB2-BD59-A6C34878D82A}">
                    <a16:rowId xmlns:a16="http://schemas.microsoft.com/office/drawing/2014/main" val="1255356517"/>
                  </a:ext>
                </a:extLst>
              </a:tr>
              <a:tr h="815220">
                <a:tc>
                  <a:txBody>
                    <a:bodyPr/>
                    <a:lstStyle/>
                    <a:p>
                      <a:r>
                        <a:rPr lang="en-US" b="1"/>
                        <a:t>Lack of Term Association</a:t>
                      </a:r>
                      <a:endParaRPr lang="en-US"/>
                    </a:p>
                  </a:txBody>
                  <a:tcPr anchor="ctr">
                    <a:lnL>
                      <a:noFill/>
                    </a:lnL>
                    <a:lnR>
                      <a:noFill/>
                    </a:lnR>
                    <a:lnT>
                      <a:noFill/>
                    </a:lnT>
                    <a:lnB>
                      <a:noFill/>
                    </a:lnB>
                  </a:tcPr>
                </a:tc>
                <a:tc>
                  <a:txBody>
                    <a:bodyPr/>
                    <a:lstStyle/>
                    <a:p>
                      <a:r>
                        <a:rPr lang="en-US"/>
                        <a:t>Terms are treated independently; no correlation or linkage between related terms (no precoordination).</a:t>
                      </a:r>
                    </a:p>
                  </a:txBody>
                  <a:tcPr anchor="ctr">
                    <a:lnL>
                      <a:noFill/>
                    </a:lnL>
                    <a:lnR>
                      <a:noFill/>
                    </a:lnR>
                    <a:lnT>
                      <a:noFill/>
                    </a:lnT>
                    <a:lnB>
                      <a:noFill/>
                    </a:lnB>
                  </a:tcPr>
                </a:tc>
                <a:tc>
                  <a:txBody>
                    <a:bodyPr/>
                    <a:lstStyle/>
                    <a:p>
                      <a:r>
                        <a:rPr lang="en-US"/>
                        <a:t>“Coal” and “Mexico” are scored independently, even if unrelated in context.</a:t>
                      </a:r>
                    </a:p>
                  </a:txBody>
                  <a:tcPr anchor="ctr">
                    <a:lnL>
                      <a:noFill/>
                    </a:lnL>
                    <a:lnR>
                      <a:noFill/>
                    </a:lnR>
                    <a:lnT>
                      <a:noFill/>
                    </a:lnT>
                    <a:lnB>
                      <a:noFill/>
                    </a:lnB>
                  </a:tcPr>
                </a:tc>
                <a:extLst>
                  <a:ext uri="{0D108BD9-81ED-4DB2-BD59-A6C34878D82A}">
                    <a16:rowId xmlns:a16="http://schemas.microsoft.com/office/drawing/2014/main" val="1604612546"/>
                  </a:ext>
                </a:extLst>
              </a:tr>
              <a:tr h="577447">
                <a:tc>
                  <a:txBody>
                    <a:bodyPr/>
                    <a:lstStyle/>
                    <a:p>
                      <a:r>
                        <a:rPr lang="en-US" b="1"/>
                        <a:t>No Positional Information</a:t>
                      </a:r>
                      <a:endParaRPr lang="en-US"/>
                    </a:p>
                  </a:txBody>
                  <a:tcPr anchor="ctr">
                    <a:lnL>
                      <a:noFill/>
                    </a:lnL>
                    <a:lnR>
                      <a:noFill/>
                    </a:lnR>
                    <a:lnT>
                      <a:noFill/>
                    </a:lnT>
                    <a:lnB>
                      <a:noFill/>
                    </a:lnB>
                  </a:tcPr>
                </a:tc>
                <a:tc>
                  <a:txBody>
                    <a:bodyPr/>
                    <a:lstStyle/>
                    <a:p>
                      <a:r>
                        <a:rPr lang="en-US"/>
                        <a:t>Cannot perform proximity searches (e.g., term A within 10 words of term B).</a:t>
                      </a:r>
                    </a:p>
                  </a:txBody>
                  <a:tcPr anchor="ctr">
                    <a:lnL>
                      <a:noFill/>
                    </a:lnL>
                    <a:lnR>
                      <a:noFill/>
                    </a:lnR>
                    <a:lnT>
                      <a:noFill/>
                    </a:lnT>
                    <a:lnB>
                      <a:noFill/>
                    </a:lnB>
                  </a:tcPr>
                </a:tc>
                <a:tc>
                  <a:txBody>
                    <a:bodyPr/>
                    <a:lstStyle/>
                    <a:p>
                      <a:r>
                        <a:rPr lang="en-US"/>
                        <a:t>Positional relationships between terms are not stored.</a:t>
                      </a:r>
                    </a:p>
                  </a:txBody>
                  <a:tcPr anchor="ctr">
                    <a:lnL>
                      <a:noFill/>
                    </a:lnL>
                    <a:lnR>
                      <a:noFill/>
                    </a:lnR>
                    <a:lnT>
                      <a:noFill/>
                    </a:lnT>
                    <a:lnB>
                      <a:noFill/>
                    </a:lnB>
                  </a:tcPr>
                </a:tc>
                <a:extLst>
                  <a:ext uri="{0D108BD9-81ED-4DB2-BD59-A6C34878D82A}">
                    <a16:rowId xmlns:a16="http://schemas.microsoft.com/office/drawing/2014/main" val="387001620"/>
                  </a:ext>
                </a:extLst>
              </a:tr>
              <a:tr h="815220">
                <a:tc>
                  <a:txBody>
                    <a:bodyPr/>
                    <a:lstStyle/>
                    <a:p>
                      <a:r>
                        <a:rPr lang="en-US" b="1"/>
                        <a:t>Scalar Value Limitation</a:t>
                      </a:r>
                      <a:endParaRPr lang="en-US"/>
                    </a:p>
                  </a:txBody>
                  <a:tcPr anchor="ctr">
                    <a:lnL>
                      <a:noFill/>
                    </a:lnL>
                    <a:lnR>
                      <a:noFill/>
                    </a:lnR>
                    <a:lnT>
                      <a:noFill/>
                    </a:lnT>
                    <a:lnB>
                      <a:noFill/>
                    </a:lnB>
                  </a:tcPr>
                </a:tc>
                <a:tc>
                  <a:txBody>
                    <a:bodyPr/>
                    <a:lstStyle/>
                    <a:p>
                      <a:r>
                        <a:rPr lang="en-US"/>
                        <a:t>Each term is assigned only one scalar value per document — no detail about term location or section.</a:t>
                      </a:r>
                    </a:p>
                  </a:txBody>
                  <a:tcPr anchor="ctr">
                    <a:lnL>
                      <a:noFill/>
                    </a:lnL>
                    <a:lnR>
                      <a:noFill/>
                    </a:lnR>
                    <a:lnT>
                      <a:noFill/>
                    </a:lnT>
                    <a:lnB>
                      <a:noFill/>
                    </a:lnB>
                  </a:tcPr>
                </a:tc>
                <a:tc>
                  <a:txBody>
                    <a:bodyPr/>
                    <a:lstStyle/>
                    <a:p>
                      <a:r>
                        <a:rPr lang="en-US"/>
                        <a:t>Can't distinguish where the term appears in the document.</a:t>
                      </a:r>
                    </a:p>
                  </a:txBody>
                  <a:tcPr anchor="ctr">
                    <a:lnL>
                      <a:noFill/>
                    </a:lnL>
                    <a:lnR>
                      <a:noFill/>
                    </a:lnR>
                    <a:lnT>
                      <a:noFill/>
                    </a:lnT>
                    <a:lnB>
                      <a:noFill/>
                    </a:lnB>
                  </a:tcPr>
                </a:tc>
                <a:extLst>
                  <a:ext uri="{0D108BD9-81ED-4DB2-BD59-A6C34878D82A}">
                    <a16:rowId xmlns:a16="http://schemas.microsoft.com/office/drawing/2014/main" val="2640141203"/>
                  </a:ext>
                </a:extLst>
              </a:tr>
              <a:tr h="815220">
                <a:tc>
                  <a:txBody>
                    <a:bodyPr/>
                    <a:lstStyle/>
                    <a:p>
                      <a:r>
                        <a:rPr lang="en-US" b="1"/>
                        <a:t>Subset Searching as a Fix</a:t>
                      </a:r>
                      <a:endParaRPr lang="en-US"/>
                    </a:p>
                  </a:txBody>
                  <a:tcPr anchor="ctr">
                    <a:lnL>
                      <a:noFill/>
                    </a:lnL>
                    <a:lnR>
                      <a:noFill/>
                    </a:lnR>
                    <a:lnT>
                      <a:noFill/>
                    </a:lnT>
                    <a:lnB>
                      <a:noFill/>
                    </a:lnB>
                  </a:tcPr>
                </a:tc>
                <a:tc>
                  <a:txBody>
                    <a:bodyPr/>
                    <a:lstStyle/>
                    <a:p>
                      <a:r>
                        <a:rPr lang="en-US"/>
                        <a:t>Searching within parts (subsets) of a document can improve precision by focusing on specific topics.</a:t>
                      </a:r>
                    </a:p>
                  </a:txBody>
                  <a:tcPr anchor="ctr">
                    <a:lnL>
                      <a:noFill/>
                    </a:lnL>
                    <a:lnR>
                      <a:noFill/>
                    </a:lnR>
                    <a:lnT>
                      <a:noFill/>
                    </a:lnT>
                    <a:lnB>
                      <a:noFill/>
                    </a:lnB>
                  </a:tcPr>
                </a:tc>
                <a:tc>
                  <a:txBody>
                    <a:bodyPr/>
                    <a:lstStyle/>
                    <a:p>
                      <a:r>
                        <a:rPr lang="en-US" dirty="0"/>
                        <a:t>Helps isolate sections that match a search query more accurately.</a:t>
                      </a:r>
                    </a:p>
                  </a:txBody>
                  <a:tcPr anchor="ctr">
                    <a:lnL>
                      <a:noFill/>
                    </a:lnL>
                    <a:lnR>
                      <a:noFill/>
                    </a:lnR>
                    <a:lnT>
                      <a:noFill/>
                    </a:lnT>
                    <a:lnB>
                      <a:noFill/>
                    </a:lnB>
                  </a:tcPr>
                </a:tc>
                <a:extLst>
                  <a:ext uri="{0D108BD9-81ED-4DB2-BD59-A6C34878D82A}">
                    <a16:rowId xmlns:a16="http://schemas.microsoft.com/office/drawing/2014/main" val="3012690335"/>
                  </a:ext>
                </a:extLst>
              </a:tr>
            </a:tbl>
          </a:graphicData>
        </a:graphic>
      </p:graphicFrame>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53</a:t>
            </a:fld>
            <a:endParaRPr lang="en-US" sz="900">
              <a:solidFill>
                <a:schemeClr val="lt1"/>
              </a:solidFill>
            </a:endParaRPr>
          </a:p>
        </p:txBody>
      </p:sp>
    </p:spTree>
    <p:extLst>
      <p:ext uri="{BB962C8B-B14F-4D97-AF65-F5344CB8AC3E}">
        <p14:creationId xmlns:p14="http://schemas.microsoft.com/office/powerpoint/2010/main" val="8263231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Bayesian Model</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Bayesian model uses </a:t>
            </a:r>
            <a:r>
              <a:rPr lang="en-US" sz="2600" b="1" dirty="0">
                <a:latin typeface="Calibri" panose="020F0502020204030204" pitchFamily="34" charset="0"/>
                <a:cs typeface="Calibri" panose="020F0502020204030204" pitchFamily="34" charset="0"/>
              </a:rPr>
              <a:t>conditional probabilities </a:t>
            </a:r>
            <a:r>
              <a:rPr lang="en-US" sz="2600" dirty="0">
                <a:latin typeface="Calibri" panose="020F0502020204030204" pitchFamily="34" charset="0"/>
                <a:cs typeface="Calibri" panose="020F0502020204030204" pitchFamily="34" charset="0"/>
              </a:rPr>
              <a:t>to estimate how relevant an item is, given a query.</a:t>
            </a:r>
          </a:p>
          <a:p>
            <a:r>
              <a:rPr lang="en-US" sz="2600" dirty="0">
                <a:latin typeface="Calibri" panose="020F0502020204030204" pitchFamily="34" charset="0"/>
                <a:cs typeface="Calibri" panose="020F0502020204030204" pitchFamily="34" charset="0"/>
              </a:rPr>
              <a:t>The formula used is:</a:t>
            </a:r>
          </a:p>
          <a:p>
            <a:r>
              <a:rPr lang="en-US" sz="2600" dirty="0">
                <a:latin typeface="Calibri" panose="020F0502020204030204" pitchFamily="34" charset="0"/>
                <a:cs typeface="Calibri" panose="020F0502020204030204" pitchFamily="34" charset="0"/>
              </a:rPr>
              <a:t>The probability that a document (</a:t>
            </a:r>
            <a:r>
              <a:rPr lang="en-US" sz="2600" dirty="0" err="1">
                <a:latin typeface="Calibri" panose="020F0502020204030204" pitchFamily="34" charset="0"/>
                <a:cs typeface="Calibri" panose="020F0502020204030204" pitchFamily="34" charset="0"/>
              </a:rPr>
              <a:t>doc</a:t>
            </a:r>
            <a:r>
              <a:rPr lang="en-US" sz="3000" baseline="-25000" dirty="0" err="1">
                <a:latin typeface="Calibri" panose="020F0502020204030204" pitchFamily="34" charset="0"/>
                <a:cs typeface="Calibri" panose="020F0502020204030204" pitchFamily="34" charset="0"/>
              </a:rPr>
              <a:t>i</a:t>
            </a:r>
            <a:r>
              <a:rPr lang="en-US" sz="2600" dirty="0">
                <a:latin typeface="Calibri" panose="020F0502020204030204" pitchFamily="34" charset="0"/>
                <a:cs typeface="Calibri" panose="020F0502020204030204" pitchFamily="34" charset="0"/>
              </a:rPr>
              <a:t>) is relevant (REL) given a query (</a:t>
            </a:r>
            <a:r>
              <a:rPr lang="en-US" sz="2600" dirty="0" err="1">
                <a:latin typeface="Calibri" panose="020F0502020204030204" pitchFamily="34" charset="0"/>
                <a:cs typeface="Calibri" panose="020F0502020204030204" pitchFamily="34" charset="0"/>
              </a:rPr>
              <a:t>query</a:t>
            </a:r>
            <a:r>
              <a:rPr lang="en-US" sz="3000" baseline="-25000" dirty="0" err="1">
                <a:latin typeface="Calibri" panose="020F0502020204030204" pitchFamily="34" charset="0"/>
                <a:cs typeface="Calibri" panose="020F0502020204030204" pitchFamily="34" charset="0"/>
              </a:rPr>
              <a:t>j</a:t>
            </a:r>
            <a:r>
              <a:rPr lang="en-US" sz="2600" dirty="0">
                <a:latin typeface="Calibri" panose="020F0502020204030204" pitchFamily="34" charset="0"/>
                <a:cs typeface="Calibri" panose="020F0502020204030204" pitchFamily="34" charset="0"/>
              </a:rPr>
              <a:t>).</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54</a:t>
            </a:fld>
            <a:endParaRPr lang="en-US" sz="900">
              <a:solidFill>
                <a:schemeClr val="lt1"/>
              </a:solidFill>
            </a:endParaRPr>
          </a:p>
        </p:txBody>
      </p:sp>
      <p:pic>
        <p:nvPicPr>
          <p:cNvPr id="6" name="Picture 5">
            <a:extLst>
              <a:ext uri="{FF2B5EF4-FFF2-40B4-BE49-F238E27FC236}">
                <a16:creationId xmlns:a16="http://schemas.microsoft.com/office/drawing/2014/main" id="{70A4425A-8C83-4A18-BF25-775F54C62879}"/>
              </a:ext>
            </a:extLst>
          </p:cNvPr>
          <p:cNvPicPr>
            <a:picLocks noChangeAspect="1"/>
          </p:cNvPicPr>
          <p:nvPr/>
        </p:nvPicPr>
        <p:blipFill>
          <a:blip r:embed="rId2"/>
          <a:stretch>
            <a:fillRect/>
          </a:stretch>
        </p:blipFill>
        <p:spPr>
          <a:xfrm>
            <a:off x="4072351" y="2458826"/>
            <a:ext cx="3486725" cy="668687"/>
          </a:xfrm>
          <a:prstGeom prst="rect">
            <a:avLst/>
          </a:prstGeom>
        </p:spPr>
      </p:pic>
    </p:spTree>
    <p:extLst>
      <p:ext uri="{BB962C8B-B14F-4D97-AF65-F5344CB8AC3E}">
        <p14:creationId xmlns:p14="http://schemas.microsoft.com/office/powerpoint/2010/main" val="3537157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How It Works</a:t>
            </a:r>
          </a:p>
        </p:txBody>
      </p:sp>
      <p:pic>
        <p:nvPicPr>
          <p:cNvPr id="6" name="Content Placeholder 5">
            <a:extLst>
              <a:ext uri="{FF2B5EF4-FFF2-40B4-BE49-F238E27FC236}">
                <a16:creationId xmlns:a16="http://schemas.microsoft.com/office/drawing/2014/main" id="{3E3ED7D0-08E4-4F6A-8C94-0EF8B861751B}"/>
              </a:ext>
            </a:extLst>
          </p:cNvPr>
          <p:cNvPicPr>
            <a:picLocks noGrp="1" noChangeAspect="1"/>
          </p:cNvPicPr>
          <p:nvPr>
            <p:ph sz="quarter" idx="13"/>
          </p:nvPr>
        </p:nvPicPr>
        <p:blipFill>
          <a:blip r:embed="rId2"/>
          <a:stretch>
            <a:fillRect/>
          </a:stretch>
        </p:blipFill>
        <p:spPr>
          <a:xfrm>
            <a:off x="412716" y="1477899"/>
            <a:ext cx="4762500" cy="1895475"/>
          </a:xfrm>
        </p:spPr>
      </p:pic>
      <p:sp>
        <p:nvSpPr>
          <p:cNvPr id="7" name="Content Placeholder 6">
            <a:extLst>
              <a:ext uri="{FF2B5EF4-FFF2-40B4-BE49-F238E27FC236}">
                <a16:creationId xmlns:a16="http://schemas.microsoft.com/office/drawing/2014/main" id="{F021BE40-F89B-46E8-8979-68E03EEF2548}"/>
              </a:ext>
            </a:extLst>
          </p:cNvPr>
          <p:cNvSpPr>
            <a:spLocks noGrp="1"/>
          </p:cNvSpPr>
          <p:nvPr>
            <p:ph sz="quarter" idx="14"/>
          </p:nvPr>
        </p:nvSpPr>
        <p:spPr>
          <a:xfrm>
            <a:off x="5175216" y="1421859"/>
            <a:ext cx="6604068" cy="4753654"/>
          </a:xfrm>
        </p:spPr>
        <p:txBody>
          <a:bodyPr/>
          <a:lstStyle/>
          <a:p>
            <a:r>
              <a:rPr lang="en-US" sz="2600" dirty="0">
                <a:latin typeface="Calibri" panose="020F0502020204030204" pitchFamily="34" charset="0"/>
                <a:cs typeface="Calibri" panose="020F0502020204030204" pitchFamily="34" charset="0"/>
              </a:rPr>
              <a:t>In the diagram:</a:t>
            </a:r>
          </a:p>
          <a:p>
            <a:pPr lvl="1"/>
            <a:r>
              <a:rPr lang="en-US" sz="2600" dirty="0">
                <a:latin typeface="Calibri" panose="020F0502020204030204" pitchFamily="34" charset="0"/>
                <a:cs typeface="Calibri" panose="020F0502020204030204" pitchFamily="34" charset="0"/>
              </a:rPr>
              <a:t>Circles marked T₁, T₂, ..., Tₘ = topics.</a:t>
            </a:r>
          </a:p>
          <a:p>
            <a:pPr lvl="1"/>
            <a:r>
              <a:rPr lang="en-US" sz="2600" dirty="0">
                <a:latin typeface="Calibri" panose="020F0502020204030204" pitchFamily="34" charset="0"/>
                <a:cs typeface="Calibri" panose="020F0502020204030204" pitchFamily="34" charset="0"/>
              </a:rPr>
              <a:t>Circles marked P₁, P₂, ..., Pₙ = observed processing tokens.</a:t>
            </a:r>
          </a:p>
          <a:p>
            <a:pPr lvl="1"/>
            <a:r>
              <a:rPr lang="en-US" sz="2600" dirty="0">
                <a:latin typeface="Calibri" panose="020F0502020204030204" pitchFamily="34" charset="0"/>
                <a:cs typeface="Calibri" panose="020F0502020204030204" pitchFamily="34" charset="0"/>
              </a:rPr>
              <a:t>The lines show probabilistic relationships between tokens and topics.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55</a:t>
            </a:fld>
            <a:endParaRPr lang="en-US" sz="900">
              <a:solidFill>
                <a:schemeClr val="lt1"/>
              </a:solidFill>
            </a:endParaRPr>
          </a:p>
        </p:txBody>
      </p:sp>
      <p:sp>
        <p:nvSpPr>
          <p:cNvPr id="8" name="TextBox 7">
            <a:extLst>
              <a:ext uri="{FF2B5EF4-FFF2-40B4-BE49-F238E27FC236}">
                <a16:creationId xmlns:a16="http://schemas.microsoft.com/office/drawing/2014/main" id="{BF20CA38-33B2-4DF6-865D-8346DE7E53C5}"/>
              </a:ext>
            </a:extLst>
          </p:cNvPr>
          <p:cNvSpPr txBox="1"/>
          <p:nvPr/>
        </p:nvSpPr>
        <p:spPr>
          <a:xfrm>
            <a:off x="609600" y="4452730"/>
            <a:ext cx="10972799" cy="1292662"/>
          </a:xfrm>
          <a:prstGeom prst="rect">
            <a:avLst/>
          </a:prstGeom>
          <a:noFill/>
        </p:spPr>
        <p:txBody>
          <a:bodyPr wrap="square" rtlCol="0">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Creating an index is about capturing semantic meaning using topics.</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A Bayesian network helps </a:t>
            </a:r>
            <a:r>
              <a:rPr lang="en-US" sz="2600" b="1" dirty="0">
                <a:latin typeface="Calibri" panose="020F0502020204030204" pitchFamily="34" charset="0"/>
                <a:cs typeface="Calibri" panose="020F0502020204030204" pitchFamily="34" charset="0"/>
              </a:rPr>
              <a:t>assign weights to tokens and topics for this purpose.</a:t>
            </a:r>
          </a:p>
        </p:txBody>
      </p:sp>
    </p:spTree>
    <p:extLst>
      <p:ext uri="{BB962C8B-B14F-4D97-AF65-F5344CB8AC3E}">
        <p14:creationId xmlns:p14="http://schemas.microsoft.com/office/powerpoint/2010/main" val="19457291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F0101D-B73F-4085-8A3D-EC1B89DE0DDE}"/>
              </a:ext>
            </a:extLst>
          </p:cNvPr>
          <p:cNvSpPr>
            <a:spLocks noGrp="1"/>
          </p:cNvSpPr>
          <p:nvPr>
            <p:ph type="title"/>
          </p:nvPr>
        </p:nvSpPr>
        <p:spPr/>
        <p:txBody>
          <a:bodyPr/>
          <a:lstStyle/>
          <a:p>
            <a:r>
              <a:rPr lang="en-US" dirty="0"/>
              <a:t>Binary Independence</a:t>
            </a:r>
          </a:p>
        </p:txBody>
      </p:sp>
      <p:sp>
        <p:nvSpPr>
          <p:cNvPr id="7" name="Content Placeholder 6">
            <a:extLst>
              <a:ext uri="{FF2B5EF4-FFF2-40B4-BE49-F238E27FC236}">
                <a16:creationId xmlns:a16="http://schemas.microsoft.com/office/drawing/2014/main" id="{FA973A6C-522B-4725-BEF9-EF7E3226608A}"/>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 model assumes independence between:</a:t>
            </a:r>
          </a:p>
          <a:p>
            <a:pPr lvl="1"/>
            <a:r>
              <a:rPr lang="en-US" sz="2600" dirty="0">
                <a:latin typeface="Calibri" panose="020F0502020204030204" pitchFamily="34" charset="0"/>
                <a:cs typeface="Calibri" panose="020F0502020204030204" pitchFamily="34" charset="0"/>
              </a:rPr>
              <a:t>Topics.</a:t>
            </a:r>
          </a:p>
          <a:p>
            <a:pPr lvl="1"/>
            <a:r>
              <a:rPr lang="en-US" sz="2600" dirty="0">
                <a:latin typeface="Calibri" panose="020F0502020204030204" pitchFamily="34" charset="0"/>
                <a:cs typeface="Calibri" panose="020F0502020204030204" pitchFamily="34" charset="0"/>
              </a:rPr>
              <a:t>Processing tokens.</a:t>
            </a:r>
          </a:p>
          <a:p>
            <a:r>
              <a:rPr lang="en-US" sz="2600" dirty="0">
                <a:latin typeface="Calibri" panose="020F0502020204030204" pitchFamily="34" charset="0"/>
                <a:cs typeface="Calibri" panose="020F0502020204030204" pitchFamily="34" charset="0"/>
              </a:rPr>
              <a:t>Each topic/token exists independently of others.</a:t>
            </a:r>
          </a:p>
          <a:p>
            <a:r>
              <a:rPr lang="en-US" sz="2600" dirty="0">
                <a:latin typeface="Calibri" panose="020F0502020204030204" pitchFamily="34" charset="0"/>
                <a:cs typeface="Calibri" panose="020F0502020204030204" pitchFamily="34" charset="0"/>
              </a:rPr>
              <a:t>But this is rarely true in real data.</a:t>
            </a:r>
          </a:p>
          <a:p>
            <a:pPr lvl="1"/>
            <a:r>
              <a:rPr lang="en-US" sz="2600" dirty="0">
                <a:latin typeface="Calibri" panose="020F0502020204030204" pitchFamily="34" charset="0"/>
                <a:cs typeface="Calibri" panose="020F0502020204030204" pitchFamily="34" charset="0"/>
              </a:rPr>
              <a:t>Topics like "Politics" and "Economics" can be related.</a:t>
            </a:r>
          </a:p>
          <a:p>
            <a:pPr lvl="1"/>
            <a:r>
              <a:rPr lang="en-US" sz="2600" dirty="0">
                <a:latin typeface="Calibri" panose="020F0502020204030204" pitchFamily="34" charset="0"/>
                <a:cs typeface="Calibri" panose="020F0502020204030204" pitchFamily="34" charset="0"/>
              </a:rPr>
              <a:t>Tokens related to one concept often appear with others.</a:t>
            </a:r>
          </a:p>
        </p:txBody>
      </p:sp>
      <p:sp>
        <p:nvSpPr>
          <p:cNvPr id="5" name="Slide Number Placeholder 4">
            <a:extLst>
              <a:ext uri="{FF2B5EF4-FFF2-40B4-BE49-F238E27FC236}">
                <a16:creationId xmlns:a16="http://schemas.microsoft.com/office/drawing/2014/main" id="{D640DFD5-9545-4842-BE23-F1354D82D806}"/>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56</a:t>
            </a:fld>
            <a:endParaRPr lang="en-US" sz="900">
              <a:solidFill>
                <a:schemeClr val="lt1"/>
              </a:solidFill>
            </a:endParaRPr>
          </a:p>
        </p:txBody>
      </p:sp>
    </p:spTree>
    <p:extLst>
      <p:ext uri="{BB962C8B-B14F-4D97-AF65-F5344CB8AC3E}">
        <p14:creationId xmlns:p14="http://schemas.microsoft.com/office/powerpoint/2010/main" val="24271025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Solutions to Independence Violation</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Two ways to handle dependencies:</a:t>
            </a:r>
          </a:p>
          <a:p>
            <a:pPr marL="444500" indent="-342900">
              <a:buFont typeface="+mj-lt"/>
              <a:buAutoNum type="arabicPeriod"/>
            </a:pPr>
            <a:r>
              <a:rPr lang="en-US" sz="2600" dirty="0">
                <a:latin typeface="Calibri" panose="020F0502020204030204" pitchFamily="34" charset="0"/>
                <a:cs typeface="Calibri" panose="020F0502020204030204" pitchFamily="34" charset="0"/>
              </a:rPr>
              <a:t>Ignore dependencies (assume mutual independence):</a:t>
            </a:r>
          </a:p>
          <a:p>
            <a:pPr lvl="1"/>
            <a:r>
              <a:rPr lang="en-US" sz="2600" dirty="0">
                <a:latin typeface="Calibri" panose="020F0502020204030204" pitchFamily="34" charset="0"/>
                <a:cs typeface="Calibri" panose="020F0502020204030204" pitchFamily="34" charset="0"/>
              </a:rPr>
              <a:t>Easier and commonly used.</a:t>
            </a:r>
          </a:p>
          <a:p>
            <a:pPr lvl="1"/>
            <a:r>
              <a:rPr lang="en-US" sz="2600" dirty="0">
                <a:latin typeface="Calibri" panose="020F0502020204030204" pitchFamily="34" charset="0"/>
                <a:cs typeface="Calibri" panose="020F0502020204030204" pitchFamily="34" charset="0"/>
              </a:rPr>
              <a:t>Accept small error margins.</a:t>
            </a:r>
          </a:p>
          <a:p>
            <a:pPr marL="444500" indent="-342900">
              <a:buFont typeface="+mj-lt"/>
              <a:buAutoNum type="arabicPeriod"/>
            </a:pPr>
            <a:r>
              <a:rPr lang="en-US" sz="2600" dirty="0">
                <a:latin typeface="Calibri" panose="020F0502020204030204" pitchFamily="34" charset="0"/>
                <a:cs typeface="Calibri" panose="020F0502020204030204" pitchFamily="34" charset="0"/>
              </a:rPr>
              <a:t>Model dependencies explicitly by extending the Bayesian network:</a:t>
            </a:r>
          </a:p>
          <a:p>
            <a:pPr lvl="1"/>
            <a:r>
              <a:rPr lang="en-US" sz="2600" dirty="0">
                <a:latin typeface="Calibri" panose="020F0502020204030204" pitchFamily="34" charset="0"/>
                <a:cs typeface="Calibri" panose="020F0502020204030204" pitchFamily="34" charset="0"/>
              </a:rPr>
              <a:t>Introduce Independent Topics (ITs) above the topic layer.</a:t>
            </a:r>
          </a:p>
          <a:p>
            <a:pPr lvl="1"/>
            <a:r>
              <a:rPr lang="en-US" sz="2600" dirty="0">
                <a:latin typeface="Calibri" panose="020F0502020204030204" pitchFamily="34" charset="0"/>
                <a:cs typeface="Calibri" panose="020F0502020204030204" pitchFamily="34" charset="0"/>
              </a:rPr>
              <a:t>Add Independent Processing Tokens (IPs) below the processing tokens layer.</a:t>
            </a:r>
          </a:p>
          <a:p>
            <a:pPr lvl="1"/>
            <a:r>
              <a:rPr lang="en-US" sz="2600" dirty="0">
                <a:latin typeface="Calibri" panose="020F0502020204030204" pitchFamily="34" charset="0"/>
                <a:cs typeface="Calibri" panose="020F0502020204030204" pitchFamily="34" charset="0"/>
              </a:rPr>
              <a:t>Compensates for the real-world co-occurrence of topics and tokens.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57</a:t>
            </a:fld>
            <a:endParaRPr lang="en-US" sz="900">
              <a:solidFill>
                <a:schemeClr val="lt1"/>
              </a:solidFill>
            </a:endParaRPr>
          </a:p>
        </p:txBody>
      </p:sp>
    </p:spTree>
    <p:extLst>
      <p:ext uri="{BB962C8B-B14F-4D97-AF65-F5344CB8AC3E}">
        <p14:creationId xmlns:p14="http://schemas.microsoft.com/office/powerpoint/2010/main" val="17021947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2"/>
            <a:ext cx="10972800" cy="738785"/>
          </a:xfrm>
        </p:spPr>
        <p:txBody>
          <a:bodyPr/>
          <a:lstStyle/>
          <a:p>
            <a:r>
              <a:rPr lang="en-US" dirty="0"/>
              <a:t>How it works</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0" y="1056816"/>
            <a:ext cx="10977033" cy="5107854"/>
          </a:xfrm>
        </p:spPr>
        <p:txBody>
          <a:bodyPr/>
          <a:lstStyle/>
          <a:p>
            <a:r>
              <a:rPr lang="en-US" sz="2600" b="1" dirty="0">
                <a:latin typeface="Calibri" panose="020F0502020204030204" pitchFamily="34" charset="0"/>
                <a:cs typeface="Calibri" panose="020F0502020204030204" pitchFamily="34" charset="0"/>
              </a:rPr>
              <a:t>Statistical methods</a:t>
            </a:r>
            <a:r>
              <a:rPr lang="en-US" sz="2600" dirty="0">
                <a:latin typeface="Calibri" panose="020F0502020204030204" pitchFamily="34" charset="0"/>
                <a:cs typeface="Calibri" panose="020F0502020204030204" pitchFamily="34" charset="0"/>
              </a:rPr>
              <a:t>:</a:t>
            </a:r>
          </a:p>
          <a:p>
            <a:pPr lvl="1"/>
            <a:r>
              <a:rPr lang="en-US" sz="2600" dirty="0">
                <a:latin typeface="Calibri" panose="020F0502020204030204" pitchFamily="34" charset="0"/>
                <a:cs typeface="Calibri" panose="020F0502020204030204" pitchFamily="34" charset="0"/>
              </a:rPr>
              <a:t>Use proximity of words (e.g., how close words appear together).</a:t>
            </a:r>
          </a:p>
          <a:p>
            <a:pPr lvl="1"/>
            <a:r>
              <a:rPr lang="en-US" sz="2600" dirty="0">
                <a:latin typeface="Calibri" panose="020F0502020204030204" pitchFamily="34" charset="0"/>
                <a:cs typeface="Calibri" panose="020F0502020204030204" pitchFamily="34" charset="0"/>
              </a:rPr>
              <a:t>Example: Phrases like "venetian blind" and "blind Venetian" might look the same statistically (they’re adjacent), but semantically they are very different.</a:t>
            </a:r>
          </a:p>
          <a:p>
            <a:r>
              <a:rPr lang="en-US" sz="2600" b="1" dirty="0">
                <a:latin typeface="Calibri" panose="020F0502020204030204" pitchFamily="34" charset="0"/>
                <a:cs typeface="Calibri" panose="020F0502020204030204" pitchFamily="34" charset="0"/>
              </a:rPr>
              <a:t>Semantic processing</a:t>
            </a:r>
            <a:r>
              <a:rPr lang="en-US" sz="2600" dirty="0">
                <a:latin typeface="Calibri" panose="020F0502020204030204" pitchFamily="34" charset="0"/>
                <a:cs typeface="Calibri" panose="020F0502020204030204" pitchFamily="34" charset="0"/>
              </a:rPr>
              <a:t>:</a:t>
            </a:r>
          </a:p>
          <a:p>
            <a:pPr lvl="1"/>
            <a:r>
              <a:rPr lang="en-US" sz="2600" dirty="0">
                <a:latin typeface="Calibri" panose="020F0502020204030204" pitchFamily="34" charset="0"/>
                <a:cs typeface="Calibri" panose="020F0502020204030204" pitchFamily="34" charset="0"/>
              </a:rPr>
              <a:t>Goes deeper by understanding the meaning and structure of sentences.</a:t>
            </a:r>
          </a:p>
          <a:p>
            <a:pPr lvl="1"/>
            <a:r>
              <a:rPr lang="en-US" sz="2600" dirty="0">
                <a:latin typeface="Calibri" panose="020F0502020204030204" pitchFamily="34" charset="0"/>
                <a:cs typeface="Calibri" panose="020F0502020204030204" pitchFamily="34" charset="0"/>
              </a:rPr>
              <a:t>Recognizes that "venetian blind" (a window covering) ≠ "blind Venetian" (a visually impaired person from Venice).</a:t>
            </a:r>
          </a:p>
          <a:p>
            <a:pPr lvl="1"/>
            <a:r>
              <a:rPr lang="en-US" sz="2600" dirty="0">
                <a:latin typeface="Calibri" panose="020F0502020204030204" pitchFamily="34" charset="0"/>
                <a:cs typeface="Calibri" panose="020F0502020204030204" pitchFamily="34" charset="0"/>
              </a:rPr>
              <a:t>Generates phrases or even thematic representations (ideas, not just words).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58</a:t>
            </a:fld>
            <a:endParaRPr lang="en-US" sz="900">
              <a:solidFill>
                <a:schemeClr val="lt1"/>
              </a:solidFill>
            </a:endParaRPr>
          </a:p>
        </p:txBody>
      </p:sp>
    </p:spTree>
    <p:extLst>
      <p:ext uri="{BB962C8B-B14F-4D97-AF65-F5344CB8AC3E}">
        <p14:creationId xmlns:p14="http://schemas.microsoft.com/office/powerpoint/2010/main" val="40719868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DB2595A-6EC4-4DF8-B214-7B663566CE48}"/>
              </a:ext>
            </a:extLst>
          </p:cNvPr>
          <p:cNvSpPr>
            <a:spLocks noGrp="1"/>
          </p:cNvSpPr>
          <p:nvPr>
            <p:ph sz="quarter" idx="13"/>
          </p:nvPr>
        </p:nvSpPr>
        <p:spPr>
          <a:xfrm>
            <a:off x="609600" y="159024"/>
            <a:ext cx="5322627" cy="5991225"/>
          </a:xfrm>
        </p:spPr>
        <p:txBody>
          <a:bodyPr/>
          <a:lstStyle/>
          <a:p>
            <a:r>
              <a:rPr lang="en-US" sz="2400" dirty="0">
                <a:latin typeface="Calibri" panose="020F0502020204030204" pitchFamily="34" charset="0"/>
                <a:cs typeface="Calibri" panose="020F0502020204030204" pitchFamily="34" charset="0"/>
              </a:rPr>
              <a:t>The image is likely a hierarchical model related to NLP indexing:</a:t>
            </a:r>
          </a:p>
          <a:p>
            <a:r>
              <a:rPr lang="en-US" sz="2400" dirty="0">
                <a:latin typeface="Calibri" panose="020F0502020204030204" pitchFamily="34" charset="0"/>
                <a:cs typeface="Calibri" panose="020F0502020204030204" pitchFamily="34" charset="0"/>
              </a:rPr>
              <a:t>Top level (ITs) could represent the item or system being indexed.</a:t>
            </a:r>
          </a:p>
          <a:p>
            <a:r>
              <a:rPr lang="en-US" sz="2400" dirty="0">
                <a:latin typeface="Calibri" panose="020F0502020204030204" pitchFamily="34" charset="0"/>
                <a:cs typeface="Calibri" panose="020F0502020204030204" pitchFamily="34" charset="0"/>
              </a:rPr>
              <a:t>The next level (T</a:t>
            </a:r>
            <a:r>
              <a:rPr lang="en-US" sz="2400" baseline="-25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to T</a:t>
            </a:r>
            <a:r>
              <a:rPr lang="en-US" sz="2400" baseline="-25000" dirty="0">
                <a:latin typeface="Calibri" panose="020F0502020204030204" pitchFamily="34" charset="0"/>
                <a:cs typeface="Calibri" panose="020F0502020204030204" pitchFamily="34" charset="0"/>
              </a:rPr>
              <a:t>M</a:t>
            </a:r>
            <a:r>
              <a:rPr lang="en-US" sz="2400" dirty="0">
                <a:latin typeface="Calibri" panose="020F0502020204030204" pitchFamily="34" charset="0"/>
                <a:cs typeface="Calibri" panose="020F0502020204030204" pitchFamily="34" charset="0"/>
              </a:rPr>
              <a:t>) might be topics or thematic categories.</a:t>
            </a:r>
          </a:p>
          <a:p>
            <a:r>
              <a:rPr lang="en-US" sz="2400" dirty="0">
                <a:latin typeface="Calibri" panose="020F0502020204030204" pitchFamily="34" charset="0"/>
                <a:cs typeface="Calibri" panose="020F0502020204030204" pitchFamily="34" charset="0"/>
              </a:rPr>
              <a:t>Below that, IP</a:t>
            </a:r>
            <a:r>
              <a:rPr lang="en-US" sz="2400" baseline="-25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to IP</a:t>
            </a:r>
            <a:r>
              <a:rPr lang="en-US" sz="2400" baseline="-25000" dirty="0">
                <a:latin typeface="Calibri" panose="020F0502020204030204" pitchFamily="34" charset="0"/>
                <a:cs typeface="Calibri" panose="020F0502020204030204" pitchFamily="34" charset="0"/>
              </a:rPr>
              <a:t>R</a:t>
            </a:r>
            <a:r>
              <a:rPr lang="en-US" sz="2400" dirty="0">
                <a:latin typeface="Calibri" panose="020F0502020204030204" pitchFamily="34" charset="0"/>
                <a:cs typeface="Calibri" panose="020F0502020204030204" pitchFamily="34" charset="0"/>
              </a:rPr>
              <a:t> might represent index phrases derived from processing.</a:t>
            </a:r>
          </a:p>
          <a:p>
            <a:r>
              <a:rPr lang="en-US" sz="2400" dirty="0">
                <a:latin typeface="Calibri" panose="020F0502020204030204" pitchFamily="34" charset="0"/>
                <a:cs typeface="Calibri" panose="020F0502020204030204" pitchFamily="34" charset="0"/>
              </a:rPr>
              <a:t>At the bottom, P</a:t>
            </a:r>
            <a:r>
              <a:rPr lang="en-US" sz="2400" baseline="-25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to P</a:t>
            </a:r>
            <a:r>
              <a:rPr lang="en-US" sz="2400" baseline="-25000" dirty="0">
                <a:latin typeface="Calibri" panose="020F0502020204030204" pitchFamily="34" charset="0"/>
                <a:cs typeface="Calibri" panose="020F0502020204030204" pitchFamily="34" charset="0"/>
              </a:rPr>
              <a:t>N</a:t>
            </a:r>
            <a:r>
              <a:rPr lang="en-US" sz="2400" dirty="0">
                <a:latin typeface="Calibri" panose="020F0502020204030204" pitchFamily="34" charset="0"/>
                <a:cs typeface="Calibri" panose="020F0502020204030204" pitchFamily="34" charset="0"/>
              </a:rPr>
              <a:t> could be individual phrases or words.</a:t>
            </a:r>
          </a:p>
          <a:p>
            <a:r>
              <a:rPr lang="en-US" sz="2400" dirty="0">
                <a:latin typeface="Calibri" panose="020F0502020204030204" pitchFamily="34" charset="0"/>
                <a:cs typeface="Calibri" panose="020F0502020204030204" pitchFamily="34" charset="0"/>
              </a:rPr>
              <a:t>It shows how complex semantic processing builds up from base phrases to structured thematic indexes.</a:t>
            </a:r>
          </a:p>
        </p:txBody>
      </p:sp>
      <p:sp>
        <p:nvSpPr>
          <p:cNvPr id="9" name="Content Placeholder 8">
            <a:extLst>
              <a:ext uri="{FF2B5EF4-FFF2-40B4-BE49-F238E27FC236}">
                <a16:creationId xmlns:a16="http://schemas.microsoft.com/office/drawing/2014/main" id="{537BC55A-3BAE-4374-AFB4-FB5CF92967DD}"/>
              </a:ext>
            </a:extLst>
          </p:cNvPr>
          <p:cNvSpPr>
            <a:spLocks noGrp="1"/>
          </p:cNvSpPr>
          <p:nvPr>
            <p:ph sz="quarter" idx="14"/>
          </p:nvPr>
        </p:nvSpPr>
        <p:spPr/>
        <p:txBody>
          <a:bodyPr/>
          <a:lstStyle/>
          <a:p>
            <a:endParaRPr lang="en-US"/>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59</a:t>
            </a:fld>
            <a:endParaRPr lang="en-US" sz="900">
              <a:solidFill>
                <a:schemeClr val="lt1"/>
              </a:solidFill>
            </a:endParaRPr>
          </a:p>
        </p:txBody>
      </p:sp>
      <p:pic>
        <p:nvPicPr>
          <p:cNvPr id="6" name="Picture 5">
            <a:extLst>
              <a:ext uri="{FF2B5EF4-FFF2-40B4-BE49-F238E27FC236}">
                <a16:creationId xmlns:a16="http://schemas.microsoft.com/office/drawing/2014/main" id="{37C18BD9-AB73-41F6-840E-35710F0B72DF}"/>
              </a:ext>
            </a:extLst>
          </p:cNvPr>
          <p:cNvPicPr>
            <a:picLocks noChangeAspect="1"/>
          </p:cNvPicPr>
          <p:nvPr/>
        </p:nvPicPr>
        <p:blipFill>
          <a:blip r:embed="rId2"/>
          <a:stretch>
            <a:fillRect/>
          </a:stretch>
        </p:blipFill>
        <p:spPr>
          <a:xfrm>
            <a:off x="6096001" y="112712"/>
            <a:ext cx="5474596" cy="5850765"/>
          </a:xfrm>
          <a:prstGeom prst="rect">
            <a:avLst/>
          </a:prstGeom>
        </p:spPr>
      </p:pic>
    </p:spTree>
    <p:extLst>
      <p:ext uri="{BB962C8B-B14F-4D97-AF65-F5344CB8AC3E}">
        <p14:creationId xmlns:p14="http://schemas.microsoft.com/office/powerpoint/2010/main" val="377550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FC5EB24-290B-4EC8-B740-776385862D75}"/>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a:t>
            </a:fld>
            <a:endParaRPr lang="en-US" sz="900">
              <a:solidFill>
                <a:schemeClr val="lt1"/>
              </a:solidFill>
            </a:endParaRPr>
          </a:p>
        </p:txBody>
      </p:sp>
      <p:graphicFrame>
        <p:nvGraphicFramePr>
          <p:cNvPr id="30" name="Content Placeholder 29">
            <a:extLst>
              <a:ext uri="{FF2B5EF4-FFF2-40B4-BE49-F238E27FC236}">
                <a16:creationId xmlns:a16="http://schemas.microsoft.com/office/drawing/2014/main" id="{09CB2FE4-DECA-4373-845C-AE522972437B}"/>
              </a:ext>
            </a:extLst>
          </p:cNvPr>
          <p:cNvGraphicFramePr>
            <a:graphicFrameLocks noGrp="1"/>
          </p:cNvGraphicFramePr>
          <p:nvPr>
            <p:ph sz="quarter" idx="13"/>
            <p:extLst>
              <p:ext uri="{D42A27DB-BD31-4B8C-83A1-F6EECF244321}">
                <p14:modId xmlns:p14="http://schemas.microsoft.com/office/powerpoint/2010/main" val="1464323147"/>
              </p:ext>
            </p:extLst>
          </p:nvPr>
        </p:nvGraphicFramePr>
        <p:xfrm>
          <a:off x="596349" y="112714"/>
          <a:ext cx="11118573" cy="6113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id="{A3BB6FBB-0B43-4EFB-8639-985D238C3412}"/>
              </a:ext>
            </a:extLst>
          </p:cNvPr>
          <p:cNvCxnSpPr/>
          <p:nvPr/>
        </p:nvCxnSpPr>
        <p:spPr>
          <a:xfrm>
            <a:off x="10310191" y="689113"/>
            <a:ext cx="0" cy="23853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671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Example</a:t>
            </a:r>
          </a:p>
        </p:txBody>
      </p:sp>
      <p:pic>
        <p:nvPicPr>
          <p:cNvPr id="6" name="Content Placeholder 5">
            <a:extLst>
              <a:ext uri="{FF2B5EF4-FFF2-40B4-BE49-F238E27FC236}">
                <a16:creationId xmlns:a16="http://schemas.microsoft.com/office/drawing/2014/main" id="{E9ABB5E9-3A39-4E8E-957B-EA7E0112176C}"/>
              </a:ext>
            </a:extLst>
          </p:cNvPr>
          <p:cNvPicPr>
            <a:picLocks noGrp="1" noChangeAspect="1"/>
          </p:cNvPicPr>
          <p:nvPr>
            <p:ph sz="quarter" idx="13"/>
          </p:nvPr>
        </p:nvPicPr>
        <p:blipFill>
          <a:blip r:embed="rId2"/>
          <a:stretch>
            <a:fillRect/>
          </a:stretch>
        </p:blipFill>
        <p:spPr>
          <a:xfrm>
            <a:off x="364125" y="1415309"/>
            <a:ext cx="11403805" cy="3408481"/>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60</a:t>
            </a:fld>
            <a:endParaRPr lang="en-US" sz="900">
              <a:solidFill>
                <a:schemeClr val="lt1"/>
              </a:solidFill>
            </a:endParaRPr>
          </a:p>
        </p:txBody>
      </p:sp>
    </p:spTree>
    <p:extLst>
      <p:ext uri="{BB962C8B-B14F-4D97-AF65-F5344CB8AC3E}">
        <p14:creationId xmlns:p14="http://schemas.microsoft.com/office/powerpoint/2010/main" val="5598040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69C8DBF-98D4-4D06-97F2-70FAD66F6BA5}"/>
              </a:ext>
            </a:extLst>
          </p:cNvPr>
          <p:cNvSpPr>
            <a:spLocks noGrp="1"/>
          </p:cNvSpPr>
          <p:nvPr>
            <p:ph type="title"/>
          </p:nvPr>
        </p:nvSpPr>
        <p:spPr/>
        <p:txBody>
          <a:bodyPr/>
          <a:lstStyle/>
          <a:p>
            <a:r>
              <a:rPr lang="en-US" dirty="0"/>
              <a:t>Example - Explanation</a:t>
            </a:r>
          </a:p>
        </p:txBody>
      </p:sp>
      <p:graphicFrame>
        <p:nvGraphicFramePr>
          <p:cNvPr id="4" name="Content Placeholder 3">
            <a:extLst>
              <a:ext uri="{FF2B5EF4-FFF2-40B4-BE49-F238E27FC236}">
                <a16:creationId xmlns:a16="http://schemas.microsoft.com/office/drawing/2014/main" id="{EC0E5B87-DA7D-40DD-8721-5E68ED26EF38}"/>
              </a:ext>
            </a:extLst>
          </p:cNvPr>
          <p:cNvGraphicFramePr>
            <a:graphicFrameLocks noGrp="1"/>
          </p:cNvGraphicFramePr>
          <p:nvPr>
            <p:ph sz="quarter" idx="13"/>
            <p:extLst>
              <p:ext uri="{D42A27DB-BD31-4B8C-83A1-F6EECF244321}">
                <p14:modId xmlns:p14="http://schemas.microsoft.com/office/powerpoint/2010/main" val="16352469"/>
              </p:ext>
            </p:extLst>
          </p:nvPr>
        </p:nvGraphicFramePr>
        <p:xfrm>
          <a:off x="609600" y="1441449"/>
          <a:ext cx="10977561" cy="4309994"/>
        </p:xfrm>
        <a:graphic>
          <a:graphicData uri="http://schemas.openxmlformats.org/drawingml/2006/table">
            <a:tbl>
              <a:tblPr/>
              <a:tblGrid>
                <a:gridCol w="3659187">
                  <a:extLst>
                    <a:ext uri="{9D8B030D-6E8A-4147-A177-3AD203B41FA5}">
                      <a16:colId xmlns:a16="http://schemas.microsoft.com/office/drawing/2014/main" val="3303073246"/>
                    </a:ext>
                  </a:extLst>
                </a:gridCol>
                <a:gridCol w="3659187">
                  <a:extLst>
                    <a:ext uri="{9D8B030D-6E8A-4147-A177-3AD203B41FA5}">
                      <a16:colId xmlns:a16="http://schemas.microsoft.com/office/drawing/2014/main" val="519226648"/>
                    </a:ext>
                  </a:extLst>
                </a:gridCol>
                <a:gridCol w="3659187">
                  <a:extLst>
                    <a:ext uri="{9D8B030D-6E8A-4147-A177-3AD203B41FA5}">
                      <a16:colId xmlns:a16="http://schemas.microsoft.com/office/drawing/2014/main" val="3044567113"/>
                    </a:ext>
                  </a:extLst>
                </a:gridCol>
              </a:tblGrid>
              <a:tr h="917020">
                <a:tc>
                  <a:txBody>
                    <a:bodyPr/>
                    <a:lstStyle/>
                    <a:p>
                      <a:r>
                        <a:rPr lang="en-US" sz="2400" b="1" dirty="0">
                          <a:latin typeface="Calibri" panose="020F0502020204030204" pitchFamily="34" charset="0"/>
                          <a:cs typeface="Calibri" panose="020F0502020204030204" pitchFamily="34" charset="0"/>
                        </a:rPr>
                        <a:t>Search Query</a:t>
                      </a:r>
                    </a:p>
                  </a:txBody>
                  <a:tcPr anchor="ctr">
                    <a:lnL>
                      <a:noFill/>
                    </a:lnL>
                    <a:lnR>
                      <a:noFill/>
                    </a:lnR>
                    <a:lnT>
                      <a:noFill/>
                    </a:lnT>
                    <a:lnB>
                      <a:noFill/>
                    </a:lnB>
                  </a:tcPr>
                </a:tc>
                <a:tc>
                  <a:txBody>
                    <a:bodyPr/>
                    <a:lstStyle/>
                    <a:p>
                      <a:r>
                        <a:rPr lang="en-US" sz="2400" b="1" dirty="0">
                          <a:latin typeface="Calibri" panose="020F0502020204030204" pitchFamily="34" charset="0"/>
                          <a:cs typeface="Calibri" panose="020F0502020204030204" pitchFamily="34" charset="0"/>
                        </a:rPr>
                        <a:t>Statistical Search Finds</a:t>
                      </a:r>
                    </a:p>
                  </a:txBody>
                  <a:tcPr anchor="ctr">
                    <a:lnL>
                      <a:noFill/>
                    </a:lnL>
                    <a:lnR>
                      <a:noFill/>
                    </a:lnR>
                    <a:lnT>
                      <a:noFill/>
                    </a:lnT>
                    <a:lnB>
                      <a:noFill/>
                    </a:lnB>
                  </a:tcPr>
                </a:tc>
                <a:tc>
                  <a:txBody>
                    <a:bodyPr/>
                    <a:lstStyle/>
                    <a:p>
                      <a:r>
                        <a:rPr lang="en-US" sz="2400" b="1" dirty="0">
                          <a:latin typeface="Calibri" panose="020F0502020204030204" pitchFamily="34" charset="0"/>
                          <a:cs typeface="Calibri" panose="020F0502020204030204" pitchFamily="34" charset="0"/>
                        </a:rPr>
                        <a:t>NLP-enhanced Search Finds</a:t>
                      </a:r>
                    </a:p>
                  </a:txBody>
                  <a:tcPr anchor="ctr">
                    <a:lnL>
                      <a:noFill/>
                    </a:lnL>
                    <a:lnR>
                      <a:noFill/>
                    </a:lnR>
                    <a:lnT>
                      <a:noFill/>
                    </a:lnT>
                    <a:lnB>
                      <a:noFill/>
                    </a:lnB>
                  </a:tcPr>
                </a:tc>
                <a:extLst>
                  <a:ext uri="{0D108BD9-81ED-4DB2-BD59-A6C34878D82A}">
                    <a16:rowId xmlns:a16="http://schemas.microsoft.com/office/drawing/2014/main" val="2672123044"/>
                  </a:ext>
                </a:extLst>
              </a:tr>
              <a:tr h="917020">
                <a:tc>
                  <a:txBody>
                    <a:bodyPr/>
                    <a:lstStyle/>
                    <a:p>
                      <a:r>
                        <a:rPr lang="en-US" sz="2400" dirty="0">
                          <a:latin typeface="Calibri" panose="020F0502020204030204" pitchFamily="34" charset="0"/>
                          <a:cs typeface="Calibri" panose="020F0502020204030204" pitchFamily="34" charset="0"/>
                        </a:rPr>
                        <a:t>“How to make apple pie without sugar”</a:t>
                      </a:r>
                    </a:p>
                  </a:txBody>
                  <a:tcPr anchor="ctr">
                    <a:lnL>
                      <a:noFill/>
                    </a:lnL>
                    <a:lnR>
                      <a:noFill/>
                    </a:lnR>
                    <a:lnT>
                      <a:noFill/>
                    </a:lnT>
                    <a:lnB>
                      <a:noFill/>
                    </a:lnB>
                  </a:tcPr>
                </a:tc>
                <a:tc>
                  <a:txBody>
                    <a:bodyPr/>
                    <a:lstStyle/>
                    <a:p>
                      <a:r>
                        <a:rPr lang="en-US" sz="2400">
                          <a:latin typeface="Calibri" panose="020F0502020204030204" pitchFamily="34" charset="0"/>
                          <a:cs typeface="Calibri" panose="020F0502020204030204" pitchFamily="34" charset="0"/>
                        </a:rPr>
                        <a:t>“apple pie with sugar”, “sugar recipes”</a:t>
                      </a:r>
                    </a:p>
                  </a:txBody>
                  <a:tcPr anchor="ctr">
                    <a:lnL>
                      <a:noFill/>
                    </a:lnL>
                    <a:lnR>
                      <a:noFill/>
                    </a:lnR>
                    <a:lnT>
                      <a:noFill/>
                    </a:lnT>
                    <a:lnB>
                      <a:noFill/>
                    </a:lnB>
                  </a:tcPr>
                </a:tc>
                <a:tc>
                  <a:txBody>
                    <a:bodyPr/>
                    <a:lstStyle/>
                    <a:p>
                      <a:r>
                        <a:rPr lang="en-US" sz="2400" b="1" dirty="0">
                          <a:latin typeface="Calibri" panose="020F0502020204030204" pitchFamily="34" charset="0"/>
                          <a:cs typeface="Calibri" panose="020F0502020204030204" pitchFamily="34" charset="0"/>
                        </a:rPr>
                        <a:t>Sugar-free apple pie recipes</a:t>
                      </a:r>
                      <a:endParaRPr lang="en-US" sz="2400" dirty="0">
                        <a:latin typeface="Calibri" panose="020F0502020204030204" pitchFamily="34" charset="0"/>
                        <a:cs typeface="Calibri" panose="020F0502020204030204" pitchFamily="34" charset="0"/>
                      </a:endParaRPr>
                    </a:p>
                  </a:txBody>
                  <a:tcPr anchor="ctr">
                    <a:lnL>
                      <a:noFill/>
                    </a:lnL>
                    <a:lnR>
                      <a:noFill/>
                    </a:lnR>
                    <a:lnT>
                      <a:noFill/>
                    </a:lnT>
                    <a:lnB>
                      <a:noFill/>
                    </a:lnB>
                  </a:tcPr>
                </a:tc>
                <a:extLst>
                  <a:ext uri="{0D108BD9-81ED-4DB2-BD59-A6C34878D82A}">
                    <a16:rowId xmlns:a16="http://schemas.microsoft.com/office/drawing/2014/main" val="2948900746"/>
                  </a:ext>
                </a:extLst>
              </a:tr>
              <a:tr h="1558934">
                <a:tc>
                  <a:txBody>
                    <a:bodyPr/>
                    <a:lstStyle/>
                    <a:p>
                      <a:r>
                        <a:rPr lang="en-US" sz="2400" dirty="0">
                          <a:latin typeface="Calibri" panose="020F0502020204030204" pitchFamily="34" charset="0"/>
                          <a:cs typeface="Calibri" panose="020F0502020204030204" pitchFamily="34" charset="0"/>
                        </a:rPr>
                        <a:t>“Symptoms of COVID in children”</a:t>
                      </a:r>
                    </a:p>
                  </a:txBody>
                  <a:tcPr anchor="ctr">
                    <a:lnL>
                      <a:noFill/>
                    </a:lnL>
                    <a:lnR>
                      <a:noFill/>
                    </a:lnR>
                    <a:lnT>
                      <a:noFill/>
                    </a:lnT>
                    <a:lnB>
                      <a:noFill/>
                    </a:lnB>
                  </a:tcPr>
                </a:tc>
                <a:tc>
                  <a:txBody>
                    <a:bodyPr/>
                    <a:lstStyle/>
                    <a:p>
                      <a:r>
                        <a:rPr lang="en-US" sz="2400" dirty="0">
                          <a:latin typeface="Calibri" panose="020F0502020204030204" pitchFamily="34" charset="0"/>
                          <a:cs typeface="Calibri" panose="020F0502020204030204" pitchFamily="34" charset="0"/>
                        </a:rPr>
                        <a:t>Pages with “COVID”, “symptoms”, “children” separately</a:t>
                      </a:r>
                    </a:p>
                  </a:txBody>
                  <a:tcPr anchor="ctr">
                    <a:lnL>
                      <a:noFill/>
                    </a:lnL>
                    <a:lnR>
                      <a:noFill/>
                    </a:lnR>
                    <a:lnT>
                      <a:noFill/>
                    </a:lnT>
                    <a:lnB>
                      <a:noFill/>
                    </a:lnB>
                  </a:tcPr>
                </a:tc>
                <a:tc>
                  <a:txBody>
                    <a:bodyPr/>
                    <a:lstStyle/>
                    <a:p>
                      <a:r>
                        <a:rPr lang="en-US" sz="2400" dirty="0">
                          <a:latin typeface="Calibri" panose="020F0502020204030204" pitchFamily="34" charset="0"/>
                          <a:cs typeface="Calibri" panose="020F0502020204030204" pitchFamily="34" charset="0"/>
                        </a:rPr>
                        <a:t>Articles about </a:t>
                      </a:r>
                      <a:r>
                        <a:rPr lang="en-US" sz="2400" b="1" dirty="0">
                          <a:latin typeface="Calibri" panose="020F0502020204030204" pitchFamily="34" charset="0"/>
                          <a:cs typeface="Calibri" panose="020F0502020204030204" pitchFamily="34" charset="0"/>
                        </a:rPr>
                        <a:t>COVID symptoms in kids</a:t>
                      </a:r>
                      <a:endParaRPr lang="en-US" sz="2400" dirty="0">
                        <a:latin typeface="Calibri" panose="020F0502020204030204" pitchFamily="34" charset="0"/>
                        <a:cs typeface="Calibri" panose="020F0502020204030204" pitchFamily="34" charset="0"/>
                      </a:endParaRPr>
                    </a:p>
                  </a:txBody>
                  <a:tcPr anchor="ctr">
                    <a:lnL>
                      <a:noFill/>
                    </a:lnL>
                    <a:lnR>
                      <a:noFill/>
                    </a:lnR>
                    <a:lnT>
                      <a:noFill/>
                    </a:lnT>
                    <a:lnB>
                      <a:noFill/>
                    </a:lnB>
                  </a:tcPr>
                </a:tc>
                <a:extLst>
                  <a:ext uri="{0D108BD9-81ED-4DB2-BD59-A6C34878D82A}">
                    <a16:rowId xmlns:a16="http://schemas.microsoft.com/office/drawing/2014/main" val="2950018437"/>
                  </a:ext>
                </a:extLst>
              </a:tr>
              <a:tr h="917020">
                <a:tc>
                  <a:txBody>
                    <a:bodyPr/>
                    <a:lstStyle/>
                    <a:p>
                      <a:r>
                        <a:rPr lang="en-US" sz="2400" dirty="0">
                          <a:latin typeface="Calibri" panose="020F0502020204030204" pitchFamily="34" charset="0"/>
                          <a:cs typeface="Calibri" panose="020F0502020204030204" pitchFamily="34" charset="0"/>
                        </a:rPr>
                        <a:t>“Best sci-fi movies with time travel”</a:t>
                      </a:r>
                    </a:p>
                  </a:txBody>
                  <a:tcPr anchor="ctr">
                    <a:lnL>
                      <a:noFill/>
                    </a:lnL>
                    <a:lnR>
                      <a:noFill/>
                    </a:lnR>
                    <a:lnT>
                      <a:noFill/>
                    </a:lnT>
                    <a:lnB>
                      <a:noFill/>
                    </a:lnB>
                  </a:tcPr>
                </a:tc>
                <a:tc>
                  <a:txBody>
                    <a:bodyPr/>
                    <a:lstStyle/>
                    <a:p>
                      <a:r>
                        <a:rPr lang="en-US" sz="2400" dirty="0">
                          <a:latin typeface="Calibri" panose="020F0502020204030204" pitchFamily="34" charset="0"/>
                          <a:cs typeface="Calibri" panose="020F0502020204030204" pitchFamily="34" charset="0"/>
                        </a:rPr>
                        <a:t>Any sci-fi movie mention</a:t>
                      </a:r>
                    </a:p>
                  </a:txBody>
                  <a:tcPr anchor="ctr">
                    <a:lnL>
                      <a:noFill/>
                    </a:lnL>
                    <a:lnR>
                      <a:noFill/>
                    </a:lnR>
                    <a:lnT>
                      <a:noFill/>
                    </a:lnT>
                    <a:lnB>
                      <a:noFill/>
                    </a:lnB>
                  </a:tcPr>
                </a:tc>
                <a:tc>
                  <a:txBody>
                    <a:bodyPr/>
                    <a:lstStyle/>
                    <a:p>
                      <a:r>
                        <a:rPr lang="en-US" sz="2400" dirty="0">
                          <a:latin typeface="Calibri" panose="020F0502020204030204" pitchFamily="34" charset="0"/>
                          <a:cs typeface="Calibri" panose="020F0502020204030204" pitchFamily="34" charset="0"/>
                        </a:rPr>
                        <a:t>Movies that are </a:t>
                      </a:r>
                      <a:r>
                        <a:rPr lang="en-US" sz="2400" b="1" dirty="0">
                          <a:latin typeface="Calibri" panose="020F0502020204030204" pitchFamily="34" charset="0"/>
                          <a:cs typeface="Calibri" panose="020F0502020204030204" pitchFamily="34" charset="0"/>
                        </a:rPr>
                        <a:t>both sci-fi &amp; time-travel</a:t>
                      </a:r>
                      <a:endParaRPr lang="en-US" sz="2400" dirty="0">
                        <a:latin typeface="Calibri" panose="020F0502020204030204" pitchFamily="34" charset="0"/>
                        <a:cs typeface="Calibri" panose="020F0502020204030204" pitchFamily="34" charset="0"/>
                      </a:endParaRPr>
                    </a:p>
                  </a:txBody>
                  <a:tcPr anchor="ctr">
                    <a:lnL>
                      <a:noFill/>
                    </a:lnL>
                    <a:lnR>
                      <a:noFill/>
                    </a:lnR>
                    <a:lnT>
                      <a:noFill/>
                    </a:lnT>
                    <a:lnB>
                      <a:noFill/>
                    </a:lnB>
                  </a:tcPr>
                </a:tc>
                <a:extLst>
                  <a:ext uri="{0D108BD9-81ED-4DB2-BD59-A6C34878D82A}">
                    <a16:rowId xmlns:a16="http://schemas.microsoft.com/office/drawing/2014/main" val="3612143799"/>
                  </a:ext>
                </a:extLst>
              </a:tr>
            </a:tbl>
          </a:graphicData>
        </a:graphic>
      </p:graphicFrame>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61</a:t>
            </a:fld>
            <a:endParaRPr lang="en-US" sz="900">
              <a:solidFill>
                <a:schemeClr val="lt1"/>
              </a:solidFill>
            </a:endParaRPr>
          </a:p>
        </p:txBody>
      </p:sp>
    </p:spTree>
    <p:extLst>
      <p:ext uri="{BB962C8B-B14F-4D97-AF65-F5344CB8AC3E}">
        <p14:creationId xmlns:p14="http://schemas.microsoft.com/office/powerpoint/2010/main" val="28594219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Natural Language</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 primary goal of NLP is to:</a:t>
            </a:r>
          </a:p>
          <a:p>
            <a:r>
              <a:rPr lang="en-US" sz="2600" dirty="0">
                <a:latin typeface="Calibri" panose="020F0502020204030204" pitchFamily="34" charset="0"/>
                <a:cs typeface="Calibri" panose="020F0502020204030204" pitchFamily="34" charset="0"/>
              </a:rPr>
              <a:t>Improve the accuracy (precision) of search results.</a:t>
            </a:r>
          </a:p>
          <a:p>
            <a:r>
              <a:rPr lang="en-US" sz="2600" dirty="0">
                <a:latin typeface="Calibri" panose="020F0502020204030204" pitchFamily="34" charset="0"/>
                <a:cs typeface="Calibri" panose="020F0502020204030204" pitchFamily="34" charset="0"/>
              </a:rPr>
              <a:t>Reduce false hits, meaning users don’t have to go through irrelevant results.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62</a:t>
            </a:fld>
            <a:endParaRPr lang="en-US" sz="900">
              <a:solidFill>
                <a:schemeClr val="lt1"/>
              </a:solidFill>
            </a:endParaRPr>
          </a:p>
        </p:txBody>
      </p:sp>
    </p:spTree>
    <p:extLst>
      <p:ext uri="{BB962C8B-B14F-4D97-AF65-F5344CB8AC3E}">
        <p14:creationId xmlns:p14="http://schemas.microsoft.com/office/powerpoint/2010/main" val="37779600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Advanced NLP</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Thematic Representations:</a:t>
            </a:r>
          </a:p>
          <a:p>
            <a:pPr lvl="1"/>
            <a:r>
              <a:rPr lang="en-US" sz="2600" dirty="0">
                <a:latin typeface="Calibri" panose="020F0502020204030204" pitchFamily="34" charset="0"/>
                <a:cs typeface="Calibri" panose="020F0502020204030204" pitchFamily="34" charset="0"/>
              </a:rPr>
              <a:t>These are more complex than phrases.</a:t>
            </a:r>
          </a:p>
          <a:p>
            <a:pPr lvl="1"/>
            <a:r>
              <a:rPr lang="en-US" sz="2600" dirty="0">
                <a:latin typeface="Calibri" panose="020F0502020204030204" pitchFamily="34" charset="0"/>
                <a:cs typeface="Calibri" panose="020F0502020204030204" pitchFamily="34" charset="0"/>
              </a:rPr>
              <a:t>They capture concepts and how they relate to each other.</a:t>
            </a:r>
          </a:p>
          <a:p>
            <a:pPr lvl="1"/>
            <a:r>
              <a:rPr lang="en-US" sz="2600" dirty="0">
                <a:latin typeface="Calibri" panose="020F0502020204030204" pitchFamily="34" charset="0"/>
                <a:cs typeface="Calibri" panose="020F0502020204030204" pitchFamily="34" charset="0"/>
              </a:rPr>
              <a:t>One way to represent this: Concept-Relationship-Concept triples</a:t>
            </a:r>
          </a:p>
          <a:p>
            <a:pPr marL="558800" lvl="1" indent="0">
              <a:buNone/>
            </a:pPr>
            <a:r>
              <a:rPr lang="en-US" sz="2600" dirty="0">
                <a:latin typeface="Calibri" panose="020F0502020204030204" pitchFamily="34" charset="0"/>
                <a:cs typeface="Calibri" panose="020F0502020204030204" pitchFamily="34" charset="0"/>
              </a:rPr>
              <a:t>	(Example: "doctor – treats – patient").</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63</a:t>
            </a:fld>
            <a:endParaRPr lang="en-US" sz="900">
              <a:solidFill>
                <a:schemeClr val="lt1"/>
              </a:solidFill>
            </a:endParaRPr>
          </a:p>
        </p:txBody>
      </p:sp>
    </p:spTree>
    <p:extLst>
      <p:ext uri="{BB962C8B-B14F-4D97-AF65-F5344CB8AC3E}">
        <p14:creationId xmlns:p14="http://schemas.microsoft.com/office/powerpoint/2010/main" val="3105165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2"/>
            <a:ext cx="10972800" cy="738785"/>
          </a:xfrm>
        </p:spPr>
        <p:txBody>
          <a:bodyPr/>
          <a:lstStyle/>
          <a:p>
            <a:r>
              <a:rPr lang="en-US" dirty="0"/>
              <a:t>Natural Language Processing - Steps</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5367" y="954156"/>
            <a:ext cx="10977033" cy="5168347"/>
          </a:xfrm>
        </p:spPr>
        <p:txBody>
          <a:bodyPr/>
          <a:lstStyle/>
          <a:p>
            <a:pPr marL="444500" indent="-342900">
              <a:buFont typeface="+mj-lt"/>
              <a:buAutoNum type="arabicPeriod"/>
            </a:pPr>
            <a:r>
              <a:rPr lang="en-US" sz="2600" dirty="0">
                <a:latin typeface="Calibri" panose="020F0502020204030204" pitchFamily="34" charset="0"/>
                <a:cs typeface="Calibri" panose="020F0502020204030204" pitchFamily="34" charset="0"/>
              </a:rPr>
              <a:t>Lexical Analysis &amp; Term Phrases</a:t>
            </a:r>
          </a:p>
          <a:p>
            <a:pPr marL="444500" indent="-342900">
              <a:buFont typeface="+mj-lt"/>
              <a:buAutoNum type="arabicPeriod"/>
            </a:pPr>
            <a:r>
              <a:rPr lang="en-US" sz="2600" dirty="0">
                <a:latin typeface="Calibri" panose="020F0502020204030204" pitchFamily="34" charset="0"/>
                <a:cs typeface="Calibri" panose="020F0502020204030204" pitchFamily="34" charset="0"/>
              </a:rPr>
              <a:t>Higher-Level Linguistic Processing</a:t>
            </a:r>
          </a:p>
          <a:p>
            <a:pPr marL="444500" indent="-342900">
              <a:buFont typeface="+mj-lt"/>
              <a:buAutoNum type="arabicPeriod"/>
            </a:pPr>
            <a:r>
              <a:rPr lang="en-US" sz="2600" dirty="0">
                <a:latin typeface="Calibri" panose="020F0502020204030204" pitchFamily="34" charset="0"/>
                <a:cs typeface="Calibri" panose="020F0502020204030204" pitchFamily="34" charset="0"/>
              </a:rPr>
              <a:t>Mapping Tokens to Subject Codes</a:t>
            </a:r>
          </a:p>
          <a:p>
            <a:pPr marL="444500" indent="-342900">
              <a:buFont typeface="+mj-lt"/>
              <a:buAutoNum type="arabicPeriod"/>
            </a:pPr>
            <a:r>
              <a:rPr lang="en-US" sz="2600" dirty="0">
                <a:latin typeface="Calibri" panose="020F0502020204030204" pitchFamily="34" charset="0"/>
                <a:cs typeface="Calibri" panose="020F0502020204030204" pitchFamily="34" charset="0"/>
              </a:rPr>
              <a:t>Text Structuring</a:t>
            </a:r>
          </a:p>
          <a:p>
            <a:pPr marL="444500" indent="-342900">
              <a:buFont typeface="+mj-lt"/>
              <a:buAutoNum type="arabicPeriod"/>
            </a:pPr>
            <a:r>
              <a:rPr lang="en-US" sz="2600" dirty="0">
                <a:latin typeface="Calibri" panose="020F0502020204030204" pitchFamily="34" charset="0"/>
                <a:cs typeface="Calibri" panose="020F0502020204030204" pitchFamily="34" charset="0"/>
              </a:rPr>
              <a:t>News Schema Model</a:t>
            </a:r>
          </a:p>
          <a:p>
            <a:pPr marL="444500" indent="-342900">
              <a:buFont typeface="+mj-lt"/>
              <a:buAutoNum type="arabicPeriod"/>
            </a:pPr>
            <a:r>
              <a:rPr lang="en-US" sz="2600" dirty="0">
                <a:latin typeface="Calibri" panose="020F0502020204030204" pitchFamily="34" charset="0"/>
                <a:cs typeface="Calibri" panose="020F0502020204030204" pitchFamily="34" charset="0"/>
              </a:rPr>
              <a:t>Classifying Intent &amp; Identifying Topical Statements</a:t>
            </a:r>
          </a:p>
          <a:p>
            <a:pPr marL="444500" indent="-342900">
              <a:buFont typeface="+mj-lt"/>
              <a:buAutoNum type="arabicPeriod"/>
            </a:pPr>
            <a:r>
              <a:rPr lang="en-US" sz="2600" dirty="0">
                <a:latin typeface="Calibri" panose="020F0502020204030204" pitchFamily="34" charset="0"/>
                <a:cs typeface="Calibri" panose="020F0502020204030204" pitchFamily="34" charset="0"/>
              </a:rPr>
              <a:t>Identifying Relationships Between Concepts</a:t>
            </a:r>
          </a:p>
          <a:p>
            <a:pPr marL="444500" indent="-342900">
              <a:buFont typeface="+mj-lt"/>
              <a:buAutoNum type="arabicPeriod"/>
            </a:pPr>
            <a:r>
              <a:rPr lang="en-US" sz="2600" dirty="0">
                <a:latin typeface="Calibri" panose="020F0502020204030204" pitchFamily="34" charset="0"/>
                <a:cs typeface="Calibri" panose="020F0502020204030204" pitchFamily="34" charset="0"/>
              </a:rPr>
              <a:t>Relationship Weighting</a:t>
            </a:r>
          </a:p>
          <a:p>
            <a:pPr marL="444500" indent="-342900">
              <a:buFont typeface="+mj-lt"/>
              <a:buAutoNum type="arabicPeriod"/>
            </a:pPr>
            <a:r>
              <a:rPr lang="en-US" sz="2600" dirty="0">
                <a:latin typeface="Calibri" panose="020F0502020204030204" pitchFamily="34" charset="0"/>
                <a:cs typeface="Calibri" panose="020F0502020204030204" pitchFamily="34" charset="0"/>
              </a:rPr>
              <a:t>Final Data Structures and Retrieval</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64</a:t>
            </a:fld>
            <a:endParaRPr lang="en-US" sz="900">
              <a:solidFill>
                <a:schemeClr val="lt1"/>
              </a:solidFill>
            </a:endParaRPr>
          </a:p>
        </p:txBody>
      </p:sp>
    </p:spTree>
    <p:extLst>
      <p:ext uri="{BB962C8B-B14F-4D97-AF65-F5344CB8AC3E}">
        <p14:creationId xmlns:p14="http://schemas.microsoft.com/office/powerpoint/2010/main" val="3724363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2"/>
            <a:ext cx="10972800" cy="1017080"/>
          </a:xfrm>
        </p:spPr>
        <p:txBody>
          <a:bodyPr/>
          <a:lstStyle/>
          <a:p>
            <a:r>
              <a:rPr lang="en-US" sz="3000" dirty="0"/>
              <a:t>Example : DR-LINK (</a:t>
            </a:r>
            <a:r>
              <a:rPr lang="en-US" sz="3000" dirty="0">
                <a:latin typeface="Calibri" panose="020F0502020204030204" pitchFamily="34" charset="0"/>
                <a:cs typeface="Calibri" panose="020F0502020204030204" pitchFamily="34" charset="0"/>
              </a:rPr>
              <a:t>Document Retrieval through Linguistic Knowledge) </a:t>
            </a:r>
            <a:r>
              <a:rPr lang="en-US" sz="3000" dirty="0"/>
              <a:t>- </a:t>
            </a:r>
            <a:r>
              <a:rPr lang="en-US" sz="3000" b="1" dirty="0" err="1"/>
              <a:t>Textwise</a:t>
            </a:r>
            <a:r>
              <a:rPr lang="en-US" sz="3000" b="1" dirty="0"/>
              <a:t> System</a:t>
            </a:r>
            <a:endParaRPr lang="en-US" sz="3000" dirty="0"/>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0" y="1074015"/>
            <a:ext cx="10977033" cy="4929219"/>
          </a:xfrm>
        </p:spPr>
        <p:txBody>
          <a:bodyPr/>
          <a:lstStyle/>
          <a:p>
            <a:pPr marL="444500" indent="-342900">
              <a:buFont typeface="+mj-lt"/>
              <a:buAutoNum type="arabicPeriod"/>
            </a:pPr>
            <a:r>
              <a:rPr lang="en-US" sz="2600" dirty="0">
                <a:latin typeface="Calibri" panose="020F0502020204030204" pitchFamily="34" charset="0"/>
                <a:cs typeface="Calibri" panose="020F0502020204030204" pitchFamily="34" charset="0"/>
              </a:rPr>
              <a:t>Lexical analysis &amp; term phrases</a:t>
            </a:r>
          </a:p>
          <a:p>
            <a:pPr marL="931418" lvl="1" indent="-342900"/>
            <a:r>
              <a:rPr lang="en-US" sz="2600" dirty="0">
                <a:latin typeface="Calibri" panose="020F0502020204030204" pitchFamily="34" charset="0"/>
                <a:cs typeface="Calibri" panose="020F0502020204030204" pitchFamily="34" charset="0"/>
              </a:rPr>
              <a:t>Basic aspects of the text, like </a:t>
            </a:r>
            <a:r>
              <a:rPr lang="en-US" sz="2600" b="1" dirty="0">
                <a:latin typeface="Calibri" panose="020F0502020204030204" pitchFamily="34" charset="0"/>
                <a:cs typeface="Calibri" panose="020F0502020204030204" pitchFamily="34" charset="0"/>
              </a:rPr>
              <a:t>verb tense</a:t>
            </a: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plurality</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part of speech</a:t>
            </a:r>
            <a:r>
              <a:rPr lang="en-US" sz="2600" dirty="0">
                <a:latin typeface="Calibri" panose="020F0502020204030204" pitchFamily="34" charset="0"/>
                <a:cs typeface="Calibri" panose="020F0502020204030204" pitchFamily="34" charset="0"/>
              </a:rPr>
              <a:t>.</a:t>
            </a:r>
          </a:p>
          <a:p>
            <a:pPr marL="931418" lvl="1" indent="-342900"/>
            <a:r>
              <a:rPr lang="en-US" sz="2600" b="1" dirty="0">
                <a:latin typeface="Calibri" panose="020F0502020204030204" pitchFamily="34" charset="0"/>
                <a:cs typeface="Calibri" panose="020F0502020204030204" pitchFamily="34" charset="0"/>
              </a:rPr>
              <a:t>Term phrases</a:t>
            </a:r>
            <a:r>
              <a:rPr lang="en-US" sz="2600" dirty="0">
                <a:latin typeface="Calibri" panose="020F0502020204030204" pitchFamily="34" charset="0"/>
                <a:cs typeface="Calibri" panose="020F0502020204030204" pitchFamily="34" charset="0"/>
              </a:rPr>
              <a:t> are important for creating a searchable index</a:t>
            </a:r>
          </a:p>
          <a:p>
            <a:pPr marL="444500" indent="-342900">
              <a:buFont typeface="+mj-lt"/>
              <a:buAutoNum type="arabicPeriod"/>
            </a:pPr>
            <a:r>
              <a:rPr lang="en-US" sz="2600" dirty="0">
                <a:latin typeface="Calibri" panose="020F0502020204030204" pitchFamily="34" charset="0"/>
                <a:cs typeface="Calibri" panose="020F0502020204030204" pitchFamily="34" charset="0"/>
              </a:rPr>
              <a:t>Higher-level linguistic processing</a:t>
            </a:r>
          </a:p>
          <a:p>
            <a:pPr marL="931418" lvl="1" indent="-342900"/>
            <a:r>
              <a:rPr lang="en-US" sz="2600" b="1" dirty="0">
                <a:latin typeface="Calibri" panose="020F0502020204030204" pitchFamily="34" charset="0"/>
                <a:cs typeface="Calibri" panose="020F0502020204030204" pitchFamily="34" charset="0"/>
              </a:rPr>
              <a:t>Relationship concept detectors</a:t>
            </a: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conceptual graph generators</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conceptual graph matchers</a:t>
            </a:r>
            <a:r>
              <a:rPr lang="en-US" sz="2600" dirty="0">
                <a:latin typeface="Calibri" panose="020F0502020204030204" pitchFamily="34" charset="0"/>
                <a:cs typeface="Calibri" panose="020F0502020204030204" pitchFamily="34" charset="0"/>
              </a:rPr>
              <a:t> are functional components in this NLP system.</a:t>
            </a:r>
          </a:p>
          <a:p>
            <a:pPr marL="931418" lvl="1" indent="-342900"/>
            <a:r>
              <a:rPr lang="en-US" sz="2600" dirty="0">
                <a:latin typeface="Calibri" panose="020F0502020204030204" pitchFamily="34" charset="0"/>
                <a:cs typeface="Calibri" panose="020F0502020204030204" pitchFamily="34" charset="0"/>
              </a:rPr>
              <a:t>The system aims to detect </a:t>
            </a:r>
            <a:r>
              <a:rPr lang="en-US" sz="2600" b="1" dirty="0">
                <a:latin typeface="Calibri" panose="020F0502020204030204" pitchFamily="34" charset="0"/>
                <a:cs typeface="Calibri" panose="020F0502020204030204" pitchFamily="34" charset="0"/>
              </a:rPr>
              <a:t>semantic relationships</a:t>
            </a:r>
            <a:r>
              <a:rPr lang="en-US" sz="2600" dirty="0">
                <a:latin typeface="Calibri" panose="020F0502020204030204" pitchFamily="34" charset="0"/>
                <a:cs typeface="Calibri" panose="020F0502020204030204" pitchFamily="34" charset="0"/>
              </a:rPr>
              <a:t> (meaning between words or concepts) and </a:t>
            </a:r>
            <a:r>
              <a:rPr lang="en-US" sz="2600" b="1" dirty="0">
                <a:latin typeface="Calibri" panose="020F0502020204030204" pitchFamily="34" charset="0"/>
                <a:cs typeface="Calibri" panose="020F0502020204030204" pitchFamily="34" charset="0"/>
              </a:rPr>
              <a:t>discourse-level relationships</a:t>
            </a:r>
            <a:r>
              <a:rPr lang="en-US" sz="2600" dirty="0">
                <a:latin typeface="Calibri" panose="020F0502020204030204" pitchFamily="34" charset="0"/>
                <a:cs typeface="Calibri" panose="020F0502020204030204" pitchFamily="34" charset="0"/>
              </a:rPr>
              <a:t> (meaning how different parts of the text relate to each other in terms of argument, story, or description).</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65</a:t>
            </a:fld>
            <a:endParaRPr lang="en-US" sz="900">
              <a:solidFill>
                <a:schemeClr val="lt1"/>
              </a:solidFill>
            </a:endParaRPr>
          </a:p>
        </p:txBody>
      </p:sp>
    </p:spTree>
    <p:extLst>
      <p:ext uri="{BB962C8B-B14F-4D97-AF65-F5344CB8AC3E}">
        <p14:creationId xmlns:p14="http://schemas.microsoft.com/office/powerpoint/2010/main" val="23723015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1" y="295275"/>
            <a:ext cx="10977033" cy="5856143"/>
          </a:xfrm>
        </p:spPr>
        <p:txBody>
          <a:bodyPr/>
          <a:lstStyle/>
          <a:p>
            <a:pPr marL="444500" indent="-342900">
              <a:buFont typeface="+mj-lt"/>
              <a:buAutoNum type="arabicPeriod" startAt="3"/>
            </a:pPr>
            <a:r>
              <a:rPr lang="en-US" sz="2500" dirty="0">
                <a:latin typeface="Calibri" panose="020F0502020204030204" pitchFamily="34" charset="0"/>
                <a:cs typeface="Calibri" panose="020F0502020204030204" pitchFamily="34" charset="0"/>
              </a:rPr>
              <a:t>Mapping tokens to subject codes</a:t>
            </a:r>
          </a:p>
          <a:p>
            <a:pPr marL="931418" lvl="1" indent="-342900"/>
            <a:r>
              <a:rPr lang="en-US" sz="2500" dirty="0">
                <a:latin typeface="Calibri" panose="020F0502020204030204" pitchFamily="34" charset="0"/>
                <a:cs typeface="Calibri" panose="020F0502020204030204" pitchFamily="34" charset="0"/>
              </a:rPr>
              <a:t>Mapping </a:t>
            </a:r>
            <a:r>
              <a:rPr lang="en-US" sz="2500" b="1" dirty="0">
                <a:latin typeface="Calibri" panose="020F0502020204030204" pitchFamily="34" charset="0"/>
                <a:cs typeface="Calibri" panose="020F0502020204030204" pitchFamily="34" charset="0"/>
              </a:rPr>
              <a:t>tokens</a:t>
            </a:r>
            <a:r>
              <a:rPr lang="en-US" sz="2500" dirty="0">
                <a:latin typeface="Calibri" panose="020F0502020204030204" pitchFamily="34" charset="0"/>
                <a:cs typeface="Calibri" panose="020F0502020204030204" pitchFamily="34" charset="0"/>
              </a:rPr>
              <a:t> (individual words or phrases) in the document to </a:t>
            </a:r>
            <a:r>
              <a:rPr lang="en-US" sz="2500" b="1" dirty="0">
                <a:latin typeface="Calibri" panose="020F0502020204030204" pitchFamily="34" charset="0"/>
                <a:cs typeface="Calibri" panose="020F0502020204030204" pitchFamily="34" charset="0"/>
              </a:rPr>
              <a:t>subject codes</a:t>
            </a:r>
            <a:r>
              <a:rPr lang="en-US" sz="2500" dirty="0">
                <a:latin typeface="Calibri" panose="020F0502020204030204" pitchFamily="34" charset="0"/>
                <a:cs typeface="Calibri" panose="020F0502020204030204" pitchFamily="34" charset="0"/>
              </a:rPr>
              <a:t> as defined by a dictionary like the </a:t>
            </a:r>
            <a:r>
              <a:rPr lang="en-US" sz="2500" b="1" dirty="0" err="1">
                <a:latin typeface="Calibri" panose="020F0502020204030204" pitchFamily="34" charset="0"/>
                <a:cs typeface="Calibri" panose="020F0502020204030204" pitchFamily="34" charset="0"/>
              </a:rPr>
              <a:t>longman’s</a:t>
            </a:r>
            <a:r>
              <a:rPr lang="en-US" sz="2500" b="1" dirty="0">
                <a:latin typeface="Calibri" panose="020F0502020204030204" pitchFamily="34" charset="0"/>
                <a:cs typeface="Calibri" panose="020F0502020204030204" pitchFamily="34" charset="0"/>
              </a:rPr>
              <a:t> dictionary of common </a:t>
            </a:r>
            <a:r>
              <a:rPr lang="en-US" sz="2500" b="1" dirty="0" err="1">
                <a:latin typeface="Calibri" panose="020F0502020204030204" pitchFamily="34" charset="0"/>
                <a:cs typeface="Calibri" panose="020F0502020204030204" pitchFamily="34" charset="0"/>
              </a:rPr>
              <a:t>english</a:t>
            </a:r>
            <a:r>
              <a:rPr lang="en-US" sz="2500" b="1" dirty="0">
                <a:latin typeface="Calibri" panose="020F0502020204030204" pitchFamily="34" charset="0"/>
                <a:cs typeface="Calibri" panose="020F0502020204030204" pitchFamily="34" charset="0"/>
              </a:rPr>
              <a:t> (LDOCE)</a:t>
            </a:r>
            <a:r>
              <a:rPr lang="en-US" sz="2500" dirty="0">
                <a:latin typeface="Calibri" panose="020F0502020204030204" pitchFamily="34" charset="0"/>
                <a:cs typeface="Calibri" panose="020F0502020204030204" pitchFamily="34" charset="0"/>
              </a:rPr>
              <a:t>.</a:t>
            </a:r>
          </a:p>
          <a:p>
            <a:pPr marL="931418" lvl="1" indent="-342900"/>
            <a:r>
              <a:rPr lang="en-US" sz="2500" b="1" dirty="0">
                <a:latin typeface="Calibri" panose="020F0502020204030204" pitchFamily="34" charset="0"/>
                <a:cs typeface="Calibri" panose="020F0502020204030204" pitchFamily="34" charset="0"/>
              </a:rPr>
              <a:t>Disambiguation </a:t>
            </a:r>
            <a:r>
              <a:rPr lang="en-US" sz="2500" dirty="0">
                <a:latin typeface="Calibri" panose="020F0502020204030204" pitchFamily="34" charset="0"/>
                <a:cs typeface="Calibri" panose="020F0502020204030204" pitchFamily="34" charset="0"/>
              </a:rPr>
              <a:t>(e.g., "bank" as a riverbank vs. financial bank) is performed using statistical relationships between terms and the ordering of subject codes to determine which </a:t>
            </a:r>
            <a:r>
              <a:rPr lang="en-US" sz="2500" b="1" dirty="0">
                <a:latin typeface="Calibri" panose="020F0502020204030204" pitchFamily="34" charset="0"/>
                <a:cs typeface="Calibri" panose="020F0502020204030204" pitchFamily="34" charset="0"/>
              </a:rPr>
              <a:t>category a token </a:t>
            </a:r>
            <a:r>
              <a:rPr lang="en-US" sz="2500" dirty="0">
                <a:latin typeface="Calibri" panose="020F0502020204030204" pitchFamily="34" charset="0"/>
                <a:cs typeface="Calibri" panose="020F0502020204030204" pitchFamily="34" charset="0"/>
              </a:rPr>
              <a:t>most likely belongs to.</a:t>
            </a:r>
          </a:p>
          <a:p>
            <a:pPr marL="444500" indent="-342900">
              <a:buFont typeface="+mj-lt"/>
              <a:buAutoNum type="arabicPeriod" startAt="3"/>
            </a:pPr>
            <a:r>
              <a:rPr lang="en-US" sz="2500" dirty="0">
                <a:latin typeface="Calibri" panose="020F0502020204030204" pitchFamily="34" charset="0"/>
                <a:cs typeface="Calibri" panose="020F0502020204030204" pitchFamily="34" charset="0"/>
              </a:rPr>
              <a:t>Text structuring</a:t>
            </a:r>
          </a:p>
          <a:p>
            <a:pPr marL="931418" lvl="1" indent="-342900"/>
            <a:r>
              <a:rPr lang="en-US" sz="2500" dirty="0">
                <a:latin typeface="Calibri" panose="020F0502020204030204" pitchFamily="34" charset="0"/>
                <a:cs typeface="Calibri" panose="020F0502020204030204" pitchFamily="34" charset="0"/>
              </a:rPr>
              <a:t>The system to assign </a:t>
            </a:r>
            <a:r>
              <a:rPr lang="en-US" sz="2500" b="1" dirty="0">
                <a:latin typeface="Calibri" panose="020F0502020204030204" pitchFamily="34" charset="0"/>
                <a:cs typeface="Calibri" panose="020F0502020204030204" pitchFamily="34" charset="0"/>
              </a:rPr>
              <a:t>higher weight</a:t>
            </a:r>
            <a:r>
              <a:rPr lang="en-US" sz="2500" dirty="0">
                <a:latin typeface="Calibri" panose="020F0502020204030204" pitchFamily="34" charset="0"/>
                <a:cs typeface="Calibri" panose="020F0502020204030204" pitchFamily="34" charset="0"/>
              </a:rPr>
              <a:t> to terms that belong to certain categories when performing a search.</a:t>
            </a:r>
          </a:p>
          <a:p>
            <a:pPr marL="931418" lvl="1" indent="-342900"/>
            <a:r>
              <a:rPr lang="en-US" sz="2500" dirty="0">
                <a:latin typeface="Calibri" panose="020F0502020204030204" pitchFamily="34" charset="0"/>
                <a:cs typeface="Calibri" panose="020F0502020204030204" pitchFamily="34" charset="0"/>
              </a:rPr>
              <a:t>Also includes identifying </a:t>
            </a:r>
            <a:r>
              <a:rPr lang="en-US" sz="2500" b="1" dirty="0">
                <a:latin typeface="Calibri" panose="020F0502020204030204" pitchFamily="34" charset="0"/>
                <a:cs typeface="Calibri" panose="020F0502020204030204" pitchFamily="34" charset="0"/>
              </a:rPr>
              <a:t>topic statements</a:t>
            </a:r>
            <a:r>
              <a:rPr lang="en-US" sz="2500" dirty="0">
                <a:latin typeface="Calibri" panose="020F0502020204030204" pitchFamily="34" charset="0"/>
                <a:cs typeface="Calibri" panose="020F0502020204030204" pitchFamily="34" charset="0"/>
              </a:rPr>
              <a:t>, such as determining if the text is talking about the </a:t>
            </a:r>
            <a:r>
              <a:rPr lang="en-US" sz="2500" b="1" dirty="0">
                <a:latin typeface="Calibri" panose="020F0502020204030204" pitchFamily="34" charset="0"/>
                <a:cs typeface="Calibri" panose="020F0502020204030204" pitchFamily="34" charset="0"/>
              </a:rPr>
              <a:t>past</a:t>
            </a:r>
            <a:r>
              <a:rPr lang="en-US" sz="2500" dirty="0">
                <a:latin typeface="Calibri" panose="020F0502020204030204" pitchFamily="34" charset="0"/>
                <a:cs typeface="Calibri" panose="020F0502020204030204" pitchFamily="34" charset="0"/>
              </a:rPr>
              <a:t>, </a:t>
            </a:r>
            <a:r>
              <a:rPr lang="en-US" sz="2500" b="1" dirty="0">
                <a:latin typeface="Calibri" panose="020F0502020204030204" pitchFamily="34" charset="0"/>
                <a:cs typeface="Calibri" panose="020F0502020204030204" pitchFamily="34" charset="0"/>
              </a:rPr>
              <a:t>present</a:t>
            </a:r>
            <a:r>
              <a:rPr lang="en-US" sz="2500" dirty="0">
                <a:latin typeface="Calibri" panose="020F0502020204030204" pitchFamily="34" charset="0"/>
                <a:cs typeface="Calibri" panose="020F0502020204030204" pitchFamily="34" charset="0"/>
              </a:rPr>
              <a:t>, or </a:t>
            </a:r>
            <a:r>
              <a:rPr lang="en-US" sz="2500" b="1" dirty="0">
                <a:latin typeface="Calibri" panose="020F0502020204030204" pitchFamily="34" charset="0"/>
                <a:cs typeface="Calibri" panose="020F0502020204030204" pitchFamily="34" charset="0"/>
              </a:rPr>
              <a:t>future</a:t>
            </a:r>
            <a:r>
              <a:rPr lang="en-US" sz="2500" dirty="0">
                <a:latin typeface="Calibri" panose="020F0502020204030204" pitchFamily="34" charset="0"/>
                <a:cs typeface="Calibri" panose="020F0502020204030204" pitchFamily="34" charset="0"/>
              </a:rPr>
              <a:t>.</a:t>
            </a:r>
          </a:p>
          <a:p>
            <a:pPr marL="931418" lvl="1" indent="-342900"/>
            <a:r>
              <a:rPr lang="en-US" sz="2500" b="1" dirty="0">
                <a:latin typeface="Calibri" panose="020F0502020204030204" pitchFamily="34" charset="0"/>
                <a:cs typeface="Calibri" panose="020F0502020204030204" pitchFamily="34" charset="0"/>
              </a:rPr>
              <a:t>Evaluation</a:t>
            </a:r>
            <a:r>
              <a:rPr lang="en-US" sz="2500" dirty="0">
                <a:latin typeface="Calibri" panose="020F0502020204030204" pitchFamily="34" charset="0"/>
                <a:cs typeface="Calibri" panose="020F0502020204030204" pitchFamily="34" charset="0"/>
              </a:rPr>
              <a:t> (opinions)  ,  </a:t>
            </a:r>
            <a:r>
              <a:rPr lang="en-US" sz="2500" b="1" dirty="0">
                <a:latin typeface="Calibri" panose="020F0502020204030204" pitchFamily="34" charset="0"/>
                <a:cs typeface="Calibri" panose="020F0502020204030204" pitchFamily="34" charset="0"/>
              </a:rPr>
              <a:t>Main event </a:t>
            </a:r>
            <a:r>
              <a:rPr lang="en-US" sz="2500" dirty="0">
                <a:latin typeface="Calibri" panose="020F0502020204030204" pitchFamily="34" charset="0"/>
                <a:cs typeface="Calibri" panose="020F0502020204030204" pitchFamily="34" charset="0"/>
              </a:rPr>
              <a:t>(basic facts) , </a:t>
            </a:r>
            <a:r>
              <a:rPr lang="en-US" sz="2500" b="1" dirty="0">
                <a:latin typeface="Calibri" panose="020F0502020204030204" pitchFamily="34" charset="0"/>
                <a:cs typeface="Calibri" panose="020F0502020204030204" pitchFamily="34" charset="0"/>
              </a:rPr>
              <a:t>Expectations</a:t>
            </a:r>
            <a:r>
              <a:rPr lang="en-US" sz="2500" dirty="0">
                <a:latin typeface="Calibri" panose="020F0502020204030204" pitchFamily="34" charset="0"/>
                <a:cs typeface="Calibri" panose="020F0502020204030204" pitchFamily="34" charset="0"/>
              </a:rPr>
              <a:t> (predictions)</a:t>
            </a:r>
          </a:p>
          <a:p>
            <a:pPr marL="444500" indent="-342900">
              <a:buFont typeface="+mj-lt"/>
              <a:buAutoNum type="arabicPeriod" startAt="3"/>
            </a:pPr>
            <a:endParaRPr lang="en-US" sz="25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66</a:t>
            </a:fld>
            <a:endParaRPr lang="en-US" sz="900">
              <a:solidFill>
                <a:schemeClr val="lt1"/>
              </a:solidFill>
            </a:endParaRPr>
          </a:p>
        </p:txBody>
      </p:sp>
    </p:spTree>
    <p:extLst>
      <p:ext uri="{BB962C8B-B14F-4D97-AF65-F5344CB8AC3E}">
        <p14:creationId xmlns:p14="http://schemas.microsoft.com/office/powerpoint/2010/main" val="34813010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1" y="450574"/>
            <a:ext cx="10977033" cy="5700844"/>
          </a:xfrm>
        </p:spPr>
        <p:txBody>
          <a:bodyPr/>
          <a:lstStyle/>
          <a:p>
            <a:pPr marL="444500" indent="-342900">
              <a:buFont typeface="+mj-lt"/>
              <a:buAutoNum type="arabicPeriod" startAt="5"/>
            </a:pPr>
            <a:r>
              <a:rPr lang="en-US" sz="2600" dirty="0">
                <a:latin typeface="Calibri" panose="020F0502020204030204" pitchFamily="34" charset="0"/>
                <a:cs typeface="Calibri" panose="020F0502020204030204" pitchFamily="34" charset="0"/>
              </a:rPr>
              <a:t>News Schema Model</a:t>
            </a:r>
          </a:p>
          <a:p>
            <a:pPr marL="931418" lvl="1" indent="-342900"/>
            <a:r>
              <a:rPr lang="en-US" sz="2600" dirty="0">
                <a:latin typeface="Calibri" panose="020F0502020204030204" pitchFamily="34" charset="0"/>
                <a:cs typeface="Calibri" panose="020F0502020204030204" pitchFamily="34" charset="0"/>
              </a:rPr>
              <a:t>The system uses a </a:t>
            </a:r>
            <a:r>
              <a:rPr lang="en-US" sz="2600" b="1" dirty="0">
                <a:latin typeface="Calibri" panose="020F0502020204030204" pitchFamily="34" charset="0"/>
                <a:cs typeface="Calibri" panose="020F0502020204030204" pitchFamily="34" charset="0"/>
              </a:rPr>
              <a:t>general model</a:t>
            </a:r>
            <a:r>
              <a:rPr lang="en-US" sz="2600" dirty="0">
                <a:latin typeface="Calibri" panose="020F0502020204030204" pitchFamily="34" charset="0"/>
                <a:cs typeface="Calibri" panose="020F0502020204030204" pitchFamily="34" charset="0"/>
              </a:rPr>
              <a:t> to understand the predicted structure of texts. </a:t>
            </a:r>
          </a:p>
          <a:p>
            <a:pPr marL="931418" lvl="1" indent="-342900"/>
            <a:r>
              <a:rPr lang="en-US" sz="2600" dirty="0">
                <a:latin typeface="Calibri" panose="020F0502020204030204" pitchFamily="34" charset="0"/>
                <a:cs typeface="Calibri" panose="020F0502020204030204" pitchFamily="34" charset="0"/>
              </a:rPr>
              <a:t>a schema consisting of different components like </a:t>
            </a:r>
            <a:r>
              <a:rPr lang="en-US" sz="2600" b="1" dirty="0">
                <a:latin typeface="Calibri" panose="020F0502020204030204" pitchFamily="34" charset="0"/>
                <a:cs typeface="Calibri" panose="020F0502020204030204" pitchFamily="34" charset="0"/>
              </a:rPr>
              <a:t>Circumstance</a:t>
            </a: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Consequence</a:t>
            </a: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Credentials</a:t>
            </a:r>
          </a:p>
          <a:p>
            <a:pPr marL="931418" lvl="1" indent="-342900"/>
            <a:r>
              <a:rPr lang="en-US" sz="2600" dirty="0">
                <a:latin typeface="Calibri" panose="020F0502020204030204" pitchFamily="34" charset="0"/>
                <a:cs typeface="Calibri" panose="020F0502020204030204" pitchFamily="34" charset="0"/>
              </a:rPr>
              <a:t>for example, if it’s about </a:t>
            </a:r>
            <a:r>
              <a:rPr lang="en-US" sz="2600" b="1" dirty="0">
                <a:latin typeface="Calibri" panose="020F0502020204030204" pitchFamily="34" charset="0"/>
                <a:cs typeface="Calibri" panose="020F0502020204030204" pitchFamily="34" charset="0"/>
              </a:rPr>
              <a:t>future activities</a:t>
            </a:r>
            <a:r>
              <a:rPr lang="en-US" sz="2600" dirty="0">
                <a:latin typeface="Calibri" panose="020F0502020204030204" pitchFamily="34" charset="0"/>
                <a:cs typeface="Calibri" panose="020F0502020204030204" pitchFamily="34" charset="0"/>
              </a:rPr>
              <a:t>, terms related to </a:t>
            </a:r>
            <a:r>
              <a:rPr lang="en-US" sz="2600" b="1" dirty="0">
                <a:latin typeface="Calibri" panose="020F0502020204030204" pitchFamily="34" charset="0"/>
                <a:cs typeface="Calibri" panose="020F0502020204030204" pitchFamily="34" charset="0"/>
              </a:rPr>
              <a:t>Expectations</a:t>
            </a:r>
            <a:r>
              <a:rPr lang="en-US" sz="2600" dirty="0">
                <a:latin typeface="Calibri" panose="020F0502020204030204" pitchFamily="34" charset="0"/>
                <a:cs typeface="Calibri" panose="020F0502020204030204" pitchFamily="34" charset="0"/>
              </a:rPr>
              <a:t> would be weighted higher, making the search more relevant to the user.</a:t>
            </a:r>
          </a:p>
          <a:p>
            <a:pPr marL="444500" indent="-342900">
              <a:buFont typeface="+mj-lt"/>
              <a:buAutoNum type="arabicPeriod" startAt="5"/>
            </a:pPr>
            <a:r>
              <a:rPr lang="en-US" sz="2600" dirty="0">
                <a:latin typeface="Calibri" panose="020F0502020204030204" pitchFamily="34" charset="0"/>
                <a:cs typeface="Calibri" panose="020F0502020204030204" pitchFamily="34" charset="0"/>
              </a:rPr>
              <a:t> Classifying Intent &amp; Identifying Topical Statements</a:t>
            </a:r>
          </a:p>
          <a:p>
            <a:pPr marL="1045718" lvl="1" indent="-457200"/>
            <a:r>
              <a:rPr lang="en-US" sz="2600" dirty="0">
                <a:latin typeface="Calibri" panose="020F0502020204030204" pitchFamily="34" charset="0"/>
                <a:cs typeface="Calibri" panose="020F0502020204030204" pitchFamily="34" charset="0"/>
              </a:rPr>
              <a:t>The system classifies the </a:t>
            </a:r>
            <a:r>
              <a:rPr lang="en-US" sz="2600" b="1" dirty="0">
                <a:latin typeface="Calibri" panose="020F0502020204030204" pitchFamily="34" charset="0"/>
                <a:cs typeface="Calibri" panose="020F0502020204030204" pitchFamily="34" charset="0"/>
              </a:rPr>
              <a:t>intent</a:t>
            </a:r>
            <a:r>
              <a:rPr lang="en-US" sz="2600" dirty="0">
                <a:latin typeface="Calibri" panose="020F0502020204030204" pitchFamily="34" charset="0"/>
                <a:cs typeface="Calibri" panose="020F0502020204030204" pitchFamily="34" charset="0"/>
              </a:rPr>
              <a:t> of the terms (whether they are part of a specific action, event, or concept  - </a:t>
            </a:r>
            <a:r>
              <a:rPr lang="en-US" sz="2600" b="1" dirty="0">
                <a:latin typeface="Calibri" panose="020F0502020204030204" pitchFamily="34" charset="0"/>
                <a:cs typeface="Calibri" panose="020F0502020204030204" pitchFamily="34" charset="0"/>
              </a:rPr>
              <a:t>Predictive and Evaluative</a:t>
            </a:r>
            <a:r>
              <a:rPr lang="en-US" sz="2600" dirty="0">
                <a:latin typeface="Calibri" panose="020F0502020204030204" pitchFamily="34" charset="0"/>
                <a:cs typeface="Calibri" panose="020F0502020204030204" pitchFamily="34" charset="0"/>
              </a:rPr>
              <a:t>) and identifies the </a:t>
            </a:r>
            <a:r>
              <a:rPr lang="en-US" sz="2600" b="1" dirty="0">
                <a:latin typeface="Calibri" panose="020F0502020204030204" pitchFamily="34" charset="0"/>
                <a:cs typeface="Calibri" panose="020F0502020204030204" pitchFamily="34" charset="0"/>
              </a:rPr>
              <a:t>topical statements</a:t>
            </a:r>
            <a:r>
              <a:rPr lang="en-US" sz="2600" dirty="0">
                <a:latin typeface="Calibri" panose="020F0502020204030204" pitchFamily="34" charset="0"/>
                <a:cs typeface="Calibri" panose="020F0502020204030204" pitchFamily="34" charset="0"/>
              </a:rPr>
              <a:t> (main ideas or themes) within the text.</a:t>
            </a:r>
          </a:p>
          <a:p>
            <a:pPr marL="444500" indent="-342900">
              <a:buFont typeface="+mj-lt"/>
              <a:buAutoNum type="arabicPeriod" startAt="5"/>
            </a:pP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67</a:t>
            </a:fld>
            <a:endParaRPr lang="en-US" sz="900">
              <a:solidFill>
                <a:schemeClr val="lt1"/>
              </a:solidFill>
            </a:endParaRPr>
          </a:p>
        </p:txBody>
      </p:sp>
    </p:spTree>
    <p:extLst>
      <p:ext uri="{BB962C8B-B14F-4D97-AF65-F5344CB8AC3E}">
        <p14:creationId xmlns:p14="http://schemas.microsoft.com/office/powerpoint/2010/main" val="9058046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1" y="410817"/>
            <a:ext cx="10977033" cy="5740601"/>
          </a:xfrm>
        </p:spPr>
        <p:txBody>
          <a:bodyPr/>
          <a:lstStyle/>
          <a:p>
            <a:pPr marL="444500" indent="-342900">
              <a:buFont typeface="+mj-lt"/>
              <a:buAutoNum type="arabicPeriod" startAt="7"/>
            </a:pPr>
            <a:r>
              <a:rPr lang="en-US" sz="2600" dirty="0">
                <a:latin typeface="Calibri" panose="020F0502020204030204" pitchFamily="34" charset="0"/>
                <a:cs typeface="Calibri" panose="020F0502020204030204" pitchFamily="34" charset="0"/>
              </a:rPr>
              <a:t>Identifying Relationships Between Concepts</a:t>
            </a:r>
          </a:p>
          <a:p>
            <a:pPr marL="931418" lvl="1" indent="-342900"/>
            <a:r>
              <a:rPr lang="en-US" sz="2600" dirty="0">
                <a:latin typeface="Calibri" panose="020F0502020204030204" pitchFamily="34" charset="0"/>
                <a:cs typeface="Calibri" panose="020F0502020204030204" pitchFamily="34" charset="0"/>
              </a:rPr>
              <a:t>identifies the </a:t>
            </a:r>
            <a:r>
              <a:rPr lang="en-US" sz="2600" b="1" dirty="0">
                <a:latin typeface="Calibri" panose="020F0502020204030204" pitchFamily="34" charset="0"/>
                <a:cs typeface="Calibri" panose="020F0502020204030204" pitchFamily="34" charset="0"/>
              </a:rPr>
              <a:t>relationships</a:t>
            </a:r>
            <a:r>
              <a:rPr lang="en-US" sz="2600" dirty="0">
                <a:latin typeface="Calibri" panose="020F0502020204030204" pitchFamily="34" charset="0"/>
                <a:cs typeface="Calibri" panose="020F0502020204030204" pitchFamily="34" charset="0"/>
              </a:rPr>
              <a:t> between different topics , These relationships are critical because they help understand the cause-and-effect</a:t>
            </a:r>
          </a:p>
          <a:p>
            <a:pPr marL="931418" lvl="1" indent="-342900"/>
            <a:r>
              <a:rPr lang="en-US" sz="2600" dirty="0">
                <a:latin typeface="Calibri" panose="020F0502020204030204" pitchFamily="34" charset="0"/>
                <a:cs typeface="Calibri" panose="020F0502020204030204" pitchFamily="34" charset="0"/>
              </a:rPr>
              <a:t>For example, it might identify two topics: </a:t>
            </a:r>
            <a:r>
              <a:rPr lang="en-US" sz="2600" b="1" dirty="0">
                <a:latin typeface="Calibri" panose="020F0502020204030204" pitchFamily="34" charset="0"/>
                <a:cs typeface="Calibri" panose="020F0502020204030204" pitchFamily="34" charset="0"/>
              </a:rPr>
              <a:t>“national elections”</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“guerrilla warfare”</a:t>
            </a:r>
            <a:r>
              <a:rPr lang="en-US" sz="2600" dirty="0">
                <a:latin typeface="Calibri" panose="020F0502020204030204" pitchFamily="34" charset="0"/>
                <a:cs typeface="Calibri" panose="020F0502020204030204" pitchFamily="34" charset="0"/>
              </a:rPr>
              <a:t>, and the system could determine whether one </a:t>
            </a:r>
            <a:r>
              <a:rPr lang="en-US" sz="2600" b="1" dirty="0">
                <a:latin typeface="Calibri" panose="020F0502020204030204" pitchFamily="34" charset="0"/>
                <a:cs typeface="Calibri" panose="020F0502020204030204" pitchFamily="34" charset="0"/>
              </a:rPr>
              <a:t>caused</a:t>
            </a:r>
            <a:r>
              <a:rPr lang="en-US" sz="2600" dirty="0">
                <a:latin typeface="Calibri" panose="020F0502020204030204" pitchFamily="34" charset="0"/>
                <a:cs typeface="Calibri" panose="020F0502020204030204" pitchFamily="34" charset="0"/>
              </a:rPr>
              <a:t> the other.</a:t>
            </a:r>
          </a:p>
          <a:p>
            <a:pPr marL="615950" indent="-514350">
              <a:buFont typeface="+mj-lt"/>
              <a:buAutoNum type="arabicPeriod" startAt="9"/>
            </a:pPr>
            <a:r>
              <a:rPr lang="en-US" sz="2600" dirty="0">
                <a:latin typeface="Calibri" panose="020F0502020204030204" pitchFamily="34" charset="0"/>
                <a:cs typeface="Calibri" panose="020F0502020204030204" pitchFamily="34" charset="0"/>
              </a:rPr>
              <a:t>Final Data Structures and Retrieval</a:t>
            </a:r>
          </a:p>
          <a:p>
            <a:pPr marL="1102868" lvl="1" indent="-514350"/>
            <a:r>
              <a:rPr lang="en-US" sz="2600" dirty="0">
                <a:latin typeface="Calibri" panose="020F0502020204030204" pitchFamily="34" charset="0"/>
                <a:cs typeface="Calibri" panose="020F0502020204030204" pitchFamily="34" charset="0"/>
              </a:rPr>
              <a:t>After identifying and structuring the relationships and semantic information, the NLP system stores this additional data in </a:t>
            </a:r>
            <a:r>
              <a:rPr lang="en-US" sz="2600" b="1" dirty="0">
                <a:latin typeface="Calibri" panose="020F0502020204030204" pitchFamily="34" charset="0"/>
                <a:cs typeface="Calibri" panose="020F0502020204030204" pitchFamily="34" charset="0"/>
              </a:rPr>
              <a:t>data structures</a:t>
            </a:r>
            <a:r>
              <a:rPr lang="en-US" sz="2600" dirty="0">
                <a:latin typeface="Calibri" panose="020F0502020204030204" pitchFamily="34" charset="0"/>
                <a:cs typeface="Calibri" panose="020F0502020204030204" pitchFamily="34" charset="0"/>
              </a:rPr>
              <a:t> associated with each document.</a:t>
            </a:r>
          </a:p>
          <a:p>
            <a:pPr marL="444500" indent="-342900">
              <a:buFont typeface="+mj-lt"/>
              <a:buAutoNum type="arabicPeriod" startAt="9"/>
            </a:pP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68</a:t>
            </a:fld>
            <a:endParaRPr lang="en-US" sz="900">
              <a:solidFill>
                <a:schemeClr val="lt1"/>
              </a:solidFill>
            </a:endParaRPr>
          </a:p>
        </p:txBody>
      </p:sp>
    </p:spTree>
    <p:extLst>
      <p:ext uri="{BB962C8B-B14F-4D97-AF65-F5344CB8AC3E}">
        <p14:creationId xmlns:p14="http://schemas.microsoft.com/office/powerpoint/2010/main" val="9243931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1" y="410817"/>
            <a:ext cx="10977033" cy="5740601"/>
          </a:xfrm>
        </p:spPr>
        <p:txBody>
          <a:bodyPr/>
          <a:lstStyle/>
          <a:p>
            <a:pPr marL="444500" indent="-342900">
              <a:buFont typeface="+mj-lt"/>
              <a:buAutoNum type="arabicPeriod" startAt="8"/>
            </a:pPr>
            <a:r>
              <a:rPr lang="en-US" sz="2600" dirty="0">
                <a:latin typeface="Calibri" panose="020F0502020204030204" pitchFamily="34" charset="0"/>
                <a:cs typeface="Calibri" panose="020F0502020204030204" pitchFamily="34" charset="0"/>
              </a:rPr>
              <a:t>Relationship Weighting</a:t>
            </a:r>
          </a:p>
          <a:p>
            <a:pPr marL="931418" lvl="1" indent="-342900"/>
            <a:r>
              <a:rPr lang="en-US" sz="2600" dirty="0">
                <a:latin typeface="Calibri" panose="020F0502020204030204" pitchFamily="34" charset="0"/>
                <a:cs typeface="Calibri" panose="020F0502020204030204" pitchFamily="34" charset="0"/>
              </a:rPr>
              <a:t>the system assigns </a:t>
            </a:r>
            <a:r>
              <a:rPr lang="en-US" sz="2600" b="1" dirty="0">
                <a:latin typeface="Calibri" panose="020F0502020204030204" pitchFamily="34" charset="0"/>
                <a:cs typeface="Calibri" panose="020F0502020204030204" pitchFamily="34" charset="0"/>
              </a:rPr>
              <a:t>weights</a:t>
            </a:r>
            <a:r>
              <a:rPr lang="en-US" sz="2600" dirty="0">
                <a:latin typeface="Calibri" panose="020F0502020204030204" pitchFamily="34" charset="0"/>
                <a:cs typeface="Calibri" panose="020F0502020204030204" pitchFamily="34" charset="0"/>
              </a:rPr>
              <a:t> to these relationships. A typical relationship is expressed as a </a:t>
            </a:r>
            <a:r>
              <a:rPr lang="en-US" sz="2600" b="1" dirty="0">
                <a:latin typeface="Calibri" panose="020F0502020204030204" pitchFamily="34" charset="0"/>
                <a:cs typeface="Calibri" panose="020F0502020204030204" pitchFamily="34" charset="0"/>
              </a:rPr>
              <a:t>triple</a:t>
            </a:r>
          </a:p>
          <a:p>
            <a:pPr marL="931418" lvl="1" indent="-342900"/>
            <a:r>
              <a:rPr lang="en-US" sz="2600" dirty="0">
                <a:latin typeface="Calibri" panose="020F0502020204030204" pitchFamily="34" charset="0"/>
                <a:cs typeface="Calibri" panose="020F0502020204030204" pitchFamily="34" charset="0"/>
              </a:rPr>
              <a:t>for example, "Concept 1" </a:t>
            </a:r>
            <a:r>
              <a:rPr lang="en-US" sz="2600" b="1" dirty="0">
                <a:latin typeface="Calibri" panose="020F0502020204030204" pitchFamily="34" charset="0"/>
                <a:cs typeface="Calibri" panose="020F0502020204030204" pitchFamily="34" charset="0"/>
              </a:rPr>
              <a:t>(relationship)</a:t>
            </a:r>
            <a:r>
              <a:rPr lang="en-US" sz="2600" dirty="0">
                <a:latin typeface="Calibri" panose="020F0502020204030204" pitchFamily="34" charset="0"/>
                <a:cs typeface="Calibri" panose="020F0502020204030204" pitchFamily="34" charset="0"/>
              </a:rPr>
              <a:t> "Concept 2". </a:t>
            </a:r>
            <a:endParaRPr lang="en-US" sz="2600" b="1" dirty="0">
              <a:latin typeface="Calibri" panose="020F0502020204030204" pitchFamily="34" charset="0"/>
              <a:cs typeface="Calibri" panose="020F0502020204030204" pitchFamily="34" charset="0"/>
            </a:endParaRPr>
          </a:p>
          <a:p>
            <a:pPr marL="931418" lvl="1" indent="-342900"/>
            <a:r>
              <a:rPr lang="en-US" sz="2600" b="1" dirty="0">
                <a:latin typeface="Calibri" panose="020F0502020204030204" pitchFamily="34" charset="0"/>
                <a:cs typeface="Calibri" panose="020F0502020204030204" pitchFamily="34" charset="0"/>
              </a:rPr>
              <a:t>Statistical data </a:t>
            </a:r>
            <a:r>
              <a:rPr lang="en-US" sz="2600" dirty="0">
                <a:latin typeface="Calibri" panose="020F0502020204030204" pitchFamily="34" charset="0"/>
                <a:cs typeface="Calibri" panose="020F0502020204030204" pitchFamily="34" charset="0"/>
              </a:rPr>
              <a:t>about how often certain relationships appear in texts.</a:t>
            </a:r>
          </a:p>
          <a:p>
            <a:pPr marL="931418" lvl="1" indent="-342900"/>
            <a:r>
              <a:rPr lang="en-US" sz="2600" b="1" dirty="0">
                <a:latin typeface="Calibri" panose="020F0502020204030204" pitchFamily="34" charset="0"/>
                <a:cs typeface="Calibri" panose="020F0502020204030204" pitchFamily="34" charset="0"/>
              </a:rPr>
              <a:t>The words </a:t>
            </a:r>
            <a:r>
              <a:rPr lang="en-US" sz="2600" dirty="0">
                <a:latin typeface="Calibri" panose="020F0502020204030204" pitchFamily="34" charset="0"/>
                <a:cs typeface="Calibri" panose="020F0502020204030204" pitchFamily="34" charset="0"/>
              </a:rPr>
              <a:t>used in the relationship — for example, active verbs (e.g., “caused”) would likely receive higher weight than passive verbs (e.g., “was caused by”).</a:t>
            </a:r>
          </a:p>
          <a:p>
            <a:pPr marL="931418" lvl="1" indent="-342900"/>
            <a:r>
              <a:rPr lang="en-US" sz="2600" dirty="0">
                <a:latin typeface="Calibri" panose="020F0502020204030204" pitchFamily="34" charset="0"/>
                <a:cs typeface="Calibri" panose="020F0502020204030204" pitchFamily="34" charset="0"/>
              </a:rPr>
              <a:t>The strength of the relationship based on </a:t>
            </a:r>
            <a:r>
              <a:rPr lang="en-US" sz="2600" b="1" dirty="0">
                <a:latin typeface="Calibri" panose="020F0502020204030204" pitchFamily="34" charset="0"/>
                <a:cs typeface="Calibri" panose="020F0502020204030204" pitchFamily="34" charset="0"/>
              </a:rPr>
              <a:t>context</a:t>
            </a:r>
            <a:r>
              <a:rPr lang="en-US" sz="2600" dirty="0">
                <a:latin typeface="Calibri" panose="020F0502020204030204" pitchFamily="34" charset="0"/>
                <a:cs typeface="Calibri" panose="020F0502020204030204" pitchFamily="34" charset="0"/>
              </a:rPr>
              <a:t> (i.e., how strongly the relationship is expressed in the text).</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69</a:t>
            </a:fld>
            <a:endParaRPr lang="en-US" sz="900">
              <a:solidFill>
                <a:schemeClr val="lt1"/>
              </a:solidFill>
            </a:endParaRPr>
          </a:p>
        </p:txBody>
      </p:sp>
    </p:spTree>
    <p:extLst>
      <p:ext uri="{BB962C8B-B14F-4D97-AF65-F5344CB8AC3E}">
        <p14:creationId xmlns:p14="http://schemas.microsoft.com/office/powerpoint/2010/main" val="186422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EBDE3B-63F7-4480-AF4B-7BFCB59EDCAD}"/>
              </a:ext>
            </a:extLst>
          </p:cNvPr>
          <p:cNvSpPr>
            <a:spLocks noGrp="1"/>
          </p:cNvSpPr>
          <p:nvPr>
            <p:ph type="title"/>
          </p:nvPr>
        </p:nvSpPr>
        <p:spPr/>
        <p:txBody>
          <a:bodyPr/>
          <a:lstStyle/>
          <a:p>
            <a:r>
              <a:rPr lang="en-US" dirty="0"/>
              <a:t>Summary</a:t>
            </a:r>
          </a:p>
        </p:txBody>
      </p:sp>
      <p:sp>
        <p:nvSpPr>
          <p:cNvPr id="5" name="Slide Number Placeholder 4">
            <a:extLst>
              <a:ext uri="{FF2B5EF4-FFF2-40B4-BE49-F238E27FC236}">
                <a16:creationId xmlns:a16="http://schemas.microsoft.com/office/drawing/2014/main" id="{644690DD-E320-4835-8B55-47076EDDD7AD}"/>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a:t>
            </a:fld>
            <a:endParaRPr lang="en-US" sz="900">
              <a:solidFill>
                <a:schemeClr val="lt1"/>
              </a:solidFill>
            </a:endParaRPr>
          </a:p>
        </p:txBody>
      </p:sp>
      <p:pic>
        <p:nvPicPr>
          <p:cNvPr id="8" name="table">
            <a:extLst>
              <a:ext uri="{FF2B5EF4-FFF2-40B4-BE49-F238E27FC236}">
                <a16:creationId xmlns:a16="http://schemas.microsoft.com/office/drawing/2014/main" id="{F32945E8-2B72-449F-87E4-14036F43A301}"/>
              </a:ext>
            </a:extLst>
          </p:cNvPr>
          <p:cNvPicPr>
            <a:picLocks noChangeAspect="1"/>
          </p:cNvPicPr>
          <p:nvPr/>
        </p:nvPicPr>
        <p:blipFill>
          <a:blip r:embed="rId2"/>
          <a:stretch>
            <a:fillRect/>
          </a:stretch>
        </p:blipFill>
        <p:spPr>
          <a:xfrm>
            <a:off x="625725" y="1441450"/>
            <a:ext cx="10829675" cy="3872672"/>
          </a:xfrm>
          <a:prstGeom prst="rect">
            <a:avLst/>
          </a:prstGeom>
        </p:spPr>
      </p:pic>
    </p:spTree>
    <p:extLst>
      <p:ext uri="{BB962C8B-B14F-4D97-AF65-F5344CB8AC3E}">
        <p14:creationId xmlns:p14="http://schemas.microsoft.com/office/powerpoint/2010/main" val="28166500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112713"/>
            <a:ext cx="10972800" cy="593869"/>
          </a:xfrm>
        </p:spPr>
        <p:txBody>
          <a:bodyPr/>
          <a:lstStyle/>
          <a:p>
            <a:pPr algn="ctr"/>
            <a:r>
              <a:rPr lang="en-US" dirty="0"/>
              <a:t>Natural Language Processing</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70</a:t>
            </a:fld>
            <a:endParaRPr lang="en-US" sz="900">
              <a:solidFill>
                <a:schemeClr val="lt1"/>
              </a:solidFill>
            </a:endParaRPr>
          </a:p>
        </p:txBody>
      </p:sp>
      <p:graphicFrame>
        <p:nvGraphicFramePr>
          <p:cNvPr id="7" name="Table 6">
            <a:extLst>
              <a:ext uri="{FF2B5EF4-FFF2-40B4-BE49-F238E27FC236}">
                <a16:creationId xmlns:a16="http://schemas.microsoft.com/office/drawing/2014/main" id="{ED38CA56-3B71-43E9-9F3E-C9768A44B31D}"/>
              </a:ext>
            </a:extLst>
          </p:cNvPr>
          <p:cNvGraphicFramePr>
            <a:graphicFrameLocks noGrp="1"/>
          </p:cNvGraphicFramePr>
          <p:nvPr>
            <p:extLst>
              <p:ext uri="{D42A27DB-BD31-4B8C-83A1-F6EECF244321}">
                <p14:modId xmlns:p14="http://schemas.microsoft.com/office/powerpoint/2010/main" val="4018745682"/>
              </p:ext>
            </p:extLst>
          </p:nvPr>
        </p:nvGraphicFramePr>
        <p:xfrm>
          <a:off x="482600" y="816457"/>
          <a:ext cx="10972800" cy="5876784"/>
        </p:xfrm>
        <a:graphic>
          <a:graphicData uri="http://schemas.openxmlformats.org/drawingml/2006/table">
            <a:tbl>
              <a:tblPr/>
              <a:tblGrid>
                <a:gridCol w="1213678">
                  <a:extLst>
                    <a:ext uri="{9D8B030D-6E8A-4147-A177-3AD203B41FA5}">
                      <a16:colId xmlns:a16="http://schemas.microsoft.com/office/drawing/2014/main" val="3891440992"/>
                    </a:ext>
                  </a:extLst>
                </a:gridCol>
                <a:gridCol w="3803374">
                  <a:extLst>
                    <a:ext uri="{9D8B030D-6E8A-4147-A177-3AD203B41FA5}">
                      <a16:colId xmlns:a16="http://schemas.microsoft.com/office/drawing/2014/main" val="3630902862"/>
                    </a:ext>
                  </a:extLst>
                </a:gridCol>
                <a:gridCol w="5955748">
                  <a:extLst>
                    <a:ext uri="{9D8B030D-6E8A-4147-A177-3AD203B41FA5}">
                      <a16:colId xmlns:a16="http://schemas.microsoft.com/office/drawing/2014/main" val="3992325251"/>
                    </a:ext>
                  </a:extLst>
                </a:gridCol>
              </a:tblGrid>
              <a:tr h="283495">
                <a:tc>
                  <a:txBody>
                    <a:bodyPr/>
                    <a:lstStyle/>
                    <a:p>
                      <a:pPr algn="l"/>
                      <a:r>
                        <a:rPr lang="en-US" sz="2000" dirty="0">
                          <a:latin typeface="Calibri" panose="020F0502020204030204" pitchFamily="34" charset="0"/>
                          <a:cs typeface="Calibri" panose="020F0502020204030204" pitchFamily="34" charset="0"/>
                        </a:rPr>
                        <a:t>Step No.</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Step Name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Purpose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60425007"/>
                  </a:ext>
                </a:extLst>
              </a:tr>
              <a:tr h="501568">
                <a:tc>
                  <a:txBody>
                    <a:bodyPr/>
                    <a:lstStyle/>
                    <a:p>
                      <a:pPr algn="l"/>
                      <a:r>
                        <a:rPr lang="en-US" sz="2000" dirty="0">
                          <a:latin typeface="Calibri" panose="020F0502020204030204" pitchFamily="34" charset="0"/>
                          <a:cs typeface="Calibri" panose="020F0502020204030204" pitchFamily="34" charset="0"/>
                        </a:rPr>
                        <a:t>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Lexical Analysis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Preprocessing: word forms, tense, plurality</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74058211"/>
                  </a:ext>
                </a:extLst>
              </a:tr>
              <a:tr h="283495">
                <a:tc>
                  <a:txBody>
                    <a:bodyPr/>
                    <a:lstStyle/>
                    <a:p>
                      <a:pPr algn="l"/>
                      <a:r>
                        <a:rPr lang="en-US" sz="2000">
                          <a:latin typeface="Calibri" panose="020F0502020204030204" pitchFamily="34" charset="0"/>
                          <a:cs typeface="Calibri" panose="020F0502020204030204" pitchFamily="34" charset="0"/>
                        </a:rPr>
                        <a:t>2</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a:latin typeface="Calibri" panose="020F0502020204030204" pitchFamily="34" charset="0"/>
                          <a:cs typeface="Calibri" panose="020F0502020204030204" pitchFamily="34" charset="0"/>
                        </a:rPr>
                        <a:t>Generation of Term Phrases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Identify basic important terms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05024294"/>
                  </a:ext>
                </a:extLst>
              </a:tr>
              <a:tr h="501568">
                <a:tc>
                  <a:txBody>
                    <a:bodyPr/>
                    <a:lstStyle/>
                    <a:p>
                      <a:pPr algn="l"/>
                      <a:r>
                        <a:rPr lang="en-US" sz="2000">
                          <a:latin typeface="Calibri" panose="020F0502020204030204" pitchFamily="34" charset="0"/>
                          <a:cs typeface="Calibri" panose="020F0502020204030204" pitchFamily="34" charset="0"/>
                        </a:rPr>
                        <a:t>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a:latin typeface="Calibri" panose="020F0502020204030204" pitchFamily="34" charset="0"/>
                          <a:cs typeface="Calibri" panose="020F0502020204030204" pitchFamily="34" charset="0"/>
                        </a:rPr>
                        <a:t>Mapping to Subject Codes (LDOCE)</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Assign semantic categories to terms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52894804"/>
                  </a:ext>
                </a:extLst>
              </a:tr>
              <a:tr h="719640">
                <a:tc>
                  <a:txBody>
                    <a:bodyPr/>
                    <a:lstStyle/>
                    <a:p>
                      <a:pPr algn="l"/>
                      <a:r>
                        <a:rPr lang="en-US" sz="2000">
                          <a:latin typeface="Calibri" panose="020F0502020204030204" pitchFamily="34" charset="0"/>
                          <a:cs typeface="Calibri" panose="020F0502020204030204" pitchFamily="34" charset="0"/>
                        </a:rPr>
                        <a:t>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a:latin typeface="Calibri" panose="020F0502020204030204" pitchFamily="34" charset="0"/>
                          <a:cs typeface="Calibri" panose="020F0502020204030204" pitchFamily="34" charset="0"/>
                        </a:rPr>
                        <a:t>Text Structuring</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Organize text into logical sections (Evaluation, Main Event, Expectation, etc.)</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24606671"/>
                  </a:ext>
                </a:extLst>
              </a:tr>
              <a:tr h="719640">
                <a:tc>
                  <a:txBody>
                    <a:bodyPr/>
                    <a:lstStyle/>
                    <a:p>
                      <a:pPr algn="l"/>
                      <a:r>
                        <a:rPr lang="en-US" sz="2000">
                          <a:latin typeface="Calibri" panose="020F0502020204030204" pitchFamily="34" charset="0"/>
                          <a:cs typeface="Calibri" panose="020F0502020204030204" pitchFamily="34" charset="0"/>
                        </a:rPr>
                        <a:t>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a:latin typeface="Calibri" panose="020F0502020204030204" pitchFamily="34" charset="0"/>
                          <a:cs typeface="Calibri" panose="020F0502020204030204" pitchFamily="34" charset="0"/>
                        </a:rPr>
                        <a:t>Topic Statement Identification</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Find main ideas and their semantic attributes (time frame: past, present, future)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287957100"/>
                  </a:ext>
                </a:extLst>
              </a:tr>
              <a:tr h="719640">
                <a:tc>
                  <a:txBody>
                    <a:bodyPr/>
                    <a:lstStyle/>
                    <a:p>
                      <a:pPr algn="l"/>
                      <a:r>
                        <a:rPr lang="en-US" sz="2000">
                          <a:latin typeface="Calibri" panose="020F0502020204030204" pitchFamily="34" charset="0"/>
                          <a:cs typeface="Calibri" panose="020F0502020204030204" pitchFamily="34" charset="0"/>
                        </a:rPr>
                        <a:t>6</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Assign News Schema Components</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Assign sentences to categories like Circumstance, Consequence, Lead</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22511533"/>
                  </a:ext>
                </a:extLst>
              </a:tr>
              <a:tr h="501568">
                <a:tc>
                  <a:txBody>
                    <a:bodyPr/>
                    <a:lstStyle/>
                    <a:p>
                      <a:pPr algn="l"/>
                      <a:r>
                        <a:rPr lang="en-US" sz="2000">
                          <a:latin typeface="Calibri" panose="020F0502020204030204" pitchFamily="34" charset="0"/>
                          <a:cs typeface="Calibri" panose="020F0502020204030204" pitchFamily="34" charset="0"/>
                        </a:rPr>
                        <a:t>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a:latin typeface="Calibri" panose="020F0502020204030204" pitchFamily="34" charset="0"/>
                          <a:cs typeface="Calibri" panose="020F0502020204030204" pitchFamily="34" charset="0"/>
                        </a:rPr>
                        <a:t>Concept Relationship Detection</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Identify how different topics/concepts relate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119356707"/>
                  </a:ext>
                </a:extLst>
              </a:tr>
              <a:tr h="719640">
                <a:tc>
                  <a:txBody>
                    <a:bodyPr/>
                    <a:lstStyle/>
                    <a:p>
                      <a:pPr algn="l"/>
                      <a:r>
                        <a:rPr lang="en-US" sz="2000">
                          <a:latin typeface="Calibri" panose="020F0502020204030204" pitchFamily="34" charset="0"/>
                          <a:cs typeface="Calibri" panose="020F0502020204030204" pitchFamily="34" charset="0"/>
                        </a:rPr>
                        <a:t>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a:latin typeface="Calibri" panose="020F0502020204030204" pitchFamily="34" charset="0"/>
                          <a:cs typeface="Calibri" panose="020F0502020204030204" pitchFamily="34" charset="0"/>
                        </a:rPr>
                        <a:t>Relationship Weighting</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Assign importance to relationships (e.g., active verbs weighted higher)</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988589085"/>
                  </a:ext>
                </a:extLst>
              </a:tr>
              <a:tr h="501568">
                <a:tc>
                  <a:txBody>
                    <a:bodyPr/>
                    <a:lstStyle/>
                    <a:p>
                      <a:pPr algn="l"/>
                      <a:r>
                        <a:rPr lang="en-US" sz="2000" dirty="0">
                          <a:latin typeface="Calibri" panose="020F0502020204030204" pitchFamily="34" charset="0"/>
                          <a:cs typeface="Calibri" panose="020F0502020204030204" pitchFamily="34" charset="0"/>
                        </a:rPr>
                        <a:t>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Storage for Retrieval</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a:r>
                        <a:rPr lang="en-US" sz="2000" dirty="0">
                          <a:latin typeface="Calibri" panose="020F0502020204030204" pitchFamily="34" charset="0"/>
                          <a:cs typeface="Calibri" panose="020F0502020204030204" pitchFamily="34" charset="0"/>
                        </a:rPr>
                        <a:t>Store all information to help in natural language search queries</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39620512"/>
                  </a:ext>
                </a:extLst>
              </a:tr>
            </a:tbl>
          </a:graphicData>
        </a:graphic>
      </p:graphicFrame>
    </p:spTree>
    <p:extLst>
      <p:ext uri="{BB962C8B-B14F-4D97-AF65-F5344CB8AC3E}">
        <p14:creationId xmlns:p14="http://schemas.microsoft.com/office/powerpoint/2010/main" val="31695598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Index Phrase Generation</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Represent the </a:t>
            </a:r>
            <a:r>
              <a:rPr lang="en-US" sz="2600" b="1" dirty="0">
                <a:latin typeface="Calibri" panose="020F0502020204030204" pitchFamily="34" charset="0"/>
                <a:cs typeface="Calibri" panose="020F0502020204030204" pitchFamily="34" charset="0"/>
              </a:rPr>
              <a:t>semantic meaning of documents</a:t>
            </a:r>
            <a:r>
              <a:rPr lang="en-US" sz="2600" dirty="0">
                <a:latin typeface="Calibri" panose="020F0502020204030204" pitchFamily="34" charset="0"/>
                <a:cs typeface="Calibri" panose="020F0502020204030204" pitchFamily="34" charset="0"/>
              </a:rPr>
              <a:t> by using phrases (multi-word terms) instead of single words.</a:t>
            </a:r>
          </a:p>
          <a:p>
            <a:pPr lvl="1"/>
            <a:r>
              <a:rPr lang="en-US" sz="2600" dirty="0">
                <a:latin typeface="Calibri" panose="020F0502020204030204" pitchFamily="34" charset="0"/>
                <a:cs typeface="Calibri" panose="020F0502020204030204" pitchFamily="34" charset="0"/>
              </a:rPr>
              <a:t>Single words are often too general (</a:t>
            </a:r>
            <a:r>
              <a:rPr lang="en-US" sz="2600" dirty="0" err="1">
                <a:latin typeface="Calibri" panose="020F0502020204030204" pitchFamily="34" charset="0"/>
                <a:cs typeface="Calibri" panose="020F0502020204030204" pitchFamily="34" charset="0"/>
              </a:rPr>
              <a:t>e.G.</a:t>
            </a:r>
            <a:r>
              <a:rPr lang="en-US" sz="2600" dirty="0">
                <a:latin typeface="Calibri" panose="020F0502020204030204" pitchFamily="34" charset="0"/>
                <a:cs typeface="Calibri" panose="020F0502020204030204" pitchFamily="34" charset="0"/>
              </a:rPr>
              <a:t>, "Field").</a:t>
            </a:r>
          </a:p>
          <a:p>
            <a:pPr lvl="1"/>
            <a:r>
              <a:rPr lang="en-US" sz="2600" dirty="0">
                <a:latin typeface="Calibri" panose="020F0502020204030204" pitchFamily="34" charset="0"/>
                <a:cs typeface="Calibri" panose="020F0502020204030204" pitchFamily="34" charset="0"/>
              </a:rPr>
              <a:t>Phrases like “magnetic field” or “grass field” give clearer context and improve precision.</a:t>
            </a:r>
          </a:p>
          <a:p>
            <a:pPr lvl="1"/>
            <a:r>
              <a:rPr lang="en-US" sz="2600" dirty="0">
                <a:latin typeface="Calibri" panose="020F0502020204030204" pitchFamily="34" charset="0"/>
                <a:cs typeface="Calibri" panose="020F0502020204030204" pitchFamily="34" charset="0"/>
              </a:rPr>
              <a:t>So, instead of just indexing "field", we index "magnetic field" or "grass field".</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71</a:t>
            </a:fld>
            <a:endParaRPr lang="en-US" sz="900">
              <a:solidFill>
                <a:schemeClr val="lt1"/>
              </a:solidFill>
            </a:endParaRPr>
          </a:p>
        </p:txBody>
      </p:sp>
    </p:spTree>
    <p:extLst>
      <p:ext uri="{BB962C8B-B14F-4D97-AF65-F5344CB8AC3E}">
        <p14:creationId xmlns:p14="http://schemas.microsoft.com/office/powerpoint/2010/main" val="24660504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Index Phrase Generation - </a:t>
            </a:r>
            <a:r>
              <a:rPr lang="en-US" sz="2800" dirty="0"/>
              <a:t>COHESION factor by Salton</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endParaRPr lang="en-US" dirty="0"/>
          </a:p>
          <a:p>
            <a:endParaRPr lang="en-US" dirty="0"/>
          </a:p>
          <a:p>
            <a:endParaRPr lang="en-US" dirty="0"/>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72</a:t>
            </a:fld>
            <a:endParaRPr lang="en-US" sz="900">
              <a:solidFill>
                <a:schemeClr val="lt1"/>
              </a:solidFill>
            </a:endParaRPr>
          </a:p>
        </p:txBody>
      </p:sp>
      <p:pic>
        <p:nvPicPr>
          <p:cNvPr id="6" name="Picture 5">
            <a:extLst>
              <a:ext uri="{FF2B5EF4-FFF2-40B4-BE49-F238E27FC236}">
                <a16:creationId xmlns:a16="http://schemas.microsoft.com/office/drawing/2014/main" id="{54C1A5EB-A7D2-4EF7-8218-5F79464644BF}"/>
              </a:ext>
            </a:extLst>
          </p:cNvPr>
          <p:cNvPicPr>
            <a:picLocks noChangeAspect="1"/>
          </p:cNvPicPr>
          <p:nvPr/>
        </p:nvPicPr>
        <p:blipFill>
          <a:blip r:embed="rId2"/>
          <a:stretch>
            <a:fillRect/>
          </a:stretch>
        </p:blipFill>
        <p:spPr>
          <a:xfrm>
            <a:off x="1531248" y="1464779"/>
            <a:ext cx="8566034" cy="682073"/>
          </a:xfrm>
          <a:prstGeom prst="rect">
            <a:avLst/>
          </a:prstGeom>
        </p:spPr>
      </p:pic>
      <p:sp>
        <p:nvSpPr>
          <p:cNvPr id="10" name="TextBox 9">
            <a:extLst>
              <a:ext uri="{FF2B5EF4-FFF2-40B4-BE49-F238E27FC236}">
                <a16:creationId xmlns:a16="http://schemas.microsoft.com/office/drawing/2014/main" id="{371D606A-D08C-45AC-9B09-E1B709719FE6}"/>
              </a:ext>
            </a:extLst>
          </p:cNvPr>
          <p:cNvSpPr txBox="1"/>
          <p:nvPr/>
        </p:nvSpPr>
        <p:spPr>
          <a:xfrm>
            <a:off x="702365" y="2203859"/>
            <a:ext cx="10753035" cy="2092881"/>
          </a:xfrm>
          <a:prstGeom prst="rect">
            <a:avLst/>
          </a:prstGeom>
          <a:noFill/>
        </p:spPr>
        <p:txBody>
          <a:bodyPr wrap="square">
            <a:spAutoFit/>
          </a:bodyPr>
          <a:lstStyle/>
          <a:p>
            <a:pPr marL="457200" indent="-457200">
              <a:buFont typeface="Arial" panose="020B0604020202020204" pitchFamily="34" charset="0"/>
              <a:buChar char="•"/>
            </a:pPr>
            <a:r>
              <a:rPr lang="en-US" sz="2600" b="1" dirty="0">
                <a:latin typeface="Calibri" panose="020F0502020204030204" pitchFamily="34" charset="0"/>
                <a:cs typeface="Calibri" panose="020F0502020204030204" pitchFamily="34" charset="0"/>
              </a:rPr>
              <a:t>SIZE-FACTOR</a:t>
            </a:r>
            <a:r>
              <a:rPr lang="en-US" sz="2600" dirty="0">
                <a:latin typeface="Calibri" panose="020F0502020204030204" pitchFamily="34" charset="0"/>
                <a:cs typeface="Calibri" panose="020F0502020204030204" pitchFamily="34" charset="0"/>
              </a:rPr>
              <a:t> is a normalization factor based upon the size of the vocabulary </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                        is the total frequency of co-occurrence of the pair </a:t>
            </a:r>
            <a:r>
              <a:rPr lang="en-US" sz="2600" dirty="0" err="1">
                <a:latin typeface="Calibri" panose="020F0502020204030204" pitchFamily="34" charset="0"/>
                <a:cs typeface="Calibri" panose="020F0502020204030204" pitchFamily="34" charset="0"/>
              </a:rPr>
              <a:t>Term</a:t>
            </a:r>
            <a:r>
              <a:rPr lang="en-US" sz="2600" baseline="-40000" dirty="0" err="1">
                <a:latin typeface="Calibri" panose="020F0502020204030204" pitchFamily="34" charset="0"/>
                <a:cs typeface="Calibri" panose="020F0502020204030204" pitchFamily="34" charset="0"/>
              </a:rPr>
              <a:t>k</a:t>
            </a:r>
            <a:r>
              <a:rPr lang="en-US" sz="2600" dirty="0">
                <a:latin typeface="Calibri" panose="020F0502020204030204" pitchFamily="34" charset="0"/>
                <a:cs typeface="Calibri" panose="020F0502020204030204" pitchFamily="34" charset="0"/>
              </a:rPr>
              <a:t> , </a:t>
            </a:r>
            <a:r>
              <a:rPr lang="en-US" sz="2600" dirty="0" err="1">
                <a:latin typeface="Calibri" panose="020F0502020204030204" pitchFamily="34" charset="0"/>
                <a:cs typeface="Calibri" panose="020F0502020204030204" pitchFamily="34" charset="0"/>
              </a:rPr>
              <a:t>Term</a:t>
            </a:r>
            <a:r>
              <a:rPr lang="en-US" sz="2600" baseline="-25000" dirty="0" err="1">
                <a:latin typeface="Calibri" panose="020F0502020204030204" pitchFamily="34" charset="0"/>
                <a:cs typeface="Calibri" panose="020F0502020204030204" pitchFamily="34" charset="0"/>
              </a:rPr>
              <a:t>h</a:t>
            </a:r>
            <a:r>
              <a:rPr lang="en-US" sz="2600" dirty="0">
                <a:latin typeface="Calibri" panose="020F0502020204030204" pitchFamily="34" charset="0"/>
                <a:cs typeface="Calibri" panose="020F0502020204030204" pitchFamily="34" charset="0"/>
              </a:rPr>
              <a:t> in the item collection. </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                        Total frequencies of each term individually</a:t>
            </a:r>
            <a:r>
              <a:rPr lang="en-US" sz="2600" dirty="0"/>
              <a:t>.</a:t>
            </a:r>
            <a:endParaRPr lang="en-US" sz="26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DE4B74D8-C85B-4899-A2C7-43DEB8059D84}"/>
              </a:ext>
            </a:extLst>
          </p:cNvPr>
          <p:cNvPicPr>
            <a:picLocks noChangeAspect="1"/>
          </p:cNvPicPr>
          <p:nvPr/>
        </p:nvPicPr>
        <p:blipFill>
          <a:blip r:embed="rId3"/>
          <a:stretch>
            <a:fillRect/>
          </a:stretch>
        </p:blipFill>
        <p:spPr>
          <a:xfrm>
            <a:off x="1240182" y="3075305"/>
            <a:ext cx="1711075" cy="394656"/>
          </a:xfrm>
          <a:prstGeom prst="rect">
            <a:avLst/>
          </a:prstGeom>
        </p:spPr>
      </p:pic>
      <p:pic>
        <p:nvPicPr>
          <p:cNvPr id="14" name="Picture 13">
            <a:extLst>
              <a:ext uri="{FF2B5EF4-FFF2-40B4-BE49-F238E27FC236}">
                <a16:creationId xmlns:a16="http://schemas.microsoft.com/office/drawing/2014/main" id="{542DAD10-D4CD-464B-9EE5-30EFCF2CD559}"/>
              </a:ext>
            </a:extLst>
          </p:cNvPr>
          <p:cNvPicPr>
            <a:picLocks noChangeAspect="1"/>
          </p:cNvPicPr>
          <p:nvPr/>
        </p:nvPicPr>
        <p:blipFill>
          <a:blip r:embed="rId4"/>
          <a:stretch>
            <a:fillRect/>
          </a:stretch>
        </p:blipFill>
        <p:spPr>
          <a:xfrm>
            <a:off x="1147417" y="4014562"/>
            <a:ext cx="1803841" cy="353694"/>
          </a:xfrm>
          <a:prstGeom prst="rect">
            <a:avLst/>
          </a:prstGeom>
        </p:spPr>
      </p:pic>
    </p:spTree>
    <p:extLst>
      <p:ext uri="{BB962C8B-B14F-4D97-AF65-F5344CB8AC3E}">
        <p14:creationId xmlns:p14="http://schemas.microsoft.com/office/powerpoint/2010/main" val="31450295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Index Phrase Generation - Example</a:t>
            </a:r>
          </a:p>
        </p:txBody>
      </p:sp>
      <p:pic>
        <p:nvPicPr>
          <p:cNvPr id="6" name="Content Placeholder 5">
            <a:extLst>
              <a:ext uri="{FF2B5EF4-FFF2-40B4-BE49-F238E27FC236}">
                <a16:creationId xmlns:a16="http://schemas.microsoft.com/office/drawing/2014/main" id="{E67476C9-3E40-4381-B4FC-58F6AB8C0A2A}"/>
              </a:ext>
            </a:extLst>
          </p:cNvPr>
          <p:cNvPicPr>
            <a:picLocks noGrp="1" noChangeAspect="1"/>
          </p:cNvPicPr>
          <p:nvPr>
            <p:ph sz="quarter" idx="13"/>
          </p:nvPr>
        </p:nvPicPr>
        <p:blipFill>
          <a:blip r:embed="rId2"/>
          <a:stretch>
            <a:fillRect/>
          </a:stretch>
        </p:blipFill>
        <p:spPr>
          <a:xfrm>
            <a:off x="850830" y="1415310"/>
            <a:ext cx="10413517" cy="4575169"/>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73</a:t>
            </a:fld>
            <a:endParaRPr lang="en-US" sz="900">
              <a:solidFill>
                <a:schemeClr val="lt1"/>
              </a:solidFill>
            </a:endParaRPr>
          </a:p>
        </p:txBody>
      </p:sp>
    </p:spTree>
    <p:extLst>
      <p:ext uri="{BB962C8B-B14F-4D97-AF65-F5344CB8AC3E}">
        <p14:creationId xmlns:p14="http://schemas.microsoft.com/office/powerpoint/2010/main" val="10980306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Example – NLP Approach</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"Industrious intelligent students":</a:t>
            </a:r>
          </a:p>
          <a:p>
            <a:r>
              <a:rPr lang="en-US" sz="2600" dirty="0">
                <a:latin typeface="Calibri" panose="020F0502020204030204" pitchFamily="34" charset="0"/>
                <a:cs typeface="Calibri" panose="020F0502020204030204" pitchFamily="34" charset="0"/>
              </a:rPr>
              <a:t>A statistical method might find “industrious intelligent” and “intelligent student”.</a:t>
            </a:r>
          </a:p>
          <a:p>
            <a:r>
              <a:rPr lang="en-US" sz="2600" dirty="0">
                <a:latin typeface="Calibri" panose="020F0502020204030204" pitchFamily="34" charset="0"/>
                <a:cs typeface="Calibri" panose="020F0502020204030204" pitchFamily="34" charset="0"/>
              </a:rPr>
              <a:t>NLP can detect meaningful phrases like “intelligent student” or “industrious intelligent student”.</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74</a:t>
            </a:fld>
            <a:endParaRPr lang="en-US" sz="900">
              <a:solidFill>
                <a:schemeClr val="lt1"/>
              </a:solidFill>
            </a:endParaRPr>
          </a:p>
        </p:txBody>
      </p:sp>
    </p:spTree>
    <p:extLst>
      <p:ext uri="{BB962C8B-B14F-4D97-AF65-F5344CB8AC3E}">
        <p14:creationId xmlns:p14="http://schemas.microsoft.com/office/powerpoint/2010/main" val="42004559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3"/>
            <a:ext cx="10972800" cy="572600"/>
          </a:xfrm>
        </p:spPr>
        <p:txBody>
          <a:bodyPr/>
          <a:lstStyle/>
          <a:p>
            <a:r>
              <a:rPr lang="en-US" dirty="0"/>
              <a:t>NLP-Based Phrase Generation </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a:xfrm>
            <a:off x="609600" y="1579079"/>
            <a:ext cx="5804452" cy="4438650"/>
          </a:xfrm>
        </p:spPr>
        <p:txBody>
          <a:bodyPr/>
          <a:lstStyle/>
          <a:p>
            <a:r>
              <a:rPr lang="en-US" sz="2300" dirty="0">
                <a:latin typeface="Calibri" panose="020F0502020204030204" pitchFamily="34" charset="0"/>
                <a:cs typeface="Calibri" panose="020F0502020204030204" pitchFamily="34" charset="0"/>
              </a:rPr>
              <a:t>Input: POS-tagged text</a:t>
            </a:r>
          </a:p>
          <a:p>
            <a:r>
              <a:rPr lang="en-US" sz="2300" dirty="0">
                <a:latin typeface="Calibri" panose="020F0502020204030204" pitchFamily="34" charset="0"/>
                <a:cs typeface="Calibri" panose="020F0502020204030204" pitchFamily="34" charset="0"/>
              </a:rPr>
              <a:t>Example:</a:t>
            </a:r>
          </a:p>
          <a:p>
            <a:pPr lvl="1"/>
            <a:r>
              <a:rPr lang="en-US" sz="2300" dirty="0">
                <a:latin typeface="Calibri" panose="020F0502020204030204" pitchFamily="34" charset="0"/>
                <a:cs typeface="Calibri" panose="020F0502020204030204" pitchFamily="34" charset="0"/>
              </a:rPr>
              <a:t>“Industrious intelligent students solve problems.”</a:t>
            </a:r>
          </a:p>
          <a:p>
            <a:r>
              <a:rPr lang="en-US" sz="2300" dirty="0">
                <a:latin typeface="Calibri" panose="020F0502020204030204" pitchFamily="34" charset="0"/>
                <a:cs typeface="Calibri" panose="020F0502020204030204" pitchFamily="34" charset="0"/>
              </a:rPr>
              <a:t>POS tags:</a:t>
            </a:r>
          </a:p>
          <a:p>
            <a:pPr lvl="1"/>
            <a:r>
              <a:rPr lang="en-US" sz="2300" dirty="0">
                <a:latin typeface="Calibri" panose="020F0502020204030204" pitchFamily="34" charset="0"/>
                <a:cs typeface="Calibri" panose="020F0502020204030204" pitchFamily="34" charset="0"/>
              </a:rPr>
              <a:t>Industrious: adjective</a:t>
            </a:r>
          </a:p>
          <a:p>
            <a:pPr lvl="1"/>
            <a:r>
              <a:rPr lang="en-US" sz="2300" dirty="0">
                <a:latin typeface="Calibri" panose="020F0502020204030204" pitchFamily="34" charset="0"/>
                <a:cs typeface="Calibri" panose="020F0502020204030204" pitchFamily="34" charset="0"/>
              </a:rPr>
              <a:t>Intelligent: adjective</a:t>
            </a:r>
          </a:p>
          <a:p>
            <a:pPr lvl="1"/>
            <a:r>
              <a:rPr lang="en-US" sz="2300" dirty="0">
                <a:latin typeface="Calibri" panose="020F0502020204030204" pitchFamily="34" charset="0"/>
                <a:cs typeface="Calibri" panose="020F0502020204030204" pitchFamily="34" charset="0"/>
              </a:rPr>
              <a:t>Students: noun</a:t>
            </a:r>
          </a:p>
          <a:p>
            <a:pPr lvl="1"/>
            <a:r>
              <a:rPr lang="en-US" sz="2300" dirty="0">
                <a:latin typeface="Calibri" panose="020F0502020204030204" pitchFamily="34" charset="0"/>
                <a:cs typeface="Calibri" panose="020F0502020204030204" pitchFamily="34" charset="0"/>
              </a:rPr>
              <a:t>Solve: verb</a:t>
            </a:r>
          </a:p>
          <a:p>
            <a:pPr lvl="1"/>
            <a:r>
              <a:rPr lang="en-US" sz="2300" dirty="0">
                <a:latin typeface="Calibri" panose="020F0502020204030204" pitchFamily="34" charset="0"/>
                <a:cs typeface="Calibri" panose="020F0502020204030204" pitchFamily="34" charset="0"/>
              </a:rPr>
              <a:t>Problems: noun</a:t>
            </a:r>
          </a:p>
        </p:txBody>
      </p:sp>
      <p:sp>
        <p:nvSpPr>
          <p:cNvPr id="4" name="Content Placeholder 3">
            <a:extLst>
              <a:ext uri="{FF2B5EF4-FFF2-40B4-BE49-F238E27FC236}">
                <a16:creationId xmlns:a16="http://schemas.microsoft.com/office/drawing/2014/main" id="{7A2707C7-6DCB-42E8-9445-B9BC54B4A5F5}"/>
              </a:ext>
            </a:extLst>
          </p:cNvPr>
          <p:cNvSpPr>
            <a:spLocks noGrp="1"/>
          </p:cNvSpPr>
          <p:nvPr>
            <p:ph sz="quarter" idx="14"/>
          </p:nvPr>
        </p:nvSpPr>
        <p:spPr>
          <a:xfrm>
            <a:off x="6679096" y="1565827"/>
            <a:ext cx="4903304" cy="4438650"/>
          </a:xfrm>
        </p:spPr>
        <p:txBody>
          <a:bodyPr/>
          <a:lstStyle/>
          <a:p>
            <a:r>
              <a:rPr lang="en-US" sz="2600" dirty="0">
                <a:latin typeface="Calibri" panose="020F0502020204030204" pitchFamily="34" charset="0"/>
                <a:cs typeface="Calibri" panose="020F0502020204030204" pitchFamily="34" charset="0"/>
              </a:rPr>
              <a:t>Resulting Phrases:</a:t>
            </a:r>
          </a:p>
          <a:p>
            <a:r>
              <a:rPr lang="en-US" sz="2600" dirty="0">
                <a:latin typeface="Calibri" panose="020F0502020204030204" pitchFamily="34" charset="0"/>
                <a:cs typeface="Calibri" panose="020F0502020204030204" pitchFamily="34" charset="0"/>
              </a:rPr>
              <a:t>“Industrious intelligent students”</a:t>
            </a:r>
          </a:p>
          <a:p>
            <a:r>
              <a:rPr lang="en-US" sz="2600" dirty="0">
                <a:latin typeface="Calibri" panose="020F0502020204030204" pitchFamily="34" charset="0"/>
                <a:cs typeface="Calibri" panose="020F0502020204030204" pitchFamily="34" charset="0"/>
              </a:rPr>
              <a:t>“Intelligent students”</a:t>
            </a:r>
          </a:p>
          <a:p>
            <a:r>
              <a:rPr lang="en-US" sz="2600" dirty="0">
                <a:latin typeface="Calibri" panose="020F0502020204030204" pitchFamily="34" charset="0"/>
                <a:cs typeface="Calibri" panose="020F0502020204030204" pitchFamily="34" charset="0"/>
              </a:rPr>
              <a:t>“Students”</a:t>
            </a:r>
          </a:p>
          <a:p>
            <a:pPr marL="101600" indent="0">
              <a:buNone/>
            </a:pPr>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These are nested noun phrases, useful for indexing.</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75</a:t>
            </a:fld>
            <a:endParaRPr lang="en-US" sz="900">
              <a:solidFill>
                <a:schemeClr val="lt1"/>
              </a:solidFill>
            </a:endParaRPr>
          </a:p>
        </p:txBody>
      </p:sp>
      <p:sp>
        <p:nvSpPr>
          <p:cNvPr id="6" name="Title 1">
            <a:extLst>
              <a:ext uri="{FF2B5EF4-FFF2-40B4-BE49-F238E27FC236}">
                <a16:creationId xmlns:a16="http://schemas.microsoft.com/office/drawing/2014/main" id="{E2C72E4E-21A6-4797-AF38-292EECC16F2D}"/>
              </a:ext>
            </a:extLst>
          </p:cNvPr>
          <p:cNvSpPr txBox="1">
            <a:spLocks/>
          </p:cNvSpPr>
          <p:nvPr/>
        </p:nvSpPr>
        <p:spPr>
          <a:xfrm>
            <a:off x="687470" y="787972"/>
            <a:ext cx="10972800" cy="765289"/>
          </a:xfrm>
          <a:prstGeom prst="rect">
            <a:avLst/>
          </a:prstGeom>
          <a:noFill/>
          <a:ln>
            <a:noFill/>
          </a:ln>
        </p:spPr>
        <p:txBody>
          <a:bodyPr lIns="91425" tIns="91425" rIns="91425" bIns="91425" anchor="b" anchorCtr="0"/>
          <a:lstStyle>
            <a:defPPr marR="0" lvl="0" algn="l" rtl="0">
              <a:lnSpc>
                <a:spcPct val="100000"/>
              </a:lnSpc>
              <a:spcBef>
                <a:spcPts val="0"/>
              </a:spcBef>
              <a:spcAft>
                <a:spcPts val="0"/>
              </a:spcAft>
            </a:defPPr>
            <a:lvl1pPr marL="0" marR="0" lvl="0" indent="0" algn="l" rtl="0" eaLnBrk="1" hangingPunct="1">
              <a:lnSpc>
                <a:spcPct val="100000"/>
              </a:lnSpc>
              <a:spcBef>
                <a:spcPts val="0"/>
              </a:spcBef>
              <a:spcAft>
                <a:spcPts val="0"/>
              </a:spcAft>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pPr marL="742950" indent="-742950">
              <a:buFont typeface="+mj-lt"/>
              <a:buAutoNum type="arabicPeriod"/>
            </a:pPr>
            <a:r>
              <a:rPr lang="en-US" sz="2600" dirty="0"/>
              <a:t>Identifying Noun Phrases</a:t>
            </a:r>
          </a:p>
        </p:txBody>
      </p:sp>
    </p:spTree>
    <p:extLst>
      <p:ext uri="{BB962C8B-B14F-4D97-AF65-F5344CB8AC3E}">
        <p14:creationId xmlns:p14="http://schemas.microsoft.com/office/powerpoint/2010/main" val="29028982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Part-of-Speech (POS)Tagging</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This step finds parts of speech like nouns, verbs, adjectives.</a:t>
            </a:r>
          </a:p>
          <a:p>
            <a:r>
              <a:rPr lang="en-US" sz="2600" dirty="0">
                <a:latin typeface="Calibri" panose="020F0502020204030204" pitchFamily="34" charset="0"/>
                <a:cs typeface="Calibri" panose="020F0502020204030204" pitchFamily="34" charset="0"/>
              </a:rPr>
              <a:t>Helps find noun phrases like “language operations” or “high performance”.</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76</a:t>
            </a:fld>
            <a:endParaRPr lang="en-US" sz="900">
              <a:solidFill>
                <a:schemeClr val="lt1"/>
              </a:solidFill>
            </a:endParaRPr>
          </a:p>
        </p:txBody>
      </p:sp>
      <p:pic>
        <p:nvPicPr>
          <p:cNvPr id="6" name="Picture 5">
            <a:extLst>
              <a:ext uri="{FF2B5EF4-FFF2-40B4-BE49-F238E27FC236}">
                <a16:creationId xmlns:a16="http://schemas.microsoft.com/office/drawing/2014/main" id="{6D533571-1F14-4E7B-976E-B5CAB169921D}"/>
              </a:ext>
            </a:extLst>
          </p:cNvPr>
          <p:cNvPicPr>
            <a:picLocks noChangeAspect="1"/>
          </p:cNvPicPr>
          <p:nvPr/>
        </p:nvPicPr>
        <p:blipFill>
          <a:blip r:embed="rId2"/>
          <a:stretch>
            <a:fillRect/>
          </a:stretch>
        </p:blipFill>
        <p:spPr>
          <a:xfrm>
            <a:off x="1590261" y="2747854"/>
            <a:ext cx="9011477" cy="3206979"/>
          </a:xfrm>
          <a:prstGeom prst="rect">
            <a:avLst/>
          </a:prstGeom>
        </p:spPr>
      </p:pic>
    </p:spTree>
    <p:extLst>
      <p:ext uri="{BB962C8B-B14F-4D97-AF65-F5344CB8AC3E}">
        <p14:creationId xmlns:p14="http://schemas.microsoft.com/office/powerpoint/2010/main" val="18521229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CE9883-FB82-4A58-9C5B-D1EF3E5DE208}"/>
              </a:ext>
            </a:extLst>
          </p:cNvPr>
          <p:cNvSpPr>
            <a:spLocks noGrp="1"/>
          </p:cNvSpPr>
          <p:nvPr>
            <p:ph type="title"/>
          </p:nvPr>
        </p:nvSpPr>
        <p:spPr/>
        <p:txBody>
          <a:bodyPr/>
          <a:lstStyle/>
          <a:p>
            <a:r>
              <a:rPr lang="en-US" dirty="0"/>
              <a:t>Parse Tree Structure</a:t>
            </a:r>
          </a:p>
        </p:txBody>
      </p:sp>
      <p:sp>
        <p:nvSpPr>
          <p:cNvPr id="12" name="Content Placeholder 11">
            <a:extLst>
              <a:ext uri="{FF2B5EF4-FFF2-40B4-BE49-F238E27FC236}">
                <a16:creationId xmlns:a16="http://schemas.microsoft.com/office/drawing/2014/main" id="{6AAE9051-A468-4077-AC42-C56A165AB199}"/>
              </a:ext>
            </a:extLst>
          </p:cNvPr>
          <p:cNvSpPr>
            <a:spLocks noGrp="1"/>
          </p:cNvSpPr>
          <p:nvPr>
            <p:ph sz="quarter" idx="15"/>
          </p:nvPr>
        </p:nvSpPr>
        <p:spPr>
          <a:xfrm>
            <a:off x="609601" y="1312651"/>
            <a:ext cx="4847167" cy="4862861"/>
          </a:xfrm>
        </p:spPr>
        <p:txBody>
          <a:bodyPr/>
          <a:lstStyle/>
          <a:p>
            <a:r>
              <a:rPr lang="en-US" sz="2600" dirty="0">
                <a:latin typeface="Calibri" panose="020F0502020204030204" pitchFamily="34" charset="0"/>
                <a:cs typeface="Calibri" panose="020F0502020204030204" pitchFamily="34" charset="0"/>
              </a:rPr>
              <a:t>The </a:t>
            </a:r>
            <a:r>
              <a:rPr lang="en-US" sz="2600" b="1" dirty="0">
                <a:latin typeface="Calibri" panose="020F0502020204030204" pitchFamily="34" charset="0"/>
                <a:cs typeface="Calibri" panose="020F0502020204030204" pitchFamily="34" charset="0"/>
              </a:rPr>
              <a:t>parse tree</a:t>
            </a:r>
            <a:r>
              <a:rPr lang="en-US" sz="2600" dirty="0">
                <a:latin typeface="Calibri" panose="020F0502020204030204" pitchFamily="34" charset="0"/>
                <a:cs typeface="Calibri" panose="020F0502020204030204" pitchFamily="34" charset="0"/>
              </a:rPr>
              <a:t> figure shows the grammar structure of a sentence.</a:t>
            </a:r>
          </a:p>
          <a:p>
            <a:r>
              <a:rPr lang="en-US" sz="2600" dirty="0">
                <a:latin typeface="Calibri" panose="020F0502020204030204" pitchFamily="34" charset="0"/>
                <a:cs typeface="Calibri" panose="020F0502020204030204" pitchFamily="34" charset="0"/>
              </a:rPr>
              <a:t>It breaks sentences into parts like </a:t>
            </a:r>
            <a:r>
              <a:rPr lang="en-US" sz="2600" b="1" dirty="0">
                <a:latin typeface="Calibri" panose="020F0502020204030204" pitchFamily="34" charset="0"/>
                <a:cs typeface="Calibri" panose="020F0502020204030204" pitchFamily="34" charset="0"/>
              </a:rPr>
              <a:t>subject</a:t>
            </a:r>
            <a:r>
              <a:rPr lang="en-US" sz="2600" dirty="0">
                <a:latin typeface="Calibri" panose="020F0502020204030204" pitchFamily="34" charset="0"/>
                <a:cs typeface="Calibri" panose="020F0502020204030204" pitchFamily="34" charset="0"/>
              </a:rPr>
              <a:t>, </a:t>
            </a:r>
            <a:r>
              <a:rPr lang="en-US" sz="2600" b="1" dirty="0">
                <a:latin typeface="Calibri" panose="020F0502020204030204" pitchFamily="34" charset="0"/>
                <a:cs typeface="Calibri" panose="020F0502020204030204" pitchFamily="34" charset="0"/>
              </a:rPr>
              <a:t>verb</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object</a:t>
            </a:r>
            <a:r>
              <a:rPr lang="en-US" sz="2600" dirty="0">
                <a:latin typeface="Calibri" panose="020F0502020204030204" pitchFamily="34" charset="0"/>
                <a:cs typeface="Calibri" panose="020F0502020204030204" pitchFamily="34" charset="0"/>
              </a:rPr>
              <a:t>, and identifies </a:t>
            </a:r>
            <a:r>
              <a:rPr lang="en-US" sz="2600" b="1" dirty="0">
                <a:latin typeface="Calibri" panose="020F0502020204030204" pitchFamily="34" charset="0"/>
                <a:cs typeface="Calibri" panose="020F0502020204030204" pitchFamily="34" charset="0"/>
              </a:rPr>
              <a:t>modifiers</a:t>
            </a:r>
            <a:r>
              <a:rPr lang="en-US" sz="2600" dirty="0">
                <a:latin typeface="Calibri" panose="020F0502020204030204" pitchFamily="34" charset="0"/>
                <a:cs typeface="Calibri" panose="020F0502020204030204" pitchFamily="34" charset="0"/>
              </a:rPr>
              <a:t> (like “</a:t>
            </a:r>
            <a:r>
              <a:rPr lang="en-US" sz="2600" dirty="0" err="1">
                <a:latin typeface="Calibri" panose="020F0502020204030204" pitchFamily="34" charset="0"/>
                <a:cs typeface="Calibri" panose="020F0502020204030204" pitchFamily="34" charset="0"/>
              </a:rPr>
              <a:t>russian</a:t>
            </a:r>
            <a:r>
              <a:rPr lang="en-US" sz="2600" dirty="0">
                <a:latin typeface="Calibri" panose="020F0502020204030204" pitchFamily="34" charset="0"/>
                <a:cs typeface="Calibri" panose="020F0502020204030204" pitchFamily="34" charset="0"/>
              </a:rPr>
              <a:t>” modifying “tank”).</a:t>
            </a:r>
          </a:p>
          <a:p>
            <a:r>
              <a:rPr lang="en-US" sz="2600" b="1" dirty="0">
                <a:latin typeface="Calibri" panose="020F0502020204030204" pitchFamily="34" charset="0"/>
                <a:cs typeface="Calibri" panose="020F0502020204030204" pitchFamily="34" charset="0"/>
              </a:rPr>
              <a:t>The former Soviet President has been a local hero ever since a Russian tank invaded Wisconsin</a:t>
            </a:r>
          </a:p>
        </p:txBody>
      </p:sp>
      <p:sp>
        <p:nvSpPr>
          <p:cNvPr id="5" name="Slide Number Placeholder 4">
            <a:extLst>
              <a:ext uri="{FF2B5EF4-FFF2-40B4-BE49-F238E27FC236}">
                <a16:creationId xmlns:a16="http://schemas.microsoft.com/office/drawing/2014/main" id="{1638667E-98C9-42A0-B57A-55D3C61C6DCC}"/>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77</a:t>
            </a:fld>
            <a:endParaRPr lang="en-US" sz="900">
              <a:solidFill>
                <a:schemeClr val="lt1"/>
              </a:solidFill>
            </a:endParaRPr>
          </a:p>
        </p:txBody>
      </p:sp>
      <p:pic>
        <p:nvPicPr>
          <p:cNvPr id="9" name="Picture 8">
            <a:extLst>
              <a:ext uri="{FF2B5EF4-FFF2-40B4-BE49-F238E27FC236}">
                <a16:creationId xmlns:a16="http://schemas.microsoft.com/office/drawing/2014/main" id="{4DFE55E9-47EF-413A-99FF-9905881BE091}"/>
              </a:ext>
            </a:extLst>
          </p:cNvPr>
          <p:cNvPicPr>
            <a:picLocks noChangeAspect="1"/>
          </p:cNvPicPr>
          <p:nvPr/>
        </p:nvPicPr>
        <p:blipFill>
          <a:blip r:embed="rId2"/>
          <a:stretch>
            <a:fillRect/>
          </a:stretch>
        </p:blipFill>
        <p:spPr>
          <a:xfrm>
            <a:off x="6617615" y="0"/>
            <a:ext cx="3864855" cy="6642628"/>
          </a:xfrm>
          <a:prstGeom prst="rect">
            <a:avLst/>
          </a:prstGeom>
        </p:spPr>
      </p:pic>
    </p:spTree>
    <p:extLst>
      <p:ext uri="{BB962C8B-B14F-4D97-AF65-F5344CB8AC3E}">
        <p14:creationId xmlns:p14="http://schemas.microsoft.com/office/powerpoint/2010/main" val="38444403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3"/>
            <a:ext cx="10972800" cy="731598"/>
          </a:xfrm>
        </p:spPr>
        <p:txBody>
          <a:bodyPr/>
          <a:lstStyle/>
          <a:p>
            <a:r>
              <a:rPr lang="en-US" dirty="0"/>
              <a:t>Calculating for Index Contribution (IC) </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78</a:t>
            </a:fld>
            <a:endParaRPr lang="en-US" sz="900">
              <a:solidFill>
                <a:schemeClr val="lt1"/>
              </a:solidFill>
            </a:endParaRPr>
          </a:p>
        </p:txBody>
      </p:sp>
      <p:pic>
        <p:nvPicPr>
          <p:cNvPr id="6" name="Content Placeholder 5">
            <a:extLst>
              <a:ext uri="{FF2B5EF4-FFF2-40B4-BE49-F238E27FC236}">
                <a16:creationId xmlns:a16="http://schemas.microsoft.com/office/drawing/2014/main" id="{191C3D18-FE10-4338-91D9-B37A2F21BF73}"/>
              </a:ext>
            </a:extLst>
          </p:cNvPr>
          <p:cNvPicPr>
            <a:picLocks noGrp="1" noChangeAspect="1"/>
          </p:cNvPicPr>
          <p:nvPr>
            <p:ph sz="quarter" idx="13"/>
          </p:nvPr>
        </p:nvPicPr>
        <p:blipFill>
          <a:blip r:embed="rId2"/>
          <a:stretch>
            <a:fillRect/>
          </a:stretch>
        </p:blipFill>
        <p:spPr>
          <a:xfrm>
            <a:off x="3371540" y="1256232"/>
            <a:ext cx="3475090" cy="731598"/>
          </a:xfrm>
        </p:spPr>
      </p:pic>
      <p:pic>
        <p:nvPicPr>
          <p:cNvPr id="7" name="Picture 6">
            <a:extLst>
              <a:ext uri="{FF2B5EF4-FFF2-40B4-BE49-F238E27FC236}">
                <a16:creationId xmlns:a16="http://schemas.microsoft.com/office/drawing/2014/main" id="{8A6AF60A-7AAC-4582-BF5C-2460C854EB3F}"/>
              </a:ext>
            </a:extLst>
          </p:cNvPr>
          <p:cNvPicPr>
            <a:picLocks noChangeAspect="1"/>
          </p:cNvPicPr>
          <p:nvPr/>
        </p:nvPicPr>
        <p:blipFill>
          <a:blip r:embed="rId3"/>
          <a:stretch>
            <a:fillRect/>
          </a:stretch>
        </p:blipFill>
        <p:spPr>
          <a:xfrm>
            <a:off x="875471" y="2301901"/>
            <a:ext cx="10930779" cy="2892949"/>
          </a:xfrm>
          <a:prstGeom prst="rect">
            <a:avLst/>
          </a:prstGeom>
        </p:spPr>
      </p:pic>
      <p:sp>
        <p:nvSpPr>
          <p:cNvPr id="10" name="TextBox 9">
            <a:extLst>
              <a:ext uri="{FF2B5EF4-FFF2-40B4-BE49-F238E27FC236}">
                <a16:creationId xmlns:a16="http://schemas.microsoft.com/office/drawing/2014/main" id="{F28B3704-D3E5-4E41-91DC-F7F482CC2BC1}"/>
              </a:ext>
            </a:extLst>
          </p:cNvPr>
          <p:cNvSpPr txBox="1"/>
          <p:nvPr/>
        </p:nvSpPr>
        <p:spPr>
          <a:xfrm>
            <a:off x="835630" y="5247311"/>
            <a:ext cx="10930779" cy="892552"/>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This formula measures the importance of a bigram (like [x, y]) by how often it appears, adjusted by how common x is as the first word in bigrams.</a:t>
            </a:r>
          </a:p>
        </p:txBody>
      </p:sp>
    </p:spTree>
    <p:extLst>
      <p:ext uri="{BB962C8B-B14F-4D97-AF65-F5344CB8AC3E}">
        <p14:creationId xmlns:p14="http://schemas.microsoft.com/office/powerpoint/2010/main" val="398948386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2"/>
            <a:ext cx="10972800" cy="924315"/>
          </a:xfrm>
        </p:spPr>
        <p:txBody>
          <a:bodyPr/>
          <a:lstStyle/>
          <a:p>
            <a:r>
              <a:rPr lang="en-US" dirty="0"/>
              <a:t>Example of Index Contribution(IC)</a:t>
            </a:r>
          </a:p>
        </p:txBody>
      </p:sp>
      <p:pic>
        <p:nvPicPr>
          <p:cNvPr id="6" name="Content Placeholder 5">
            <a:extLst>
              <a:ext uri="{FF2B5EF4-FFF2-40B4-BE49-F238E27FC236}">
                <a16:creationId xmlns:a16="http://schemas.microsoft.com/office/drawing/2014/main" id="{B0B49F08-9836-406D-A3B7-3C8EF78FD198}"/>
              </a:ext>
            </a:extLst>
          </p:cNvPr>
          <p:cNvPicPr>
            <a:picLocks noGrp="1" noChangeAspect="1"/>
          </p:cNvPicPr>
          <p:nvPr>
            <p:ph sz="quarter" idx="13"/>
          </p:nvPr>
        </p:nvPicPr>
        <p:blipFill>
          <a:blip r:embed="rId2"/>
          <a:stretch>
            <a:fillRect/>
          </a:stretch>
        </p:blipFill>
        <p:spPr>
          <a:xfrm>
            <a:off x="555143" y="1242346"/>
            <a:ext cx="10972800" cy="4774141"/>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79</a:t>
            </a:fld>
            <a:endParaRPr lang="en-US" sz="900">
              <a:solidFill>
                <a:schemeClr val="lt1"/>
              </a:solidFill>
            </a:endParaRPr>
          </a:p>
        </p:txBody>
      </p:sp>
    </p:spTree>
    <p:extLst>
      <p:ext uri="{BB962C8B-B14F-4D97-AF65-F5344CB8AC3E}">
        <p14:creationId xmlns:p14="http://schemas.microsoft.com/office/powerpoint/2010/main" val="161475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2492A8-D9DD-4598-921C-13EE528A5104}"/>
              </a:ext>
            </a:extLst>
          </p:cNvPr>
          <p:cNvSpPr>
            <a:spLocks noGrp="1"/>
          </p:cNvSpPr>
          <p:nvPr>
            <p:ph type="title"/>
          </p:nvPr>
        </p:nvSpPr>
        <p:spPr>
          <a:xfrm>
            <a:off x="609600" y="215372"/>
            <a:ext cx="10972800" cy="791793"/>
          </a:xfrm>
        </p:spPr>
        <p:txBody>
          <a:bodyPr/>
          <a:lstStyle/>
          <a:p>
            <a:r>
              <a:rPr lang="en-US" dirty="0"/>
              <a:t>Statistical Indexing</a:t>
            </a:r>
          </a:p>
        </p:txBody>
      </p:sp>
      <p:sp>
        <p:nvSpPr>
          <p:cNvPr id="5" name="Content Placeholder 4">
            <a:extLst>
              <a:ext uri="{FF2B5EF4-FFF2-40B4-BE49-F238E27FC236}">
                <a16:creationId xmlns:a16="http://schemas.microsoft.com/office/drawing/2014/main" id="{1B4A4E50-D498-4A14-B8B6-C8941DD7BABE}"/>
              </a:ext>
            </a:extLst>
          </p:cNvPr>
          <p:cNvSpPr>
            <a:spLocks noGrp="1"/>
          </p:cNvSpPr>
          <p:nvPr>
            <p:ph sz="quarter" idx="13"/>
          </p:nvPr>
        </p:nvSpPr>
        <p:spPr>
          <a:xfrm>
            <a:off x="609601" y="1007165"/>
            <a:ext cx="10977033" cy="5144253"/>
          </a:xfrm>
        </p:spPr>
        <p:txBody>
          <a:bodyPr/>
          <a:lstStyle/>
          <a:p>
            <a:r>
              <a:rPr lang="en-US" sz="2400" b="1" dirty="0">
                <a:latin typeface="Calibri" panose="020F0502020204030204" pitchFamily="34" charset="0"/>
                <a:cs typeface="Calibri" panose="020F0502020204030204" pitchFamily="34" charset="0"/>
              </a:rPr>
              <a:t>Statistical Indexing</a:t>
            </a:r>
            <a:r>
              <a:rPr lang="en-US" sz="2400" dirty="0">
                <a:latin typeface="Calibri" panose="020F0502020204030204" pitchFamily="34" charset="0"/>
                <a:cs typeface="Calibri" panose="020F0502020204030204" pitchFamily="34" charset="0"/>
              </a:rPr>
              <a:t> is based on the idea that </a:t>
            </a:r>
            <a:r>
              <a:rPr lang="en-US" sz="2400" b="1" dirty="0">
                <a:latin typeface="Calibri" panose="020F0502020204030204" pitchFamily="34" charset="0"/>
                <a:cs typeface="Calibri" panose="020F0502020204030204" pitchFamily="34" charset="0"/>
              </a:rPr>
              <a:t>the more frequently a term appears</a:t>
            </a:r>
            <a:r>
              <a:rPr lang="en-US" sz="2400" dirty="0">
                <a:latin typeface="Calibri" panose="020F0502020204030204" pitchFamily="34" charset="0"/>
                <a:cs typeface="Calibri" panose="020F0502020204030204" pitchFamily="34" charset="0"/>
              </a:rPr>
              <a:t>, the more likely it is relevant to a user's query. This class of indexing calculates </a:t>
            </a:r>
            <a:r>
              <a:rPr lang="en-US" sz="2400" b="1" dirty="0">
                <a:latin typeface="Calibri" panose="020F0502020204030204" pitchFamily="34" charset="0"/>
                <a:cs typeface="Calibri" panose="020F0502020204030204" pitchFamily="34" charset="0"/>
              </a:rPr>
              <a:t>numerical values</a:t>
            </a:r>
            <a:r>
              <a:rPr lang="en-US" sz="2400" dirty="0">
                <a:latin typeface="Calibri" panose="020F0502020204030204" pitchFamily="34" charset="0"/>
                <a:cs typeface="Calibri" panose="020F0502020204030204" pitchFamily="34" charset="0"/>
              </a:rPr>
              <a:t> (weights, probabilities, or confidence levels) to represent how relevant a document is to a search query.</a:t>
            </a:r>
          </a:p>
          <a:p>
            <a:r>
              <a:rPr lang="en-US" sz="2400" dirty="0">
                <a:latin typeface="Calibri" panose="020F0502020204030204" pitchFamily="34" charset="0"/>
                <a:cs typeface="Calibri" panose="020F0502020204030204" pitchFamily="34" charset="0"/>
              </a:rPr>
              <a:t>Based on frequency of words or phrases in documents</a:t>
            </a:r>
          </a:p>
          <a:p>
            <a:r>
              <a:rPr lang="en-US" sz="2400" dirty="0">
                <a:latin typeface="Calibri" panose="020F0502020204030204" pitchFamily="34" charset="0"/>
                <a:cs typeface="Calibri" panose="020F0502020204030204" pitchFamily="34" charset="0"/>
              </a:rPr>
              <a:t>Techniques:</a:t>
            </a:r>
          </a:p>
          <a:p>
            <a:pPr lvl="1"/>
            <a:r>
              <a:rPr lang="en-US" sz="2400" dirty="0">
                <a:latin typeface="Calibri" panose="020F0502020204030204" pitchFamily="34" charset="0"/>
                <a:cs typeface="Calibri" panose="020F0502020204030204" pitchFamily="34" charset="0"/>
              </a:rPr>
              <a:t>Probabilistic indexing</a:t>
            </a:r>
          </a:p>
          <a:p>
            <a:pPr lvl="1"/>
            <a:r>
              <a:rPr lang="en-US" sz="2400" dirty="0">
                <a:latin typeface="Calibri" panose="020F0502020204030204" pitchFamily="34" charset="0"/>
                <a:cs typeface="Calibri" panose="020F0502020204030204" pitchFamily="34" charset="0"/>
              </a:rPr>
              <a:t>Bayesian and Vector Space approaches</a:t>
            </a:r>
          </a:p>
          <a:p>
            <a:pPr lvl="1"/>
            <a:r>
              <a:rPr lang="en-US" sz="2400" dirty="0">
                <a:latin typeface="Calibri" panose="020F0502020204030204" pitchFamily="34" charset="0"/>
                <a:cs typeface="Calibri" panose="020F0502020204030204" pitchFamily="34" charset="0"/>
              </a:rPr>
              <a:t>Neural Networks (for concept classification)</a:t>
            </a:r>
          </a:p>
          <a:p>
            <a:r>
              <a:rPr lang="en-US" sz="2400" dirty="0">
                <a:latin typeface="Calibri" panose="020F0502020204030204" pitchFamily="34" charset="0"/>
                <a:cs typeface="Calibri" panose="020F0502020204030204" pitchFamily="34" charset="0"/>
              </a:rPr>
              <a:t>Pros: Fast and scalable</a:t>
            </a:r>
          </a:p>
          <a:p>
            <a:r>
              <a:rPr lang="en-US" sz="2400" dirty="0">
                <a:latin typeface="Calibri" panose="020F0502020204030204" pitchFamily="34" charset="0"/>
                <a:cs typeface="Calibri" panose="020F0502020204030204" pitchFamily="34" charset="0"/>
              </a:rPr>
              <a:t>Cons: Limited context understanding</a:t>
            </a:r>
          </a:p>
        </p:txBody>
      </p:sp>
    </p:spTree>
    <p:extLst>
      <p:ext uri="{BB962C8B-B14F-4D97-AF65-F5344CB8AC3E}">
        <p14:creationId xmlns:p14="http://schemas.microsoft.com/office/powerpoint/2010/main" val="19182215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2"/>
            <a:ext cx="10972800" cy="728501"/>
          </a:xfrm>
        </p:spPr>
        <p:txBody>
          <a:bodyPr/>
          <a:lstStyle/>
          <a:p>
            <a:r>
              <a:rPr lang="en-US" dirty="0"/>
              <a:t>Weight of a Phrase</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80</a:t>
            </a:fld>
            <a:endParaRPr lang="en-US" sz="900">
              <a:solidFill>
                <a:schemeClr val="lt1"/>
              </a:solidFill>
            </a:endParaRPr>
          </a:p>
        </p:txBody>
      </p:sp>
      <p:pic>
        <p:nvPicPr>
          <p:cNvPr id="6" name="Content Placeholder 5">
            <a:extLst>
              <a:ext uri="{FF2B5EF4-FFF2-40B4-BE49-F238E27FC236}">
                <a16:creationId xmlns:a16="http://schemas.microsoft.com/office/drawing/2014/main" id="{B1FCE1D5-E16E-4727-9F01-DBE7ADA6726B}"/>
              </a:ext>
            </a:extLst>
          </p:cNvPr>
          <p:cNvPicPr>
            <a:picLocks noGrp="1" noChangeAspect="1"/>
          </p:cNvPicPr>
          <p:nvPr>
            <p:ph sz="quarter" idx="13"/>
          </p:nvPr>
        </p:nvPicPr>
        <p:blipFill>
          <a:blip r:embed="rId2"/>
          <a:stretch>
            <a:fillRect/>
          </a:stretch>
        </p:blipFill>
        <p:spPr>
          <a:xfrm>
            <a:off x="2435191" y="1140056"/>
            <a:ext cx="6983687" cy="600317"/>
          </a:xfrm>
          <a:prstGeom prst="rect">
            <a:avLst/>
          </a:prstGeom>
        </p:spPr>
      </p:pic>
      <p:pic>
        <p:nvPicPr>
          <p:cNvPr id="7" name="Picture 6">
            <a:extLst>
              <a:ext uri="{FF2B5EF4-FFF2-40B4-BE49-F238E27FC236}">
                <a16:creationId xmlns:a16="http://schemas.microsoft.com/office/drawing/2014/main" id="{3C4F9680-CD65-486E-9BB9-E128EB7AB4AD}"/>
              </a:ext>
            </a:extLst>
          </p:cNvPr>
          <p:cNvPicPr>
            <a:picLocks noChangeAspect="1"/>
          </p:cNvPicPr>
          <p:nvPr/>
        </p:nvPicPr>
        <p:blipFill>
          <a:blip r:embed="rId3"/>
          <a:stretch>
            <a:fillRect/>
          </a:stretch>
        </p:blipFill>
        <p:spPr>
          <a:xfrm>
            <a:off x="609600" y="1740373"/>
            <a:ext cx="10972800" cy="3931868"/>
          </a:xfrm>
          <a:prstGeom prst="rect">
            <a:avLst/>
          </a:prstGeom>
        </p:spPr>
      </p:pic>
    </p:spTree>
    <p:extLst>
      <p:ext uri="{BB962C8B-B14F-4D97-AF65-F5344CB8AC3E}">
        <p14:creationId xmlns:p14="http://schemas.microsoft.com/office/powerpoint/2010/main" val="21944384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p:txBody>
          <a:bodyPr/>
          <a:lstStyle/>
          <a:p>
            <a:r>
              <a:rPr lang="en-US" dirty="0"/>
              <a:t>Weight of a Phrase</a:t>
            </a:r>
          </a:p>
        </p:txBody>
      </p:sp>
      <p:sp>
        <p:nvSpPr>
          <p:cNvPr id="3" name="Content Placeholder 2">
            <a:extLst>
              <a:ext uri="{FF2B5EF4-FFF2-40B4-BE49-F238E27FC236}">
                <a16:creationId xmlns:a16="http://schemas.microsoft.com/office/drawing/2014/main" id="{2DD704DB-403D-46E7-A6B2-873B08B94C7F}"/>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This formula calculates how important a phrase is by combining:</a:t>
            </a:r>
          </a:p>
          <a:p>
            <a:pPr lvl="1"/>
            <a:r>
              <a:rPr lang="en-US" sz="2600" dirty="0">
                <a:latin typeface="Calibri" panose="020F0502020204030204" pitchFamily="34" charset="0"/>
                <a:cs typeface="Calibri" panose="020F0502020204030204" pitchFamily="34" charset="0"/>
              </a:rPr>
              <a:t>How often it appears,</a:t>
            </a:r>
          </a:p>
          <a:p>
            <a:pPr lvl="1"/>
            <a:r>
              <a:rPr lang="en-US" sz="2600" dirty="0">
                <a:latin typeface="Calibri" panose="020F0502020204030204" pitchFamily="34" charset="0"/>
                <a:cs typeface="Calibri" panose="020F0502020204030204" pitchFamily="34" charset="0"/>
              </a:rPr>
              <a:t>Where or how it's structured,</a:t>
            </a:r>
          </a:p>
          <a:p>
            <a:pPr lvl="1"/>
            <a:r>
              <a:rPr lang="en-US" sz="2600" dirty="0">
                <a:latin typeface="Calibri" panose="020F0502020204030204" pitchFamily="34" charset="0"/>
                <a:cs typeface="Calibri" panose="020F0502020204030204" pitchFamily="34" charset="0"/>
              </a:rPr>
              <a:t>And how unique it is across many documents.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81</a:t>
            </a:fld>
            <a:endParaRPr lang="en-US" sz="900">
              <a:solidFill>
                <a:schemeClr val="lt1"/>
              </a:solidFill>
            </a:endParaRPr>
          </a:p>
        </p:txBody>
      </p:sp>
    </p:spTree>
    <p:extLst>
      <p:ext uri="{BB962C8B-B14F-4D97-AF65-F5344CB8AC3E}">
        <p14:creationId xmlns:p14="http://schemas.microsoft.com/office/powerpoint/2010/main" val="35228259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404B-060B-4AA7-9842-DB0C5CF44478}"/>
              </a:ext>
            </a:extLst>
          </p:cNvPr>
          <p:cNvSpPr>
            <a:spLocks noGrp="1"/>
          </p:cNvSpPr>
          <p:nvPr>
            <p:ph type="title"/>
          </p:nvPr>
        </p:nvSpPr>
        <p:spPr>
          <a:xfrm>
            <a:off x="609600" y="215373"/>
            <a:ext cx="10972800" cy="672524"/>
          </a:xfrm>
        </p:spPr>
        <p:txBody>
          <a:bodyPr/>
          <a:lstStyle/>
          <a:p>
            <a:r>
              <a:rPr lang="en-US" dirty="0"/>
              <a:t>Example of Weight of a Phrase</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82</a:t>
            </a:fld>
            <a:endParaRPr lang="en-US" sz="900">
              <a:solidFill>
                <a:schemeClr val="lt1"/>
              </a:solidFill>
            </a:endParaRPr>
          </a:p>
        </p:txBody>
      </p:sp>
      <p:pic>
        <p:nvPicPr>
          <p:cNvPr id="6" name="Picture 5">
            <a:extLst>
              <a:ext uri="{FF2B5EF4-FFF2-40B4-BE49-F238E27FC236}">
                <a16:creationId xmlns:a16="http://schemas.microsoft.com/office/drawing/2014/main" id="{2EE31116-5E26-4807-8C60-9187243E0A44}"/>
              </a:ext>
            </a:extLst>
          </p:cNvPr>
          <p:cNvPicPr>
            <a:picLocks noChangeAspect="1"/>
          </p:cNvPicPr>
          <p:nvPr/>
        </p:nvPicPr>
        <p:blipFill>
          <a:blip r:embed="rId2"/>
          <a:stretch>
            <a:fillRect/>
          </a:stretch>
        </p:blipFill>
        <p:spPr>
          <a:xfrm>
            <a:off x="673100" y="940905"/>
            <a:ext cx="10972800" cy="5167662"/>
          </a:xfrm>
          <a:prstGeom prst="rect">
            <a:avLst/>
          </a:prstGeom>
        </p:spPr>
      </p:pic>
    </p:spTree>
    <p:extLst>
      <p:ext uri="{BB962C8B-B14F-4D97-AF65-F5344CB8AC3E}">
        <p14:creationId xmlns:p14="http://schemas.microsoft.com/office/powerpoint/2010/main" val="36304321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1ADAE67F-B6D1-4FFB-B0A1-6E1726FD4695}"/>
              </a:ext>
            </a:extLst>
          </p:cNvPr>
          <p:cNvSpPr>
            <a:spLocks noGrp="1"/>
          </p:cNvSpPr>
          <p:nvPr>
            <p:ph type="title"/>
          </p:nvPr>
        </p:nvSpPr>
        <p:spPr/>
        <p:txBody>
          <a:bodyPr/>
          <a:lstStyle/>
          <a:p>
            <a:r>
              <a:rPr lang="en-US" dirty="0"/>
              <a:t>Concept Indexing</a:t>
            </a:r>
          </a:p>
        </p:txBody>
      </p:sp>
      <p:sp>
        <p:nvSpPr>
          <p:cNvPr id="24" name="Content Placeholder 23">
            <a:extLst>
              <a:ext uri="{FF2B5EF4-FFF2-40B4-BE49-F238E27FC236}">
                <a16:creationId xmlns:a16="http://schemas.microsoft.com/office/drawing/2014/main" id="{789EB1CC-3989-44E5-8E8E-A9F0967E7034}"/>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Concept indexing takes the abstraction a level further. Its goal is to gain the implementation advantages of an index term system but use concepts instead of terms as the basis for the index, producing a reduced dimension vector space.</a:t>
            </a:r>
          </a:p>
          <a:p>
            <a:r>
              <a:rPr lang="en-US" sz="2600" dirty="0">
                <a:latin typeface="Calibri" panose="020F0502020204030204" pitchFamily="34" charset="0"/>
                <a:cs typeface="Calibri" panose="020F0502020204030204" pitchFamily="34" charset="0"/>
              </a:rPr>
              <a:t>Each document is represented by </a:t>
            </a:r>
            <a:r>
              <a:rPr lang="en-US" sz="2600" b="1" dirty="0">
                <a:latin typeface="Calibri" panose="020F0502020204030204" pitchFamily="34" charset="0"/>
                <a:cs typeface="Calibri" panose="020F0502020204030204" pitchFamily="34" charset="0"/>
              </a:rPr>
              <a:t>terms/words</a:t>
            </a:r>
            <a:r>
              <a:rPr lang="en-US" sz="2600" dirty="0">
                <a:latin typeface="Calibri" panose="020F0502020204030204" pitchFamily="34" charset="0"/>
                <a:cs typeface="Calibri" panose="020F0502020204030204" pitchFamily="34" charset="0"/>
              </a:rPr>
              <a:t>. </a:t>
            </a:r>
          </a:p>
          <a:p>
            <a:r>
              <a:rPr lang="en-US" sz="2600" dirty="0">
                <a:latin typeface="Calibri" panose="020F0502020204030204" pitchFamily="34" charset="0"/>
                <a:cs typeface="Calibri" panose="020F0502020204030204" pitchFamily="34" charset="0"/>
              </a:rPr>
              <a:t>For example:</a:t>
            </a:r>
          </a:p>
          <a:p>
            <a:pPr lvl="1"/>
            <a:r>
              <a:rPr lang="en-US" sz="2600" dirty="0">
                <a:latin typeface="Calibri" panose="020F0502020204030204" pitchFamily="34" charset="0"/>
                <a:cs typeface="Calibri" panose="020F0502020204030204" pitchFamily="34" charset="0"/>
              </a:rPr>
              <a:t>Document A = ["car", "drive", "road"]</a:t>
            </a:r>
          </a:p>
          <a:p>
            <a:pPr lvl="1"/>
            <a:r>
              <a:rPr lang="en-US" sz="2600" dirty="0">
                <a:latin typeface="Calibri" panose="020F0502020204030204" pitchFamily="34" charset="0"/>
                <a:cs typeface="Calibri" panose="020F0502020204030204" pitchFamily="34" charset="0"/>
              </a:rPr>
              <a:t>This method doesn't recognize that </a:t>
            </a:r>
            <a:r>
              <a:rPr lang="en-US" sz="2600" b="1" dirty="0">
                <a:latin typeface="Calibri" panose="020F0502020204030204" pitchFamily="34" charset="0"/>
                <a:cs typeface="Calibri" panose="020F0502020204030204" pitchFamily="34" charset="0"/>
              </a:rPr>
              <a:t>"car" and "automobile" mean the same thing</a:t>
            </a:r>
            <a:r>
              <a:rPr lang="en-US" sz="2600" dirty="0">
                <a:latin typeface="Calibri" panose="020F0502020204030204" pitchFamily="34" charset="0"/>
                <a:cs typeface="Calibri" panose="020F0502020204030204" pitchFamily="34" charset="0"/>
              </a:rPr>
              <a:t>.</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83</a:t>
            </a:fld>
            <a:endParaRPr lang="en-US" sz="900">
              <a:solidFill>
                <a:schemeClr val="lt1"/>
              </a:solidFill>
            </a:endParaRPr>
          </a:p>
        </p:txBody>
      </p:sp>
    </p:spTree>
    <p:extLst>
      <p:ext uri="{BB962C8B-B14F-4D97-AF65-F5344CB8AC3E}">
        <p14:creationId xmlns:p14="http://schemas.microsoft.com/office/powerpoint/2010/main" val="26171814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1ADAE67F-B6D1-4FFB-B0A1-6E1726FD4695}"/>
              </a:ext>
            </a:extLst>
          </p:cNvPr>
          <p:cNvSpPr>
            <a:spLocks noGrp="1"/>
          </p:cNvSpPr>
          <p:nvPr>
            <p:ph type="title"/>
          </p:nvPr>
        </p:nvSpPr>
        <p:spPr/>
        <p:txBody>
          <a:bodyPr/>
          <a:lstStyle/>
          <a:p>
            <a:r>
              <a:rPr lang="en-US" dirty="0"/>
              <a:t>Concept Indexing</a:t>
            </a:r>
          </a:p>
        </p:txBody>
      </p:sp>
      <p:sp>
        <p:nvSpPr>
          <p:cNvPr id="24" name="Content Placeholder 23">
            <a:extLst>
              <a:ext uri="{FF2B5EF4-FFF2-40B4-BE49-F238E27FC236}">
                <a16:creationId xmlns:a16="http://schemas.microsoft.com/office/drawing/2014/main" id="{789EB1CC-3989-44E5-8E8E-A9F0967E7034}"/>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Here, we don't store raw words. Instead, we map words to </a:t>
            </a:r>
            <a:r>
              <a:rPr lang="en-US" sz="2600" b="1" dirty="0">
                <a:latin typeface="Calibri" panose="020F0502020204030204" pitchFamily="34" charset="0"/>
                <a:cs typeface="Calibri" panose="020F0502020204030204" pitchFamily="34" charset="0"/>
              </a:rPr>
              <a:t>concepts</a:t>
            </a:r>
            <a:r>
              <a:rPr lang="en-US" sz="2600" dirty="0">
                <a:latin typeface="Calibri" panose="020F0502020204030204" pitchFamily="34" charset="0"/>
                <a:cs typeface="Calibri" panose="020F0502020204030204" pitchFamily="34" charset="0"/>
              </a:rPr>
              <a:t>.</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84</a:t>
            </a:fld>
            <a:endParaRPr lang="en-US" sz="900">
              <a:solidFill>
                <a:schemeClr val="lt1"/>
              </a:solidFill>
            </a:endParaRPr>
          </a:p>
        </p:txBody>
      </p:sp>
      <p:pic>
        <p:nvPicPr>
          <p:cNvPr id="11" name="Picture 10">
            <a:extLst>
              <a:ext uri="{FF2B5EF4-FFF2-40B4-BE49-F238E27FC236}">
                <a16:creationId xmlns:a16="http://schemas.microsoft.com/office/drawing/2014/main" id="{BFB3CACB-A762-4EA9-B1C3-29417B7A202F}"/>
              </a:ext>
            </a:extLst>
          </p:cNvPr>
          <p:cNvPicPr>
            <a:picLocks noChangeAspect="1"/>
          </p:cNvPicPr>
          <p:nvPr/>
        </p:nvPicPr>
        <p:blipFill>
          <a:blip r:embed="rId2"/>
          <a:stretch>
            <a:fillRect/>
          </a:stretch>
        </p:blipFill>
        <p:spPr>
          <a:xfrm>
            <a:off x="1891747" y="2155548"/>
            <a:ext cx="8087139" cy="3815303"/>
          </a:xfrm>
          <a:prstGeom prst="rect">
            <a:avLst/>
          </a:prstGeom>
        </p:spPr>
      </p:pic>
    </p:spTree>
    <p:extLst>
      <p:ext uri="{BB962C8B-B14F-4D97-AF65-F5344CB8AC3E}">
        <p14:creationId xmlns:p14="http://schemas.microsoft.com/office/powerpoint/2010/main" val="35286130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ACD1A01-79E0-4757-864C-508F9E4BFAA7}"/>
              </a:ext>
            </a:extLst>
          </p:cNvPr>
          <p:cNvSpPr>
            <a:spLocks noGrp="1"/>
          </p:cNvSpPr>
          <p:nvPr>
            <p:ph type="title"/>
          </p:nvPr>
        </p:nvSpPr>
        <p:spPr>
          <a:xfrm>
            <a:off x="609600" y="215372"/>
            <a:ext cx="10972800" cy="659271"/>
          </a:xfrm>
        </p:spPr>
        <p:txBody>
          <a:bodyPr/>
          <a:lstStyle/>
          <a:p>
            <a:r>
              <a:rPr lang="en-US" dirty="0"/>
              <a:t>Concept Vectors Representation</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85</a:t>
            </a:fld>
            <a:endParaRPr lang="en-US" sz="900">
              <a:solidFill>
                <a:schemeClr val="lt1"/>
              </a:solidFill>
            </a:endParaRPr>
          </a:p>
        </p:txBody>
      </p:sp>
      <p:sp>
        <p:nvSpPr>
          <p:cNvPr id="21" name="Content Placeholder 20">
            <a:extLst>
              <a:ext uri="{FF2B5EF4-FFF2-40B4-BE49-F238E27FC236}">
                <a16:creationId xmlns:a16="http://schemas.microsoft.com/office/drawing/2014/main" id="{5DF2A50A-5F11-46DE-95D5-C99C2D668799}"/>
              </a:ext>
            </a:extLst>
          </p:cNvPr>
          <p:cNvSpPr>
            <a:spLocks noGrp="1"/>
          </p:cNvSpPr>
          <p:nvPr>
            <p:ph sz="quarter" idx="13"/>
          </p:nvPr>
        </p:nvSpPr>
        <p:spPr>
          <a:xfrm>
            <a:off x="592651" y="977302"/>
            <a:ext cx="10977033" cy="5118698"/>
          </a:xfrm>
        </p:spPr>
        <p:txBody>
          <a:bodyPr/>
          <a:lstStyle/>
          <a:p>
            <a:r>
              <a:rPr lang="en-US" sz="2500" dirty="0">
                <a:latin typeface="Calibri" panose="020F0502020204030204" pitchFamily="34" charset="0"/>
                <a:cs typeface="Calibri" panose="020F0502020204030204" pitchFamily="34" charset="0"/>
              </a:rPr>
              <a:t>Any rectangular matrix can be decomposed into the product of three matrices. Let X be a </a:t>
            </a:r>
            <a:r>
              <a:rPr lang="en-US" sz="2500" dirty="0" err="1">
                <a:latin typeface="Calibri" panose="020F0502020204030204" pitchFamily="34" charset="0"/>
                <a:cs typeface="Calibri" panose="020F0502020204030204" pitchFamily="34" charset="0"/>
              </a:rPr>
              <a:t>mxn</a:t>
            </a:r>
            <a:r>
              <a:rPr lang="en-US" sz="2500" dirty="0">
                <a:latin typeface="Calibri" panose="020F0502020204030204" pitchFamily="34" charset="0"/>
                <a:cs typeface="Calibri" panose="020F0502020204030204" pitchFamily="34" charset="0"/>
              </a:rPr>
              <a:t> matrix such that:</a:t>
            </a:r>
          </a:p>
          <a:p>
            <a:endParaRPr lang="en-US" sz="2500" dirty="0">
              <a:latin typeface="Calibri" panose="020F0502020204030204" pitchFamily="34" charset="0"/>
              <a:cs typeface="Calibri" panose="020F0502020204030204" pitchFamily="34" charset="0"/>
            </a:endParaRPr>
          </a:p>
          <a:p>
            <a:r>
              <a:rPr lang="en-US" sz="2500" dirty="0">
                <a:latin typeface="Calibri" panose="020F0502020204030204" pitchFamily="34" charset="0"/>
                <a:cs typeface="Calibri" panose="020F0502020204030204" pitchFamily="34" charset="0"/>
              </a:rPr>
              <a:t>Have </a:t>
            </a:r>
            <a:r>
              <a:rPr lang="en-US" sz="2500" b="1" dirty="0">
                <a:latin typeface="Calibri" panose="020F0502020204030204" pitchFamily="34" charset="0"/>
                <a:cs typeface="Calibri" panose="020F0502020204030204" pitchFamily="34" charset="0"/>
              </a:rPr>
              <a:t>orthogonal columns </a:t>
            </a:r>
            <a:r>
              <a:rPr lang="en-US" sz="2500" dirty="0">
                <a:latin typeface="Calibri" panose="020F0502020204030204" pitchFamily="34" charset="0"/>
                <a:cs typeface="Calibri" panose="020F0502020204030204" pitchFamily="34" charset="0"/>
              </a:rPr>
              <a:t>and are m x r and r x n matrices, is an r x r diagonal matrix and r is the rank of matrix x. This is the singular value decomposition of X. The k largest singular values of are kept along with their corresponding columns in and matrices, the resulting matrix:</a:t>
            </a:r>
          </a:p>
          <a:p>
            <a:endParaRPr lang="en-US" sz="2500" dirty="0">
              <a:latin typeface="Calibri" panose="020F0502020204030204" pitchFamily="34" charset="0"/>
              <a:cs typeface="Calibri" panose="020F0502020204030204" pitchFamily="34" charset="0"/>
            </a:endParaRPr>
          </a:p>
          <a:p>
            <a:r>
              <a:rPr lang="en-US" sz="2500" dirty="0">
                <a:latin typeface="Calibri" panose="020F0502020204030204" pitchFamily="34" charset="0"/>
                <a:cs typeface="Calibri" panose="020F0502020204030204" pitchFamily="34" charset="0"/>
              </a:rPr>
              <a:t>Is the unique matrix of rank k that is closest in least squares sense to x. The matrix containing the first k independent linear components of the original X represents the major associations with noise eliminated.</a:t>
            </a:r>
          </a:p>
        </p:txBody>
      </p:sp>
      <p:pic>
        <p:nvPicPr>
          <p:cNvPr id="25" name="Picture 24">
            <a:extLst>
              <a:ext uri="{FF2B5EF4-FFF2-40B4-BE49-F238E27FC236}">
                <a16:creationId xmlns:a16="http://schemas.microsoft.com/office/drawing/2014/main" id="{BE4E626E-F9AA-414E-838D-5C1CEC761416}"/>
              </a:ext>
            </a:extLst>
          </p:cNvPr>
          <p:cNvPicPr>
            <a:picLocks noChangeAspect="1"/>
          </p:cNvPicPr>
          <p:nvPr/>
        </p:nvPicPr>
        <p:blipFill>
          <a:blip r:embed="rId2"/>
          <a:stretch>
            <a:fillRect/>
          </a:stretch>
        </p:blipFill>
        <p:spPr>
          <a:xfrm>
            <a:off x="4010437" y="1918462"/>
            <a:ext cx="1887317" cy="453682"/>
          </a:xfrm>
          <a:prstGeom prst="rect">
            <a:avLst/>
          </a:prstGeom>
        </p:spPr>
      </p:pic>
      <p:pic>
        <p:nvPicPr>
          <p:cNvPr id="27" name="Picture 26">
            <a:extLst>
              <a:ext uri="{FF2B5EF4-FFF2-40B4-BE49-F238E27FC236}">
                <a16:creationId xmlns:a16="http://schemas.microsoft.com/office/drawing/2014/main" id="{6485D3F4-2ED2-4EB7-A7D7-F3B9CC972860}"/>
              </a:ext>
            </a:extLst>
          </p:cNvPr>
          <p:cNvPicPr>
            <a:picLocks noChangeAspect="1"/>
          </p:cNvPicPr>
          <p:nvPr/>
        </p:nvPicPr>
        <p:blipFill>
          <a:blip r:embed="rId3"/>
          <a:stretch>
            <a:fillRect/>
          </a:stretch>
        </p:blipFill>
        <p:spPr>
          <a:xfrm>
            <a:off x="4010437" y="4080222"/>
            <a:ext cx="1835066" cy="571294"/>
          </a:xfrm>
          <a:prstGeom prst="rect">
            <a:avLst/>
          </a:prstGeom>
        </p:spPr>
      </p:pic>
    </p:spTree>
    <p:extLst>
      <p:ext uri="{BB962C8B-B14F-4D97-AF65-F5344CB8AC3E}">
        <p14:creationId xmlns:p14="http://schemas.microsoft.com/office/powerpoint/2010/main" val="25614110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1ADAE67F-B6D1-4FFB-B0A1-6E1726FD4695}"/>
              </a:ext>
            </a:extLst>
          </p:cNvPr>
          <p:cNvSpPr>
            <a:spLocks noGrp="1"/>
          </p:cNvSpPr>
          <p:nvPr>
            <p:ph type="title"/>
          </p:nvPr>
        </p:nvSpPr>
        <p:spPr/>
        <p:txBody>
          <a:bodyPr/>
          <a:lstStyle/>
          <a:p>
            <a:r>
              <a:rPr lang="en-US" dirty="0"/>
              <a:t>SVD (Singular Value Decomposition)</a:t>
            </a:r>
          </a:p>
        </p:txBody>
      </p:sp>
      <p:sp>
        <p:nvSpPr>
          <p:cNvPr id="4" name="Content Placeholder 3">
            <a:extLst>
              <a:ext uri="{FF2B5EF4-FFF2-40B4-BE49-F238E27FC236}">
                <a16:creationId xmlns:a16="http://schemas.microsoft.com/office/drawing/2014/main" id="{577ABD50-6038-40F9-8419-C6D977E5E276}"/>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If you consider X to be the term-document matrix (e.g., all </a:t>
            </a:r>
            <a:r>
              <a:rPr lang="en-US" sz="2600" b="1" dirty="0">
                <a:latin typeface="Calibri" panose="020F0502020204030204" pitchFamily="34" charset="0"/>
                <a:cs typeface="Calibri" panose="020F0502020204030204" pitchFamily="34" charset="0"/>
              </a:rPr>
              <a:t>possible terms being represented by columns and each item being represented by a row</a:t>
            </a:r>
            <a:r>
              <a:rPr lang="en-US" sz="2600" dirty="0">
                <a:latin typeface="Calibri" panose="020F0502020204030204" pitchFamily="34" charset="0"/>
                <a:cs typeface="Calibri" panose="020F0502020204030204" pitchFamily="34" charset="0"/>
              </a:rPr>
              <a:t>), then truncated </a:t>
            </a:r>
            <a:r>
              <a:rPr lang="en-US" sz="2600" b="1" dirty="0">
                <a:latin typeface="Calibri" panose="020F0502020204030204" pitchFamily="34" charset="0"/>
                <a:cs typeface="Calibri" panose="020F0502020204030204" pitchFamily="34" charset="0"/>
              </a:rPr>
              <a:t>singular value decomposition </a:t>
            </a:r>
            <a:r>
              <a:rPr lang="en-US" sz="2600" dirty="0">
                <a:latin typeface="Calibri" panose="020F0502020204030204" pitchFamily="34" charset="0"/>
                <a:cs typeface="Calibri" panose="020F0502020204030204" pitchFamily="34" charset="0"/>
              </a:rPr>
              <a:t>can be applied to reduce the </a:t>
            </a:r>
            <a:r>
              <a:rPr lang="en-US" sz="2600" dirty="0" err="1">
                <a:latin typeface="Calibri" panose="020F0502020204030204" pitchFamily="34" charset="0"/>
                <a:cs typeface="Calibri" panose="020F0502020204030204" pitchFamily="34" charset="0"/>
              </a:rPr>
              <a:t>dimmensionality</a:t>
            </a:r>
            <a:r>
              <a:rPr lang="en-US" sz="2600" dirty="0">
                <a:latin typeface="Calibri" panose="020F0502020204030204" pitchFamily="34" charset="0"/>
                <a:cs typeface="Calibri" panose="020F0502020204030204" pitchFamily="34" charset="0"/>
              </a:rPr>
              <a:t> caused by all terms to a significantly smaller dimensionality that is an approximation of the original X:</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86</a:t>
            </a:fld>
            <a:endParaRPr lang="en-US" sz="900">
              <a:solidFill>
                <a:schemeClr val="lt1"/>
              </a:solidFill>
            </a:endParaRPr>
          </a:p>
        </p:txBody>
      </p:sp>
      <p:pic>
        <p:nvPicPr>
          <p:cNvPr id="7" name="Picture 6">
            <a:extLst>
              <a:ext uri="{FF2B5EF4-FFF2-40B4-BE49-F238E27FC236}">
                <a16:creationId xmlns:a16="http://schemas.microsoft.com/office/drawing/2014/main" id="{2EFD2A3A-3609-4249-88A9-7D4F1188062B}"/>
              </a:ext>
            </a:extLst>
          </p:cNvPr>
          <p:cNvPicPr>
            <a:picLocks noChangeAspect="1"/>
          </p:cNvPicPr>
          <p:nvPr/>
        </p:nvPicPr>
        <p:blipFill>
          <a:blip r:embed="rId2"/>
          <a:stretch>
            <a:fillRect/>
          </a:stretch>
        </p:blipFill>
        <p:spPr>
          <a:xfrm>
            <a:off x="4453558" y="3677163"/>
            <a:ext cx="2012611" cy="563531"/>
          </a:xfrm>
          <a:prstGeom prst="rect">
            <a:avLst/>
          </a:prstGeom>
        </p:spPr>
      </p:pic>
      <p:pic>
        <p:nvPicPr>
          <p:cNvPr id="9" name="Picture 8">
            <a:extLst>
              <a:ext uri="{FF2B5EF4-FFF2-40B4-BE49-F238E27FC236}">
                <a16:creationId xmlns:a16="http://schemas.microsoft.com/office/drawing/2014/main" id="{F583EBB5-6677-4D5D-808E-544ECF556321}"/>
              </a:ext>
            </a:extLst>
          </p:cNvPr>
          <p:cNvPicPr>
            <a:picLocks noChangeAspect="1"/>
          </p:cNvPicPr>
          <p:nvPr/>
        </p:nvPicPr>
        <p:blipFill>
          <a:blip r:embed="rId3"/>
          <a:stretch>
            <a:fillRect/>
          </a:stretch>
        </p:blipFill>
        <p:spPr>
          <a:xfrm>
            <a:off x="2310432" y="4290092"/>
            <a:ext cx="5520709" cy="1877792"/>
          </a:xfrm>
          <a:prstGeom prst="rect">
            <a:avLst/>
          </a:prstGeom>
        </p:spPr>
      </p:pic>
    </p:spTree>
    <p:extLst>
      <p:ext uri="{BB962C8B-B14F-4D97-AF65-F5344CB8AC3E}">
        <p14:creationId xmlns:p14="http://schemas.microsoft.com/office/powerpoint/2010/main" val="17301236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1ADAE67F-B6D1-4FFB-B0A1-6E1726FD4695}"/>
              </a:ext>
            </a:extLst>
          </p:cNvPr>
          <p:cNvSpPr>
            <a:spLocks noGrp="1"/>
          </p:cNvSpPr>
          <p:nvPr>
            <p:ph type="title"/>
          </p:nvPr>
        </p:nvSpPr>
        <p:spPr>
          <a:xfrm>
            <a:off x="609600" y="215373"/>
            <a:ext cx="10972800" cy="699028"/>
          </a:xfrm>
        </p:spPr>
        <p:txBody>
          <a:bodyPr/>
          <a:lstStyle/>
          <a:p>
            <a:r>
              <a:rPr lang="en-US" dirty="0"/>
              <a:t>Example</a:t>
            </a:r>
          </a:p>
        </p:txBody>
      </p:sp>
      <p:graphicFrame>
        <p:nvGraphicFramePr>
          <p:cNvPr id="8" name="Content Placeholder 7">
            <a:extLst>
              <a:ext uri="{FF2B5EF4-FFF2-40B4-BE49-F238E27FC236}">
                <a16:creationId xmlns:a16="http://schemas.microsoft.com/office/drawing/2014/main" id="{760D7D51-2E62-45E4-9AD6-DCB4332D82E6}"/>
              </a:ext>
            </a:extLst>
          </p:cNvPr>
          <p:cNvGraphicFramePr>
            <a:graphicFrameLocks noGrp="1"/>
          </p:cNvGraphicFramePr>
          <p:nvPr>
            <p:ph sz="quarter" idx="13"/>
            <p:extLst>
              <p:ext uri="{D42A27DB-BD31-4B8C-83A1-F6EECF244321}">
                <p14:modId xmlns:p14="http://schemas.microsoft.com/office/powerpoint/2010/main" val="1074151707"/>
              </p:ext>
            </p:extLst>
          </p:nvPr>
        </p:nvGraphicFramePr>
        <p:xfrm>
          <a:off x="609600" y="1441450"/>
          <a:ext cx="8097080" cy="2926080"/>
        </p:xfrm>
        <a:graphic>
          <a:graphicData uri="http://schemas.openxmlformats.org/drawingml/2006/table">
            <a:tbl>
              <a:tblPr/>
              <a:tblGrid>
                <a:gridCol w="2024270">
                  <a:extLst>
                    <a:ext uri="{9D8B030D-6E8A-4147-A177-3AD203B41FA5}">
                      <a16:colId xmlns:a16="http://schemas.microsoft.com/office/drawing/2014/main" val="1668354561"/>
                    </a:ext>
                  </a:extLst>
                </a:gridCol>
                <a:gridCol w="2024270">
                  <a:extLst>
                    <a:ext uri="{9D8B030D-6E8A-4147-A177-3AD203B41FA5}">
                      <a16:colId xmlns:a16="http://schemas.microsoft.com/office/drawing/2014/main" val="4134550233"/>
                    </a:ext>
                  </a:extLst>
                </a:gridCol>
                <a:gridCol w="2024270">
                  <a:extLst>
                    <a:ext uri="{9D8B030D-6E8A-4147-A177-3AD203B41FA5}">
                      <a16:colId xmlns:a16="http://schemas.microsoft.com/office/drawing/2014/main" val="2941910777"/>
                    </a:ext>
                  </a:extLst>
                </a:gridCol>
                <a:gridCol w="2024270">
                  <a:extLst>
                    <a:ext uri="{9D8B030D-6E8A-4147-A177-3AD203B41FA5}">
                      <a16:colId xmlns:a16="http://schemas.microsoft.com/office/drawing/2014/main" val="2008614609"/>
                    </a:ext>
                  </a:extLst>
                </a:gridCol>
              </a:tblGrid>
              <a:tr h="0">
                <a:tc>
                  <a:txBody>
                    <a:bodyPr/>
                    <a:lstStyle/>
                    <a:p>
                      <a:r>
                        <a:rPr lang="en-US" sz="2600">
                          <a:latin typeface="Calibri" panose="020F0502020204030204" pitchFamily="34" charset="0"/>
                          <a:cs typeface="Calibri" panose="020F0502020204030204" pitchFamily="34" charset="0"/>
                        </a:rPr>
                        <a:t>Term</a:t>
                      </a:r>
                    </a:p>
                  </a:txBody>
                  <a:tcPr anchor="ctr">
                    <a:lnL>
                      <a:noFill/>
                    </a:lnL>
                    <a:lnR>
                      <a:noFill/>
                    </a:lnR>
                    <a:lnT>
                      <a:noFill/>
                    </a:lnT>
                    <a:lnB>
                      <a:noFill/>
                    </a:lnB>
                  </a:tcPr>
                </a:tc>
                <a:tc>
                  <a:txBody>
                    <a:bodyPr/>
                    <a:lstStyle/>
                    <a:p>
                      <a:r>
                        <a:rPr lang="en-US" sz="2600" dirty="0">
                          <a:latin typeface="Calibri" panose="020F0502020204030204" pitchFamily="34" charset="0"/>
                          <a:cs typeface="Calibri" panose="020F0502020204030204" pitchFamily="34" charset="0"/>
                        </a:rPr>
                        <a:t>Doc1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Doc2</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Doc3</a:t>
                      </a:r>
                    </a:p>
                  </a:txBody>
                  <a:tcPr anchor="ctr">
                    <a:lnL>
                      <a:noFill/>
                    </a:lnL>
                    <a:lnR>
                      <a:noFill/>
                    </a:lnR>
                    <a:lnT>
                      <a:noFill/>
                    </a:lnT>
                    <a:lnB>
                      <a:noFill/>
                    </a:lnB>
                  </a:tcPr>
                </a:tc>
                <a:extLst>
                  <a:ext uri="{0D108BD9-81ED-4DB2-BD59-A6C34878D82A}">
                    <a16:rowId xmlns:a16="http://schemas.microsoft.com/office/drawing/2014/main" val="1004224559"/>
                  </a:ext>
                </a:extLst>
              </a:tr>
              <a:tr h="0">
                <a:tc>
                  <a:txBody>
                    <a:bodyPr/>
                    <a:lstStyle/>
                    <a:p>
                      <a:r>
                        <a:rPr lang="en-US" sz="2600" b="1">
                          <a:latin typeface="Calibri" panose="020F0502020204030204" pitchFamily="34" charset="0"/>
                          <a:cs typeface="Calibri" panose="020F0502020204030204" pitchFamily="34" charset="0"/>
                        </a:rPr>
                        <a:t>car</a:t>
                      </a:r>
                      <a:endParaRPr lang="en-US" sz="2600">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0</a:t>
                      </a:r>
                    </a:p>
                  </a:txBody>
                  <a:tcPr anchor="ctr">
                    <a:lnL>
                      <a:noFill/>
                    </a:lnL>
                    <a:lnR>
                      <a:noFill/>
                    </a:lnR>
                    <a:lnT>
                      <a:noFill/>
                    </a:lnT>
                    <a:lnB>
                      <a:noFill/>
                    </a:lnB>
                  </a:tcPr>
                </a:tc>
                <a:extLst>
                  <a:ext uri="{0D108BD9-81ED-4DB2-BD59-A6C34878D82A}">
                    <a16:rowId xmlns:a16="http://schemas.microsoft.com/office/drawing/2014/main" val="3077149664"/>
                  </a:ext>
                </a:extLst>
              </a:tr>
              <a:tr h="0">
                <a:tc>
                  <a:txBody>
                    <a:bodyPr/>
                    <a:lstStyle/>
                    <a:p>
                      <a:r>
                        <a:rPr lang="en-US" sz="2600" b="1">
                          <a:latin typeface="Calibri" panose="020F0502020204030204" pitchFamily="34" charset="0"/>
                          <a:cs typeface="Calibri" panose="020F0502020204030204" pitchFamily="34" charset="0"/>
                        </a:rPr>
                        <a:t>automobile</a:t>
                      </a:r>
                      <a:endParaRPr lang="en-US" sz="2600">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0</a:t>
                      </a:r>
                    </a:p>
                  </a:txBody>
                  <a:tcPr anchor="ctr">
                    <a:lnL>
                      <a:noFill/>
                    </a:lnL>
                    <a:lnR>
                      <a:noFill/>
                    </a:lnR>
                    <a:lnT>
                      <a:noFill/>
                    </a:lnT>
                    <a:lnB>
                      <a:noFill/>
                    </a:lnB>
                  </a:tcPr>
                </a:tc>
                <a:extLst>
                  <a:ext uri="{0D108BD9-81ED-4DB2-BD59-A6C34878D82A}">
                    <a16:rowId xmlns:a16="http://schemas.microsoft.com/office/drawing/2014/main" val="2745233766"/>
                  </a:ext>
                </a:extLst>
              </a:tr>
              <a:tr h="0">
                <a:tc>
                  <a:txBody>
                    <a:bodyPr/>
                    <a:lstStyle/>
                    <a:p>
                      <a:r>
                        <a:rPr lang="en-US" sz="2600" b="1" dirty="0">
                          <a:latin typeface="Calibri" panose="020F0502020204030204" pitchFamily="34" charset="0"/>
                          <a:cs typeface="Calibri" panose="020F0502020204030204" pitchFamily="34" charset="0"/>
                        </a:rPr>
                        <a:t>road</a:t>
                      </a:r>
                      <a:endParaRPr lang="en-US" sz="2600" dirty="0">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0</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0</a:t>
                      </a:r>
                    </a:p>
                  </a:txBody>
                  <a:tcPr anchor="ctr">
                    <a:lnL>
                      <a:noFill/>
                    </a:lnL>
                    <a:lnR>
                      <a:noFill/>
                    </a:lnR>
                    <a:lnT>
                      <a:noFill/>
                    </a:lnT>
                    <a:lnB>
                      <a:noFill/>
                    </a:lnB>
                  </a:tcPr>
                </a:tc>
                <a:extLst>
                  <a:ext uri="{0D108BD9-81ED-4DB2-BD59-A6C34878D82A}">
                    <a16:rowId xmlns:a16="http://schemas.microsoft.com/office/drawing/2014/main" val="1796938012"/>
                  </a:ext>
                </a:extLst>
              </a:tr>
              <a:tr h="0">
                <a:tc>
                  <a:txBody>
                    <a:bodyPr/>
                    <a:lstStyle/>
                    <a:p>
                      <a:r>
                        <a:rPr lang="en-US" sz="2600" b="1">
                          <a:latin typeface="Calibri" panose="020F0502020204030204" pitchFamily="34" charset="0"/>
                          <a:cs typeface="Calibri" panose="020F0502020204030204" pitchFamily="34" charset="0"/>
                        </a:rPr>
                        <a:t>mileage</a:t>
                      </a:r>
                      <a:endParaRPr lang="en-US" sz="2600">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0</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tc>
                  <a:txBody>
                    <a:bodyPr/>
                    <a:lstStyle/>
                    <a:p>
                      <a:r>
                        <a:rPr lang="en-US" sz="2600">
                          <a:latin typeface="Calibri" panose="020F0502020204030204" pitchFamily="34" charset="0"/>
                          <a:cs typeface="Calibri" panose="020F0502020204030204" pitchFamily="34" charset="0"/>
                        </a:rPr>
                        <a:t>1</a:t>
                      </a:r>
                    </a:p>
                  </a:txBody>
                  <a:tcPr anchor="ctr">
                    <a:lnL>
                      <a:noFill/>
                    </a:lnL>
                    <a:lnR>
                      <a:noFill/>
                    </a:lnR>
                    <a:lnT>
                      <a:noFill/>
                    </a:lnT>
                    <a:lnB>
                      <a:noFill/>
                    </a:lnB>
                  </a:tcPr>
                </a:tc>
                <a:extLst>
                  <a:ext uri="{0D108BD9-81ED-4DB2-BD59-A6C34878D82A}">
                    <a16:rowId xmlns:a16="http://schemas.microsoft.com/office/drawing/2014/main" val="3330129928"/>
                  </a:ext>
                </a:extLst>
              </a:tr>
              <a:tr h="0">
                <a:tc>
                  <a:txBody>
                    <a:bodyPr/>
                    <a:lstStyle/>
                    <a:p>
                      <a:r>
                        <a:rPr lang="en-US" sz="2600" b="1" dirty="0">
                          <a:latin typeface="Calibri" panose="020F0502020204030204" pitchFamily="34" charset="0"/>
                          <a:cs typeface="Calibri" panose="020F0502020204030204" pitchFamily="34" charset="0"/>
                        </a:rPr>
                        <a:t>gas</a:t>
                      </a:r>
                      <a:endParaRPr lang="en-US" sz="2600" dirty="0">
                        <a:latin typeface="Calibri" panose="020F0502020204030204" pitchFamily="34" charset="0"/>
                        <a:cs typeface="Calibri" panose="020F0502020204030204" pitchFamily="34" charset="0"/>
                      </a:endParaRPr>
                    </a:p>
                  </a:txBody>
                  <a:tcPr anchor="ctr">
                    <a:lnL>
                      <a:noFill/>
                    </a:lnL>
                    <a:lnR>
                      <a:noFill/>
                    </a:lnR>
                    <a:lnT>
                      <a:noFill/>
                    </a:lnT>
                    <a:lnB>
                      <a:noFill/>
                    </a:lnB>
                  </a:tcPr>
                </a:tc>
                <a:tc>
                  <a:txBody>
                    <a:bodyPr/>
                    <a:lstStyle/>
                    <a:p>
                      <a:r>
                        <a:rPr lang="en-US" sz="2600" dirty="0">
                          <a:latin typeface="Calibri" panose="020F0502020204030204" pitchFamily="34" charset="0"/>
                          <a:cs typeface="Calibri" panose="020F0502020204030204" pitchFamily="34" charset="0"/>
                        </a:rPr>
                        <a:t>0</a:t>
                      </a:r>
                    </a:p>
                  </a:txBody>
                  <a:tcPr anchor="ctr">
                    <a:lnL>
                      <a:noFill/>
                    </a:lnL>
                    <a:lnR>
                      <a:noFill/>
                    </a:lnR>
                    <a:lnT>
                      <a:noFill/>
                    </a:lnT>
                    <a:lnB>
                      <a:noFill/>
                    </a:lnB>
                  </a:tcPr>
                </a:tc>
                <a:tc>
                  <a:txBody>
                    <a:bodyPr/>
                    <a:lstStyle/>
                    <a:p>
                      <a:r>
                        <a:rPr lang="en-US" sz="2600" dirty="0">
                          <a:latin typeface="Calibri" panose="020F0502020204030204" pitchFamily="34" charset="0"/>
                          <a:cs typeface="Calibri" panose="020F0502020204030204" pitchFamily="34" charset="0"/>
                        </a:rPr>
                        <a:t>0</a:t>
                      </a:r>
                    </a:p>
                  </a:txBody>
                  <a:tcPr anchor="ctr">
                    <a:lnL>
                      <a:noFill/>
                    </a:lnL>
                    <a:lnR>
                      <a:noFill/>
                    </a:lnR>
                    <a:lnT>
                      <a:noFill/>
                    </a:lnT>
                    <a:lnB>
                      <a:noFill/>
                    </a:lnB>
                  </a:tcPr>
                </a:tc>
                <a:tc>
                  <a:txBody>
                    <a:bodyPr/>
                    <a:lstStyle/>
                    <a:p>
                      <a:r>
                        <a:rPr lang="en-US" sz="2600" dirty="0">
                          <a:latin typeface="Calibri" panose="020F0502020204030204" pitchFamily="34" charset="0"/>
                          <a:cs typeface="Calibri" panose="020F0502020204030204" pitchFamily="34" charset="0"/>
                        </a:rPr>
                        <a:t>1</a:t>
                      </a:r>
                    </a:p>
                  </a:txBody>
                  <a:tcPr anchor="ctr">
                    <a:lnL>
                      <a:noFill/>
                    </a:lnL>
                    <a:lnR>
                      <a:noFill/>
                    </a:lnR>
                    <a:lnT>
                      <a:noFill/>
                    </a:lnT>
                    <a:lnB>
                      <a:noFill/>
                    </a:lnB>
                  </a:tcPr>
                </a:tc>
                <a:extLst>
                  <a:ext uri="{0D108BD9-81ED-4DB2-BD59-A6C34878D82A}">
                    <a16:rowId xmlns:a16="http://schemas.microsoft.com/office/drawing/2014/main" val="4143732233"/>
                  </a:ext>
                </a:extLst>
              </a:tr>
            </a:tbl>
          </a:graphicData>
        </a:graphic>
      </p:graphicFrame>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87</a:t>
            </a:fld>
            <a:endParaRPr lang="en-US" sz="900">
              <a:solidFill>
                <a:schemeClr val="lt1"/>
              </a:solidFill>
            </a:endParaRPr>
          </a:p>
        </p:txBody>
      </p:sp>
      <p:sp>
        <p:nvSpPr>
          <p:cNvPr id="12" name="TextBox 11">
            <a:extLst>
              <a:ext uri="{FF2B5EF4-FFF2-40B4-BE49-F238E27FC236}">
                <a16:creationId xmlns:a16="http://schemas.microsoft.com/office/drawing/2014/main" id="{13008337-2A23-42C4-A14B-0A934C5B8B31}"/>
              </a:ext>
            </a:extLst>
          </p:cNvPr>
          <p:cNvSpPr txBox="1"/>
          <p:nvPr/>
        </p:nvSpPr>
        <p:spPr>
          <a:xfrm>
            <a:off x="609600" y="914401"/>
            <a:ext cx="6096000" cy="492443"/>
          </a:xfrm>
          <a:prstGeom prst="rect">
            <a:avLst/>
          </a:prstGeom>
          <a:noFill/>
        </p:spPr>
        <p:txBody>
          <a:bodyPr wrap="square">
            <a:spAutoFit/>
          </a:bodyPr>
          <a:lstStyle/>
          <a:p>
            <a:r>
              <a:rPr lang="en-US" sz="2600" dirty="0">
                <a:latin typeface="Calibri" panose="020F0502020204030204" pitchFamily="34" charset="0"/>
                <a:cs typeface="Calibri" panose="020F0502020204030204" pitchFamily="34" charset="0"/>
              </a:rPr>
              <a:t>we have </a:t>
            </a:r>
            <a:r>
              <a:rPr lang="en-US" sz="2600" b="1" dirty="0">
                <a:latin typeface="Calibri" panose="020F0502020204030204" pitchFamily="34" charset="0"/>
                <a:cs typeface="Calibri" panose="020F0502020204030204" pitchFamily="34" charset="0"/>
              </a:rPr>
              <a:t>3 documents</a:t>
            </a:r>
            <a:r>
              <a:rPr lang="en-US" sz="2600" dirty="0">
                <a:latin typeface="Calibri" panose="020F0502020204030204" pitchFamily="34" charset="0"/>
                <a:cs typeface="Calibri" panose="020F0502020204030204" pitchFamily="34" charset="0"/>
              </a:rPr>
              <a:t> and </a:t>
            </a:r>
            <a:r>
              <a:rPr lang="en-US" sz="2600" b="1" dirty="0">
                <a:latin typeface="Calibri" panose="020F0502020204030204" pitchFamily="34" charset="0"/>
                <a:cs typeface="Calibri" panose="020F0502020204030204" pitchFamily="34" charset="0"/>
              </a:rPr>
              <a:t>5 terms</a:t>
            </a:r>
            <a:r>
              <a:rPr lang="en-US" sz="2600" dirty="0">
                <a:latin typeface="Calibri" panose="020F0502020204030204" pitchFamily="34" charset="0"/>
                <a:cs typeface="Calibri" panose="020F0502020204030204" pitchFamily="34" charset="0"/>
              </a:rPr>
              <a:t>:</a:t>
            </a:r>
          </a:p>
        </p:txBody>
      </p:sp>
      <p:pic>
        <p:nvPicPr>
          <p:cNvPr id="11" name="Picture 10">
            <a:extLst>
              <a:ext uri="{FF2B5EF4-FFF2-40B4-BE49-F238E27FC236}">
                <a16:creationId xmlns:a16="http://schemas.microsoft.com/office/drawing/2014/main" id="{AD20D00B-EA21-444B-BB64-5D66746DCEFE}"/>
              </a:ext>
            </a:extLst>
          </p:cNvPr>
          <p:cNvPicPr>
            <a:picLocks noChangeAspect="1"/>
          </p:cNvPicPr>
          <p:nvPr/>
        </p:nvPicPr>
        <p:blipFill>
          <a:blip r:embed="rId2"/>
          <a:stretch>
            <a:fillRect/>
          </a:stretch>
        </p:blipFill>
        <p:spPr>
          <a:xfrm>
            <a:off x="7911548" y="1017060"/>
            <a:ext cx="3670852" cy="3117617"/>
          </a:xfrm>
          <a:prstGeom prst="rect">
            <a:avLst/>
          </a:prstGeom>
        </p:spPr>
      </p:pic>
    </p:spTree>
    <p:extLst>
      <p:ext uri="{BB962C8B-B14F-4D97-AF65-F5344CB8AC3E}">
        <p14:creationId xmlns:p14="http://schemas.microsoft.com/office/powerpoint/2010/main" val="7143084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304F9C84-B28E-4325-9CB5-192620C4B2C3}"/>
              </a:ext>
            </a:extLst>
          </p:cNvPr>
          <p:cNvPicPr>
            <a:picLocks noGrp="1" noChangeAspect="1"/>
          </p:cNvPicPr>
          <p:nvPr>
            <p:ph sz="quarter" idx="13"/>
          </p:nvPr>
        </p:nvPicPr>
        <p:blipFill>
          <a:blip r:embed="rId2"/>
          <a:stretch>
            <a:fillRect/>
          </a:stretch>
        </p:blipFill>
        <p:spPr>
          <a:xfrm>
            <a:off x="1683544" y="112713"/>
            <a:ext cx="9169986" cy="5548457"/>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88</a:t>
            </a:fld>
            <a:endParaRPr lang="en-US" sz="900">
              <a:solidFill>
                <a:schemeClr val="lt1"/>
              </a:solidFill>
            </a:endParaRPr>
          </a:p>
        </p:txBody>
      </p:sp>
    </p:spTree>
    <p:extLst>
      <p:ext uri="{BB962C8B-B14F-4D97-AF65-F5344CB8AC3E}">
        <p14:creationId xmlns:p14="http://schemas.microsoft.com/office/powerpoint/2010/main" val="6390031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1ADAE67F-B6D1-4FFB-B0A1-6E1726FD4695}"/>
              </a:ext>
            </a:extLst>
          </p:cNvPr>
          <p:cNvSpPr>
            <a:spLocks noGrp="1"/>
          </p:cNvSpPr>
          <p:nvPr>
            <p:ph type="title"/>
          </p:nvPr>
        </p:nvSpPr>
        <p:spPr/>
        <p:txBody>
          <a:bodyPr/>
          <a:lstStyle/>
          <a:p>
            <a:r>
              <a:rPr lang="en-US" dirty="0"/>
              <a:t>Hypertext Linkages</a:t>
            </a:r>
          </a:p>
        </p:txBody>
      </p:sp>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89</a:t>
            </a:fld>
            <a:endParaRPr lang="en-US" sz="900">
              <a:solidFill>
                <a:schemeClr val="lt1"/>
              </a:solidFill>
            </a:endParaRPr>
          </a:p>
        </p:txBody>
      </p:sp>
      <p:sp>
        <p:nvSpPr>
          <p:cNvPr id="8" name="Content Placeholder 7">
            <a:extLst>
              <a:ext uri="{FF2B5EF4-FFF2-40B4-BE49-F238E27FC236}">
                <a16:creationId xmlns:a16="http://schemas.microsoft.com/office/drawing/2014/main" id="{05E719EB-E7A2-4B26-AFEB-E840143EF7B0}"/>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Let’s say we have a document titled </a:t>
            </a:r>
            <a:r>
              <a:rPr lang="en-US" sz="2600" b="1" dirty="0">
                <a:latin typeface="Calibri" panose="020F0502020204030204" pitchFamily="34" charset="0"/>
                <a:cs typeface="Calibri" panose="020F0502020204030204" pitchFamily="34" charset="0"/>
              </a:rPr>
              <a:t>"Economic Impact of Natural Disasters in Louisiana"</a:t>
            </a:r>
            <a:r>
              <a:rPr lang="en-US" sz="2600" dirty="0">
                <a:latin typeface="Calibri" panose="020F0502020204030204" pitchFamily="34" charset="0"/>
                <a:cs typeface="Calibri" panose="020F0502020204030204" pitchFamily="34" charset="0"/>
              </a:rPr>
              <a:t>. The main body of the document discusses the </a:t>
            </a:r>
            <a:r>
              <a:rPr lang="en-US" sz="2600" b="1" dirty="0">
                <a:latin typeface="Calibri" panose="020F0502020204030204" pitchFamily="34" charset="0"/>
                <a:cs typeface="Calibri" panose="020F0502020204030204" pitchFamily="34" charset="0"/>
              </a:rPr>
              <a:t>financial state of Louisiana</a:t>
            </a:r>
            <a:r>
              <a:rPr lang="en-US" sz="2600" dirty="0">
                <a:latin typeface="Calibri" panose="020F0502020204030204" pitchFamily="34" charset="0"/>
                <a:cs typeface="Calibri" panose="020F0502020204030204" pitchFamily="34" charset="0"/>
              </a:rPr>
              <a:t>, and it includes a </a:t>
            </a:r>
            <a:r>
              <a:rPr lang="en-US" sz="2600" b="1" dirty="0">
                <a:latin typeface="Calibri" panose="020F0502020204030204" pitchFamily="34" charset="0"/>
                <a:cs typeface="Calibri" panose="020F0502020204030204" pitchFamily="34" charset="0"/>
              </a:rPr>
              <a:t>hyperlink</a:t>
            </a:r>
            <a:r>
              <a:rPr lang="en-US" sz="2600" dirty="0">
                <a:latin typeface="Calibri" panose="020F0502020204030204" pitchFamily="34" charset="0"/>
                <a:cs typeface="Calibri" panose="020F0502020204030204" pitchFamily="34" charset="0"/>
              </a:rPr>
              <a:t> to another document titled </a:t>
            </a:r>
            <a:r>
              <a:rPr lang="en-US" sz="2600" b="1" dirty="0">
                <a:latin typeface="Calibri" panose="020F0502020204030204" pitchFamily="34" charset="0"/>
                <a:cs typeface="Calibri" panose="020F0502020204030204" pitchFamily="34" charset="0"/>
              </a:rPr>
              <a:t>"Drought Effects on Southern States Agriculture"</a:t>
            </a:r>
            <a:r>
              <a:rPr lang="en-US" sz="2600" dirty="0">
                <a:latin typeface="Calibri" panose="020F0502020204030204" pitchFamily="34" charset="0"/>
                <a:cs typeface="Calibri" panose="020F0502020204030204" pitchFamily="34" charset="0"/>
              </a:rPr>
              <a:t>.</a:t>
            </a:r>
          </a:p>
          <a:p>
            <a:r>
              <a:rPr lang="en-US" sz="2600" dirty="0">
                <a:latin typeface="Calibri" panose="020F0502020204030204" pitchFamily="34" charset="0"/>
                <a:cs typeface="Calibri" panose="020F0502020204030204" pitchFamily="34" charset="0"/>
              </a:rPr>
              <a:t>Traditionally, if a user searched for </a:t>
            </a:r>
            <a:r>
              <a:rPr lang="en-US" sz="2600" b="1" dirty="0">
                <a:latin typeface="Calibri" panose="020F0502020204030204" pitchFamily="34" charset="0"/>
                <a:cs typeface="Calibri" panose="020F0502020204030204" pitchFamily="34" charset="0"/>
              </a:rPr>
              <a:t>“droughts in Louisiana”</a:t>
            </a:r>
            <a:r>
              <a:rPr lang="en-US" sz="2600" dirty="0">
                <a:latin typeface="Calibri" panose="020F0502020204030204" pitchFamily="34" charset="0"/>
                <a:cs typeface="Calibri" panose="020F0502020204030204" pitchFamily="34" charset="0"/>
              </a:rPr>
              <a:t>, this first document might </a:t>
            </a:r>
            <a:r>
              <a:rPr lang="en-US" sz="2600" b="1" dirty="0">
                <a:latin typeface="Calibri" panose="020F0502020204030204" pitchFamily="34" charset="0"/>
                <a:cs typeface="Calibri" panose="020F0502020204030204" pitchFamily="34" charset="0"/>
              </a:rPr>
              <a:t>not appear</a:t>
            </a:r>
            <a:r>
              <a:rPr lang="en-US" sz="2600" dirty="0">
                <a:latin typeface="Calibri" panose="020F0502020204030204" pitchFamily="34" charset="0"/>
                <a:cs typeface="Calibri" panose="020F0502020204030204" pitchFamily="34" charset="0"/>
              </a:rPr>
              <a:t> in the search results because the word “drought” doesn't occur explicitly in the main text — it only exists in the linked document.</a:t>
            </a:r>
          </a:p>
          <a:p>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280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88D317-7F00-42C2-A9D3-B5B0B9D4AF7A}"/>
              </a:ext>
            </a:extLst>
          </p:cNvPr>
          <p:cNvSpPr>
            <a:spLocks noGrp="1"/>
          </p:cNvSpPr>
          <p:nvPr>
            <p:ph type="title"/>
          </p:nvPr>
        </p:nvSpPr>
        <p:spPr>
          <a:xfrm>
            <a:off x="609600" y="503583"/>
            <a:ext cx="10972800" cy="1696278"/>
          </a:xfrm>
        </p:spPr>
        <p:txBody>
          <a:bodyPr/>
          <a:lstStyle/>
          <a:p>
            <a:r>
              <a:rPr lang="en-US" dirty="0"/>
              <a:t>Key Techniques in Statistical Indexing –</a:t>
            </a:r>
            <a:br>
              <a:rPr lang="en-US" dirty="0"/>
            </a:br>
            <a:r>
              <a:rPr lang="en-US" dirty="0"/>
              <a:t> </a:t>
            </a:r>
            <a:r>
              <a:rPr lang="en-US" sz="3600" dirty="0">
                <a:cs typeface="Calibri" panose="020F0502020204030204" pitchFamily="34" charset="0"/>
              </a:rPr>
              <a:t>Probabilistic </a:t>
            </a:r>
            <a:r>
              <a:rPr lang="en-US" dirty="0"/>
              <a:t>Weighting</a:t>
            </a:r>
          </a:p>
        </p:txBody>
      </p:sp>
      <p:sp>
        <p:nvSpPr>
          <p:cNvPr id="7" name="Content Placeholder 6">
            <a:extLst>
              <a:ext uri="{FF2B5EF4-FFF2-40B4-BE49-F238E27FC236}">
                <a16:creationId xmlns:a16="http://schemas.microsoft.com/office/drawing/2014/main" id="{436EF074-B04D-4139-8816-5A014D4DAEDC}"/>
              </a:ext>
            </a:extLst>
          </p:cNvPr>
          <p:cNvSpPr>
            <a:spLocks noGrp="1"/>
          </p:cNvSpPr>
          <p:nvPr>
            <p:ph sz="quarter" idx="13"/>
          </p:nvPr>
        </p:nvSpPr>
        <p:spPr>
          <a:xfrm>
            <a:off x="609601" y="2398642"/>
            <a:ext cx="10977033" cy="3752775"/>
          </a:xfrm>
        </p:spPr>
        <p:txBody>
          <a:bodyPr/>
          <a:lstStyle/>
          <a:p>
            <a:r>
              <a:rPr lang="en-US" sz="2400" dirty="0">
                <a:latin typeface="Calibri" panose="020F0502020204030204" pitchFamily="34" charset="0"/>
                <a:cs typeface="Calibri" panose="020F0502020204030204" pitchFamily="34" charset="0"/>
              </a:rPr>
              <a:t>Calculate the probability that a document is relevant to a query.</a:t>
            </a:r>
          </a:p>
          <a:p>
            <a:r>
              <a:rPr lang="en-US" sz="2400" dirty="0">
                <a:latin typeface="Calibri" panose="020F0502020204030204" pitchFamily="34" charset="0"/>
                <a:cs typeface="Calibri" panose="020F0502020204030204" pitchFamily="34" charset="0"/>
              </a:rPr>
              <a:t>Based on the Probability Ranking Principle (PRP) which says:</a:t>
            </a:r>
          </a:p>
          <a:p>
            <a:pPr lvl="1"/>
            <a:r>
              <a:rPr lang="en-US" sz="2400" dirty="0">
                <a:latin typeface="Calibri" panose="020F0502020204030204" pitchFamily="34" charset="0"/>
                <a:cs typeface="Calibri" panose="020F0502020204030204" pitchFamily="34" charset="0"/>
              </a:rPr>
              <a:t>“Documents should be ranked in decreasing order of probability of relevance to the user’s query.”</a:t>
            </a:r>
          </a:p>
          <a:p>
            <a:r>
              <a:rPr lang="en-US" sz="2400" dirty="0">
                <a:latin typeface="Calibri" panose="020F0502020204030204" pitchFamily="34" charset="0"/>
                <a:cs typeface="Calibri" panose="020F0502020204030204" pitchFamily="34" charset="0"/>
              </a:rPr>
              <a:t>It uses binary relevance assumption: a document is either relevant (1) or not relevant (0).</a:t>
            </a:r>
          </a:p>
          <a:p>
            <a:r>
              <a:rPr lang="en-US" sz="2400" dirty="0">
                <a:latin typeface="Calibri" panose="020F0502020204030204" pitchFamily="34" charset="0"/>
                <a:cs typeface="Calibri" panose="020F0502020204030204" pitchFamily="34" charset="0"/>
              </a:rPr>
              <a:t>However, in reality, relevance is continuous—so systems often generalize the model.</a:t>
            </a:r>
          </a:p>
        </p:txBody>
      </p:sp>
      <p:sp>
        <p:nvSpPr>
          <p:cNvPr id="5" name="Slide Number Placeholder 4">
            <a:extLst>
              <a:ext uri="{FF2B5EF4-FFF2-40B4-BE49-F238E27FC236}">
                <a16:creationId xmlns:a16="http://schemas.microsoft.com/office/drawing/2014/main" id="{B63EDAEC-2266-46CD-B350-FDDD44BB4A0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a:t>
            </a:fld>
            <a:endParaRPr lang="en-US" sz="900">
              <a:solidFill>
                <a:schemeClr val="lt1"/>
              </a:solidFill>
            </a:endParaRPr>
          </a:p>
        </p:txBody>
      </p:sp>
    </p:spTree>
    <p:extLst>
      <p:ext uri="{BB962C8B-B14F-4D97-AF65-F5344CB8AC3E}">
        <p14:creationId xmlns:p14="http://schemas.microsoft.com/office/powerpoint/2010/main" val="28633228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90</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b="1" dirty="0"/>
              <a:t>Hypertext-Aware Indexing</a:t>
            </a:r>
            <a:endParaRPr lang="en-US" dirty="0"/>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Using the method proposed in the document:</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indexing algorithm recognizes the hyperlink</a:t>
            </a:r>
            <a:r>
              <a:rPr lang="en-US" sz="2400" dirty="0">
                <a:latin typeface="Calibri" panose="020F0502020204030204" pitchFamily="34" charset="0"/>
                <a:cs typeface="Calibri" panose="020F0502020204030204" pitchFamily="34" charset="0"/>
              </a:rPr>
              <a:t> from the Louisiana economy document to the drought impact document.</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It </a:t>
            </a:r>
            <a:r>
              <a:rPr lang="en-US" sz="2400" b="1" dirty="0">
                <a:latin typeface="Calibri" panose="020F0502020204030204" pitchFamily="34" charset="0"/>
                <a:cs typeface="Calibri" panose="020F0502020204030204" pitchFamily="34" charset="0"/>
              </a:rPr>
              <a:t>retrieves concepts</a:t>
            </a:r>
            <a:r>
              <a:rPr lang="en-US" sz="2400" dirty="0">
                <a:latin typeface="Calibri" panose="020F0502020204030204" pitchFamily="34" charset="0"/>
                <a:cs typeface="Calibri" panose="020F0502020204030204" pitchFamily="34" charset="0"/>
              </a:rPr>
              <a:t> from the </a:t>
            </a:r>
            <a:r>
              <a:rPr lang="en-US" sz="2400" b="1" dirty="0">
                <a:latin typeface="Calibri" panose="020F0502020204030204" pitchFamily="34" charset="0"/>
                <a:cs typeface="Calibri" panose="020F0502020204030204" pitchFamily="34" charset="0"/>
              </a:rPr>
              <a:t>linked document</a:t>
            </a:r>
            <a:r>
              <a:rPr lang="en-US" sz="2400" dirty="0">
                <a:latin typeface="Calibri" panose="020F0502020204030204" pitchFamily="34" charset="0"/>
                <a:cs typeface="Calibri" panose="020F0502020204030204" pitchFamily="34" charset="0"/>
              </a:rPr>
              <a:t>, especially </a:t>
            </a:r>
            <a:r>
              <a:rPr lang="en-US" sz="2400" b="1" dirty="0">
                <a:latin typeface="Calibri" panose="020F0502020204030204" pitchFamily="34" charset="0"/>
                <a:cs typeface="Calibri" panose="020F0502020204030204" pitchFamily="34" charset="0"/>
              </a:rPr>
              <a:t>those near the hyperlink’s target section</a:t>
            </a:r>
            <a:r>
              <a:rPr lang="en-US" sz="2400" dirty="0">
                <a:latin typeface="Calibri" panose="020F0502020204030204" pitchFamily="34" charset="0"/>
                <a:cs typeface="Calibri" panose="020F0502020204030204" pitchFamily="34" charset="0"/>
              </a:rPr>
              <a:t> (e.g., the part about Louisiana’s drought-related crop damage).</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The search index of the original Louisiana document is enriched with these concepts but with a reduced weighting (since they are not native to the original text).</a:t>
            </a:r>
          </a:p>
          <a:p>
            <a:pPr lvl="1">
              <a:buFont typeface="Arial" panose="020B0604020202020204" pitchFamily="34" charset="0"/>
              <a:buChar char="•"/>
            </a:pPr>
            <a:r>
              <a:rPr lang="en-US" sz="2400" dirty="0">
                <a:latin typeface="Calibri" panose="020F0502020204030204" pitchFamily="34" charset="0"/>
                <a:cs typeface="Calibri" panose="020F0502020204030204" pitchFamily="34" charset="0"/>
              </a:rPr>
              <a:t>When a user searches for “droughts in Louisiana”, the system now returns the Louisiana economy document as a relevant result due to its link-enhanced index.</a:t>
            </a:r>
          </a:p>
        </p:txBody>
      </p:sp>
    </p:spTree>
    <p:extLst>
      <p:ext uri="{BB962C8B-B14F-4D97-AF65-F5344CB8AC3E}">
        <p14:creationId xmlns:p14="http://schemas.microsoft.com/office/powerpoint/2010/main" val="28083828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1ADAE67F-B6D1-4FFB-B0A1-6E1726FD4695}"/>
              </a:ext>
            </a:extLst>
          </p:cNvPr>
          <p:cNvSpPr>
            <a:spLocks noGrp="1"/>
          </p:cNvSpPr>
          <p:nvPr>
            <p:ph type="title"/>
          </p:nvPr>
        </p:nvSpPr>
        <p:spPr/>
        <p:txBody>
          <a:bodyPr/>
          <a:lstStyle/>
          <a:p>
            <a:r>
              <a:rPr lang="en-US" dirty="0"/>
              <a:t>Hypertext Linkages</a:t>
            </a:r>
          </a:p>
        </p:txBody>
      </p:sp>
      <p:pic>
        <p:nvPicPr>
          <p:cNvPr id="3" name="Content Placeholder 2">
            <a:extLst>
              <a:ext uri="{FF2B5EF4-FFF2-40B4-BE49-F238E27FC236}">
                <a16:creationId xmlns:a16="http://schemas.microsoft.com/office/drawing/2014/main" id="{BBE6244F-321F-4684-9851-6688F7BC266B}"/>
              </a:ext>
            </a:extLst>
          </p:cNvPr>
          <p:cNvPicPr>
            <a:picLocks noGrp="1" noChangeAspect="1"/>
          </p:cNvPicPr>
          <p:nvPr>
            <p:ph sz="quarter" idx="13"/>
          </p:nvPr>
        </p:nvPicPr>
        <p:blipFill>
          <a:blip r:embed="rId2"/>
          <a:stretch>
            <a:fillRect/>
          </a:stretch>
        </p:blipFill>
        <p:spPr>
          <a:xfrm>
            <a:off x="3046239" y="1620251"/>
            <a:ext cx="5052913" cy="433836"/>
          </a:xfrm>
        </p:spPr>
      </p:pic>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91</a:t>
            </a:fld>
            <a:endParaRPr lang="en-US" sz="900">
              <a:solidFill>
                <a:schemeClr val="lt1"/>
              </a:solidFill>
            </a:endParaRPr>
          </a:p>
        </p:txBody>
      </p:sp>
      <p:pic>
        <p:nvPicPr>
          <p:cNvPr id="6" name="Picture 5">
            <a:extLst>
              <a:ext uri="{FF2B5EF4-FFF2-40B4-BE49-F238E27FC236}">
                <a16:creationId xmlns:a16="http://schemas.microsoft.com/office/drawing/2014/main" id="{F4BF03C2-1040-49A6-8144-A73419B89514}"/>
              </a:ext>
            </a:extLst>
          </p:cNvPr>
          <p:cNvPicPr>
            <a:picLocks noChangeAspect="1"/>
          </p:cNvPicPr>
          <p:nvPr/>
        </p:nvPicPr>
        <p:blipFill>
          <a:blip r:embed="rId3"/>
          <a:stretch>
            <a:fillRect/>
          </a:stretch>
        </p:blipFill>
        <p:spPr>
          <a:xfrm>
            <a:off x="1212573" y="2176462"/>
            <a:ext cx="10428299" cy="3468964"/>
          </a:xfrm>
          <a:prstGeom prst="rect">
            <a:avLst/>
          </a:prstGeom>
        </p:spPr>
      </p:pic>
    </p:spTree>
    <p:extLst>
      <p:ext uri="{BB962C8B-B14F-4D97-AF65-F5344CB8AC3E}">
        <p14:creationId xmlns:p14="http://schemas.microsoft.com/office/powerpoint/2010/main" val="41343184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92</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Example</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Document A (item </a:t>
            </a:r>
            <a:r>
              <a:rPr lang="en-US" sz="2600" dirty="0" err="1">
                <a:latin typeface="Calibri" panose="020F0502020204030204" pitchFamily="34" charset="0"/>
                <a:cs typeface="Calibri" panose="020F0502020204030204" pitchFamily="34" charset="0"/>
              </a:rPr>
              <a:t>i</a:t>
            </a:r>
            <a:r>
              <a:rPr lang="en-US" sz="2600" dirty="0">
                <a:latin typeface="Calibri" panose="020F0502020204030204" pitchFamily="34" charset="0"/>
                <a:cs typeface="Calibri" panose="020F0502020204030204" pitchFamily="34" charset="0"/>
              </a:rPr>
              <a:t>) discusses Louisiana’s economy</a:t>
            </a:r>
          </a:p>
          <a:p>
            <a:r>
              <a:rPr lang="en-US" sz="2600" dirty="0">
                <a:latin typeface="Calibri" panose="020F0502020204030204" pitchFamily="34" charset="0"/>
                <a:cs typeface="Calibri" panose="020F0502020204030204" pitchFamily="34" charset="0"/>
              </a:rPr>
              <a:t>Document B (item k) is linked from A and discusses drought effects in the southern states</a:t>
            </a:r>
          </a:p>
          <a:p>
            <a:r>
              <a:rPr lang="en-US" sz="2600" dirty="0">
                <a:latin typeface="Calibri" panose="020F0502020204030204" pitchFamily="34" charset="0"/>
                <a:cs typeface="Calibri" panose="020F0502020204030204" pitchFamily="34" charset="0"/>
              </a:rPr>
              <a:t>The word "drought" appears in document B</a:t>
            </a:r>
          </a:p>
          <a:p>
            <a:endParaRPr lang="en-US" sz="2600" dirty="0">
              <a:latin typeface="Calibri" panose="020F0502020204030204" pitchFamily="34" charset="0"/>
              <a:cs typeface="Calibri" panose="020F0502020204030204" pitchFamily="34" charset="0"/>
            </a:endParaRPr>
          </a:p>
          <a:p>
            <a:pPr marL="101600" indent="0">
              <a:buNone/>
            </a:pPr>
            <a:r>
              <a:rPr lang="en-US" sz="2600" dirty="0">
                <a:latin typeface="Calibri" panose="020F0502020204030204" pitchFamily="34" charset="0"/>
                <a:cs typeface="Calibri" panose="020F0502020204030204" pitchFamily="34" charset="0"/>
              </a:rPr>
              <a:t>Now, when a user searches for “droughts in Louisiana”, we want document A to appear even though it doesn't contain the word “drought” directly.</a:t>
            </a:r>
          </a:p>
        </p:txBody>
      </p:sp>
    </p:spTree>
    <p:extLst>
      <p:ext uri="{BB962C8B-B14F-4D97-AF65-F5344CB8AC3E}">
        <p14:creationId xmlns:p14="http://schemas.microsoft.com/office/powerpoint/2010/main" val="17821605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93</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Explanation of example</a:t>
            </a:r>
          </a:p>
        </p:txBody>
      </p:sp>
      <p:pic>
        <p:nvPicPr>
          <p:cNvPr id="3" name="Picture 2">
            <a:extLst>
              <a:ext uri="{FF2B5EF4-FFF2-40B4-BE49-F238E27FC236}">
                <a16:creationId xmlns:a16="http://schemas.microsoft.com/office/drawing/2014/main" id="{DC9A186C-52FC-466D-BDB8-7E6B17245AFB}"/>
              </a:ext>
            </a:extLst>
          </p:cNvPr>
          <p:cNvPicPr>
            <a:picLocks noChangeAspect="1"/>
          </p:cNvPicPr>
          <p:nvPr/>
        </p:nvPicPr>
        <p:blipFill>
          <a:blip r:embed="rId2"/>
          <a:stretch>
            <a:fillRect/>
          </a:stretch>
        </p:blipFill>
        <p:spPr>
          <a:xfrm>
            <a:off x="609600" y="1415310"/>
            <a:ext cx="10589300" cy="3872307"/>
          </a:xfrm>
          <a:prstGeom prst="rect">
            <a:avLst/>
          </a:prstGeom>
        </p:spPr>
      </p:pic>
    </p:spTree>
    <p:extLst>
      <p:ext uri="{BB962C8B-B14F-4D97-AF65-F5344CB8AC3E}">
        <p14:creationId xmlns:p14="http://schemas.microsoft.com/office/powerpoint/2010/main" val="36003816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94</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Why do we use this formula ?</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This formula mathematically represents </a:t>
            </a:r>
            <a:r>
              <a:rPr lang="en-US" sz="2600" b="1" dirty="0">
                <a:latin typeface="Calibri" panose="020F0502020204030204" pitchFamily="34" charset="0"/>
                <a:cs typeface="Calibri" panose="020F0502020204030204" pitchFamily="34" charset="0"/>
              </a:rPr>
              <a:t>enhanced indexing</a:t>
            </a:r>
            <a:r>
              <a:rPr lang="en-US" sz="2600" dirty="0">
                <a:latin typeface="Calibri" panose="020F0502020204030204" pitchFamily="34" charset="0"/>
                <a:cs typeface="Calibri" panose="020F0502020204030204" pitchFamily="34" charset="0"/>
              </a:rPr>
              <a:t> by including not only local content but also the </a:t>
            </a:r>
            <a:r>
              <a:rPr lang="en-US" sz="2600" b="1" dirty="0">
                <a:latin typeface="Calibri" panose="020F0502020204030204" pitchFamily="34" charset="0"/>
                <a:cs typeface="Calibri" panose="020F0502020204030204" pitchFamily="34" charset="0"/>
              </a:rPr>
              <a:t>linked context</a:t>
            </a:r>
            <a:r>
              <a:rPr lang="en-US" sz="2600" dirty="0">
                <a:latin typeface="Calibri" panose="020F0502020204030204" pitchFamily="34" charset="0"/>
                <a:cs typeface="Calibri" panose="020F0502020204030204" pitchFamily="34" charset="0"/>
              </a:rPr>
              <a:t> — giving rise to </a:t>
            </a:r>
            <a:r>
              <a:rPr lang="en-US" sz="2600" b="1" dirty="0">
                <a:latin typeface="Calibri" panose="020F0502020204030204" pitchFamily="34" charset="0"/>
                <a:cs typeface="Calibri" panose="020F0502020204030204" pitchFamily="34" charset="0"/>
              </a:rPr>
              <a:t>hypertext-aware search engines</a:t>
            </a:r>
            <a:r>
              <a:rPr lang="en-US" sz="2600" dirty="0">
                <a:latin typeface="Calibri" panose="020F0502020204030204" pitchFamily="34" charset="0"/>
                <a:cs typeface="Calibri" panose="020F0502020204030204" pitchFamily="34" charset="0"/>
              </a:rPr>
              <a:t>. It's a foundational idea behind more intelligent web indexing and semantic search.</a:t>
            </a:r>
          </a:p>
        </p:txBody>
      </p:sp>
    </p:spTree>
    <p:extLst>
      <p:ext uri="{BB962C8B-B14F-4D97-AF65-F5344CB8AC3E}">
        <p14:creationId xmlns:p14="http://schemas.microsoft.com/office/powerpoint/2010/main" val="39245489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95</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a:xfrm rot="16200000">
            <a:off x="-1264112" y="2271279"/>
            <a:ext cx="3184807" cy="656580"/>
          </a:xfrm>
        </p:spPr>
        <p:txBody>
          <a:bodyPr/>
          <a:lstStyle/>
          <a:p>
            <a:r>
              <a:rPr lang="en-US" dirty="0"/>
              <a:t>Example</a:t>
            </a:r>
          </a:p>
        </p:txBody>
      </p:sp>
      <p:pic>
        <p:nvPicPr>
          <p:cNvPr id="3" name="Picture 2">
            <a:extLst>
              <a:ext uri="{FF2B5EF4-FFF2-40B4-BE49-F238E27FC236}">
                <a16:creationId xmlns:a16="http://schemas.microsoft.com/office/drawing/2014/main" id="{8FAD5C85-BAC3-4CAF-A8DC-4C2FEDC2BDE6}"/>
              </a:ext>
            </a:extLst>
          </p:cNvPr>
          <p:cNvPicPr>
            <a:picLocks noChangeAspect="1"/>
          </p:cNvPicPr>
          <p:nvPr/>
        </p:nvPicPr>
        <p:blipFill>
          <a:blip r:embed="rId2"/>
          <a:stretch>
            <a:fillRect/>
          </a:stretch>
        </p:blipFill>
        <p:spPr>
          <a:xfrm>
            <a:off x="656582" y="1"/>
            <a:ext cx="11111348" cy="5963478"/>
          </a:xfrm>
          <a:prstGeom prst="rect">
            <a:avLst/>
          </a:prstGeom>
        </p:spPr>
      </p:pic>
      <p:pic>
        <p:nvPicPr>
          <p:cNvPr id="8" name="Picture 7">
            <a:extLst>
              <a:ext uri="{FF2B5EF4-FFF2-40B4-BE49-F238E27FC236}">
                <a16:creationId xmlns:a16="http://schemas.microsoft.com/office/drawing/2014/main" id="{B8E22362-FE11-4FC9-9286-2E77D971DEF5}"/>
              </a:ext>
            </a:extLst>
          </p:cNvPr>
          <p:cNvPicPr>
            <a:picLocks noChangeAspect="1"/>
          </p:cNvPicPr>
          <p:nvPr/>
        </p:nvPicPr>
        <p:blipFill>
          <a:blip r:embed="rId3"/>
          <a:stretch>
            <a:fillRect/>
          </a:stretch>
        </p:blipFill>
        <p:spPr>
          <a:xfrm>
            <a:off x="4916557" y="112713"/>
            <a:ext cx="6389825" cy="1398035"/>
          </a:xfrm>
          <a:prstGeom prst="rect">
            <a:avLst/>
          </a:prstGeom>
        </p:spPr>
      </p:pic>
    </p:spTree>
    <p:extLst>
      <p:ext uri="{BB962C8B-B14F-4D97-AF65-F5344CB8AC3E}">
        <p14:creationId xmlns:p14="http://schemas.microsoft.com/office/powerpoint/2010/main" val="414699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96</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cs typeface="Calibri" panose="020F0502020204030204" pitchFamily="34" charset="0"/>
              </a:rPr>
              <a:t>Introduction to Clustering</a:t>
            </a:r>
            <a:endParaRPr lang="en-US" dirty="0"/>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Clustering is the process of grouping similar items or terms together to improve how we search and retrieve information.</a:t>
            </a:r>
          </a:p>
          <a:p>
            <a:r>
              <a:rPr lang="en-US" sz="2600" dirty="0">
                <a:latin typeface="Calibri" panose="020F0502020204030204" pitchFamily="34" charset="0"/>
                <a:cs typeface="Calibri" panose="020F0502020204030204" pitchFamily="34" charset="0"/>
              </a:rPr>
              <a:t>There are two main kinds:</a:t>
            </a:r>
          </a:p>
          <a:p>
            <a:pPr lvl="1"/>
            <a:r>
              <a:rPr lang="en-US" sz="2600" b="1" dirty="0">
                <a:latin typeface="Calibri" panose="020F0502020204030204" pitchFamily="34" charset="0"/>
                <a:cs typeface="Calibri" panose="020F0502020204030204" pitchFamily="34" charset="0"/>
              </a:rPr>
              <a:t>Clustering Index Terms (Word Clustering): </a:t>
            </a:r>
            <a:r>
              <a:rPr lang="en-US" sz="2600" dirty="0">
                <a:latin typeface="Calibri" panose="020F0502020204030204" pitchFamily="34" charset="0"/>
                <a:cs typeface="Calibri" panose="020F0502020204030204" pitchFamily="34" charset="0"/>
              </a:rPr>
              <a:t>This creates a thesaurus — grouping similar words (e.g., synonyms). Used to improve recall by expanding queries (e.g., searching “car” also gives results for “automobile”).</a:t>
            </a:r>
          </a:p>
          <a:p>
            <a:pPr lvl="1"/>
            <a:r>
              <a:rPr lang="en-US" sz="2600" b="1" dirty="0">
                <a:latin typeface="Calibri" panose="020F0502020204030204" pitchFamily="34" charset="0"/>
                <a:cs typeface="Calibri" panose="020F0502020204030204" pitchFamily="34" charset="0"/>
              </a:rPr>
              <a:t>Clustering Items (Document Clustering): </a:t>
            </a:r>
            <a:r>
              <a:rPr lang="en-US" sz="2600" dirty="0">
                <a:latin typeface="Calibri" panose="020F0502020204030204" pitchFamily="34" charset="0"/>
                <a:cs typeface="Calibri" panose="020F0502020204030204" pitchFamily="34" charset="0"/>
              </a:rPr>
              <a:t>Groups documents that are similar. Useful when a user finds one relevant document and wants more like it, even if their original query wouldn’t retrieve them.</a:t>
            </a:r>
          </a:p>
        </p:txBody>
      </p:sp>
    </p:spTree>
    <p:extLst>
      <p:ext uri="{BB962C8B-B14F-4D97-AF65-F5344CB8AC3E}">
        <p14:creationId xmlns:p14="http://schemas.microsoft.com/office/powerpoint/2010/main" val="3768927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97</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Clustering Process</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pPr marL="444500" indent="-342900">
              <a:buFont typeface="+mj-lt"/>
              <a:buAutoNum type="arabicPeriod"/>
            </a:pPr>
            <a:r>
              <a:rPr lang="en-US" sz="2600" dirty="0">
                <a:latin typeface="Calibri" panose="020F0502020204030204" pitchFamily="34" charset="0"/>
                <a:cs typeface="Calibri" panose="020F0502020204030204" pitchFamily="34" charset="0"/>
              </a:rPr>
              <a:t>Define the Domain</a:t>
            </a:r>
          </a:p>
          <a:p>
            <a:pPr lvl="1"/>
            <a:r>
              <a:rPr lang="en-US" sz="2600" dirty="0">
                <a:latin typeface="Calibri" panose="020F0502020204030204" pitchFamily="34" charset="0"/>
                <a:cs typeface="Calibri" panose="020F0502020204030204" pitchFamily="34" charset="0"/>
              </a:rPr>
              <a:t>What are we clustering?</a:t>
            </a:r>
          </a:p>
          <a:p>
            <a:pPr lvl="1"/>
            <a:r>
              <a:rPr lang="en-US" sz="2600" dirty="0">
                <a:latin typeface="Calibri" panose="020F0502020204030204" pitchFamily="34" charset="0"/>
                <a:cs typeface="Calibri" panose="020F0502020204030204" pitchFamily="34" charset="0"/>
              </a:rPr>
              <a:t>E.g., For a medical thesaurus, only include medical terms. For document clustering, define which set of documents are used.</a:t>
            </a:r>
          </a:p>
          <a:p>
            <a:pPr lvl="1"/>
            <a:endParaRPr lang="en-US" sz="2600" dirty="0">
              <a:latin typeface="Calibri" panose="020F0502020204030204" pitchFamily="34" charset="0"/>
              <a:cs typeface="Calibri" panose="020F0502020204030204" pitchFamily="34" charset="0"/>
            </a:endParaRPr>
          </a:p>
          <a:p>
            <a:pPr marL="444500" indent="-342900">
              <a:buFont typeface="+mj-lt"/>
              <a:buAutoNum type="arabicPeriod"/>
            </a:pPr>
            <a:r>
              <a:rPr lang="en-US" sz="2600" dirty="0">
                <a:latin typeface="Calibri" panose="020F0502020204030204" pitchFamily="34" charset="0"/>
                <a:cs typeface="Calibri" panose="020F0502020204030204" pitchFamily="34" charset="0"/>
              </a:rPr>
              <a:t>Select Attributes</a:t>
            </a:r>
          </a:p>
          <a:p>
            <a:pPr marL="931418" lvl="1" indent="-342900"/>
            <a:r>
              <a:rPr lang="en-US" sz="2600" dirty="0">
                <a:latin typeface="Calibri" panose="020F0502020204030204" pitchFamily="34" charset="0"/>
                <a:cs typeface="Calibri" panose="020F0502020204030204" pitchFamily="34" charset="0"/>
              </a:rPr>
              <a:t>Choose what features of the items/terms matter.</a:t>
            </a:r>
          </a:p>
          <a:p>
            <a:pPr marL="931418" lvl="1" indent="-342900"/>
            <a:r>
              <a:rPr lang="en-US" sz="2600" dirty="0">
                <a:latin typeface="Calibri" panose="020F0502020204030204" pitchFamily="34" charset="0"/>
                <a:cs typeface="Calibri" panose="020F0502020204030204" pitchFamily="34" charset="0"/>
              </a:rPr>
              <a:t>E.g., Only title/abstract of documents? Or all sections?</a:t>
            </a:r>
          </a:p>
        </p:txBody>
      </p:sp>
    </p:spTree>
    <p:extLst>
      <p:ext uri="{BB962C8B-B14F-4D97-AF65-F5344CB8AC3E}">
        <p14:creationId xmlns:p14="http://schemas.microsoft.com/office/powerpoint/2010/main" val="10794772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98</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Clustering Process</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pPr marL="444500" indent="-342900">
              <a:buFont typeface="+mj-lt"/>
              <a:buAutoNum type="arabicPeriod" startAt="3"/>
            </a:pPr>
            <a:r>
              <a:rPr lang="en-US" sz="2600" dirty="0">
                <a:latin typeface="Calibri" panose="020F0502020204030204" pitchFamily="34" charset="0"/>
                <a:cs typeface="Calibri" panose="020F0502020204030204" pitchFamily="34" charset="0"/>
              </a:rPr>
              <a:t>Measure Relationship Strength</a:t>
            </a:r>
          </a:p>
          <a:p>
            <a:pPr marL="931418" lvl="1" indent="-342900"/>
            <a:r>
              <a:rPr lang="en-US" sz="2600" dirty="0">
                <a:latin typeface="Calibri" panose="020F0502020204030204" pitchFamily="34" charset="0"/>
                <a:cs typeface="Calibri" panose="020F0502020204030204" pitchFamily="34" charset="0"/>
              </a:rPr>
              <a:t>How related are the items/words?</a:t>
            </a:r>
          </a:p>
          <a:p>
            <a:pPr marL="931418" lvl="1" indent="-342900"/>
            <a:r>
              <a:rPr lang="en-US" sz="2600" dirty="0">
                <a:latin typeface="Calibri" panose="020F0502020204030204" pitchFamily="34" charset="0"/>
                <a:cs typeface="Calibri" panose="020F0502020204030204" pitchFamily="34" charset="0"/>
              </a:rPr>
              <a:t>E.g., How often terms co-occur? Are words synonyms?</a:t>
            </a:r>
          </a:p>
          <a:p>
            <a:pPr marL="444500" indent="-342900">
              <a:buFont typeface="+mj-lt"/>
              <a:buAutoNum type="arabicPeriod" startAt="4"/>
            </a:pPr>
            <a:r>
              <a:rPr lang="en-US" sz="2600" dirty="0">
                <a:latin typeface="Calibri" panose="020F0502020204030204" pitchFamily="34" charset="0"/>
                <a:cs typeface="Calibri" panose="020F0502020204030204" pitchFamily="34" charset="0"/>
              </a:rPr>
              <a:t>Apply Clustering Algorithm</a:t>
            </a:r>
          </a:p>
          <a:p>
            <a:pPr marL="931418" lvl="1" indent="-342900"/>
            <a:r>
              <a:rPr lang="en-US" sz="2600" dirty="0">
                <a:latin typeface="Calibri" panose="020F0502020204030204" pitchFamily="34" charset="0"/>
                <a:cs typeface="Calibri" panose="020F0502020204030204" pitchFamily="34" charset="0"/>
              </a:rPr>
              <a:t>Based on relationships, assign items/terms to clusters.</a:t>
            </a:r>
          </a:p>
        </p:txBody>
      </p:sp>
    </p:spTree>
    <p:extLst>
      <p:ext uri="{BB962C8B-B14F-4D97-AF65-F5344CB8AC3E}">
        <p14:creationId xmlns:p14="http://schemas.microsoft.com/office/powerpoint/2010/main" val="31993067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DF72321-95A2-4AC6-B9AD-E9DC00A9939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99</a:t>
            </a:fld>
            <a:endParaRPr lang="en-US" sz="900">
              <a:solidFill>
                <a:schemeClr val="lt1"/>
              </a:solidFill>
            </a:endParaRPr>
          </a:p>
        </p:txBody>
      </p:sp>
      <p:sp>
        <p:nvSpPr>
          <p:cNvPr id="4" name="Title 3">
            <a:extLst>
              <a:ext uri="{FF2B5EF4-FFF2-40B4-BE49-F238E27FC236}">
                <a16:creationId xmlns:a16="http://schemas.microsoft.com/office/drawing/2014/main" id="{926F0EDB-27B1-40CB-A983-D7E985941519}"/>
              </a:ext>
            </a:extLst>
          </p:cNvPr>
          <p:cNvSpPr>
            <a:spLocks noGrp="1"/>
          </p:cNvSpPr>
          <p:nvPr>
            <p:ph type="title"/>
          </p:nvPr>
        </p:nvSpPr>
        <p:spPr/>
        <p:txBody>
          <a:bodyPr/>
          <a:lstStyle/>
          <a:p>
            <a:r>
              <a:rPr lang="en-US" dirty="0"/>
              <a:t>Guidelines</a:t>
            </a:r>
          </a:p>
        </p:txBody>
      </p:sp>
      <p:sp>
        <p:nvSpPr>
          <p:cNvPr id="7" name="Content Placeholder 6">
            <a:extLst>
              <a:ext uri="{FF2B5EF4-FFF2-40B4-BE49-F238E27FC236}">
                <a16:creationId xmlns:a16="http://schemas.microsoft.com/office/drawing/2014/main" id="{61942FEF-1F98-4E7A-A96E-63108EF67C7C}"/>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Clear Meaning: Each cluster should have a clear semantic meaning.</a:t>
            </a:r>
          </a:p>
          <a:p>
            <a:r>
              <a:rPr lang="en-US" sz="2600" dirty="0">
                <a:latin typeface="Calibri" panose="020F0502020204030204" pitchFamily="34" charset="0"/>
                <a:cs typeface="Calibri" panose="020F0502020204030204" pitchFamily="34" charset="0"/>
              </a:rPr>
              <a:t>Balanced Size: Clusters should be roughly equal in size.</a:t>
            </a:r>
          </a:p>
          <a:p>
            <a:pPr lvl="1"/>
            <a:r>
              <a:rPr lang="en-US" sz="2600" dirty="0">
                <a:latin typeface="Calibri" panose="020F0502020204030204" pitchFamily="34" charset="0"/>
                <a:cs typeface="Calibri" panose="020F0502020204030204" pitchFamily="34" charset="0"/>
              </a:rPr>
              <a:t>If one cluster contains 90% of the items, it's not helpful.</a:t>
            </a:r>
          </a:p>
          <a:p>
            <a:r>
              <a:rPr lang="en-US" sz="2600" dirty="0">
                <a:latin typeface="Calibri" panose="020F0502020204030204" pitchFamily="34" charset="0"/>
                <a:cs typeface="Calibri" panose="020F0502020204030204" pitchFamily="34" charset="0"/>
              </a:rPr>
              <a:t>No Dominance: No single term/item should dominate a cluster.</a:t>
            </a:r>
          </a:p>
          <a:p>
            <a:pPr lvl="1"/>
            <a:r>
              <a:rPr lang="en-US" sz="2600" dirty="0">
                <a:latin typeface="Calibri" panose="020F0502020204030204" pitchFamily="34" charset="0"/>
                <a:cs typeface="Calibri" panose="020F0502020204030204" pitchFamily="34" charset="0"/>
              </a:rPr>
              <a:t>E.g., If "microprocessor" appears way more than others, maybe put it in its own cluster.</a:t>
            </a:r>
          </a:p>
          <a:p>
            <a:r>
              <a:rPr lang="en-US" sz="2600" dirty="0">
                <a:latin typeface="Calibri" panose="020F0502020204030204" pitchFamily="34" charset="0"/>
                <a:cs typeface="Calibri" panose="020F0502020204030204" pitchFamily="34" charset="0"/>
              </a:rPr>
              <a:t>Multiple Memberships: It's better to allow an item/term to belong to multiple clusters, even if it's more complex to manage. This reflects the ambiguity of language.</a:t>
            </a:r>
          </a:p>
          <a:p>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3944929"/>
      </p:ext>
    </p:extLst>
  </p:cSld>
  <p:clrMapOvr>
    <a:masterClrMapping/>
  </p:clrMapOvr>
</p:sld>
</file>

<file path=ppt/theme/theme1.xml><?xml version="1.0" encoding="utf-8"?>
<a:theme xmlns:a="http://schemas.openxmlformats.org/drawingml/2006/main" name="ACE Them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CE Theme" id="{32F2624B-E671-469A-A6F7-D0C128581127}" vid="{0B65CE25-4691-4E3B-84CE-9C45B82FE111}"/>
    </a:ext>
  </a:ext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A7BA9977-4793-4AF3-B00F-9C0548BBA139}" vid="{4CFA840F-2C2D-482D-969C-2E2A3EEE2F18}"/>
    </a:ext>
  </a:extLst>
</a:theme>
</file>

<file path=docProps/app.xml><?xml version="1.0" encoding="utf-8"?>
<Properties xmlns="http://schemas.openxmlformats.org/officeDocument/2006/extended-properties" xmlns:vt="http://schemas.openxmlformats.org/officeDocument/2006/docPropsVTypes">
  <Template>ACE Theme</Template>
  <TotalTime>17560</TotalTime>
  <Words>4875</Words>
  <Application>Microsoft Office PowerPoint</Application>
  <PresentationFormat>Widescreen</PresentationFormat>
  <Paragraphs>604</Paragraphs>
  <Slides>101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101</vt:i4>
      </vt:variant>
    </vt:vector>
  </HeadingPairs>
  <TitlesOfParts>
    <vt:vector size="107" baseType="lpstr">
      <vt:lpstr>Arial</vt:lpstr>
      <vt:lpstr>Book Antiqua</vt:lpstr>
      <vt:lpstr>Calibri</vt:lpstr>
      <vt:lpstr>Times New Roman</vt:lpstr>
      <vt:lpstr>ACE Theme</vt:lpstr>
      <vt:lpstr>USHE_slide options</vt:lpstr>
      <vt:lpstr>Information Retrieval Systems</vt:lpstr>
      <vt:lpstr>AGENDA</vt:lpstr>
      <vt:lpstr>Automatic Indexing</vt:lpstr>
      <vt:lpstr>Automatic Indexing</vt:lpstr>
      <vt:lpstr>PowerPoint Presentation</vt:lpstr>
      <vt:lpstr>PowerPoint Presentation</vt:lpstr>
      <vt:lpstr>Summary</vt:lpstr>
      <vt:lpstr>Statistical Indexing</vt:lpstr>
      <vt:lpstr>Key Techniques in Statistical Indexing –  Probabilistic Weighting</vt:lpstr>
      <vt:lpstr>Probabilistic Weighting </vt:lpstr>
      <vt:lpstr>Approach Of Probabilistic Approach - Logistic Regression in IR</vt:lpstr>
      <vt:lpstr>Logistic Regression in IR</vt:lpstr>
      <vt:lpstr>1. Estimate Log-Odds </vt:lpstr>
      <vt:lpstr>2. Aggregate Log-Odds Across All Query Terms</vt:lpstr>
      <vt:lpstr>3.  Convert Log-Odds to Probability</vt:lpstr>
      <vt:lpstr>4.  Feature-Based Model (Logistic Regression)</vt:lpstr>
      <vt:lpstr>PowerPoint Presentation</vt:lpstr>
      <vt:lpstr>5.  Final Ranking Formula</vt:lpstr>
      <vt:lpstr>Example For Probabilistic Weighting</vt:lpstr>
      <vt:lpstr>PowerPoint Presentation</vt:lpstr>
      <vt:lpstr>PowerPoint Presentation</vt:lpstr>
      <vt:lpstr>Step 2: Convert Log-Odds to Probability</vt:lpstr>
      <vt:lpstr>PowerPoint Presentation</vt:lpstr>
      <vt:lpstr>Vector Weighting</vt:lpstr>
      <vt:lpstr>Vector Weighting</vt:lpstr>
      <vt:lpstr>Vector Weighting</vt:lpstr>
      <vt:lpstr>Unweighted Indexing</vt:lpstr>
      <vt:lpstr>Weighted indexing</vt:lpstr>
      <vt:lpstr>Weighted indexing</vt:lpstr>
      <vt:lpstr>Normalize Term Frequency (TF)</vt:lpstr>
      <vt:lpstr>Vector Weighting - Simple Term Frequency Algorithm</vt:lpstr>
      <vt:lpstr>Vector Weighting - Simple Term Frequency Algorithm</vt:lpstr>
      <vt:lpstr>Vector Weighting - Simple Term Frequency Algorithm</vt:lpstr>
      <vt:lpstr>Example - STFA</vt:lpstr>
      <vt:lpstr>Vector Weighting - IDF (Inverse Document Frequency) </vt:lpstr>
      <vt:lpstr>Vector Weighting - IDF (Inverse Document Frequency)  - Example</vt:lpstr>
      <vt:lpstr>PowerPoint Presentation</vt:lpstr>
      <vt:lpstr>PowerPoint Presentation</vt:lpstr>
      <vt:lpstr>Signal Weighting</vt:lpstr>
      <vt:lpstr>Signal Weighting - Example</vt:lpstr>
      <vt:lpstr>Signal Weighting - Example</vt:lpstr>
      <vt:lpstr>Signal Weighting – Example – Weight Calculation</vt:lpstr>
      <vt:lpstr>Signal Weighting – Example – Weight Calculation</vt:lpstr>
      <vt:lpstr>PowerPoint Presentation</vt:lpstr>
      <vt:lpstr>Discrimination Value Weighting</vt:lpstr>
      <vt:lpstr>Discrimination Value Weighting – Steps to calculate weighting</vt:lpstr>
      <vt:lpstr>Discrimination Value Weighting – Steps to calculate weighting</vt:lpstr>
      <vt:lpstr>Discrimination Value Weighting -  Example</vt:lpstr>
      <vt:lpstr>Discrimination Value Weighting -  Cosine Similarity</vt:lpstr>
      <vt:lpstr>Discrimination Value Weighting -  Cosine Similarity</vt:lpstr>
      <vt:lpstr>Problems With Weighting Schemes</vt:lpstr>
      <vt:lpstr>Three Main Approaches to Handle Changing Weight Factors:</vt:lpstr>
      <vt:lpstr>Problems With the Vector Model</vt:lpstr>
      <vt:lpstr>Bayesian Model</vt:lpstr>
      <vt:lpstr>How It Works</vt:lpstr>
      <vt:lpstr>Binary Independence</vt:lpstr>
      <vt:lpstr>Solutions to Independence Violation</vt:lpstr>
      <vt:lpstr>How it works</vt:lpstr>
      <vt:lpstr>PowerPoint Presentation</vt:lpstr>
      <vt:lpstr>Example</vt:lpstr>
      <vt:lpstr>Example - Explanation</vt:lpstr>
      <vt:lpstr>Natural Language</vt:lpstr>
      <vt:lpstr>Advanced NLP</vt:lpstr>
      <vt:lpstr>Natural Language Processing - Steps</vt:lpstr>
      <vt:lpstr>Example : DR-LINK (Document Retrieval through Linguistic Knowledge) - Textwise System</vt:lpstr>
      <vt:lpstr>PowerPoint Presentation</vt:lpstr>
      <vt:lpstr>PowerPoint Presentation</vt:lpstr>
      <vt:lpstr>PowerPoint Presentation</vt:lpstr>
      <vt:lpstr>PowerPoint Presentation</vt:lpstr>
      <vt:lpstr>Natural Language Processing</vt:lpstr>
      <vt:lpstr>Index Phrase Generation</vt:lpstr>
      <vt:lpstr>Index Phrase Generation - COHESION factor by Salton</vt:lpstr>
      <vt:lpstr>Index Phrase Generation - Example</vt:lpstr>
      <vt:lpstr>Example – NLP Approach</vt:lpstr>
      <vt:lpstr>NLP-Based Phrase Generation </vt:lpstr>
      <vt:lpstr>Part-of-Speech (POS)Tagging</vt:lpstr>
      <vt:lpstr>Parse Tree Structure</vt:lpstr>
      <vt:lpstr>Calculating for Index Contribution (IC) </vt:lpstr>
      <vt:lpstr>Example of Index Contribution(IC)</vt:lpstr>
      <vt:lpstr>Weight of a Phrase</vt:lpstr>
      <vt:lpstr>Weight of a Phrase</vt:lpstr>
      <vt:lpstr>Example of Weight of a Phrase</vt:lpstr>
      <vt:lpstr>Concept Indexing</vt:lpstr>
      <vt:lpstr>Concept Indexing</vt:lpstr>
      <vt:lpstr>Concept Vectors Representation</vt:lpstr>
      <vt:lpstr>SVD (Singular Value Decomposition)</vt:lpstr>
      <vt:lpstr>Example</vt:lpstr>
      <vt:lpstr>PowerPoint Presentation</vt:lpstr>
      <vt:lpstr>Hypertext Linkages</vt:lpstr>
      <vt:lpstr>Hypertext-Aware Indexing</vt:lpstr>
      <vt:lpstr>Hypertext Linkages</vt:lpstr>
      <vt:lpstr>Example</vt:lpstr>
      <vt:lpstr>Explanation of example</vt:lpstr>
      <vt:lpstr>Why do we use this formula ?</vt:lpstr>
      <vt:lpstr>Example</vt:lpstr>
      <vt:lpstr>Introduction to Clustering</vt:lpstr>
      <vt:lpstr>Clustering Process</vt:lpstr>
      <vt:lpstr>Clustering Process</vt:lpstr>
      <vt:lpstr>Guidelines</vt:lpstr>
      <vt:lpstr>Issues in Thesaurus Generation</vt:lpstr>
      <vt:lpstr>Issues in Thesaurus Generation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ccs</dc:creator>
  <cp:lastModifiedBy>ccs</cp:lastModifiedBy>
  <cp:revision>470</cp:revision>
  <dcterms:created xsi:type="dcterms:W3CDTF">2025-03-19T09:39:52Z</dcterms:created>
  <dcterms:modified xsi:type="dcterms:W3CDTF">2025-05-06T04:35:13Z</dcterms:modified>
</cp:coreProperties>
</file>