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2" r:id="rId1"/>
  </p:sldMasterIdLst>
  <p:sldIdLst>
    <p:sldId id="259" r:id="rId2"/>
    <p:sldId id="256" r:id="rId3"/>
    <p:sldId id="287" r:id="rId4"/>
    <p:sldId id="285" r:id="rId5"/>
    <p:sldId id="283" r:id="rId6"/>
    <p:sldId id="284" r:id="rId7"/>
    <p:sldId id="286" r:id="rId8"/>
    <p:sldId id="282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1" r:id="rId29"/>
  </p:sldIdLst>
  <p:sldSz cx="9144000" cy="5143500" type="screen16x9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28"/>
    <p:penClr>
      <a:srgbClr val="FF0000"/>
    </p:penClr>
  </p:showPr>
  <p:clrMru>
    <a:srgbClr val="33CCFF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25" autoAdjust="0"/>
  </p:normalViewPr>
  <p:slideViewPr>
    <p:cSldViewPr>
      <p:cViewPr>
        <p:scale>
          <a:sx n="100" d="100"/>
          <a:sy n="100" d="100"/>
        </p:scale>
        <p:origin x="-1104" y="-3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2286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8859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114550"/>
            <a:ext cx="6400800" cy="131445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1815084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285750"/>
            <a:ext cx="7772400" cy="131445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802505" y="2458593"/>
            <a:ext cx="468401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194322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2265188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2257426"/>
            <a:ext cx="457200" cy="33099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553200" cy="43660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228601"/>
            <a:ext cx="1447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769779"/>
            <a:ext cx="457200" cy="33099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145286"/>
            <a:ext cx="8503920" cy="3429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4288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1714500"/>
            <a:ext cx="8833104" cy="228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06764"/>
            <a:ext cx="8833104" cy="16047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057400"/>
            <a:ext cx="6480174" cy="1254919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18288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1586484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1657350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1649588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00050"/>
            <a:ext cx="7772400" cy="1143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4807458"/>
            <a:ext cx="3044952" cy="27432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1" y="1181739"/>
            <a:ext cx="8921" cy="3614668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028700"/>
            <a:ext cx="4038600" cy="3511296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1650206"/>
            <a:ext cx="0" cy="3140964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085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028700"/>
            <a:ext cx="8833104" cy="6858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4793742"/>
            <a:ext cx="8833104" cy="233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4040188" cy="549731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1" y="1143000"/>
            <a:ext cx="4041775" cy="54864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4807458"/>
            <a:ext cx="358140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96012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1853537"/>
            <a:ext cx="4041648" cy="286380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1853537"/>
            <a:ext cx="4038600" cy="286664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781812"/>
            <a:ext cx="457200" cy="330994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777015"/>
            <a:ext cx="457200" cy="33099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6586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4793743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18872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4743450"/>
            <a:ext cx="609600" cy="33099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14300"/>
            <a:ext cx="8833104" cy="2286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8915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2362200" cy="74295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485901"/>
            <a:ext cx="2362200" cy="3108722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14300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514350"/>
            <a:ext cx="5638800" cy="40576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383280" cy="27432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40005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14300"/>
            <a:ext cx="8833104" cy="226314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457200"/>
            <a:ext cx="2743200" cy="440055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171450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242316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234554"/>
            <a:ext cx="457200" cy="33099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3771900"/>
            <a:ext cx="5867400" cy="9144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457200"/>
            <a:ext cx="5867400" cy="32004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742950"/>
            <a:ext cx="2438400" cy="394335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4803738"/>
            <a:ext cx="3044952" cy="27432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4808136"/>
            <a:ext cx="3584448" cy="27432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5029200"/>
            <a:ext cx="9144000" cy="1143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1"/>
            <a:ext cx="9144000" cy="104502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51435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4791289"/>
            <a:ext cx="8833104" cy="23217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4803738"/>
            <a:ext cx="3044952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4808136"/>
            <a:ext cx="35814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16586"/>
            <a:ext cx="8833104" cy="4910328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957557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717027"/>
            <a:ext cx="609600" cy="4572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787893"/>
            <a:ext cx="420624" cy="31546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780131"/>
            <a:ext cx="457200" cy="330994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171450"/>
            <a:ext cx="8534400" cy="56921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143000"/>
            <a:ext cx="8534400" cy="344957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oracle.com/java/22/latest/jdk-22_windows-x64_bin.exe.sha256" TargetMode="External"/><Relationship Id="rId2" Type="http://schemas.openxmlformats.org/officeDocument/2006/relationships/hyperlink" Target="https://download.oracle.com/java/22/latest/jdk-22_windows-x64_bin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909" y="292351"/>
            <a:ext cx="8711691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300" spc="-105" dirty="0" err="1" smtClean="0">
                <a:solidFill>
                  <a:srgbClr val="000000"/>
                </a:solidFill>
              </a:rPr>
              <a:t>Kotlin</a:t>
            </a:r>
            <a:endParaRPr sz="3300" dirty="0"/>
          </a:p>
        </p:txBody>
      </p:sp>
      <p:grpSp>
        <p:nvGrpSpPr>
          <p:cNvPr id="3" name="object 3"/>
          <p:cNvGrpSpPr/>
          <p:nvPr/>
        </p:nvGrpSpPr>
        <p:grpSpPr>
          <a:xfrm>
            <a:off x="1219200" y="1276351"/>
            <a:ext cx="6923696" cy="2910019"/>
            <a:chOff x="1217620" y="1247447"/>
            <a:chExt cx="6923696" cy="291001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7620" y="1247447"/>
              <a:ext cx="5120639" cy="28989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3020" y="1323647"/>
              <a:ext cx="1818296" cy="283381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485007" y="4340952"/>
            <a:ext cx="43535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Kotlin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named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after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island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in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60" dirty="0">
                <a:latin typeface="Arial"/>
                <a:cs typeface="Arial"/>
              </a:rPr>
              <a:t>the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Gulf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of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Finland.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7" name="object 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600" y="209550"/>
            <a:ext cx="1589926" cy="639273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53118"/>
            <a:ext cx="8229600" cy="562974"/>
          </a:xfrm>
          <a:prstGeom prst="rect">
            <a:avLst/>
          </a:prstGeom>
        </p:spPr>
        <p:txBody>
          <a:bodyPr vert="horz" wrap="square" lIns="0" tIns="546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40" dirty="0">
                <a:solidFill>
                  <a:srgbClr val="000000"/>
                </a:solidFill>
              </a:rPr>
              <a:t>The</a:t>
            </a:r>
            <a:r>
              <a:rPr sz="3300" spc="-240" dirty="0">
                <a:solidFill>
                  <a:srgbClr val="000000"/>
                </a:solidFill>
              </a:rPr>
              <a:t> </a:t>
            </a:r>
            <a:r>
              <a:rPr sz="3300" spc="-10" dirty="0">
                <a:solidFill>
                  <a:srgbClr val="000000"/>
                </a:solidFill>
              </a:rPr>
              <a:t>basics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279907" y="1273680"/>
            <a:ext cx="6385560" cy="29897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3057525" indent="-457200">
              <a:lnSpc>
                <a:spcPct val="150700"/>
              </a:lnSpc>
              <a:spcBef>
                <a:spcPts val="100"/>
              </a:spcBef>
            </a:pP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fun</a:t>
            </a:r>
            <a:r>
              <a:rPr sz="1400" spc="-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main(args: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Array&lt;String&gt;)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36464F"/>
                </a:solidFill>
                <a:latin typeface="Courier New"/>
                <a:cs typeface="Courier New"/>
              </a:rPr>
              <a:t>{ </a:t>
            </a:r>
            <a:r>
              <a:rPr sz="1400" spc="-10" dirty="0">
                <a:solidFill>
                  <a:srgbClr val="36464F"/>
                </a:solidFill>
                <a:latin typeface="Courier New"/>
                <a:cs typeface="Courier New"/>
              </a:rPr>
              <a:t>print(</a:t>
            </a:r>
            <a:r>
              <a:rPr sz="1400" spc="-10" dirty="0">
                <a:solidFill>
                  <a:srgbClr val="388E3B"/>
                </a:solidFill>
                <a:latin typeface="Courier New"/>
                <a:cs typeface="Courier New"/>
              </a:rPr>
              <a:t>"Hello"</a:t>
            </a:r>
            <a:r>
              <a:rPr sz="1400" spc="-10" dirty="0">
                <a:solidFill>
                  <a:srgbClr val="36464F"/>
                </a:solidFill>
                <a:latin typeface="Courier New"/>
                <a:cs typeface="Courier New"/>
              </a:rPr>
              <a:t>)</a:t>
            </a:r>
            <a:endParaRPr sz="1400" dirty="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850"/>
              </a:spcBef>
            </a:pP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println(</a:t>
            </a:r>
            <a:r>
              <a:rPr sz="1400" dirty="0">
                <a:solidFill>
                  <a:srgbClr val="388E3B"/>
                </a:solidFill>
                <a:latin typeface="Courier New"/>
                <a:cs typeface="Courier New"/>
              </a:rPr>
              <a:t>",</a:t>
            </a:r>
            <a:r>
              <a:rPr sz="1400" spc="-10" dirty="0">
                <a:solidFill>
                  <a:srgbClr val="388E3B"/>
                </a:solidFill>
                <a:latin typeface="Courier New"/>
                <a:cs typeface="Courier New"/>
              </a:rPr>
              <a:t> world!"</a:t>
            </a:r>
            <a:r>
              <a:rPr sz="1400" spc="-10" dirty="0">
                <a:solidFill>
                  <a:srgbClr val="36464F"/>
                </a:solidFill>
                <a:latin typeface="Courier New"/>
                <a:cs typeface="Courier New"/>
              </a:rPr>
              <a:t>)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400" spc="-50" dirty="0">
                <a:solidFill>
                  <a:srgbClr val="36464F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400" dirty="0">
              <a:latin typeface="Courier New"/>
              <a:cs typeface="Courier New"/>
            </a:endParaRPr>
          </a:p>
          <a:p>
            <a:pPr marL="469265" indent="-33591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400" dirty="0">
                <a:latin typeface="Arial"/>
                <a:cs typeface="Arial"/>
              </a:rPr>
              <a:t>An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entry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point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of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Kotlin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application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60" dirty="0">
                <a:latin typeface="Arial"/>
                <a:cs typeface="Arial"/>
              </a:rPr>
              <a:t>the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main</a:t>
            </a:r>
            <a:r>
              <a:rPr sz="1400" spc="-42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latin typeface="Noto Sans"/>
                <a:cs typeface="Noto Sans"/>
              </a:rPr>
              <a:t>top-</a:t>
            </a:r>
            <a:r>
              <a:rPr sz="1400" b="1" dirty="0">
                <a:latin typeface="Noto Sans"/>
                <a:cs typeface="Noto Sans"/>
              </a:rPr>
              <a:t>level</a:t>
            </a:r>
            <a:r>
              <a:rPr sz="1400" b="1" spc="60" dirty="0">
                <a:latin typeface="Noto Sans"/>
                <a:cs typeface="Noto Sans"/>
              </a:rPr>
              <a:t> </a:t>
            </a:r>
            <a:r>
              <a:rPr sz="1400" spc="-10" dirty="0">
                <a:latin typeface="Arial"/>
                <a:cs typeface="Arial"/>
              </a:rPr>
              <a:t>function.</a:t>
            </a:r>
            <a:endParaRPr sz="1400" dirty="0">
              <a:latin typeface="Arial"/>
              <a:cs typeface="Arial"/>
            </a:endParaRPr>
          </a:p>
          <a:p>
            <a:pPr marL="469265" indent="-335915">
              <a:lnSpc>
                <a:spcPct val="100000"/>
              </a:lnSpc>
              <a:spcBef>
                <a:spcPts val="850"/>
              </a:spcBef>
              <a:buChar char="●"/>
              <a:tabLst>
                <a:tab pos="469265" algn="l"/>
              </a:tabLst>
            </a:pPr>
            <a:r>
              <a:rPr sz="1400" spc="50" dirty="0">
                <a:latin typeface="Arial"/>
                <a:cs typeface="Arial"/>
              </a:rPr>
              <a:t>It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accepts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a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variable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70" dirty="0">
                <a:latin typeface="Arial"/>
                <a:cs typeface="Arial"/>
              </a:rPr>
              <a:t>number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of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String</a:t>
            </a:r>
            <a:r>
              <a:rPr sz="1400" spc="-434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spc="10" dirty="0">
                <a:latin typeface="Arial"/>
                <a:cs typeface="Arial"/>
              </a:rPr>
              <a:t>arguments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70" dirty="0">
                <a:latin typeface="Arial"/>
                <a:cs typeface="Arial"/>
              </a:rPr>
              <a:t>that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can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be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spc="45" dirty="0">
                <a:latin typeface="Arial"/>
                <a:cs typeface="Arial"/>
              </a:rPr>
              <a:t>omitted.</a:t>
            </a:r>
            <a:endParaRPr sz="1400" dirty="0">
              <a:latin typeface="Arial"/>
              <a:cs typeface="Arial"/>
            </a:endParaRPr>
          </a:p>
          <a:p>
            <a:pPr marL="469265" indent="-335915">
              <a:lnSpc>
                <a:spcPct val="100000"/>
              </a:lnSpc>
              <a:spcBef>
                <a:spcPts val="855"/>
              </a:spcBef>
              <a:buClr>
                <a:srgbClr val="000000"/>
              </a:buClr>
              <a:buFont typeface="Arial"/>
              <a:buChar char="●"/>
              <a:tabLst>
                <a:tab pos="469265" algn="l"/>
              </a:tabLst>
            </a:pP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print</a:t>
            </a:r>
            <a:r>
              <a:rPr sz="1400" spc="-41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spc="55" dirty="0">
                <a:latin typeface="Arial"/>
                <a:cs typeface="Arial"/>
              </a:rPr>
              <a:t>prints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its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50" dirty="0">
                <a:latin typeface="Arial"/>
                <a:cs typeface="Arial"/>
              </a:rPr>
              <a:t>argument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80" dirty="0">
                <a:latin typeface="Arial"/>
                <a:cs typeface="Arial"/>
              </a:rPr>
              <a:t>to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60" dirty="0">
                <a:latin typeface="Arial"/>
                <a:cs typeface="Arial"/>
              </a:rPr>
              <a:t>the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standard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output.</a:t>
            </a:r>
            <a:endParaRPr sz="1400" dirty="0">
              <a:latin typeface="Arial"/>
              <a:cs typeface="Arial"/>
            </a:endParaRPr>
          </a:p>
          <a:p>
            <a:pPr marL="469265" indent="-335915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●"/>
              <a:tabLst>
                <a:tab pos="469265" algn="l"/>
              </a:tabLst>
            </a:pP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println</a:t>
            </a:r>
            <a:r>
              <a:rPr sz="1400" spc="-41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spc="55" dirty="0">
                <a:latin typeface="Arial"/>
                <a:cs typeface="Arial"/>
              </a:rPr>
              <a:t>prints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its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arguments</a:t>
            </a:r>
            <a:r>
              <a:rPr sz="1400" spc="50" dirty="0">
                <a:latin typeface="Arial"/>
                <a:cs typeface="Arial"/>
              </a:rPr>
              <a:t> and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adds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a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line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break.</a:t>
            </a:r>
            <a:endParaRPr sz="1400" dirty="0">
              <a:latin typeface="Arial"/>
              <a:cs typeface="Arial"/>
            </a:endParaRPr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09550"/>
            <a:ext cx="1589926" cy="639273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53118"/>
            <a:ext cx="8229600" cy="562974"/>
          </a:xfrm>
          <a:prstGeom prst="rect">
            <a:avLst/>
          </a:prstGeom>
        </p:spPr>
        <p:txBody>
          <a:bodyPr vert="horz" wrap="square" lIns="0" tIns="546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95" dirty="0">
                <a:solidFill>
                  <a:srgbClr val="000000"/>
                </a:solidFill>
              </a:rPr>
              <a:t>Variables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279895" y="1332861"/>
            <a:ext cx="2791460" cy="1115049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val</a:t>
            </a:r>
            <a:r>
              <a:rPr sz="1100" dirty="0">
                <a:latin typeface="Courier New"/>
                <a:cs typeface="Courier New"/>
              </a:rPr>
              <a:t>/</a:t>
            </a: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var</a:t>
            </a:r>
            <a:r>
              <a:rPr sz="1100" spc="-4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myValue:</a:t>
            </a:r>
            <a:r>
              <a:rPr sz="1100" spc="-4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Type</a:t>
            </a:r>
            <a:r>
              <a:rPr sz="1100" spc="-4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=</a:t>
            </a:r>
            <a:r>
              <a:rPr sz="1100" spc="-4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36464F"/>
                </a:solidFill>
                <a:latin typeface="Courier New"/>
                <a:cs typeface="Courier New"/>
              </a:rPr>
              <a:t>someValue</a:t>
            </a:r>
            <a:endParaRPr sz="1100" dirty="0">
              <a:latin typeface="Courier New"/>
              <a:cs typeface="Courier New"/>
            </a:endParaRPr>
          </a:p>
          <a:p>
            <a:pPr marL="469265" indent="-3124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●"/>
              <a:tabLst>
                <a:tab pos="469265" algn="l"/>
              </a:tabLst>
            </a:pPr>
            <a:r>
              <a:rPr sz="1100" spc="-10" dirty="0">
                <a:solidFill>
                  <a:srgbClr val="3F50B5"/>
                </a:solidFill>
                <a:latin typeface="Courier New"/>
                <a:cs typeface="Courier New"/>
              </a:rPr>
              <a:t>var</a:t>
            </a:r>
            <a:r>
              <a:rPr sz="1100" spc="-380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mutable</a:t>
            </a:r>
            <a:endParaRPr sz="1100" dirty="0">
              <a:latin typeface="Arial"/>
              <a:cs typeface="Arial"/>
            </a:endParaRPr>
          </a:p>
          <a:p>
            <a:pPr marL="469265" indent="-312420">
              <a:lnSpc>
                <a:spcPct val="100000"/>
              </a:lnSpc>
              <a:spcBef>
                <a:spcPts val="395"/>
              </a:spcBef>
              <a:buClr>
                <a:srgbClr val="000000"/>
              </a:buClr>
              <a:buFont typeface="Arial"/>
              <a:buChar char="●"/>
              <a:tabLst>
                <a:tab pos="469265" algn="l"/>
              </a:tabLst>
            </a:pPr>
            <a:r>
              <a:rPr sz="1100" spc="-10" dirty="0">
                <a:solidFill>
                  <a:srgbClr val="3F50B5"/>
                </a:solidFill>
                <a:latin typeface="Courier New"/>
                <a:cs typeface="Courier New"/>
              </a:rPr>
              <a:t>val</a:t>
            </a:r>
            <a:r>
              <a:rPr sz="1100" spc="-380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Arial"/>
                <a:cs typeface="Arial"/>
              </a:rPr>
              <a:t>-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immutable</a:t>
            </a:r>
            <a:endParaRPr sz="1100" dirty="0">
              <a:latin typeface="Arial"/>
              <a:cs typeface="Arial"/>
            </a:endParaRPr>
          </a:p>
          <a:p>
            <a:pPr marL="469265" indent="-312420">
              <a:lnSpc>
                <a:spcPct val="100000"/>
              </a:lnSpc>
              <a:spcBef>
                <a:spcPts val="400"/>
              </a:spcBef>
              <a:buChar char="●"/>
              <a:tabLst>
                <a:tab pos="469265" algn="l"/>
              </a:tabLst>
            </a:pPr>
            <a:r>
              <a:rPr sz="1100" dirty="0">
                <a:latin typeface="Arial"/>
                <a:cs typeface="Arial"/>
              </a:rPr>
              <a:t>Type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can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be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inferred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in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most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cases</a:t>
            </a:r>
            <a:endParaRPr sz="1100" dirty="0">
              <a:latin typeface="Arial"/>
              <a:cs typeface="Arial"/>
            </a:endParaRPr>
          </a:p>
          <a:p>
            <a:pPr marL="469265" indent="-312420">
              <a:lnSpc>
                <a:spcPct val="100000"/>
              </a:lnSpc>
              <a:spcBef>
                <a:spcPts val="400"/>
              </a:spcBef>
              <a:buChar char="●"/>
              <a:tabLst>
                <a:tab pos="469265" algn="l"/>
              </a:tabLst>
            </a:pPr>
            <a:r>
              <a:rPr sz="1100" dirty="0">
                <a:latin typeface="Arial"/>
                <a:cs typeface="Arial"/>
              </a:rPr>
              <a:t>Assignment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can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deferred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895" y="2692521"/>
            <a:ext cx="119888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val</a:t>
            </a:r>
            <a:r>
              <a:rPr sz="1100" spc="-20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a:</a:t>
            </a:r>
            <a:r>
              <a:rPr sz="1100" spc="-2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Int</a:t>
            </a:r>
            <a:r>
              <a:rPr sz="1100" spc="-2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=</a:t>
            </a:r>
            <a:r>
              <a:rPr sz="1100" spc="-2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1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35314" y="2692521"/>
            <a:ext cx="186943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/</a:t>
            </a:r>
            <a:r>
              <a:rPr sz="1100" spc="-40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immediate</a:t>
            </a:r>
            <a:r>
              <a:rPr sz="1100" spc="-40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388E3B"/>
                </a:solidFill>
                <a:latin typeface="Courier New"/>
                <a:cs typeface="Courier New"/>
              </a:rPr>
              <a:t>assignment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895" y="3078341"/>
            <a:ext cx="779780" cy="452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200"/>
              </a:lnSpc>
              <a:spcBef>
                <a:spcPts val="100"/>
              </a:spcBef>
            </a:pP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var</a:t>
            </a:r>
            <a:r>
              <a:rPr sz="1100" spc="-20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b</a:t>
            </a:r>
            <a:r>
              <a:rPr sz="1100" spc="-1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=</a:t>
            </a:r>
            <a:r>
              <a:rPr sz="1100" spc="-1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spc="-60" dirty="0">
                <a:solidFill>
                  <a:srgbClr val="36464F"/>
                </a:solidFill>
                <a:latin typeface="Courier New"/>
                <a:cs typeface="Courier New"/>
              </a:rPr>
              <a:t>2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b</a:t>
            </a:r>
            <a:r>
              <a:rPr sz="1100" spc="-1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=</a:t>
            </a:r>
            <a:r>
              <a:rPr sz="1100" spc="-1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a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5312" y="3078341"/>
            <a:ext cx="2997200" cy="453329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/</a:t>
            </a:r>
            <a:r>
              <a:rPr sz="1100" spc="-2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'Int'</a:t>
            </a:r>
            <a:r>
              <a:rPr sz="1100" spc="-2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type</a:t>
            </a:r>
            <a:r>
              <a:rPr sz="1100" spc="-2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is</a:t>
            </a:r>
            <a:r>
              <a:rPr sz="1100" spc="-2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388E3B"/>
                </a:solidFill>
                <a:latin typeface="Courier New"/>
                <a:cs typeface="Courier New"/>
              </a:rPr>
              <a:t>inferred</a:t>
            </a:r>
            <a:endParaRPr sz="1100" dirty="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400"/>
              </a:spcBef>
            </a:pP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/</a:t>
            </a:r>
            <a:r>
              <a:rPr sz="1100" spc="-3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Reassigning</a:t>
            </a:r>
            <a:r>
              <a:rPr sz="1100" spc="-3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to</a:t>
            </a:r>
            <a:r>
              <a:rPr sz="1100" spc="-30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'var'</a:t>
            </a:r>
            <a:r>
              <a:rPr sz="1100" spc="-3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is</a:t>
            </a:r>
            <a:r>
              <a:rPr sz="1100" spc="-30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388E3B"/>
                </a:solidFill>
                <a:latin typeface="Courier New"/>
                <a:cs typeface="Courier New"/>
              </a:rPr>
              <a:t>okay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9895" y="3732898"/>
            <a:ext cx="863600" cy="6735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200"/>
              </a:lnSpc>
              <a:spcBef>
                <a:spcPts val="100"/>
              </a:spcBef>
            </a:pP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val</a:t>
            </a:r>
            <a:r>
              <a:rPr sz="1100" spc="-2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c:</a:t>
            </a:r>
            <a:r>
              <a:rPr sz="1100" spc="-2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36464F"/>
                </a:solidFill>
                <a:latin typeface="Courier New"/>
                <a:cs typeface="Courier New"/>
              </a:rPr>
              <a:t>Int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c</a:t>
            </a:r>
            <a:r>
              <a:rPr sz="1100" spc="-1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=</a:t>
            </a:r>
            <a:r>
              <a:rPr sz="1100" spc="-1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3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a</a:t>
            </a:r>
            <a:r>
              <a:rPr sz="1100" spc="-1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=</a:t>
            </a:r>
            <a:r>
              <a:rPr sz="1100" spc="-1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4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5312" y="3732898"/>
            <a:ext cx="3964940" cy="673902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/</a:t>
            </a:r>
            <a:r>
              <a:rPr sz="1100" spc="-40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Type</a:t>
            </a:r>
            <a:r>
              <a:rPr sz="1100" spc="-3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required</a:t>
            </a:r>
            <a:r>
              <a:rPr sz="1100" spc="-3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when</a:t>
            </a:r>
            <a:r>
              <a:rPr sz="1100" spc="-3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no</a:t>
            </a:r>
            <a:r>
              <a:rPr sz="1100" spc="-3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initializer</a:t>
            </a:r>
            <a:r>
              <a:rPr sz="1100" spc="-3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is</a:t>
            </a:r>
            <a:r>
              <a:rPr sz="1100" spc="-3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388E3B"/>
                </a:solidFill>
                <a:latin typeface="Courier New"/>
                <a:cs typeface="Courier New"/>
              </a:rPr>
              <a:t>provided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/</a:t>
            </a:r>
            <a:r>
              <a:rPr sz="1100" spc="-3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Deferred</a:t>
            </a:r>
            <a:r>
              <a:rPr sz="1100" spc="-3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388E3B"/>
                </a:solidFill>
                <a:latin typeface="Courier New"/>
                <a:cs typeface="Courier New"/>
              </a:rPr>
              <a:t>assignment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/</a:t>
            </a:r>
            <a:r>
              <a:rPr sz="1100" spc="-30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Error:</a:t>
            </a:r>
            <a:r>
              <a:rPr sz="1100" spc="-30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C43828"/>
                </a:solidFill>
                <a:latin typeface="Courier New"/>
                <a:cs typeface="Courier New"/>
              </a:rPr>
              <a:t>Val</a:t>
            </a:r>
            <a:r>
              <a:rPr sz="1100" spc="-30" dirty="0">
                <a:solidFill>
                  <a:srgbClr val="C4382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C43828"/>
                </a:solidFill>
                <a:latin typeface="Courier New"/>
                <a:cs typeface="Courier New"/>
              </a:rPr>
              <a:t>cannot</a:t>
            </a:r>
            <a:r>
              <a:rPr sz="1100" spc="-30" dirty="0">
                <a:solidFill>
                  <a:srgbClr val="C4382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C43828"/>
                </a:solidFill>
                <a:latin typeface="Courier New"/>
                <a:cs typeface="Courier New"/>
              </a:rPr>
              <a:t>be</a:t>
            </a:r>
            <a:r>
              <a:rPr sz="1100" spc="-25" dirty="0">
                <a:solidFill>
                  <a:srgbClr val="C43828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C43828"/>
                </a:solidFill>
                <a:latin typeface="Courier New"/>
                <a:cs typeface="Courier New"/>
              </a:rPr>
              <a:t>reassigned</a:t>
            </a:r>
            <a:endParaRPr sz="1100">
              <a:latin typeface="Courier New"/>
              <a:cs typeface="Courier New"/>
            </a:endParaRPr>
          </a:p>
        </p:txBody>
      </p:sp>
      <p:pic>
        <p:nvPicPr>
          <p:cNvPr id="10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09550"/>
            <a:ext cx="1589926" cy="639273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53118"/>
            <a:ext cx="8229600" cy="562974"/>
          </a:xfrm>
          <a:prstGeom prst="rect">
            <a:avLst/>
          </a:prstGeom>
        </p:spPr>
        <p:txBody>
          <a:bodyPr vert="horz" wrap="square" lIns="0" tIns="546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95" dirty="0">
                <a:solidFill>
                  <a:srgbClr val="000000"/>
                </a:solidFill>
              </a:rPr>
              <a:t>Variables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279899" y="1273681"/>
            <a:ext cx="7950200" cy="233269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const</a:t>
            </a:r>
            <a:r>
              <a:rPr sz="1400" spc="-10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val</a:t>
            </a:r>
            <a:r>
              <a:rPr sz="1400" dirty="0">
                <a:latin typeface="Courier New"/>
                <a:cs typeface="Courier New"/>
              </a:rPr>
              <a:t>/</a:t>
            </a: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val</a:t>
            </a:r>
            <a:r>
              <a:rPr sz="1400" spc="-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myValue:</a:t>
            </a:r>
            <a:r>
              <a:rPr sz="1400" spc="-1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Type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=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36464F"/>
                </a:solidFill>
                <a:latin typeface="Courier New"/>
                <a:cs typeface="Courier New"/>
              </a:rPr>
              <a:t>someValue</a:t>
            </a:r>
            <a:endParaRPr sz="1400" dirty="0">
              <a:latin typeface="Courier New"/>
              <a:cs typeface="Courier New"/>
            </a:endParaRPr>
          </a:p>
          <a:p>
            <a:pPr marL="469265" indent="-335915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●"/>
              <a:tabLst>
                <a:tab pos="469265" algn="l"/>
              </a:tabLst>
            </a:pP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const</a:t>
            </a:r>
            <a:r>
              <a:rPr sz="1400" spc="22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val</a:t>
            </a:r>
            <a:r>
              <a:rPr sz="1400" spc="-38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compile-time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const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value</a:t>
            </a:r>
            <a:endParaRPr sz="1400" dirty="0">
              <a:latin typeface="Arial"/>
              <a:cs typeface="Arial"/>
            </a:endParaRPr>
          </a:p>
          <a:p>
            <a:pPr marL="469265" indent="-335915">
              <a:lnSpc>
                <a:spcPct val="100000"/>
              </a:lnSpc>
              <a:spcBef>
                <a:spcPts val="855"/>
              </a:spcBef>
              <a:buClr>
                <a:srgbClr val="000000"/>
              </a:buClr>
              <a:buFont typeface="Arial"/>
              <a:buChar char="●"/>
              <a:tabLst>
                <a:tab pos="469265" algn="l"/>
              </a:tabLst>
            </a:pP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val</a:t>
            </a:r>
            <a:r>
              <a:rPr sz="1400" spc="-470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immutable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value</a:t>
            </a:r>
            <a:endParaRPr sz="1400" dirty="0">
              <a:latin typeface="Arial"/>
              <a:cs typeface="Arial"/>
            </a:endParaRPr>
          </a:p>
          <a:p>
            <a:pPr marL="469265" indent="-335915">
              <a:lnSpc>
                <a:spcPct val="100000"/>
              </a:lnSpc>
              <a:spcBef>
                <a:spcPts val="850"/>
              </a:spcBef>
              <a:buChar char="●"/>
              <a:tabLst>
                <a:tab pos="469265" algn="l"/>
              </a:tabLst>
            </a:pPr>
            <a:r>
              <a:rPr sz="1400" spc="80" dirty="0">
                <a:latin typeface="Arial"/>
                <a:cs typeface="Arial"/>
              </a:rPr>
              <a:t>for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const</a:t>
            </a:r>
            <a:r>
              <a:rPr sz="1400" spc="70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val</a:t>
            </a:r>
            <a:r>
              <a:rPr sz="1400" spc="70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Arial"/>
                <a:cs typeface="Arial"/>
              </a:rPr>
              <a:t>use uppercase </a:t>
            </a:r>
            <a:r>
              <a:rPr sz="1400" spc="80" dirty="0">
                <a:latin typeface="Arial"/>
                <a:cs typeface="Arial"/>
              </a:rPr>
              <a:t>for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naming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861945" algn="l"/>
              </a:tabLst>
            </a:pP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const</a:t>
            </a:r>
            <a:r>
              <a:rPr sz="1400" spc="-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val</a:t>
            </a:r>
            <a:r>
              <a:rPr sz="1400" spc="-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660E79"/>
                </a:solidFill>
                <a:latin typeface="Courier New"/>
                <a:cs typeface="Courier New"/>
              </a:rPr>
              <a:t>NAME</a:t>
            </a:r>
            <a:r>
              <a:rPr sz="1400" b="1" spc="-5" dirty="0">
                <a:solidFill>
                  <a:srgbClr val="660E79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=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008000"/>
                </a:solidFill>
                <a:latin typeface="Courier New"/>
                <a:cs typeface="Courier New"/>
              </a:rPr>
              <a:t>"Kotlin"</a:t>
            </a:r>
            <a:r>
              <a:rPr sz="1400" b="1" dirty="0">
                <a:solidFill>
                  <a:srgbClr val="008000"/>
                </a:solidFill>
                <a:latin typeface="Courier New"/>
                <a:cs typeface="Courier New"/>
              </a:rPr>
              <a:t>	</a:t>
            </a:r>
            <a:r>
              <a:rPr sz="1400" dirty="0">
                <a:solidFill>
                  <a:srgbClr val="388E3B"/>
                </a:solidFill>
                <a:latin typeface="Courier New"/>
                <a:cs typeface="Courier New"/>
              </a:rPr>
              <a:t>/</a:t>
            </a:r>
            <a:r>
              <a:rPr sz="1400" spc="-1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88E3B"/>
                </a:solidFill>
                <a:latin typeface="Courier New"/>
                <a:cs typeface="Courier New"/>
              </a:rPr>
              <a:t>can</a:t>
            </a:r>
            <a:r>
              <a:rPr sz="1400" spc="-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88E3B"/>
                </a:solidFill>
                <a:latin typeface="Courier New"/>
                <a:cs typeface="Courier New"/>
              </a:rPr>
              <a:t>be</a:t>
            </a:r>
            <a:r>
              <a:rPr sz="1400" spc="-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88E3B"/>
                </a:solidFill>
                <a:latin typeface="Courier New"/>
                <a:cs typeface="Courier New"/>
              </a:rPr>
              <a:t>calculated</a:t>
            </a:r>
            <a:r>
              <a:rPr sz="1400" spc="-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88E3B"/>
                </a:solidFill>
                <a:latin typeface="Courier New"/>
                <a:cs typeface="Courier New"/>
              </a:rPr>
              <a:t>at</a:t>
            </a:r>
            <a:r>
              <a:rPr sz="1400" spc="-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88E3B"/>
                </a:solidFill>
                <a:latin typeface="Courier New"/>
                <a:cs typeface="Courier New"/>
              </a:rPr>
              <a:t>compile-</a:t>
            </a:r>
            <a:r>
              <a:rPr sz="1400" spc="-20" dirty="0">
                <a:solidFill>
                  <a:srgbClr val="388E3B"/>
                </a:solidFill>
                <a:latin typeface="Courier New"/>
                <a:cs typeface="Courier New"/>
              </a:rPr>
              <a:t>time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3883025" algn="l"/>
              </a:tabLst>
            </a:pP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val</a:t>
            </a:r>
            <a:r>
              <a:rPr sz="1400" spc="-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nameLowered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=</a:t>
            </a:r>
            <a:r>
              <a:rPr sz="1400" spc="-1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660E79"/>
                </a:solidFill>
                <a:latin typeface="Courier New"/>
                <a:cs typeface="Courier New"/>
              </a:rPr>
              <a:t>NAME</a:t>
            </a:r>
            <a:r>
              <a:rPr sz="1400" spc="-10" dirty="0">
                <a:latin typeface="Courier New"/>
                <a:cs typeface="Courier New"/>
              </a:rPr>
              <a:t>.</a:t>
            </a:r>
            <a:r>
              <a:rPr sz="1400" i="1" spc="-10" dirty="0">
                <a:latin typeface="Courier New"/>
                <a:cs typeface="Courier New"/>
              </a:rPr>
              <a:t>lowercase</a:t>
            </a:r>
            <a:r>
              <a:rPr sz="1400" spc="-10" dirty="0">
                <a:latin typeface="Courier New"/>
                <a:cs typeface="Courier New"/>
              </a:rPr>
              <a:t>()</a:t>
            </a:r>
            <a:r>
              <a:rPr sz="1400" dirty="0">
                <a:latin typeface="Courier New"/>
                <a:cs typeface="Courier New"/>
              </a:rPr>
              <a:t>	</a:t>
            </a:r>
            <a:r>
              <a:rPr sz="1400" dirty="0">
                <a:solidFill>
                  <a:srgbClr val="388E3B"/>
                </a:solidFill>
                <a:latin typeface="Courier New"/>
                <a:cs typeface="Courier New"/>
              </a:rPr>
              <a:t>/</a:t>
            </a:r>
            <a:r>
              <a:rPr sz="1400" spc="-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88E3B"/>
                </a:solidFill>
                <a:latin typeface="Courier New"/>
                <a:cs typeface="Courier New"/>
              </a:rPr>
              <a:t>cannot</a:t>
            </a:r>
            <a:r>
              <a:rPr sz="1400" spc="-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88E3B"/>
                </a:solidFill>
                <a:latin typeface="Courier New"/>
                <a:cs typeface="Courier New"/>
              </a:rPr>
              <a:t>be</a:t>
            </a:r>
            <a:r>
              <a:rPr sz="1400" spc="-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88E3B"/>
                </a:solidFill>
                <a:latin typeface="Courier New"/>
                <a:cs typeface="Courier New"/>
              </a:rPr>
              <a:t>calculated</a:t>
            </a:r>
            <a:r>
              <a:rPr sz="1400" spc="-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88E3B"/>
                </a:solidFill>
                <a:latin typeface="Courier New"/>
                <a:cs typeface="Courier New"/>
              </a:rPr>
              <a:t>at</a:t>
            </a:r>
            <a:r>
              <a:rPr sz="1400" spc="-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88E3B"/>
                </a:solidFill>
                <a:latin typeface="Courier New"/>
                <a:cs typeface="Courier New"/>
              </a:rPr>
              <a:t>compile-</a:t>
            </a:r>
            <a:r>
              <a:rPr sz="1400" spc="-20" dirty="0">
                <a:solidFill>
                  <a:srgbClr val="388E3B"/>
                </a:solidFill>
                <a:latin typeface="Courier New"/>
                <a:cs typeface="Courier New"/>
              </a:rPr>
              <a:t>time</a:t>
            </a:r>
            <a:endParaRPr sz="1400" dirty="0">
              <a:latin typeface="Courier New"/>
              <a:cs typeface="Courier New"/>
            </a:endParaRPr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09550"/>
            <a:ext cx="1589926" cy="639273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53118"/>
            <a:ext cx="8229600" cy="562974"/>
          </a:xfrm>
          <a:prstGeom prst="rect">
            <a:avLst/>
          </a:prstGeom>
        </p:spPr>
        <p:txBody>
          <a:bodyPr vert="horz" wrap="square" lIns="0" tIns="54609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00"/>
              </a:spcBef>
            </a:pPr>
            <a:r>
              <a:rPr sz="3300" spc="-75" dirty="0">
                <a:solidFill>
                  <a:srgbClr val="000000"/>
                </a:solidFill>
              </a:rPr>
              <a:t>Functions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304800" y="1504950"/>
            <a:ext cx="3124200" cy="2756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30200"/>
              </a:lnSpc>
              <a:spcBef>
                <a:spcPts val="100"/>
              </a:spcBef>
            </a:pPr>
            <a:r>
              <a:rPr lang="en-IN" sz="1100" dirty="0" smtClean="0">
                <a:solidFill>
                  <a:srgbClr val="3F50B5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sz="1100" dirty="0" smtClean="0">
                <a:solidFill>
                  <a:srgbClr val="3F50B5"/>
                </a:solidFill>
                <a:latin typeface="Courier New" pitchFamily="49" charset="0"/>
                <a:cs typeface="Courier New" pitchFamily="49" charset="0"/>
              </a:rPr>
              <a:t>fun</a:t>
            </a:r>
            <a:r>
              <a:rPr sz="1100" spc="-35" dirty="0" smtClean="0">
                <a:solidFill>
                  <a:srgbClr val="3F50B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 pitchFamily="49" charset="0"/>
                <a:cs typeface="Courier New" pitchFamily="49" charset="0"/>
              </a:rPr>
              <a:t>sum(a:</a:t>
            </a:r>
            <a:r>
              <a:rPr sz="1100" spc="-30" dirty="0">
                <a:solidFill>
                  <a:srgbClr val="36464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 pitchFamily="49" charset="0"/>
                <a:cs typeface="Courier New" pitchFamily="49" charset="0"/>
              </a:rPr>
              <a:t>Int,</a:t>
            </a:r>
            <a:r>
              <a:rPr sz="1100" spc="-30" dirty="0">
                <a:solidFill>
                  <a:srgbClr val="36464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 pitchFamily="49" charset="0"/>
                <a:cs typeface="Courier New" pitchFamily="49" charset="0"/>
              </a:rPr>
              <a:t>b:</a:t>
            </a:r>
            <a:r>
              <a:rPr sz="1100" spc="-30" dirty="0">
                <a:solidFill>
                  <a:srgbClr val="36464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 pitchFamily="49" charset="0"/>
                <a:cs typeface="Courier New" pitchFamily="49" charset="0"/>
              </a:rPr>
              <a:t>Int):</a:t>
            </a:r>
            <a:r>
              <a:rPr sz="1100" spc="-30" dirty="0">
                <a:solidFill>
                  <a:srgbClr val="36464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sz="1100" spc="-30" dirty="0">
                <a:solidFill>
                  <a:srgbClr val="36464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sz="1100" spc="-50" dirty="0">
                <a:solidFill>
                  <a:srgbClr val="36464F"/>
                </a:solidFill>
                <a:latin typeface="Courier New" pitchFamily="49" charset="0"/>
                <a:cs typeface="Courier New" pitchFamily="49" charset="0"/>
              </a:rPr>
              <a:t>{ </a:t>
            </a:r>
            <a:r>
              <a:rPr sz="1100" dirty="0">
                <a:solidFill>
                  <a:srgbClr val="3F50B5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sz="1100" spc="-25" dirty="0">
                <a:solidFill>
                  <a:srgbClr val="3F50B5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100" spc="-25" dirty="0" smtClean="0">
                <a:solidFill>
                  <a:srgbClr val="3F50B5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sz="1100" dirty="0" smtClean="0">
                <a:solidFill>
                  <a:srgbClr val="36464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sz="1100" spc="-25" dirty="0" smtClean="0">
                <a:solidFill>
                  <a:srgbClr val="36464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 pitchFamily="49" charset="0"/>
                <a:cs typeface="Courier New" pitchFamily="49" charset="0"/>
              </a:rPr>
              <a:t>+</a:t>
            </a:r>
            <a:r>
              <a:rPr sz="1100" spc="-20" dirty="0">
                <a:solidFill>
                  <a:srgbClr val="36464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sz="1100" spc="-50" dirty="0" smtClean="0">
                <a:solidFill>
                  <a:srgbClr val="36464F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IN" sz="11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69265" marR="5080" indent="-457200">
              <a:lnSpc>
                <a:spcPct val="130200"/>
              </a:lnSpc>
              <a:spcBef>
                <a:spcPts val="100"/>
              </a:spcBef>
            </a:pPr>
            <a:r>
              <a:rPr lang="en-IN" sz="1100" spc="-50" dirty="0" smtClean="0">
                <a:solidFill>
                  <a:srgbClr val="36464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sz="1100" spc="-50" dirty="0" smtClean="0">
                <a:solidFill>
                  <a:srgbClr val="36464F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IN" sz="1100" spc="-50" dirty="0" smtClean="0">
              <a:solidFill>
                <a:srgbClr val="36464F"/>
              </a:solidFill>
              <a:latin typeface="Courier New" pitchFamily="49" charset="0"/>
              <a:cs typeface="Courier New" pitchFamily="49" charset="0"/>
            </a:endParaRPr>
          </a:p>
          <a:p>
            <a:pPr marL="469265" marR="5080" indent="-457200">
              <a:lnSpc>
                <a:spcPct val="130200"/>
              </a:lnSpc>
              <a:spcBef>
                <a:spcPts val="100"/>
              </a:spcBef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11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fun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(x:Int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yInt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):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69265" marR="5080" indent="-457200">
              <a:lnSpc>
                <a:spcPct val="130200"/>
              </a:lnSpc>
              <a:spcBef>
                <a:spcPts val="100"/>
              </a:spcBef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{ </a:t>
            </a:r>
          </a:p>
          <a:p>
            <a:pPr marL="469265" marR="5080" indent="-457200">
              <a:lnSpc>
                <a:spcPct val="130200"/>
              </a:lnSpc>
              <a:spcBef>
                <a:spcPts val="100"/>
              </a:spcBef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y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69265" marR="5080" indent="-457200">
              <a:lnSpc>
                <a:spcPct val="130200"/>
              </a:lnSpc>
              <a:spcBef>
                <a:spcPts val="100"/>
              </a:spcBef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} </a:t>
            </a:r>
          </a:p>
          <a:p>
            <a:pPr marL="469265" marR="5080" indent="-457200">
              <a:lnSpc>
                <a:spcPct val="130200"/>
              </a:lnSpc>
              <a:spcBef>
                <a:spcPts val="100"/>
              </a:spcBef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fun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main()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	{ </a:t>
            </a:r>
          </a:p>
          <a:p>
            <a:pPr marL="469265" marR="5080" indent="-457200">
              <a:lnSpc>
                <a:spcPct val="130200"/>
              </a:lnSpc>
              <a:spcBef>
                <a:spcPts val="100"/>
              </a:spcBef>
            </a:pP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result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(3,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5)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69265" marR="5080" indent="-457200">
              <a:lnSpc>
                <a:spcPct val="130200"/>
              </a:lnSpc>
              <a:spcBef>
                <a:spcPts val="100"/>
              </a:spcBef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}</a:t>
            </a:r>
            <a:endParaRPr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4629150"/>
            <a:ext cx="365760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100" dirty="0" smtClean="0">
                <a:solidFill>
                  <a:srgbClr val="3F50B5"/>
                </a:solidFill>
                <a:latin typeface="Courier New"/>
                <a:cs typeface="Courier New"/>
              </a:rPr>
              <a:t>     </a:t>
            </a:r>
            <a:r>
              <a:rPr sz="1100" dirty="0" smtClean="0">
                <a:solidFill>
                  <a:srgbClr val="3F50B5"/>
                </a:solidFill>
                <a:latin typeface="Courier New"/>
                <a:cs typeface="Courier New"/>
              </a:rPr>
              <a:t>fun</a:t>
            </a:r>
            <a:r>
              <a:rPr sz="1100" spc="-25" dirty="0" smtClean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mul(a:</a:t>
            </a:r>
            <a:r>
              <a:rPr sz="1100" spc="-2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Int,</a:t>
            </a:r>
            <a:r>
              <a:rPr sz="1100" spc="-2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b:</a:t>
            </a:r>
            <a:r>
              <a:rPr sz="1100" spc="-2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Int)</a:t>
            </a:r>
            <a:r>
              <a:rPr sz="1100" spc="-2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=</a:t>
            </a:r>
            <a:r>
              <a:rPr sz="1100" spc="-2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lang="en-IN" sz="1100" spc="-20" dirty="0" smtClean="0">
                <a:solidFill>
                  <a:srgbClr val="36464F"/>
                </a:solidFill>
                <a:latin typeface="Courier New"/>
                <a:cs typeface="Courier New"/>
              </a:rPr>
              <a:t>(</a:t>
            </a:r>
            <a:r>
              <a:rPr sz="1100" dirty="0" smtClean="0">
                <a:solidFill>
                  <a:srgbClr val="36464F"/>
                </a:solidFill>
                <a:latin typeface="Courier New"/>
                <a:cs typeface="Courier New"/>
              </a:rPr>
              <a:t>a</a:t>
            </a:r>
            <a:r>
              <a:rPr sz="1100" spc="-25" dirty="0" smtClean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*</a:t>
            </a:r>
            <a:r>
              <a:rPr sz="1100" spc="-2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spc="-50" dirty="0" smtClean="0">
                <a:solidFill>
                  <a:srgbClr val="36464F"/>
                </a:solidFill>
                <a:latin typeface="Courier New"/>
                <a:cs typeface="Courier New"/>
              </a:rPr>
              <a:t>b</a:t>
            </a:r>
            <a:r>
              <a:rPr lang="en-IN" sz="1100" spc="-50" dirty="0" smtClean="0">
                <a:solidFill>
                  <a:srgbClr val="36464F"/>
                </a:solidFill>
                <a:latin typeface="Courier New"/>
                <a:cs typeface="Courier New"/>
              </a:rPr>
              <a:t>)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04967" y="1402458"/>
            <a:ext cx="2612390" cy="11921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Arial"/>
                <a:cs typeface="Arial"/>
              </a:rPr>
              <a:t>Single</a:t>
            </a:r>
            <a:r>
              <a:rPr sz="1100" spc="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expression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function.</a:t>
            </a:r>
            <a:endParaRPr sz="1100" dirty="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600"/>
              </a:spcBef>
            </a:pPr>
            <a:r>
              <a:rPr sz="1100" spc="10" dirty="0">
                <a:solidFill>
                  <a:srgbClr val="36464F"/>
                </a:solidFill>
                <a:latin typeface="Courier New"/>
                <a:cs typeface="Courier New"/>
              </a:rPr>
              <a:t>Unit</a:t>
            </a:r>
            <a:r>
              <a:rPr sz="1100" spc="12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spc="10" dirty="0">
                <a:latin typeface="Arial"/>
                <a:cs typeface="Arial"/>
              </a:rPr>
              <a:t>means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55" dirty="0">
                <a:latin typeface="Arial"/>
                <a:cs typeface="Arial"/>
              </a:rPr>
              <a:t>that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the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function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10" dirty="0">
                <a:latin typeface="Arial"/>
                <a:cs typeface="Arial"/>
              </a:rPr>
              <a:t>does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35" dirty="0">
                <a:latin typeface="Arial"/>
                <a:cs typeface="Arial"/>
              </a:rPr>
              <a:t>not </a:t>
            </a:r>
            <a:r>
              <a:rPr sz="1100" spc="55" dirty="0">
                <a:latin typeface="Arial"/>
                <a:cs typeface="Arial"/>
              </a:rPr>
              <a:t>return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anything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meaningful.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100" dirty="0">
                <a:latin typeface="Arial"/>
                <a:cs typeface="Arial"/>
              </a:rPr>
              <a:t>It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can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be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omitted.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100" dirty="0">
                <a:latin typeface="Arial"/>
                <a:cs typeface="Arial"/>
              </a:rPr>
              <a:t>Arguments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can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have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b="1" spc="-10" dirty="0">
                <a:latin typeface="Noto Sans"/>
                <a:cs typeface="Noto Sans"/>
              </a:rPr>
              <a:t>default</a:t>
            </a:r>
            <a:r>
              <a:rPr sz="1100" b="1" spc="80" dirty="0">
                <a:latin typeface="Noto Sans"/>
                <a:cs typeface="Noto Sans"/>
              </a:rPr>
              <a:t> </a:t>
            </a:r>
            <a:r>
              <a:rPr sz="1100" spc="-10" dirty="0">
                <a:latin typeface="Arial"/>
                <a:cs typeface="Arial"/>
              </a:rPr>
              <a:t>values.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7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09550"/>
            <a:ext cx="1589926" cy="639273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53118"/>
            <a:ext cx="8229600" cy="562974"/>
          </a:xfrm>
          <a:prstGeom prst="rect">
            <a:avLst/>
          </a:prstGeom>
        </p:spPr>
        <p:txBody>
          <a:bodyPr vert="horz" wrap="square" lIns="0" tIns="546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40" dirty="0">
                <a:solidFill>
                  <a:srgbClr val="000000"/>
                </a:solidFill>
              </a:rPr>
              <a:t>If</a:t>
            </a:r>
            <a:r>
              <a:rPr sz="3300" spc="-220" dirty="0">
                <a:solidFill>
                  <a:srgbClr val="000000"/>
                </a:solidFill>
              </a:rPr>
              <a:t> </a:t>
            </a:r>
            <a:r>
              <a:rPr sz="3300" spc="-80" dirty="0">
                <a:solidFill>
                  <a:srgbClr val="000000"/>
                </a:solidFill>
              </a:rPr>
              <a:t>expression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5628260" y="1377312"/>
            <a:ext cx="2288540" cy="11818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4999"/>
              </a:lnSpc>
              <a:spcBef>
                <a:spcPts val="100"/>
              </a:spcBef>
            </a:pP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fun</a:t>
            </a:r>
            <a:r>
              <a:rPr sz="1100" spc="-3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maxOf(a:</a:t>
            </a:r>
            <a:r>
              <a:rPr sz="1100" spc="-3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Int,</a:t>
            </a:r>
            <a:r>
              <a:rPr sz="1100" spc="-3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b:</a:t>
            </a:r>
            <a:r>
              <a:rPr sz="1100" spc="-3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Int)</a:t>
            </a:r>
            <a:r>
              <a:rPr sz="1100" spc="-3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= </a:t>
            </a: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if</a:t>
            </a:r>
            <a:r>
              <a:rPr sz="1100" spc="-20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(a</a:t>
            </a:r>
            <a:r>
              <a:rPr sz="1100" spc="-1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&gt;</a:t>
            </a:r>
            <a:r>
              <a:rPr sz="1100" spc="-1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b)</a:t>
            </a:r>
            <a:r>
              <a:rPr sz="1100" spc="-2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  <a:spcBef>
                <a:spcPts val="195"/>
              </a:spcBef>
            </a:pP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a</a:t>
            </a:r>
            <a:endParaRPr sz="11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200"/>
              </a:spcBef>
            </a:pP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}</a:t>
            </a:r>
            <a:r>
              <a:rPr sz="1100" spc="-2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else</a:t>
            </a:r>
            <a:r>
              <a:rPr sz="1100" spc="-20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  <a:spcBef>
                <a:spcPts val="195"/>
              </a:spcBef>
            </a:pP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b</a:t>
            </a:r>
            <a:endParaRPr sz="11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200"/>
              </a:spcBef>
            </a:pP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78498" y="1435537"/>
            <a:ext cx="12757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6282B"/>
                </a:solidFill>
                <a:latin typeface="Noto Sans"/>
                <a:cs typeface="Noto Sans"/>
              </a:rPr>
              <a:t>is</a:t>
            </a:r>
            <a:r>
              <a:rPr sz="1400" b="1" spc="-40" dirty="0">
                <a:solidFill>
                  <a:srgbClr val="26282B"/>
                </a:solidFill>
                <a:latin typeface="Noto Sans"/>
                <a:cs typeface="Noto Sans"/>
              </a:rPr>
              <a:t> </a:t>
            </a:r>
            <a:r>
              <a:rPr sz="1400" b="1" dirty="0">
                <a:solidFill>
                  <a:srgbClr val="26282B"/>
                </a:solidFill>
                <a:latin typeface="Noto Sans"/>
                <a:cs typeface="Noto Sans"/>
              </a:rPr>
              <a:t>the</a:t>
            </a:r>
            <a:r>
              <a:rPr sz="1400" b="1" spc="-40" dirty="0">
                <a:solidFill>
                  <a:srgbClr val="26282B"/>
                </a:solidFill>
                <a:latin typeface="Noto Sans"/>
                <a:cs typeface="Noto Sans"/>
              </a:rPr>
              <a:t> </a:t>
            </a:r>
            <a:r>
              <a:rPr sz="1400" b="1" dirty="0">
                <a:solidFill>
                  <a:srgbClr val="26282B"/>
                </a:solidFill>
                <a:latin typeface="Noto Sans"/>
                <a:cs typeface="Noto Sans"/>
              </a:rPr>
              <a:t>same</a:t>
            </a:r>
            <a:r>
              <a:rPr sz="1400" b="1" spc="-40" dirty="0">
                <a:solidFill>
                  <a:srgbClr val="26282B"/>
                </a:solidFill>
                <a:latin typeface="Noto Sans"/>
                <a:cs typeface="Noto Sans"/>
              </a:rPr>
              <a:t> </a:t>
            </a:r>
            <a:r>
              <a:rPr sz="1400" b="1" spc="-25" dirty="0">
                <a:solidFill>
                  <a:srgbClr val="26282B"/>
                </a:solidFill>
                <a:latin typeface="Noto Sans"/>
                <a:cs typeface="Noto Sans"/>
              </a:rPr>
              <a:t>as</a:t>
            </a:r>
            <a:endParaRPr sz="1400">
              <a:latin typeface="Noto Sans"/>
              <a:cs typeface="Noto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899" y="1358262"/>
            <a:ext cx="2707640" cy="13767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4999"/>
              </a:lnSpc>
              <a:spcBef>
                <a:spcPts val="100"/>
              </a:spcBef>
            </a:pP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fun</a:t>
            </a:r>
            <a:r>
              <a:rPr sz="1100" spc="-3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maxOf(a:</a:t>
            </a:r>
            <a:r>
              <a:rPr sz="1100" spc="-3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Int,</a:t>
            </a:r>
            <a:r>
              <a:rPr sz="1100" spc="-3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b:</a:t>
            </a:r>
            <a:r>
              <a:rPr sz="1100" spc="-3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Int):</a:t>
            </a:r>
            <a:r>
              <a:rPr sz="1100" spc="-3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Int</a:t>
            </a:r>
            <a:r>
              <a:rPr sz="1100" spc="-3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{ </a:t>
            </a: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if</a:t>
            </a:r>
            <a:r>
              <a:rPr sz="1100" spc="-20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(a</a:t>
            </a:r>
            <a:r>
              <a:rPr sz="1100" spc="-1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&gt;</a:t>
            </a:r>
            <a:r>
              <a:rPr sz="1100" spc="-1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b)</a:t>
            </a:r>
            <a:r>
              <a:rPr sz="1100" spc="-2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  <a:spcBef>
                <a:spcPts val="195"/>
              </a:spcBef>
            </a:pP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return</a:t>
            </a:r>
            <a:r>
              <a:rPr sz="1100" spc="-4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a</a:t>
            </a:r>
            <a:endParaRPr sz="11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200"/>
              </a:spcBef>
            </a:pP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}</a:t>
            </a:r>
            <a:r>
              <a:rPr sz="1100" spc="-2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else</a:t>
            </a:r>
            <a:r>
              <a:rPr sz="1100" spc="-20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  <a:spcBef>
                <a:spcPts val="195"/>
              </a:spcBef>
            </a:pP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return</a:t>
            </a:r>
            <a:r>
              <a:rPr sz="1100" spc="-4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b</a:t>
            </a:r>
            <a:endParaRPr sz="11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200"/>
              </a:spcBef>
            </a:pP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14317" y="1709620"/>
            <a:ext cx="1565910" cy="82550"/>
            <a:chOff x="3614317" y="1709619"/>
            <a:chExt cx="1565910" cy="82550"/>
          </a:xfrm>
        </p:grpSpPr>
        <p:sp>
          <p:nvSpPr>
            <p:cNvPr id="7" name="object 7"/>
            <p:cNvSpPr/>
            <p:nvPr/>
          </p:nvSpPr>
          <p:spPr>
            <a:xfrm>
              <a:off x="3614317" y="1750609"/>
              <a:ext cx="1470025" cy="0"/>
            </a:xfrm>
            <a:custGeom>
              <a:avLst/>
              <a:gdLst/>
              <a:ahLst/>
              <a:cxnLst/>
              <a:rect l="l" t="t" r="r" b="b"/>
              <a:pathLst>
                <a:path w="1470025">
                  <a:moveTo>
                    <a:pt x="0" y="0"/>
                  </a:moveTo>
                  <a:lnTo>
                    <a:pt x="1469697" y="0"/>
                  </a:lnTo>
                </a:path>
              </a:pathLst>
            </a:custGeom>
            <a:ln w="19049">
              <a:solidFill>
                <a:srgbClr val="6454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74489" y="1709619"/>
              <a:ext cx="105524" cy="8197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79899" y="3186305"/>
            <a:ext cx="3962400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if</a:t>
            </a:r>
            <a:r>
              <a:rPr sz="1400" spc="-400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expression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(it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return).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Can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one-</a:t>
            </a:r>
            <a:r>
              <a:rPr sz="1400" spc="-10" dirty="0">
                <a:latin typeface="Arial"/>
                <a:cs typeface="Arial"/>
              </a:rPr>
              <a:t>liner: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fun</a:t>
            </a:r>
            <a:r>
              <a:rPr sz="1100" spc="-2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maxOf(a:</a:t>
            </a:r>
            <a:r>
              <a:rPr sz="1100" spc="-2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Int,</a:t>
            </a:r>
            <a:r>
              <a:rPr sz="1100" spc="-2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b:</a:t>
            </a:r>
            <a:r>
              <a:rPr sz="1100" spc="-2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Int)</a:t>
            </a:r>
            <a:r>
              <a:rPr sz="1100" spc="-2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=</a:t>
            </a:r>
            <a:r>
              <a:rPr sz="1100" spc="-3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if</a:t>
            </a:r>
            <a:r>
              <a:rPr sz="1100" spc="-2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(a</a:t>
            </a:r>
            <a:r>
              <a:rPr sz="1100" spc="-2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&gt;</a:t>
            </a:r>
            <a:r>
              <a:rPr sz="1100" spc="-2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b)</a:t>
            </a:r>
            <a:r>
              <a:rPr sz="1100" spc="-2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a</a:t>
            </a:r>
            <a:r>
              <a:rPr sz="1100" spc="-2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else</a:t>
            </a:r>
            <a:r>
              <a:rPr sz="1100" spc="-2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b</a:t>
            </a:r>
            <a:endParaRPr sz="1100">
              <a:latin typeface="Courier New"/>
              <a:cs typeface="Courier New"/>
            </a:endParaRPr>
          </a:p>
        </p:txBody>
      </p:sp>
      <p:pic>
        <p:nvPicPr>
          <p:cNvPr id="10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" y="209550"/>
            <a:ext cx="1589926" cy="639273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53118"/>
            <a:ext cx="8229600" cy="562974"/>
          </a:xfrm>
          <a:prstGeom prst="rect">
            <a:avLst/>
          </a:prstGeom>
        </p:spPr>
        <p:txBody>
          <a:bodyPr vert="horz" wrap="square" lIns="0" tIns="546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05" dirty="0">
                <a:solidFill>
                  <a:srgbClr val="000000"/>
                </a:solidFill>
              </a:rPr>
              <a:t>When</a:t>
            </a:r>
            <a:r>
              <a:rPr sz="3300" spc="-215" dirty="0">
                <a:solidFill>
                  <a:srgbClr val="000000"/>
                </a:solidFill>
              </a:rPr>
              <a:t> </a:t>
            </a:r>
            <a:r>
              <a:rPr sz="3300" spc="-75" dirty="0">
                <a:solidFill>
                  <a:srgbClr val="000000"/>
                </a:solidFill>
              </a:rPr>
              <a:t>expression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279898" y="1349880"/>
            <a:ext cx="3970654" cy="2279342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when</a:t>
            </a:r>
            <a:r>
              <a:rPr sz="1400" spc="-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(x)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36464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8784">
              <a:lnSpc>
                <a:spcPct val="100000"/>
              </a:lnSpc>
              <a:spcBef>
                <a:spcPts val="250"/>
              </a:spcBef>
              <a:tabLst>
                <a:tab pos="758825" algn="l"/>
                <a:tab pos="2038350" algn="l"/>
              </a:tabLst>
            </a:pPr>
            <a:r>
              <a:rPr sz="1400" spc="-50" dirty="0">
                <a:solidFill>
                  <a:srgbClr val="36464F"/>
                </a:solidFill>
                <a:latin typeface="Courier New"/>
                <a:cs typeface="Courier New"/>
              </a:rPr>
              <a:t>1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	&gt;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36464F"/>
                </a:solidFill>
                <a:latin typeface="Courier New"/>
                <a:cs typeface="Courier New"/>
              </a:rPr>
              <a:t>print(</a:t>
            </a:r>
            <a:r>
              <a:rPr sz="1400" spc="-10" dirty="0">
                <a:solidFill>
                  <a:srgbClr val="388E3B"/>
                </a:solidFill>
                <a:latin typeface="Courier New"/>
                <a:cs typeface="Courier New"/>
              </a:rPr>
              <a:t>"x</a:t>
            </a:r>
            <a:r>
              <a:rPr sz="1400" dirty="0">
                <a:solidFill>
                  <a:srgbClr val="388E3B"/>
                </a:solidFill>
                <a:latin typeface="Courier New"/>
                <a:cs typeface="Courier New"/>
              </a:rPr>
              <a:t>	=</a:t>
            </a:r>
            <a:r>
              <a:rPr sz="1400" spc="-1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388E3B"/>
                </a:solidFill>
                <a:latin typeface="Courier New"/>
                <a:cs typeface="Courier New"/>
              </a:rPr>
              <a:t>1"</a:t>
            </a:r>
            <a:r>
              <a:rPr sz="1400" spc="-25" dirty="0">
                <a:solidFill>
                  <a:srgbClr val="36464F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438784" marR="1390650">
              <a:lnSpc>
                <a:spcPct val="114999"/>
              </a:lnSpc>
              <a:tabLst>
                <a:tab pos="758825" algn="l"/>
                <a:tab pos="1078865" algn="l"/>
                <a:tab pos="2038350" algn="l"/>
              </a:tabLst>
            </a:pPr>
            <a:r>
              <a:rPr sz="1400" spc="-50" dirty="0">
                <a:solidFill>
                  <a:srgbClr val="36464F"/>
                </a:solidFill>
                <a:latin typeface="Courier New"/>
                <a:cs typeface="Courier New"/>
              </a:rPr>
              <a:t>2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	&gt;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36464F"/>
                </a:solidFill>
                <a:latin typeface="Courier New"/>
                <a:cs typeface="Courier New"/>
              </a:rPr>
              <a:t>print(</a:t>
            </a:r>
            <a:r>
              <a:rPr sz="1400" spc="-10" dirty="0">
                <a:solidFill>
                  <a:srgbClr val="388E3B"/>
                </a:solidFill>
                <a:latin typeface="Courier New"/>
                <a:cs typeface="Courier New"/>
              </a:rPr>
              <a:t>"x</a:t>
            </a:r>
            <a:r>
              <a:rPr sz="1400" dirty="0">
                <a:solidFill>
                  <a:srgbClr val="388E3B"/>
                </a:solidFill>
                <a:latin typeface="Courier New"/>
                <a:cs typeface="Courier New"/>
              </a:rPr>
              <a:t>	=</a:t>
            </a:r>
            <a:r>
              <a:rPr sz="1400" spc="-1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388E3B"/>
                </a:solidFill>
                <a:latin typeface="Courier New"/>
                <a:cs typeface="Courier New"/>
              </a:rPr>
              <a:t>2"</a:t>
            </a:r>
            <a:r>
              <a:rPr sz="1400" spc="-25" dirty="0">
                <a:solidFill>
                  <a:srgbClr val="36464F"/>
                </a:solidFill>
                <a:latin typeface="Courier New"/>
                <a:cs typeface="Courier New"/>
              </a:rPr>
              <a:t>) </a:t>
            </a:r>
            <a:r>
              <a:rPr sz="1400" spc="-20" dirty="0">
                <a:solidFill>
                  <a:srgbClr val="3F50B5"/>
                </a:solidFill>
                <a:latin typeface="Courier New"/>
                <a:cs typeface="Courier New"/>
              </a:rPr>
              <a:t>else</a:t>
            </a: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	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&gt;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36464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865505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print(</a:t>
            </a:r>
            <a:r>
              <a:rPr sz="1400" dirty="0">
                <a:solidFill>
                  <a:srgbClr val="388E3B"/>
                </a:solidFill>
                <a:latin typeface="Courier New"/>
                <a:cs typeface="Courier New"/>
              </a:rPr>
              <a:t>"x</a:t>
            </a:r>
            <a:r>
              <a:rPr sz="1400" spc="-20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88E3B"/>
                </a:solidFill>
                <a:latin typeface="Courier New"/>
                <a:cs typeface="Courier New"/>
              </a:rPr>
              <a:t>is</a:t>
            </a:r>
            <a:r>
              <a:rPr sz="1400" spc="-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88E3B"/>
                </a:solidFill>
                <a:latin typeface="Courier New"/>
                <a:cs typeface="Courier New"/>
              </a:rPr>
              <a:t>neither</a:t>
            </a:r>
            <a:r>
              <a:rPr sz="1400" spc="-10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88E3B"/>
                </a:solidFill>
                <a:latin typeface="Courier New"/>
                <a:cs typeface="Courier New"/>
              </a:rPr>
              <a:t>1</a:t>
            </a:r>
            <a:r>
              <a:rPr sz="1400" spc="-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88E3B"/>
                </a:solidFill>
                <a:latin typeface="Courier New"/>
                <a:cs typeface="Courier New"/>
              </a:rPr>
              <a:t>nor</a:t>
            </a:r>
            <a:r>
              <a:rPr sz="1400" spc="-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388E3B"/>
                </a:solidFill>
                <a:latin typeface="Courier New"/>
                <a:cs typeface="Courier New"/>
              </a:rPr>
              <a:t>2"</a:t>
            </a:r>
            <a:r>
              <a:rPr sz="1400" spc="-25" dirty="0">
                <a:solidFill>
                  <a:srgbClr val="36464F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438784">
              <a:lnSpc>
                <a:spcPct val="100000"/>
              </a:lnSpc>
              <a:spcBef>
                <a:spcPts val="250"/>
              </a:spcBef>
            </a:pPr>
            <a:r>
              <a:rPr sz="1400" spc="-50" dirty="0">
                <a:solidFill>
                  <a:srgbClr val="36464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400" spc="-50" dirty="0">
                <a:solidFill>
                  <a:srgbClr val="36464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when</a:t>
            </a:r>
            <a:r>
              <a:rPr sz="1400" spc="-42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400" spc="10" dirty="0">
                <a:latin typeface="Arial"/>
                <a:cs typeface="Arial"/>
              </a:rPr>
              <a:t>returns,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spc="60" dirty="0">
                <a:latin typeface="Arial"/>
                <a:cs typeface="Arial"/>
              </a:rPr>
              <a:t>the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same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way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70" dirty="0">
                <a:latin typeface="Arial"/>
                <a:cs typeface="Arial"/>
              </a:rPr>
              <a:t>that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if</a:t>
            </a:r>
            <a:r>
              <a:rPr sz="1400" spc="-42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400" spc="-20" dirty="0">
                <a:latin typeface="Arial"/>
                <a:cs typeface="Arial"/>
              </a:rPr>
              <a:t>does.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59290" y="1349880"/>
            <a:ext cx="2904490" cy="1257524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50"/>
              </a:spcBef>
            </a:pP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when</a:t>
            </a:r>
            <a:r>
              <a:rPr sz="1400" spc="-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36464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8784" marR="5080" algn="just">
              <a:lnSpc>
                <a:spcPct val="114999"/>
              </a:lnSpc>
            </a:pP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x</a:t>
            </a:r>
            <a:r>
              <a:rPr sz="1400" spc="-1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&lt;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solidFill>
                  <a:srgbClr val="3F50B5"/>
                </a:solidFill>
                <a:latin typeface="Courier New"/>
                <a:cs typeface="Courier New"/>
              </a:rPr>
              <a:t> 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&gt;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print(</a:t>
            </a:r>
            <a:r>
              <a:rPr sz="1400" dirty="0">
                <a:solidFill>
                  <a:srgbClr val="388E3B"/>
                </a:solidFill>
                <a:latin typeface="Courier New"/>
                <a:cs typeface="Courier New"/>
              </a:rPr>
              <a:t>"x</a:t>
            </a:r>
            <a:r>
              <a:rPr sz="1400" spc="-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88E3B"/>
                </a:solidFill>
                <a:latin typeface="Courier New"/>
                <a:cs typeface="Courier New"/>
              </a:rPr>
              <a:t>&lt;</a:t>
            </a:r>
            <a:r>
              <a:rPr sz="1400" spc="-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388E3B"/>
                </a:solidFill>
                <a:latin typeface="Courier New"/>
                <a:cs typeface="Courier New"/>
              </a:rPr>
              <a:t>0"</a:t>
            </a:r>
            <a:r>
              <a:rPr sz="1400" spc="-25" dirty="0">
                <a:solidFill>
                  <a:srgbClr val="36464F"/>
                </a:solidFill>
                <a:latin typeface="Courier New"/>
                <a:cs typeface="Courier New"/>
              </a:rPr>
              <a:t>)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x</a:t>
            </a:r>
            <a:r>
              <a:rPr sz="1400" spc="-1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&gt;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0</a:t>
            </a:r>
            <a:r>
              <a:rPr sz="1400" spc="-5" dirty="0">
                <a:solidFill>
                  <a:srgbClr val="3F50B5"/>
                </a:solidFill>
                <a:latin typeface="Courier New"/>
                <a:cs typeface="Courier New"/>
              </a:rPr>
              <a:t> 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&gt;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print(</a:t>
            </a:r>
            <a:r>
              <a:rPr sz="1400" dirty="0">
                <a:solidFill>
                  <a:srgbClr val="388E3B"/>
                </a:solidFill>
                <a:latin typeface="Courier New"/>
                <a:cs typeface="Courier New"/>
              </a:rPr>
              <a:t>"x</a:t>
            </a:r>
            <a:r>
              <a:rPr sz="1400" spc="-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88E3B"/>
                </a:solidFill>
                <a:latin typeface="Courier New"/>
                <a:cs typeface="Courier New"/>
              </a:rPr>
              <a:t>&gt;</a:t>
            </a:r>
            <a:r>
              <a:rPr sz="1400" spc="-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388E3B"/>
                </a:solidFill>
                <a:latin typeface="Courier New"/>
                <a:cs typeface="Courier New"/>
              </a:rPr>
              <a:t>0"</a:t>
            </a:r>
            <a:r>
              <a:rPr sz="1400" spc="-25" dirty="0">
                <a:solidFill>
                  <a:srgbClr val="36464F"/>
                </a:solidFill>
                <a:latin typeface="Courier New"/>
                <a:cs typeface="Courier New"/>
              </a:rPr>
              <a:t>) </a:t>
            </a: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else</a:t>
            </a:r>
            <a:r>
              <a:rPr sz="1400" spc="-5" dirty="0">
                <a:solidFill>
                  <a:srgbClr val="3F50B5"/>
                </a:solidFill>
                <a:latin typeface="Courier New"/>
                <a:cs typeface="Courier New"/>
              </a:rPr>
              <a:t> 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&gt;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36464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865505" algn="just">
              <a:lnSpc>
                <a:spcPct val="100000"/>
              </a:lnSpc>
              <a:spcBef>
                <a:spcPts val="250"/>
              </a:spcBef>
            </a:pP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print(</a:t>
            </a:r>
            <a:r>
              <a:rPr sz="1400" dirty="0">
                <a:solidFill>
                  <a:srgbClr val="388E3B"/>
                </a:solidFill>
                <a:latin typeface="Courier New"/>
                <a:cs typeface="Courier New"/>
              </a:rPr>
              <a:t>"x</a:t>
            </a:r>
            <a:r>
              <a:rPr sz="1400" spc="-10" dirty="0">
                <a:solidFill>
                  <a:srgbClr val="388E3B"/>
                </a:solidFill>
                <a:latin typeface="Courier New"/>
                <a:cs typeface="Courier New"/>
              </a:rPr>
              <a:t>  </a:t>
            </a:r>
            <a:r>
              <a:rPr sz="1400" dirty="0">
                <a:solidFill>
                  <a:srgbClr val="388E3B"/>
                </a:solidFill>
                <a:latin typeface="Courier New"/>
                <a:cs typeface="Courier New"/>
              </a:rPr>
              <a:t>=</a:t>
            </a:r>
            <a:r>
              <a:rPr sz="1400" spc="-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388E3B"/>
                </a:solidFill>
                <a:latin typeface="Courier New"/>
                <a:cs typeface="Courier New"/>
              </a:rPr>
              <a:t>0"</a:t>
            </a:r>
            <a:r>
              <a:rPr sz="1400" spc="-25" dirty="0">
                <a:solidFill>
                  <a:srgbClr val="36464F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86010" y="2608701"/>
            <a:ext cx="1320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36464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59290" y="2854064"/>
            <a:ext cx="1320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36464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59290" y="3590155"/>
            <a:ext cx="367855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The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50" dirty="0">
                <a:latin typeface="Arial"/>
                <a:cs typeface="Arial"/>
              </a:rPr>
              <a:t>condition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inside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of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60" dirty="0">
                <a:latin typeface="Arial"/>
                <a:cs typeface="Arial"/>
              </a:rPr>
              <a:t>the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branches.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8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09550"/>
            <a:ext cx="1589926" cy="639273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53118"/>
            <a:ext cx="8229600" cy="562974"/>
          </a:xfrm>
          <a:prstGeom prst="rect">
            <a:avLst/>
          </a:prstGeom>
        </p:spPr>
        <p:txBody>
          <a:bodyPr vert="horz" wrap="square" lIns="0" tIns="546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05" dirty="0">
                <a:solidFill>
                  <a:srgbClr val="000000"/>
                </a:solidFill>
              </a:rPr>
              <a:t>When</a:t>
            </a:r>
            <a:r>
              <a:rPr sz="3300" spc="-215" dirty="0">
                <a:solidFill>
                  <a:srgbClr val="000000"/>
                </a:solidFill>
              </a:rPr>
              <a:t> </a:t>
            </a:r>
            <a:r>
              <a:rPr sz="3300" spc="-145" dirty="0">
                <a:solidFill>
                  <a:srgbClr val="000000"/>
                </a:solidFill>
              </a:rPr>
              <a:t>statement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279907" y="1332861"/>
            <a:ext cx="3248660" cy="452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30200"/>
              </a:lnSpc>
              <a:spcBef>
                <a:spcPts val="100"/>
              </a:spcBef>
            </a:pP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fun</a:t>
            </a:r>
            <a:r>
              <a:rPr sz="1100" spc="-80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serveTeaTo(customer:</a:t>
            </a:r>
            <a:r>
              <a:rPr sz="1100" spc="-7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Customer)</a:t>
            </a:r>
            <a:r>
              <a:rPr sz="1100" spc="-7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{ </a:t>
            </a: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val</a:t>
            </a:r>
            <a:r>
              <a:rPr sz="1100" spc="-30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teaSack</a:t>
            </a:r>
            <a:r>
              <a:rPr sz="1100" spc="-3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=</a:t>
            </a:r>
            <a:r>
              <a:rPr sz="1100" spc="-3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36464F"/>
                </a:solidFill>
                <a:latin typeface="Courier New"/>
                <a:cs typeface="Courier New"/>
              </a:rPr>
              <a:t>takeRandomTeaSack()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7106" y="1987416"/>
            <a:ext cx="1450340" cy="452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345" marR="5080" indent="-335280">
              <a:lnSpc>
                <a:spcPct val="130200"/>
              </a:lnSpc>
              <a:spcBef>
                <a:spcPts val="100"/>
              </a:spcBef>
            </a:pP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when</a:t>
            </a:r>
            <a:r>
              <a:rPr sz="1100" spc="-50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(teaSack)</a:t>
            </a: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 { </a:t>
            </a: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is</a:t>
            </a:r>
            <a:r>
              <a:rPr sz="1100" spc="-20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36464F"/>
                </a:solidFill>
                <a:latin typeface="Courier New"/>
                <a:cs typeface="Courier New"/>
              </a:rPr>
              <a:t>OolongSack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29268" y="2256153"/>
            <a:ext cx="438086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&gt;</a:t>
            </a:r>
            <a:r>
              <a:rPr sz="1100" spc="-4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error(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"We</a:t>
            </a:r>
            <a:r>
              <a:rPr sz="1100" spc="-40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don't</a:t>
            </a:r>
            <a:r>
              <a:rPr sz="1100" spc="-40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serve</a:t>
            </a:r>
            <a:r>
              <a:rPr sz="1100" spc="-3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Chinese</a:t>
            </a:r>
            <a:r>
              <a:rPr sz="1100" spc="-40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tea</a:t>
            </a:r>
            <a:r>
              <a:rPr sz="1100" spc="-40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like</a:t>
            </a:r>
            <a:r>
              <a:rPr sz="1100" spc="-5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6B56FF"/>
                </a:solidFill>
                <a:latin typeface="Courier New"/>
                <a:cs typeface="Courier New"/>
              </a:rPr>
              <a:t>$</a:t>
            </a:r>
            <a:r>
              <a:rPr sz="1100" spc="-10" dirty="0">
                <a:solidFill>
                  <a:srgbClr val="36464F"/>
                </a:solidFill>
                <a:latin typeface="Courier New"/>
                <a:cs typeface="Courier New"/>
              </a:rPr>
              <a:t>teaSack</a:t>
            </a:r>
            <a:r>
              <a:rPr sz="1100" spc="-10" dirty="0">
                <a:solidFill>
                  <a:srgbClr val="388E3B"/>
                </a:solidFill>
                <a:latin typeface="Courier New"/>
                <a:cs typeface="Courier New"/>
              </a:rPr>
              <a:t>!"</a:t>
            </a:r>
            <a:r>
              <a:rPr sz="1100" spc="-10" dirty="0">
                <a:solidFill>
                  <a:srgbClr val="36464F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907" y="2423784"/>
            <a:ext cx="8421370" cy="2128147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804545">
              <a:lnSpc>
                <a:spcPct val="100000"/>
              </a:lnSpc>
              <a:spcBef>
                <a:spcPts val="495"/>
              </a:spcBef>
              <a:tabLst>
                <a:tab pos="4324985" algn="l"/>
              </a:tabLst>
            </a:pP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in</a:t>
            </a:r>
            <a:r>
              <a:rPr sz="1100" spc="-60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trialTeaSacks,</a:t>
            </a:r>
            <a:r>
              <a:rPr sz="1100" spc="-6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36464F"/>
                </a:solidFill>
                <a:latin typeface="Courier New"/>
                <a:cs typeface="Courier New"/>
              </a:rPr>
              <a:t>teaSackBoughtLastNight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	</a:t>
            </a: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&gt;</a:t>
            </a:r>
            <a:endParaRPr sz="1100">
              <a:latin typeface="Courier New"/>
              <a:cs typeface="Courier New"/>
            </a:endParaRPr>
          </a:p>
          <a:p>
            <a:pPr marL="1383665">
              <a:lnSpc>
                <a:spcPct val="100000"/>
              </a:lnSpc>
              <a:spcBef>
                <a:spcPts val="400"/>
              </a:spcBef>
            </a:pP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error(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"Are</a:t>
            </a:r>
            <a:r>
              <a:rPr sz="1100" spc="-50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you</a:t>
            </a:r>
            <a:r>
              <a:rPr sz="1100" spc="-50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insane?!</a:t>
            </a:r>
            <a:r>
              <a:rPr sz="1100" spc="-4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We</a:t>
            </a:r>
            <a:r>
              <a:rPr sz="1100" spc="-50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cannot</a:t>
            </a:r>
            <a:r>
              <a:rPr sz="1100" spc="-50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serve</a:t>
            </a:r>
            <a:r>
              <a:rPr sz="1100" spc="-4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uncertified</a:t>
            </a:r>
            <a:r>
              <a:rPr sz="1100" spc="-50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388E3B"/>
                </a:solidFill>
                <a:latin typeface="Courier New"/>
                <a:cs typeface="Courier New"/>
              </a:rPr>
              <a:t>tea!"</a:t>
            </a:r>
            <a:r>
              <a:rPr sz="1100" spc="-10" dirty="0">
                <a:solidFill>
                  <a:srgbClr val="36464F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400"/>
              </a:spcBef>
            </a:pP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11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</a:pPr>
            <a:r>
              <a:rPr sz="1100" spc="-10" dirty="0">
                <a:solidFill>
                  <a:srgbClr val="36464F"/>
                </a:solidFill>
                <a:latin typeface="Courier New"/>
                <a:cs typeface="Courier New"/>
              </a:rPr>
              <a:t>teaPackage.brew().serveTo(customer)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when</a:t>
            </a:r>
            <a:r>
              <a:rPr sz="1400" spc="-41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accept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several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50" dirty="0">
                <a:latin typeface="Arial"/>
                <a:cs typeface="Arial"/>
              </a:rPr>
              <a:t>options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in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one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branch.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else</a:t>
            </a:r>
            <a:r>
              <a:rPr sz="1400" spc="-409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Arial"/>
                <a:cs typeface="Arial"/>
              </a:rPr>
              <a:t>branch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70" dirty="0">
                <a:latin typeface="Arial"/>
                <a:cs typeface="Arial"/>
              </a:rPr>
              <a:t>omitted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if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when</a:t>
            </a:r>
            <a:r>
              <a:rPr sz="1400" spc="-41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Arial"/>
                <a:cs typeface="Arial"/>
              </a:rPr>
              <a:t>block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used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400" i="1" spc="-10" dirty="0">
                <a:latin typeface="Noto Sans"/>
                <a:cs typeface="Noto Sans"/>
              </a:rPr>
              <a:t>statement</a:t>
            </a:r>
            <a:r>
              <a:rPr sz="1400" spc="-1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7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09550"/>
            <a:ext cx="1589926" cy="639273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909" y="292351"/>
            <a:ext cx="8635491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95" dirty="0">
                <a:solidFill>
                  <a:srgbClr val="000000"/>
                </a:solidFill>
              </a:rPr>
              <a:t>&amp;&amp;</a:t>
            </a:r>
            <a:r>
              <a:rPr sz="3300" spc="-225" dirty="0">
                <a:solidFill>
                  <a:srgbClr val="000000"/>
                </a:solidFill>
              </a:rPr>
              <a:t> </a:t>
            </a:r>
            <a:r>
              <a:rPr sz="3300" spc="-65" dirty="0">
                <a:solidFill>
                  <a:srgbClr val="000000"/>
                </a:solidFill>
              </a:rPr>
              <a:t>vs</a:t>
            </a:r>
            <a:r>
              <a:rPr sz="3300" spc="-229" dirty="0">
                <a:solidFill>
                  <a:srgbClr val="000000"/>
                </a:solidFill>
              </a:rPr>
              <a:t> </a:t>
            </a:r>
            <a:r>
              <a:rPr sz="3300" spc="-70" dirty="0">
                <a:solidFill>
                  <a:srgbClr val="000000"/>
                </a:solidFill>
              </a:rPr>
              <a:t>and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279907" y="1273681"/>
            <a:ext cx="6527800" cy="668132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  <a:tabLst>
                <a:tab pos="758825" algn="l"/>
                <a:tab pos="1718945" algn="l"/>
                <a:tab pos="2572385" algn="l"/>
                <a:tab pos="3317240" algn="l"/>
                <a:tab pos="5130800" algn="l"/>
              </a:tabLst>
            </a:pP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if</a:t>
            </a:r>
            <a:r>
              <a:rPr sz="1400" spc="-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36464F"/>
                </a:solidFill>
                <a:latin typeface="Courier New"/>
                <a:cs typeface="Courier New"/>
              </a:rPr>
              <a:t>(a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	&amp;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b)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36464F"/>
                </a:solidFill>
                <a:latin typeface="Courier New"/>
                <a:cs typeface="Courier New"/>
              </a:rPr>
              <a:t>{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	.</a:t>
            </a:r>
            <a:r>
              <a:rPr sz="1400" spc="-1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36464F"/>
                </a:solidFill>
                <a:latin typeface="Courier New"/>
                <a:cs typeface="Courier New"/>
              </a:rPr>
              <a:t>}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	</a:t>
            </a:r>
            <a:r>
              <a:rPr sz="1400" spc="-25" dirty="0">
                <a:solidFill>
                  <a:srgbClr val="36464F"/>
                </a:solidFill>
                <a:latin typeface="Courier New"/>
                <a:cs typeface="Courier New"/>
              </a:rPr>
              <a:t>VS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	</a:t>
            </a: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if</a:t>
            </a:r>
            <a:r>
              <a:rPr sz="1400" spc="-1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(a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and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b)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36464F"/>
                </a:solidFill>
                <a:latin typeface="Courier New"/>
                <a:cs typeface="Courier New"/>
              </a:rPr>
              <a:t>{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	.</a:t>
            </a:r>
            <a:r>
              <a:rPr sz="1400" spc="-1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36464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1004569" algn="l"/>
              </a:tabLst>
            </a:pPr>
            <a:r>
              <a:rPr sz="1400" dirty="0">
                <a:latin typeface="Arial"/>
                <a:cs typeface="Arial"/>
              </a:rPr>
              <a:t>Unlike</a:t>
            </a:r>
            <a:r>
              <a:rPr sz="1400" spc="135" dirty="0">
                <a:latin typeface="Arial"/>
                <a:cs typeface="Arial"/>
              </a:rPr>
              <a:t> </a:t>
            </a:r>
            <a:r>
              <a:rPr sz="1400" spc="35" dirty="0">
                <a:latin typeface="Arial"/>
                <a:cs typeface="Arial"/>
              </a:rPr>
              <a:t>the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&amp;</a:t>
            </a:r>
            <a:r>
              <a:rPr sz="1400" spc="-36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400" spc="50" dirty="0">
                <a:latin typeface="Arial"/>
                <a:cs typeface="Arial"/>
              </a:rPr>
              <a:t>operator,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function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does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spc="80" dirty="0">
                <a:latin typeface="Arial"/>
                <a:cs typeface="Arial"/>
              </a:rPr>
              <a:t>not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spc="75" dirty="0">
                <a:latin typeface="Arial"/>
                <a:cs typeface="Arial"/>
              </a:rPr>
              <a:t>perform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short-circuit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evaluation.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907" y="2238371"/>
            <a:ext cx="2341880" cy="668132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400" dirty="0">
                <a:latin typeface="Arial"/>
                <a:cs typeface="Arial"/>
              </a:rPr>
              <a:t>The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same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behavior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70" dirty="0">
                <a:latin typeface="Arial"/>
                <a:cs typeface="Arial"/>
              </a:rPr>
              <a:t>with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OR: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  <a:tabLst>
                <a:tab pos="758825" algn="l"/>
                <a:tab pos="1718945" algn="l"/>
              </a:tabLst>
            </a:pP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if</a:t>
            </a:r>
            <a:r>
              <a:rPr sz="1400" spc="-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36464F"/>
                </a:solidFill>
                <a:latin typeface="Courier New"/>
                <a:cs typeface="Courier New"/>
              </a:rPr>
              <a:t>(a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	|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b)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36464F"/>
                </a:solidFill>
                <a:latin typeface="Courier New"/>
                <a:cs typeface="Courier New"/>
              </a:rPr>
              <a:t>{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	.</a:t>
            </a:r>
            <a:r>
              <a:rPr sz="1400" spc="-1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36464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40107" y="2668137"/>
            <a:ext cx="2387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36464F"/>
                </a:solidFill>
                <a:latin typeface="Courier New"/>
                <a:cs typeface="Courier New"/>
              </a:rPr>
              <a:t>VS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5133" y="2668137"/>
            <a:ext cx="2052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18945" algn="l"/>
              </a:tabLst>
            </a:pP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if</a:t>
            </a:r>
            <a:r>
              <a:rPr sz="1400" spc="-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(a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or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b)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36464F"/>
                </a:solidFill>
                <a:latin typeface="Courier New"/>
                <a:cs typeface="Courier New"/>
              </a:rPr>
              <a:t>{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	.</a:t>
            </a:r>
            <a:r>
              <a:rPr sz="1400" spc="-1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36464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7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09550"/>
            <a:ext cx="1589926" cy="639273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53118"/>
            <a:ext cx="8229600" cy="562974"/>
          </a:xfrm>
          <a:prstGeom prst="rect">
            <a:avLst/>
          </a:prstGeom>
        </p:spPr>
        <p:txBody>
          <a:bodyPr vert="horz" wrap="square" lIns="0" tIns="546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0" dirty="0">
                <a:solidFill>
                  <a:srgbClr val="000000"/>
                </a:solidFill>
              </a:rPr>
              <a:t>Loops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279907" y="1383408"/>
            <a:ext cx="4213860" cy="3174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val</a:t>
            </a:r>
            <a:r>
              <a:rPr sz="1100" spc="-5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items</a:t>
            </a:r>
            <a:r>
              <a:rPr sz="1100" spc="-5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=</a:t>
            </a: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listOf(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"apple"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,</a:t>
            </a:r>
            <a:r>
              <a:rPr sz="1100" spc="-5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"banana"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,</a:t>
            </a: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388E3B"/>
                </a:solidFill>
                <a:latin typeface="Courier New"/>
                <a:cs typeface="Courier New"/>
              </a:rPr>
              <a:t>"kiwifruit"</a:t>
            </a:r>
            <a:r>
              <a:rPr sz="1100" spc="-10" dirty="0">
                <a:solidFill>
                  <a:srgbClr val="36464F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100">
              <a:latin typeface="Courier New"/>
              <a:cs typeface="Courier New"/>
            </a:endParaRPr>
          </a:p>
          <a:p>
            <a:pPr marL="347980" marR="2433320" indent="-335280">
              <a:lnSpc>
                <a:spcPct val="145300"/>
              </a:lnSpc>
            </a:pP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for</a:t>
            </a:r>
            <a:r>
              <a:rPr sz="1100" spc="-3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(item</a:t>
            </a:r>
            <a:r>
              <a:rPr sz="1100" spc="-3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in</a:t>
            </a:r>
            <a:r>
              <a:rPr sz="1100" spc="-30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items)</a:t>
            </a:r>
            <a:r>
              <a:rPr sz="1100" spc="-3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{ </a:t>
            </a:r>
            <a:r>
              <a:rPr sz="1100" spc="-10" dirty="0">
                <a:solidFill>
                  <a:srgbClr val="36464F"/>
                </a:solidFill>
                <a:latin typeface="Courier New"/>
                <a:cs typeface="Courier New"/>
              </a:rPr>
              <a:t>println(item)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for</a:t>
            </a:r>
            <a:r>
              <a:rPr sz="1100" spc="-50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(index</a:t>
            </a:r>
            <a:r>
              <a:rPr sz="1100" spc="-4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in</a:t>
            </a:r>
            <a:r>
              <a:rPr sz="1100" spc="-4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items.indices)</a:t>
            </a: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 {</a:t>
            </a:r>
            <a:endParaRPr sz="1100">
              <a:latin typeface="Courier New"/>
              <a:cs typeface="Courier New"/>
            </a:endParaRPr>
          </a:p>
          <a:p>
            <a:pPr marL="347980">
              <a:lnSpc>
                <a:spcPct val="100000"/>
              </a:lnSpc>
              <a:spcBef>
                <a:spcPts val="600"/>
              </a:spcBef>
            </a:pP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println(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"item</a:t>
            </a:r>
            <a:r>
              <a:rPr sz="1100" spc="-50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at</a:t>
            </a:r>
            <a:r>
              <a:rPr sz="1100" spc="-4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6B56FF"/>
                </a:solidFill>
                <a:latin typeface="Courier New"/>
                <a:cs typeface="Courier New"/>
              </a:rPr>
              <a:t>$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index</a:t>
            </a: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is</a:t>
            </a:r>
            <a:r>
              <a:rPr sz="1100" spc="-4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6B56FF"/>
                </a:solidFill>
                <a:latin typeface="Courier New"/>
                <a:cs typeface="Courier New"/>
              </a:rPr>
              <a:t>$</a:t>
            </a:r>
            <a:r>
              <a:rPr sz="1100" spc="-10" dirty="0">
                <a:solidFill>
                  <a:srgbClr val="36464F"/>
                </a:solidFill>
                <a:latin typeface="Courier New"/>
                <a:cs typeface="Courier New"/>
              </a:rPr>
              <a:t>{items[index]}</a:t>
            </a:r>
            <a:r>
              <a:rPr sz="1100" spc="-10" dirty="0">
                <a:solidFill>
                  <a:srgbClr val="388E3B"/>
                </a:solidFill>
                <a:latin typeface="Courier New"/>
                <a:cs typeface="Courier New"/>
              </a:rPr>
              <a:t>"</a:t>
            </a:r>
            <a:r>
              <a:rPr sz="1100" spc="-10" dirty="0">
                <a:solidFill>
                  <a:srgbClr val="36464F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100">
              <a:latin typeface="Courier New"/>
              <a:cs typeface="Courier New"/>
            </a:endParaRPr>
          </a:p>
          <a:p>
            <a:pPr marL="347980" marR="673735" indent="-335280">
              <a:lnSpc>
                <a:spcPct val="145300"/>
              </a:lnSpc>
            </a:pP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for</a:t>
            </a:r>
            <a:r>
              <a:rPr sz="1100" spc="-5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((index,</a:t>
            </a:r>
            <a:r>
              <a:rPr sz="1100" spc="-5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item)</a:t>
            </a:r>
            <a:r>
              <a:rPr sz="1100" spc="-5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in</a:t>
            </a:r>
            <a:r>
              <a:rPr sz="1100" spc="-5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items.withIndex())</a:t>
            </a: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 {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println(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"item</a:t>
            </a:r>
            <a:r>
              <a:rPr sz="1100" spc="-50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at</a:t>
            </a:r>
            <a:r>
              <a:rPr sz="1100" spc="-4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6B56FF"/>
                </a:solidFill>
                <a:latin typeface="Courier New"/>
                <a:cs typeface="Courier New"/>
              </a:rPr>
              <a:t>$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index</a:t>
            </a: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is</a:t>
            </a:r>
            <a:r>
              <a:rPr sz="1100" spc="-4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6B56FF"/>
                </a:solidFill>
                <a:latin typeface="Courier New"/>
                <a:cs typeface="Courier New"/>
              </a:rPr>
              <a:t>$</a:t>
            </a:r>
            <a:r>
              <a:rPr sz="1100" spc="-10" dirty="0">
                <a:solidFill>
                  <a:srgbClr val="36464F"/>
                </a:solidFill>
                <a:latin typeface="Courier New"/>
                <a:cs typeface="Courier New"/>
              </a:rPr>
              <a:t>item</a:t>
            </a:r>
            <a:r>
              <a:rPr sz="1100" spc="-10" dirty="0">
                <a:solidFill>
                  <a:srgbClr val="388E3B"/>
                </a:solidFill>
                <a:latin typeface="Courier New"/>
                <a:cs typeface="Courier New"/>
              </a:rPr>
              <a:t>"</a:t>
            </a:r>
            <a:r>
              <a:rPr sz="1100" spc="-10" dirty="0">
                <a:solidFill>
                  <a:srgbClr val="36464F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09550"/>
            <a:ext cx="1589926" cy="639273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53118"/>
            <a:ext cx="8229600" cy="562974"/>
          </a:xfrm>
          <a:prstGeom prst="rect">
            <a:avLst/>
          </a:prstGeom>
        </p:spPr>
        <p:txBody>
          <a:bodyPr vert="horz" wrap="square" lIns="0" tIns="546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0" dirty="0">
                <a:solidFill>
                  <a:srgbClr val="000000"/>
                </a:solidFill>
              </a:rPr>
              <a:t>Loops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279907" y="1383408"/>
            <a:ext cx="5718810" cy="33527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val</a:t>
            </a:r>
            <a:r>
              <a:rPr sz="1100" spc="-5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items</a:t>
            </a:r>
            <a:r>
              <a:rPr sz="1100" spc="-5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=</a:t>
            </a: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listOf(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"apple"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,</a:t>
            </a:r>
            <a:r>
              <a:rPr sz="1100" spc="-5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"banana"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,</a:t>
            </a: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388E3B"/>
                </a:solidFill>
                <a:latin typeface="Courier New"/>
                <a:cs typeface="Courier New"/>
              </a:rPr>
              <a:t>"kiwifruit"</a:t>
            </a:r>
            <a:r>
              <a:rPr sz="1100" spc="-10" dirty="0">
                <a:solidFill>
                  <a:srgbClr val="36464F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var</a:t>
            </a:r>
            <a:r>
              <a:rPr sz="1100" spc="-2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index</a:t>
            </a:r>
            <a:r>
              <a:rPr sz="1100" spc="-2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=</a:t>
            </a:r>
            <a:r>
              <a:rPr sz="1100" spc="-2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while</a:t>
            </a:r>
            <a:r>
              <a:rPr sz="1100" spc="-4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(index</a:t>
            </a:r>
            <a:r>
              <a:rPr sz="1100" spc="-4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&lt;</a:t>
            </a:r>
            <a:r>
              <a:rPr sz="1100" spc="-4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items.size)</a:t>
            </a:r>
            <a:r>
              <a:rPr sz="1100" spc="-4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347980" marR="1677670">
              <a:lnSpc>
                <a:spcPct val="130100"/>
              </a:lnSpc>
            </a:pP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println(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"item</a:t>
            </a:r>
            <a:r>
              <a:rPr sz="1100" spc="-50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at</a:t>
            </a:r>
            <a:r>
              <a:rPr sz="1100" spc="-4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6B56FF"/>
                </a:solidFill>
                <a:latin typeface="Courier New"/>
                <a:cs typeface="Courier New"/>
              </a:rPr>
              <a:t>$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index</a:t>
            </a: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is</a:t>
            </a:r>
            <a:r>
              <a:rPr sz="1100" spc="-4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6B56FF"/>
                </a:solidFill>
                <a:latin typeface="Courier New"/>
                <a:cs typeface="Courier New"/>
              </a:rPr>
              <a:t>$</a:t>
            </a:r>
            <a:r>
              <a:rPr sz="1100" spc="-10" dirty="0">
                <a:solidFill>
                  <a:srgbClr val="36464F"/>
                </a:solidFill>
                <a:latin typeface="Courier New"/>
                <a:cs typeface="Courier New"/>
              </a:rPr>
              <a:t>{items[index]}</a:t>
            </a:r>
            <a:r>
              <a:rPr sz="1100" spc="-10" dirty="0">
                <a:solidFill>
                  <a:srgbClr val="388E3B"/>
                </a:solidFill>
                <a:latin typeface="Courier New"/>
                <a:cs typeface="Courier New"/>
              </a:rPr>
              <a:t>"</a:t>
            </a:r>
            <a:r>
              <a:rPr sz="1100" spc="-10" dirty="0">
                <a:solidFill>
                  <a:srgbClr val="36464F"/>
                </a:solidFill>
                <a:latin typeface="Courier New"/>
                <a:cs typeface="Courier New"/>
              </a:rPr>
              <a:t>)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index</a:t>
            </a:r>
            <a:r>
              <a:rPr sz="1100" spc="-4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+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100">
              <a:latin typeface="Courier New"/>
              <a:cs typeface="Courier New"/>
            </a:endParaRPr>
          </a:p>
          <a:p>
            <a:pPr marL="12700" marR="3770629">
              <a:lnSpc>
                <a:spcPct val="130200"/>
              </a:lnSpc>
            </a:pP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var</a:t>
            </a:r>
            <a:r>
              <a:rPr sz="1100" spc="-5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toComplete:</a:t>
            </a: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36464F"/>
                </a:solidFill>
                <a:latin typeface="Courier New"/>
                <a:cs typeface="Courier New"/>
              </a:rPr>
              <a:t>Boolean </a:t>
            </a: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do</a:t>
            </a:r>
            <a:r>
              <a:rPr sz="1100" spc="-20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515620">
              <a:lnSpc>
                <a:spcPct val="100000"/>
              </a:lnSpc>
              <a:spcBef>
                <a:spcPts val="400"/>
              </a:spcBef>
            </a:pP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  <a:p>
            <a:pPr marL="347980">
              <a:lnSpc>
                <a:spcPct val="100000"/>
              </a:lnSpc>
              <a:spcBef>
                <a:spcPts val="395"/>
              </a:spcBef>
              <a:tabLst>
                <a:tab pos="1604645" algn="l"/>
              </a:tabLst>
            </a:pP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toComplete</a:t>
            </a:r>
            <a:r>
              <a:rPr sz="1100" spc="-7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=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	</a:t>
            </a: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.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}</a:t>
            </a:r>
            <a:r>
              <a:rPr sz="1100" spc="-1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3F50B5"/>
                </a:solidFill>
                <a:latin typeface="Courier New"/>
                <a:cs typeface="Courier New"/>
              </a:rPr>
              <a:t>while</a:t>
            </a:r>
            <a:r>
              <a:rPr sz="1100" spc="-10" dirty="0">
                <a:solidFill>
                  <a:srgbClr val="36464F"/>
                </a:solidFill>
                <a:latin typeface="Courier New"/>
                <a:cs typeface="Courier New"/>
              </a:rPr>
              <a:t>(toComplete)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The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spc="50" dirty="0">
                <a:latin typeface="Arial"/>
                <a:cs typeface="Arial"/>
              </a:rPr>
              <a:t>condition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variable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initialized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inside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spc="80" dirty="0">
                <a:latin typeface="Arial"/>
                <a:cs typeface="Arial"/>
              </a:rPr>
              <a:t>to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spc="60" dirty="0">
                <a:latin typeface="Arial"/>
                <a:cs typeface="Arial"/>
              </a:rPr>
              <a:t>the</a:t>
            </a:r>
            <a:r>
              <a:rPr sz="1400" spc="9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do…while</a:t>
            </a:r>
            <a:r>
              <a:rPr sz="1400" spc="-400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latin typeface="Arial"/>
                <a:cs typeface="Arial"/>
              </a:rPr>
              <a:t>loop.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09550"/>
            <a:ext cx="1589926" cy="639273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09550"/>
            <a:ext cx="1524000" cy="762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4400" y="590550"/>
            <a:ext cx="593725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70" dirty="0">
                <a:solidFill>
                  <a:srgbClr val="FFFFFF"/>
                </a:solidFill>
                <a:latin typeface="Verdana"/>
                <a:cs typeface="Verdana"/>
              </a:rPr>
              <a:t>Kotlin</a:t>
            </a:r>
            <a:endParaRPr sz="17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285750"/>
            <a:ext cx="8534400" cy="441146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0"/>
              </a:spcBef>
            </a:pPr>
            <a:r>
              <a:rPr lang="en-US" sz="2800" spc="-110" dirty="0" smtClean="0">
                <a:solidFill>
                  <a:srgbClr val="000000"/>
                </a:solidFill>
              </a:rPr>
              <a:t>Why</a:t>
            </a:r>
            <a:r>
              <a:rPr lang="en-US" sz="2800" spc="-220" dirty="0" smtClean="0">
                <a:solidFill>
                  <a:srgbClr val="000000"/>
                </a:solidFill>
              </a:rPr>
              <a:t>  </a:t>
            </a:r>
            <a:r>
              <a:rPr lang="en-US" sz="2800" spc="-125" dirty="0" err="1" smtClean="0">
                <a:solidFill>
                  <a:srgbClr val="000000"/>
                </a:solidFill>
              </a:rPr>
              <a:t>Kotlin</a:t>
            </a:r>
            <a:r>
              <a:rPr lang="en-US" sz="2800" spc="-125" dirty="0" smtClean="0">
                <a:solidFill>
                  <a:srgbClr val="000000"/>
                </a:solidFill>
              </a:rPr>
              <a:t> ?</a:t>
            </a:r>
            <a:endParaRPr sz="2800" spc="-4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352550"/>
            <a:ext cx="7924800" cy="2895600"/>
          </a:xfrm>
        </p:spPr>
        <p:txBody>
          <a:bodyPr>
            <a:normAutofit/>
          </a:bodyPr>
          <a:lstStyle/>
          <a:p>
            <a:pPr marL="347980" indent="-335280">
              <a:spcBef>
                <a:spcPts val="940"/>
              </a:spcBef>
              <a:tabLst>
                <a:tab pos="347980" algn="l"/>
              </a:tabLst>
            </a:pPr>
            <a:r>
              <a:rPr lang="en-US" sz="2800" dirty="0" smtClean="0"/>
              <a:t>Server-side development. </a:t>
            </a:r>
          </a:p>
          <a:p>
            <a:pPr marL="347980" indent="-335280">
              <a:spcBef>
                <a:spcPts val="940"/>
              </a:spcBef>
              <a:tabLst>
                <a:tab pos="347980" algn="l"/>
              </a:tabLst>
            </a:pPr>
            <a:r>
              <a:rPr lang="en-US" sz="2800" dirty="0" smtClean="0"/>
              <a:t>Full-stack web development.</a:t>
            </a:r>
          </a:p>
          <a:p>
            <a:pPr marL="347980" indent="-335280">
              <a:spcBef>
                <a:spcPts val="940"/>
              </a:spcBef>
              <a:tabLst>
                <a:tab pos="347980" algn="l"/>
              </a:tabLst>
            </a:pPr>
            <a:r>
              <a:rPr lang="en-US" sz="2800" dirty="0" smtClean="0"/>
              <a:t>Multiplatform mobile development.</a:t>
            </a:r>
          </a:p>
          <a:p>
            <a:pPr marL="347980" indent="-335280">
              <a:spcBef>
                <a:spcPts val="940"/>
              </a:spcBef>
              <a:tabLst>
                <a:tab pos="347980" algn="l"/>
              </a:tabLst>
            </a:pPr>
            <a:r>
              <a:rPr lang="en-US" sz="2800" dirty="0" smtClean="0"/>
              <a:t>Data science.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53118"/>
            <a:ext cx="8229600" cy="562974"/>
          </a:xfrm>
          <a:prstGeom prst="rect">
            <a:avLst/>
          </a:prstGeom>
        </p:spPr>
        <p:txBody>
          <a:bodyPr vert="horz" wrap="square" lIns="0" tIns="546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0" dirty="0">
                <a:solidFill>
                  <a:srgbClr val="000000"/>
                </a:solidFill>
              </a:rPr>
              <a:t>Loops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279909" y="1381884"/>
            <a:ext cx="4020185" cy="23532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There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break</a:t>
            </a:r>
            <a:r>
              <a:rPr sz="1400" spc="-440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400" spc="50" dirty="0">
                <a:latin typeface="Arial"/>
                <a:cs typeface="Arial"/>
              </a:rPr>
              <a:t>and</a:t>
            </a:r>
            <a:r>
              <a:rPr sz="1400" spc="2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continue</a:t>
            </a:r>
            <a:r>
              <a:rPr sz="1400" spc="-44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Arial"/>
                <a:cs typeface="Arial"/>
              </a:rPr>
              <a:t>labels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80" dirty="0">
                <a:latin typeface="Arial"/>
                <a:cs typeface="Arial"/>
              </a:rPr>
              <a:t>for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loops: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7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D81A60"/>
                </a:solidFill>
                <a:latin typeface="Courier New"/>
                <a:cs typeface="Courier New"/>
              </a:rPr>
              <a:t>myLabel@</a:t>
            </a:r>
            <a:r>
              <a:rPr sz="1400" spc="-5" dirty="0">
                <a:solidFill>
                  <a:srgbClr val="D81A6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for</a:t>
            </a:r>
            <a:r>
              <a:rPr sz="1400" spc="-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(item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in</a:t>
            </a:r>
            <a:r>
              <a:rPr sz="1400" spc="-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items)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36464F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865505" marR="53340" indent="-426720">
              <a:lnSpc>
                <a:spcPct val="138800"/>
              </a:lnSpc>
              <a:tabLst>
                <a:tab pos="1504950" algn="l"/>
              </a:tabLst>
            </a:pP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for</a:t>
            </a:r>
            <a:r>
              <a:rPr sz="1400" spc="-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(anotherItem</a:t>
            </a:r>
            <a:r>
              <a:rPr sz="1400" spc="-1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in</a:t>
            </a:r>
            <a:r>
              <a:rPr sz="1400" spc="-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otherItems)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36464F"/>
                </a:solidFill>
                <a:latin typeface="Courier New"/>
                <a:cs typeface="Courier New"/>
              </a:rPr>
              <a:t>{ </a:t>
            </a: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if</a:t>
            </a:r>
            <a:r>
              <a:rPr sz="1400" spc="-1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36464F"/>
                </a:solidFill>
                <a:latin typeface="Courier New"/>
                <a:cs typeface="Courier New"/>
              </a:rPr>
              <a:t>(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	.)</a:t>
            </a:r>
            <a:r>
              <a:rPr sz="1400" spc="-1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3F50B5"/>
                </a:solidFill>
                <a:latin typeface="Courier New"/>
                <a:cs typeface="Courier New"/>
              </a:rPr>
              <a:t>break</a:t>
            </a:r>
            <a:r>
              <a:rPr sz="1400" spc="-10" dirty="0">
                <a:solidFill>
                  <a:srgbClr val="D81A60"/>
                </a:solidFill>
                <a:latin typeface="Courier New"/>
                <a:cs typeface="Courier New"/>
              </a:rPr>
              <a:t>@myLabel</a:t>
            </a:r>
            <a:endParaRPr sz="1400">
              <a:latin typeface="Courier New"/>
              <a:cs typeface="Courier New"/>
            </a:endParaRPr>
          </a:p>
          <a:p>
            <a:pPr marL="865505">
              <a:lnSpc>
                <a:spcPct val="100000"/>
              </a:lnSpc>
              <a:spcBef>
                <a:spcPts val="650"/>
              </a:spcBef>
            </a:pP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else</a:t>
            </a:r>
            <a:r>
              <a:rPr sz="1400" spc="-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3F50B5"/>
                </a:solidFill>
                <a:latin typeface="Courier New"/>
                <a:cs typeface="Courier New"/>
              </a:rPr>
              <a:t>continue</a:t>
            </a:r>
            <a:r>
              <a:rPr sz="1400" spc="-10" dirty="0">
                <a:solidFill>
                  <a:srgbClr val="D81A60"/>
                </a:solidFill>
                <a:latin typeface="Courier New"/>
                <a:cs typeface="Courier New"/>
              </a:rPr>
              <a:t>@myLabel</a:t>
            </a:r>
            <a:endParaRPr sz="1400">
              <a:latin typeface="Courier New"/>
              <a:cs typeface="Courier New"/>
            </a:endParaRPr>
          </a:p>
          <a:p>
            <a:pPr marL="438784">
              <a:lnSpc>
                <a:spcPct val="100000"/>
              </a:lnSpc>
              <a:spcBef>
                <a:spcPts val="650"/>
              </a:spcBef>
            </a:pPr>
            <a:r>
              <a:rPr sz="1400" spc="-50" dirty="0">
                <a:solidFill>
                  <a:srgbClr val="36464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400" spc="-50" dirty="0">
                <a:solidFill>
                  <a:srgbClr val="36464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09550"/>
            <a:ext cx="1589926" cy="639273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906" y="292351"/>
            <a:ext cx="8483093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85" dirty="0">
                <a:solidFill>
                  <a:srgbClr val="000000"/>
                </a:solidFill>
              </a:rPr>
              <a:t>Ranges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279907" y="1332861"/>
            <a:ext cx="4747260" cy="3461332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val</a:t>
            </a:r>
            <a:r>
              <a:rPr sz="1100" spc="-20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x</a:t>
            </a:r>
            <a:r>
              <a:rPr sz="1100" spc="-1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=</a:t>
            </a:r>
            <a:r>
              <a:rPr sz="1100" spc="-1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36464F"/>
                </a:solidFill>
                <a:latin typeface="Courier New"/>
                <a:cs typeface="Courier New"/>
              </a:rPr>
              <a:t>10</a:t>
            </a:r>
            <a:endParaRPr sz="1100">
              <a:latin typeface="Courier New"/>
              <a:cs typeface="Courier New"/>
            </a:endParaRPr>
          </a:p>
          <a:p>
            <a:pPr marL="347980" marR="2380615" indent="-335280">
              <a:lnSpc>
                <a:spcPct val="130200"/>
              </a:lnSpc>
            </a:pP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if</a:t>
            </a:r>
            <a:r>
              <a:rPr sz="1100" spc="-20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(x</a:t>
            </a:r>
            <a:r>
              <a:rPr sz="1100" spc="-2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in</a:t>
            </a:r>
            <a:r>
              <a:rPr sz="1100" spc="-20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1</a:t>
            </a:r>
            <a:r>
              <a:rPr sz="1100" spc="-2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.10)</a:t>
            </a:r>
            <a:r>
              <a:rPr sz="1100" spc="-2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{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println(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"fits</a:t>
            </a:r>
            <a:r>
              <a:rPr sz="1100" spc="-60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in</a:t>
            </a:r>
            <a:r>
              <a:rPr sz="1100" spc="-60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388E3B"/>
                </a:solidFill>
                <a:latin typeface="Courier New"/>
                <a:cs typeface="Courier New"/>
              </a:rPr>
              <a:t>range"</a:t>
            </a:r>
            <a:r>
              <a:rPr sz="1100" spc="-10" dirty="0">
                <a:solidFill>
                  <a:srgbClr val="36464F"/>
                </a:solidFill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100">
              <a:latin typeface="Courier New"/>
              <a:cs typeface="Courier New"/>
            </a:endParaRPr>
          </a:p>
          <a:p>
            <a:pPr marL="347980" marR="3302635" indent="-335280">
              <a:lnSpc>
                <a:spcPct val="130200"/>
              </a:lnSpc>
            </a:pP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for</a:t>
            </a:r>
            <a:r>
              <a:rPr sz="1100" spc="-20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(x</a:t>
            </a:r>
            <a:r>
              <a:rPr sz="1100" spc="-2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in</a:t>
            </a:r>
            <a:r>
              <a:rPr sz="1100" spc="-20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1</a:t>
            </a:r>
            <a:r>
              <a:rPr sz="1100" spc="-2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.5)</a:t>
            </a:r>
            <a:r>
              <a:rPr sz="1100" spc="-2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{ </a:t>
            </a:r>
            <a:r>
              <a:rPr sz="1100" spc="-10" dirty="0">
                <a:solidFill>
                  <a:srgbClr val="36464F"/>
                </a:solidFill>
                <a:latin typeface="Courier New"/>
                <a:cs typeface="Courier New"/>
              </a:rPr>
              <a:t>print(x)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100">
              <a:latin typeface="Courier New"/>
              <a:cs typeface="Courier New"/>
            </a:endParaRPr>
          </a:p>
          <a:p>
            <a:pPr marL="347980" marR="2212975" indent="-335280">
              <a:lnSpc>
                <a:spcPct val="130200"/>
              </a:lnSpc>
            </a:pP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for</a:t>
            </a:r>
            <a:r>
              <a:rPr sz="1100" spc="-2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(x</a:t>
            </a:r>
            <a:r>
              <a:rPr sz="1100" spc="-2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in</a:t>
            </a:r>
            <a:r>
              <a:rPr sz="1100" spc="-2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9</a:t>
            </a:r>
            <a:r>
              <a:rPr sz="1100" spc="-2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downTo</a:t>
            </a:r>
            <a:r>
              <a:rPr sz="1100" spc="-2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0</a:t>
            </a:r>
            <a:r>
              <a:rPr sz="1100" spc="-2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step</a:t>
            </a:r>
            <a:r>
              <a:rPr sz="1100" spc="-2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3)</a:t>
            </a:r>
            <a:r>
              <a:rPr sz="1100" spc="-2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{ </a:t>
            </a:r>
            <a:r>
              <a:rPr sz="1100" spc="-10" dirty="0">
                <a:solidFill>
                  <a:srgbClr val="36464F"/>
                </a:solidFill>
                <a:latin typeface="Courier New"/>
                <a:cs typeface="Courier New"/>
              </a:rPr>
              <a:t>print(x)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downTo</a:t>
            </a:r>
            <a:r>
              <a:rPr sz="1400" spc="-40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spc="50" dirty="0">
                <a:latin typeface="Arial"/>
                <a:cs typeface="Arial"/>
              </a:rPr>
              <a:t>and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step</a:t>
            </a:r>
            <a:r>
              <a:rPr sz="1400" spc="-39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spc="10" dirty="0">
                <a:latin typeface="Arial"/>
                <a:cs typeface="Arial"/>
              </a:rPr>
              <a:t>are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extension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functions,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spc="80" dirty="0">
                <a:latin typeface="Arial"/>
                <a:cs typeface="Arial"/>
              </a:rPr>
              <a:t>not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keywords.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'</a:t>
            </a:r>
            <a:r>
              <a:rPr sz="1400" spc="5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.'</a:t>
            </a:r>
            <a:r>
              <a:rPr sz="1400" spc="-45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actually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T.rangeTo(that:</a:t>
            </a:r>
            <a:r>
              <a:rPr sz="1400" spc="5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36464F"/>
                </a:solidFill>
                <a:latin typeface="Courier New"/>
                <a:cs typeface="Courier New"/>
              </a:rPr>
              <a:t>T)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09550"/>
            <a:ext cx="1589926" cy="639273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909" y="292351"/>
            <a:ext cx="8635491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90" dirty="0">
                <a:solidFill>
                  <a:srgbClr val="000000"/>
                </a:solidFill>
              </a:rPr>
              <a:t>Null</a:t>
            </a:r>
            <a:r>
              <a:rPr sz="3300" spc="-210" dirty="0">
                <a:solidFill>
                  <a:srgbClr val="000000"/>
                </a:solidFill>
              </a:rPr>
              <a:t> </a:t>
            </a:r>
            <a:r>
              <a:rPr sz="3300" spc="-70" dirty="0">
                <a:solidFill>
                  <a:srgbClr val="000000"/>
                </a:solidFill>
              </a:rPr>
              <a:t>safety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279906" y="1332862"/>
            <a:ext cx="5663693" cy="2903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7000">
              <a:lnSpc>
                <a:spcPct val="130200"/>
              </a:lnSpc>
              <a:spcBef>
                <a:spcPts val="100"/>
              </a:spcBef>
            </a:pP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val</a:t>
            </a:r>
            <a:r>
              <a:rPr sz="1100" spc="-4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notNullText:</a:t>
            </a:r>
            <a:r>
              <a:rPr sz="1100" spc="-4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String</a:t>
            </a:r>
            <a:r>
              <a:rPr sz="1100" spc="-4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=</a:t>
            </a:r>
            <a:r>
              <a:rPr sz="1100" spc="-5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"Definitely</a:t>
            </a:r>
            <a:r>
              <a:rPr sz="1100" spc="-4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not</a:t>
            </a:r>
            <a:r>
              <a:rPr sz="1100" spc="-4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388E3B"/>
                </a:solidFill>
                <a:latin typeface="Courier New"/>
                <a:cs typeface="Courier New"/>
              </a:rPr>
              <a:t>null" </a:t>
            </a: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val</a:t>
            </a:r>
            <a:r>
              <a:rPr sz="1100" spc="-4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nullableText1:</a:t>
            </a:r>
            <a:r>
              <a:rPr sz="1100" spc="-4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String?</a:t>
            </a:r>
            <a:r>
              <a:rPr sz="1100" spc="-4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=</a:t>
            </a:r>
            <a:r>
              <a:rPr sz="1100" spc="-5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"Might</a:t>
            </a:r>
            <a:r>
              <a:rPr sz="1100" spc="-40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be</a:t>
            </a:r>
            <a:r>
              <a:rPr sz="1100" spc="-40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388E3B"/>
                </a:solidFill>
                <a:latin typeface="Courier New"/>
                <a:cs typeface="Courier New"/>
              </a:rPr>
              <a:t>null" </a:t>
            </a: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val</a:t>
            </a:r>
            <a:r>
              <a:rPr sz="1100" spc="-50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nullableText2:</a:t>
            </a:r>
            <a:r>
              <a:rPr sz="1100" spc="-4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String?</a:t>
            </a:r>
            <a:r>
              <a:rPr sz="1100" spc="-4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=</a:t>
            </a:r>
            <a:r>
              <a:rPr sz="1100" spc="-6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3F50B5"/>
                </a:solidFill>
                <a:latin typeface="Courier New"/>
                <a:cs typeface="Courier New"/>
              </a:rPr>
              <a:t>null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100" dirty="0">
              <a:latin typeface="Courier New"/>
              <a:cs typeface="Courier New"/>
            </a:endParaRPr>
          </a:p>
          <a:p>
            <a:pPr marL="469265" marR="1885950" indent="-457200">
              <a:lnSpc>
                <a:spcPct val="130100"/>
              </a:lnSpc>
              <a:tabLst>
                <a:tab pos="1307465" algn="l"/>
              </a:tabLst>
            </a:pP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fun</a:t>
            </a:r>
            <a:r>
              <a:rPr sz="1100" spc="-5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funny(text:</a:t>
            </a:r>
            <a:r>
              <a:rPr sz="1100" spc="-5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String?)</a:t>
            </a:r>
            <a:r>
              <a:rPr sz="1100" spc="-5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{ </a:t>
            </a: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if</a:t>
            </a:r>
            <a:r>
              <a:rPr sz="1100" spc="-20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36464F"/>
                </a:solidFill>
                <a:latin typeface="Courier New"/>
                <a:cs typeface="Courier New"/>
              </a:rPr>
              <a:t>(text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	=</a:t>
            </a:r>
            <a:r>
              <a:rPr sz="1100" spc="-1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3F50B5"/>
                </a:solidFill>
                <a:latin typeface="Courier New"/>
                <a:cs typeface="Courier New"/>
              </a:rPr>
              <a:t>null</a:t>
            </a:r>
            <a:r>
              <a:rPr sz="1100" spc="-10" dirty="0">
                <a:solidFill>
                  <a:srgbClr val="36464F"/>
                </a:solidFill>
                <a:latin typeface="Courier New"/>
                <a:cs typeface="Courier New"/>
              </a:rPr>
              <a:t>)</a:t>
            </a:r>
            <a:endParaRPr sz="1100" dirty="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  <a:spcBef>
                <a:spcPts val="400"/>
              </a:spcBef>
            </a:pPr>
            <a:r>
              <a:rPr sz="1100" spc="-10" dirty="0">
                <a:solidFill>
                  <a:srgbClr val="36464F"/>
                </a:solidFill>
                <a:latin typeface="Courier New"/>
                <a:cs typeface="Courier New"/>
              </a:rPr>
              <a:t>println(text)</a:t>
            </a:r>
            <a:endParaRPr sz="1100" dirty="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395"/>
              </a:spcBef>
            </a:pPr>
            <a:r>
              <a:rPr sz="1100" spc="-20" dirty="0">
                <a:solidFill>
                  <a:srgbClr val="3F50B5"/>
                </a:solidFill>
                <a:latin typeface="Courier New"/>
                <a:cs typeface="Courier New"/>
              </a:rPr>
              <a:t>else</a:t>
            </a:r>
            <a:endParaRPr sz="1100" dirty="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  <a:spcBef>
                <a:spcPts val="400"/>
              </a:spcBef>
            </a:pP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println(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"Nothing</a:t>
            </a:r>
            <a:r>
              <a:rPr sz="1100" spc="-60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to</a:t>
            </a:r>
            <a:r>
              <a:rPr sz="1100" spc="-5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print</a:t>
            </a:r>
            <a:r>
              <a:rPr sz="1100" spc="-60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388E3B"/>
                </a:solidFill>
                <a:latin typeface="Courier New"/>
                <a:cs typeface="Courier New"/>
              </a:rPr>
              <a:t>:("</a:t>
            </a:r>
            <a:r>
              <a:rPr sz="1100" spc="-20" dirty="0">
                <a:solidFill>
                  <a:srgbClr val="36464F"/>
                </a:solidFill>
                <a:latin typeface="Courier New"/>
                <a:cs typeface="Courier New"/>
              </a:rPr>
              <a:t>)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}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fun</a:t>
            </a:r>
            <a:r>
              <a:rPr sz="1100" spc="-60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funnier(text:</a:t>
            </a:r>
            <a:r>
              <a:rPr sz="1100" spc="-6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String?)</a:t>
            </a:r>
            <a:r>
              <a:rPr sz="1100" spc="-5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{</a:t>
            </a:r>
            <a:endParaRPr sz="1100" dirty="0">
              <a:latin typeface="Courier New"/>
              <a:cs typeface="Courier New"/>
            </a:endParaRPr>
          </a:p>
          <a:p>
            <a:pPr marL="469265" marR="5080">
              <a:lnSpc>
                <a:spcPct val="130200"/>
              </a:lnSpc>
              <a:tabLst>
                <a:tab pos="2145030" algn="l"/>
              </a:tabLst>
            </a:pP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val</a:t>
            </a:r>
            <a:r>
              <a:rPr sz="1100" spc="-30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toPrint</a:t>
            </a:r>
            <a:r>
              <a:rPr sz="1100" spc="-3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=</a:t>
            </a:r>
            <a:r>
              <a:rPr sz="1100" spc="-3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36464F"/>
                </a:solidFill>
                <a:latin typeface="Courier New"/>
                <a:cs typeface="Courier New"/>
              </a:rPr>
              <a:t>text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	</a:t>
            </a:r>
            <a:r>
              <a:rPr sz="1100" dirty="0">
                <a:solidFill>
                  <a:srgbClr val="D81A60"/>
                </a:solidFill>
                <a:latin typeface="Courier New"/>
                <a:cs typeface="Courier New"/>
              </a:rPr>
              <a:t>:</a:t>
            </a:r>
            <a:r>
              <a:rPr sz="1100" spc="-35" dirty="0">
                <a:solidFill>
                  <a:srgbClr val="D81A60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"Nothing</a:t>
            </a:r>
            <a:r>
              <a:rPr sz="1100" spc="-30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to</a:t>
            </a:r>
            <a:r>
              <a:rPr sz="1100" spc="-30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88E3B"/>
                </a:solidFill>
                <a:latin typeface="Courier New"/>
                <a:cs typeface="Courier New"/>
              </a:rPr>
              <a:t>print</a:t>
            </a:r>
            <a:r>
              <a:rPr sz="1100" spc="-3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100" spc="-25" dirty="0">
                <a:solidFill>
                  <a:srgbClr val="388E3B"/>
                </a:solidFill>
                <a:latin typeface="Courier New"/>
                <a:cs typeface="Courier New"/>
              </a:rPr>
              <a:t>:(" </a:t>
            </a:r>
            <a:r>
              <a:rPr sz="1100" spc="-10" dirty="0">
                <a:solidFill>
                  <a:srgbClr val="36464F"/>
                </a:solidFill>
                <a:latin typeface="Courier New"/>
                <a:cs typeface="Courier New"/>
              </a:rPr>
              <a:t>println(toPrint)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}</a:t>
            </a:r>
            <a:endParaRPr sz="1100" dirty="0">
              <a:latin typeface="Courier New"/>
              <a:cs typeface="Courier New"/>
            </a:endParaRPr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09550"/>
            <a:ext cx="1589926" cy="639273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632" y="292351"/>
            <a:ext cx="8549768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00705" algn="l"/>
              </a:tabLst>
            </a:pPr>
            <a:r>
              <a:rPr sz="3300" spc="-85" dirty="0">
                <a:solidFill>
                  <a:srgbClr val="000000"/>
                </a:solidFill>
              </a:rPr>
              <a:t>Elvis</a:t>
            </a:r>
            <a:r>
              <a:rPr sz="3300" spc="-215" dirty="0">
                <a:solidFill>
                  <a:srgbClr val="000000"/>
                </a:solidFill>
              </a:rPr>
              <a:t> </a:t>
            </a:r>
            <a:r>
              <a:rPr sz="3300" spc="-10" dirty="0">
                <a:solidFill>
                  <a:srgbClr val="000000"/>
                </a:solidFill>
              </a:rPr>
              <a:t>operator</a:t>
            </a:r>
            <a:r>
              <a:rPr sz="3300" dirty="0">
                <a:solidFill>
                  <a:srgbClr val="000000"/>
                </a:solidFill>
              </a:rPr>
              <a:t>	</a:t>
            </a:r>
            <a:r>
              <a:rPr sz="3300" spc="-50" dirty="0">
                <a:solidFill>
                  <a:srgbClr val="000000"/>
                </a:solidFill>
                <a:latin typeface="Courier New"/>
                <a:cs typeface="Courier New"/>
              </a:rPr>
              <a:t>:</a:t>
            </a:r>
            <a:endParaRPr sz="33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901" y="1349881"/>
            <a:ext cx="5600700" cy="2724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0680">
              <a:lnSpc>
                <a:spcPct val="114999"/>
              </a:lnSpc>
              <a:spcBef>
                <a:spcPts val="100"/>
              </a:spcBef>
              <a:tabLst>
                <a:tab pos="2604770" algn="l"/>
              </a:tabLst>
            </a:pPr>
            <a:r>
              <a:rPr sz="1400" dirty="0">
                <a:latin typeface="Arial"/>
                <a:cs typeface="Arial"/>
              </a:rPr>
              <a:t>If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60" dirty="0">
                <a:latin typeface="Arial"/>
                <a:cs typeface="Arial"/>
              </a:rPr>
              <a:t>the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expression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80" dirty="0">
                <a:latin typeface="Arial"/>
                <a:cs typeface="Arial"/>
              </a:rPr>
              <a:t>to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60" dirty="0">
                <a:latin typeface="Arial"/>
                <a:cs typeface="Arial"/>
              </a:rPr>
              <a:t>the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left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40" dirty="0">
                <a:latin typeface="Arial"/>
                <a:cs typeface="Arial"/>
              </a:rPr>
              <a:t>of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:</a:t>
            </a:r>
            <a:r>
              <a:rPr sz="1400" spc="-49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80" dirty="0">
                <a:latin typeface="Arial"/>
                <a:cs typeface="Arial"/>
              </a:rPr>
              <a:t>not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null</a:t>
            </a:r>
            <a:r>
              <a:rPr sz="1400" dirty="0">
                <a:latin typeface="Arial"/>
                <a:cs typeface="Arial"/>
              </a:rPr>
              <a:t>,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60" dirty="0">
                <a:latin typeface="Arial"/>
                <a:cs typeface="Arial"/>
              </a:rPr>
              <a:t>the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Elvis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45" dirty="0">
                <a:latin typeface="Arial"/>
                <a:cs typeface="Arial"/>
              </a:rPr>
              <a:t>operator </a:t>
            </a:r>
            <a:r>
              <a:rPr sz="1400" spc="55" dirty="0">
                <a:latin typeface="Arial"/>
                <a:cs typeface="Arial"/>
              </a:rPr>
              <a:t>returns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it;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otherwise,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70" dirty="0">
                <a:latin typeface="Arial"/>
                <a:cs typeface="Arial"/>
              </a:rPr>
              <a:t>it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returns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60" dirty="0">
                <a:latin typeface="Arial"/>
                <a:cs typeface="Arial"/>
              </a:rPr>
              <a:t>the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10" dirty="0">
                <a:latin typeface="Arial"/>
                <a:cs typeface="Arial"/>
              </a:rPr>
              <a:t>expression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80" dirty="0">
                <a:latin typeface="Arial"/>
                <a:cs typeface="Arial"/>
              </a:rPr>
              <a:t>to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60" dirty="0">
                <a:latin typeface="Arial"/>
                <a:cs typeface="Arial"/>
              </a:rPr>
              <a:t>the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right.</a:t>
            </a:r>
            <a:endParaRPr sz="1400">
              <a:latin typeface="Arial"/>
              <a:cs typeface="Arial"/>
            </a:endParaRPr>
          </a:p>
          <a:p>
            <a:pPr marL="12700" marR="71755">
              <a:lnSpc>
                <a:spcPct val="114999"/>
              </a:lnSpc>
              <a:spcBef>
                <a:spcPts val="600"/>
              </a:spcBef>
            </a:pPr>
            <a:r>
              <a:rPr sz="1400" dirty="0">
                <a:latin typeface="Arial"/>
                <a:cs typeface="Arial"/>
              </a:rPr>
              <a:t>Note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spc="70" dirty="0">
                <a:latin typeface="Arial"/>
                <a:cs typeface="Arial"/>
              </a:rPr>
              <a:t>that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spc="60" dirty="0">
                <a:latin typeface="Arial"/>
                <a:cs typeface="Arial"/>
              </a:rPr>
              <a:t>the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expression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on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spc="60" dirty="0">
                <a:latin typeface="Arial"/>
                <a:cs typeface="Arial"/>
              </a:rPr>
              <a:t>the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right-</a:t>
            </a:r>
            <a:r>
              <a:rPr sz="1400" spc="65" dirty="0">
                <a:latin typeface="Arial"/>
                <a:cs typeface="Arial"/>
              </a:rPr>
              <a:t>hand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side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evaluated</a:t>
            </a:r>
            <a:r>
              <a:rPr sz="1400" spc="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only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spc="25" dirty="0">
                <a:latin typeface="Arial"/>
                <a:cs typeface="Arial"/>
              </a:rPr>
              <a:t>if </a:t>
            </a:r>
            <a:r>
              <a:rPr sz="1400" spc="60" dirty="0">
                <a:latin typeface="Arial"/>
                <a:cs typeface="Arial"/>
              </a:rPr>
              <a:t>the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left-</a:t>
            </a:r>
            <a:r>
              <a:rPr sz="1400" spc="55" dirty="0">
                <a:latin typeface="Arial"/>
                <a:cs typeface="Arial"/>
              </a:rPr>
              <a:t>hand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side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45" dirty="0"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3F50B5"/>
                </a:solidFill>
                <a:latin typeface="Courier New"/>
                <a:cs typeface="Courier New"/>
              </a:rPr>
              <a:t>null</a:t>
            </a:r>
            <a:r>
              <a:rPr sz="1400" spc="-1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400">
              <a:latin typeface="Arial"/>
              <a:cs typeface="Arial"/>
            </a:endParaRPr>
          </a:p>
          <a:p>
            <a:pPr marL="469265" marR="1070610" indent="-457200">
              <a:lnSpc>
                <a:spcPct val="150700"/>
              </a:lnSpc>
              <a:tabLst>
                <a:tab pos="3136265" algn="l"/>
              </a:tabLst>
            </a:pP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fun</a:t>
            </a:r>
            <a:r>
              <a:rPr sz="1400" spc="-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loadInfoById(id: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String):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String?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36464F"/>
                </a:solidFill>
                <a:latin typeface="Courier New"/>
                <a:cs typeface="Courier New"/>
              </a:rPr>
              <a:t>{ </a:t>
            </a: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val</a:t>
            </a:r>
            <a:r>
              <a:rPr sz="1400" spc="-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item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=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36464F"/>
                </a:solidFill>
                <a:latin typeface="Courier New"/>
                <a:cs typeface="Courier New"/>
              </a:rPr>
              <a:t>findItem(id)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	:</a:t>
            </a:r>
            <a:r>
              <a:rPr sz="1400" spc="-1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return</a:t>
            </a:r>
            <a:r>
              <a:rPr sz="1400" spc="-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400" spc="-20" dirty="0">
                <a:solidFill>
                  <a:srgbClr val="3F50B5"/>
                </a:solidFill>
                <a:latin typeface="Courier New"/>
                <a:cs typeface="Courier New"/>
              </a:rPr>
              <a:t>null</a:t>
            </a:r>
            <a:endParaRPr sz="14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855"/>
              </a:spcBef>
              <a:tabLst>
                <a:tab pos="3029585" algn="l"/>
                <a:tab pos="5267325" algn="l"/>
              </a:tabLst>
            </a:pP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return</a:t>
            </a:r>
            <a:r>
              <a:rPr sz="1400" spc="-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36464F"/>
                </a:solidFill>
                <a:latin typeface="Courier New"/>
                <a:cs typeface="Courier New"/>
              </a:rPr>
              <a:t>item.loadInfo()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	:</a:t>
            </a:r>
            <a:r>
              <a:rPr sz="1400" spc="-2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throw</a:t>
            </a:r>
            <a:r>
              <a:rPr sz="1400" spc="-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36464F"/>
                </a:solidFill>
                <a:latin typeface="Courier New"/>
                <a:cs typeface="Courier New"/>
              </a:rPr>
              <a:t>Exception(</a:t>
            </a:r>
            <a:r>
              <a:rPr sz="1400" spc="-10" dirty="0">
                <a:solidFill>
                  <a:srgbClr val="388E3B"/>
                </a:solidFill>
                <a:latin typeface="Courier New"/>
                <a:cs typeface="Courier New"/>
              </a:rPr>
              <a:t>"</a:t>
            </a:r>
            <a:r>
              <a:rPr sz="1400" dirty="0">
                <a:solidFill>
                  <a:srgbClr val="388E3B"/>
                </a:solidFill>
                <a:latin typeface="Courier New"/>
                <a:cs typeface="Courier New"/>
              </a:rPr>
              <a:t>	</a:t>
            </a:r>
            <a:r>
              <a:rPr sz="1400" spc="-25" dirty="0">
                <a:solidFill>
                  <a:srgbClr val="388E3B"/>
                </a:solidFill>
                <a:latin typeface="Courier New"/>
                <a:cs typeface="Courier New"/>
              </a:rPr>
              <a:t>."</a:t>
            </a:r>
            <a:r>
              <a:rPr sz="1400" spc="-25" dirty="0">
                <a:solidFill>
                  <a:srgbClr val="36464F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400" spc="-50" dirty="0">
                <a:solidFill>
                  <a:srgbClr val="36464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5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09550"/>
            <a:ext cx="1589926" cy="639273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906" y="450895"/>
            <a:ext cx="8483094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00" dirty="0">
                <a:solidFill>
                  <a:srgbClr val="000000"/>
                </a:solidFill>
              </a:rPr>
              <a:t>Safe</a:t>
            </a:r>
            <a:r>
              <a:rPr sz="3300" spc="-204" dirty="0">
                <a:solidFill>
                  <a:srgbClr val="000000"/>
                </a:solidFill>
              </a:rPr>
              <a:t> </a:t>
            </a:r>
            <a:r>
              <a:rPr sz="3300" spc="-35" dirty="0">
                <a:solidFill>
                  <a:srgbClr val="000000"/>
                </a:solidFill>
              </a:rPr>
              <a:t>Calls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279907" y="1381883"/>
            <a:ext cx="8230870" cy="344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someThing</a:t>
            </a:r>
            <a:r>
              <a:rPr sz="1400" spc="6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D81A60"/>
                </a:solidFill>
                <a:latin typeface="Courier New"/>
                <a:cs typeface="Courier New"/>
              </a:rPr>
              <a:t>.</a:t>
            </a:r>
            <a:r>
              <a:rPr sz="1400" spc="-10" dirty="0">
                <a:solidFill>
                  <a:srgbClr val="36464F"/>
                </a:solidFill>
                <a:latin typeface="Courier New"/>
                <a:cs typeface="Courier New"/>
              </a:rPr>
              <a:t>otherThing</a:t>
            </a:r>
            <a:r>
              <a:rPr sz="1400" spc="-459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Arial"/>
                <a:cs typeface="Arial"/>
              </a:rPr>
              <a:t>does </a:t>
            </a:r>
            <a:r>
              <a:rPr sz="1400" spc="80" dirty="0">
                <a:latin typeface="Arial"/>
                <a:cs typeface="Arial"/>
              </a:rPr>
              <a:t>not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80" dirty="0">
                <a:latin typeface="Arial"/>
                <a:cs typeface="Arial"/>
              </a:rPr>
              <a:t>throw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 </a:t>
            </a:r>
            <a:r>
              <a:rPr sz="1400" spc="-85" dirty="0">
                <a:latin typeface="Arial"/>
                <a:cs typeface="Arial"/>
              </a:rPr>
              <a:t>NPE</a:t>
            </a:r>
            <a:r>
              <a:rPr sz="1400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if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someThing</a:t>
            </a:r>
            <a:r>
              <a:rPr sz="1400" spc="-459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3F50B5"/>
                </a:solidFill>
                <a:latin typeface="Courier New"/>
                <a:cs typeface="Courier New"/>
              </a:rPr>
              <a:t>null</a:t>
            </a:r>
            <a:r>
              <a:rPr sz="1400" spc="-10" dirty="0"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13799"/>
              </a:lnSpc>
            </a:pPr>
            <a:r>
              <a:rPr sz="1400" spc="-20" dirty="0">
                <a:latin typeface="Arial"/>
                <a:cs typeface="Arial"/>
              </a:rPr>
              <a:t>Safe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calls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are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useful</a:t>
            </a:r>
            <a:r>
              <a:rPr sz="1400" spc="55" dirty="0">
                <a:latin typeface="Arial"/>
                <a:cs typeface="Arial"/>
              </a:rPr>
              <a:t> in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chains.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example,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employee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may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assigned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spc="80" dirty="0">
                <a:latin typeface="Arial"/>
                <a:cs typeface="Arial"/>
              </a:rPr>
              <a:t>to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department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(or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not).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department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may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in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90" dirty="0">
                <a:latin typeface="Arial"/>
                <a:cs typeface="Arial"/>
              </a:rPr>
              <a:t>turn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have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another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employee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department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head,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who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may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80" dirty="0">
                <a:latin typeface="Arial"/>
                <a:cs typeface="Arial"/>
              </a:rPr>
              <a:t>or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may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50" dirty="0">
                <a:latin typeface="Arial"/>
                <a:cs typeface="Arial"/>
              </a:rPr>
              <a:t>not </a:t>
            </a:r>
            <a:r>
              <a:rPr sz="1400" dirty="0">
                <a:latin typeface="Arial"/>
                <a:cs typeface="Arial"/>
              </a:rPr>
              <a:t>have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name,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which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60" dirty="0">
                <a:latin typeface="Arial"/>
                <a:cs typeface="Arial"/>
              </a:rPr>
              <a:t>want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spc="80" dirty="0">
                <a:latin typeface="Arial"/>
                <a:cs typeface="Arial"/>
              </a:rPr>
              <a:t>to</a:t>
            </a:r>
            <a:r>
              <a:rPr sz="1400" spc="50" dirty="0">
                <a:latin typeface="Arial"/>
                <a:cs typeface="Arial"/>
              </a:rPr>
              <a:t> print: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1400" dirty="0">
              <a:latin typeface="Arial"/>
              <a:cs typeface="Arial"/>
            </a:endParaRPr>
          </a:p>
          <a:p>
            <a:pPr marL="469265" marR="4399915" indent="-457200">
              <a:lnSpc>
                <a:spcPct val="145300"/>
              </a:lnSpc>
            </a:pP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fun </a:t>
            </a:r>
            <a:r>
              <a:rPr sz="1100" spc="-10" dirty="0">
                <a:solidFill>
                  <a:srgbClr val="36464F"/>
                </a:solidFill>
                <a:latin typeface="Courier New"/>
                <a:cs typeface="Courier New"/>
              </a:rPr>
              <a:t>printDepartmentHead(employee: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 Employee) </a:t>
            </a: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{ </a:t>
            </a:r>
            <a:r>
              <a:rPr sz="1100" spc="-10" dirty="0">
                <a:solidFill>
                  <a:srgbClr val="36464F"/>
                </a:solidFill>
                <a:latin typeface="Courier New"/>
                <a:cs typeface="Courier New"/>
              </a:rPr>
              <a:t>println(employee.department</a:t>
            </a:r>
            <a:r>
              <a:rPr sz="1100" spc="2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.head</a:t>
            </a:r>
            <a:r>
              <a:rPr sz="1100" spc="2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36464F"/>
                </a:solidFill>
                <a:latin typeface="Courier New"/>
                <a:cs typeface="Courier New"/>
              </a:rPr>
              <a:t>.name)</a:t>
            </a: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}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To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75" dirty="0">
                <a:latin typeface="Arial"/>
                <a:cs typeface="Arial"/>
              </a:rPr>
              <a:t>print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only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80" dirty="0">
                <a:latin typeface="Arial"/>
                <a:cs typeface="Arial"/>
              </a:rPr>
              <a:t>for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non-</a:t>
            </a:r>
            <a:r>
              <a:rPr sz="1400" dirty="0">
                <a:latin typeface="Arial"/>
                <a:cs typeface="Arial"/>
              </a:rPr>
              <a:t>null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values,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you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use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60" dirty="0">
                <a:latin typeface="Arial"/>
                <a:cs typeface="Arial"/>
              </a:rPr>
              <a:t>the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safe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call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60" dirty="0">
                <a:latin typeface="Arial"/>
                <a:cs typeface="Arial"/>
              </a:rPr>
              <a:t>operator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50" dirty="0">
                <a:latin typeface="Arial"/>
                <a:cs typeface="Arial"/>
              </a:rPr>
              <a:t>together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70" dirty="0">
                <a:latin typeface="Arial"/>
                <a:cs typeface="Arial"/>
              </a:rPr>
              <a:t>with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3F50B5"/>
                </a:solidFill>
                <a:latin typeface="Courier New"/>
                <a:cs typeface="Courier New"/>
              </a:rPr>
              <a:t>let</a:t>
            </a:r>
            <a:r>
              <a:rPr sz="1400" spc="-20" dirty="0">
                <a:latin typeface="Arial"/>
                <a:cs typeface="Arial"/>
              </a:rPr>
              <a:t>: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69"/>
              </a:spcBef>
            </a:pP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employee.department</a:t>
            </a:r>
            <a:r>
              <a:rPr sz="1100" spc="-6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.head</a:t>
            </a:r>
            <a:r>
              <a:rPr sz="1100" spc="-6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.name</a:t>
            </a:r>
            <a:r>
              <a:rPr sz="1100" spc="-5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.</a:t>
            </a:r>
            <a:r>
              <a:rPr sz="1100" dirty="0">
                <a:solidFill>
                  <a:srgbClr val="3F50B5"/>
                </a:solidFill>
                <a:latin typeface="Courier New"/>
                <a:cs typeface="Courier New"/>
              </a:rPr>
              <a:t>let</a:t>
            </a:r>
            <a:r>
              <a:rPr sz="1100" spc="-60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{</a:t>
            </a:r>
            <a:r>
              <a:rPr sz="1100" spc="-6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36464F"/>
                </a:solidFill>
                <a:latin typeface="Courier New"/>
                <a:cs typeface="Courier New"/>
              </a:rPr>
              <a:t>println(it)</a:t>
            </a:r>
            <a:r>
              <a:rPr sz="1100" spc="-5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100" spc="-50" dirty="0">
                <a:solidFill>
                  <a:srgbClr val="36464F"/>
                </a:solidFill>
                <a:latin typeface="Courier New"/>
                <a:cs typeface="Courier New"/>
              </a:rPr>
              <a:t>}</a:t>
            </a:r>
            <a:endParaRPr sz="1100" dirty="0">
              <a:latin typeface="Courier New"/>
              <a:cs typeface="Courier New"/>
            </a:endParaRPr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09550"/>
            <a:ext cx="1589926" cy="639273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906" y="292351"/>
            <a:ext cx="8559293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65" dirty="0">
                <a:solidFill>
                  <a:srgbClr val="000000"/>
                </a:solidFill>
              </a:rPr>
              <a:t>Unsafe</a:t>
            </a:r>
            <a:r>
              <a:rPr sz="3300" spc="-195" dirty="0">
                <a:solidFill>
                  <a:srgbClr val="000000"/>
                </a:solidFill>
              </a:rPr>
              <a:t> </a:t>
            </a:r>
            <a:r>
              <a:rPr sz="3300" spc="-30" dirty="0">
                <a:solidFill>
                  <a:srgbClr val="000000"/>
                </a:solidFill>
              </a:rPr>
              <a:t>Calls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279901" y="1349880"/>
            <a:ext cx="7686675" cy="24440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The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not-</a:t>
            </a:r>
            <a:r>
              <a:rPr sz="1400" spc="50" dirty="0">
                <a:latin typeface="Arial"/>
                <a:cs typeface="Arial"/>
              </a:rPr>
              <a:t>null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assertion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60" dirty="0">
                <a:latin typeface="Arial"/>
                <a:cs typeface="Arial"/>
              </a:rPr>
              <a:t>operator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105" dirty="0">
                <a:latin typeface="Arial"/>
                <a:cs typeface="Arial"/>
              </a:rPr>
              <a:t> 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!</a:t>
            </a:r>
            <a:r>
              <a:rPr sz="1400" dirty="0">
                <a:latin typeface="Arial"/>
                <a:cs typeface="Arial"/>
              </a:rPr>
              <a:t>)</a:t>
            </a:r>
            <a:r>
              <a:rPr sz="1400" spc="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converts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any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value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80" dirty="0">
                <a:latin typeface="Arial"/>
                <a:cs typeface="Arial"/>
              </a:rPr>
              <a:t>to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non-</a:t>
            </a:r>
            <a:r>
              <a:rPr sz="1400" dirty="0">
                <a:latin typeface="Arial"/>
                <a:cs typeface="Arial"/>
              </a:rPr>
              <a:t>null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type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spc="50" dirty="0">
                <a:latin typeface="Arial"/>
                <a:cs typeface="Arial"/>
              </a:rPr>
              <a:t>and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60" dirty="0">
                <a:latin typeface="Arial"/>
                <a:cs typeface="Arial"/>
              </a:rPr>
              <a:t>throws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C43828"/>
                </a:solidFill>
                <a:latin typeface="Arial"/>
                <a:cs typeface="Arial"/>
              </a:rPr>
              <a:t>NPE </a:t>
            </a:r>
            <a:r>
              <a:rPr sz="1400" dirty="0">
                <a:latin typeface="Arial"/>
                <a:cs typeface="Arial"/>
              </a:rPr>
              <a:t>exception</a:t>
            </a:r>
            <a:r>
              <a:rPr sz="1400" spc="55" dirty="0">
                <a:latin typeface="Arial"/>
                <a:cs typeface="Arial"/>
              </a:rPr>
              <a:t> if </a:t>
            </a:r>
            <a:r>
              <a:rPr sz="1400" spc="60" dirty="0">
                <a:latin typeface="Arial"/>
                <a:cs typeface="Arial"/>
              </a:rPr>
              <a:t>the </a:t>
            </a:r>
            <a:r>
              <a:rPr sz="1400" dirty="0">
                <a:latin typeface="Arial"/>
                <a:cs typeface="Arial"/>
              </a:rPr>
              <a:t>value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null.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400" dirty="0">
              <a:latin typeface="Arial"/>
              <a:cs typeface="Arial"/>
            </a:endParaRPr>
          </a:p>
          <a:p>
            <a:pPr marL="469265" marR="2514600" indent="-457200">
              <a:lnSpc>
                <a:spcPct val="150700"/>
              </a:lnSpc>
            </a:pP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fun</a:t>
            </a:r>
            <a:r>
              <a:rPr sz="1400" spc="-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printDepartmentHead(employee: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Employee)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36464F"/>
                </a:solidFill>
                <a:latin typeface="Courier New"/>
                <a:cs typeface="Courier New"/>
              </a:rPr>
              <a:t>{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println(employee.department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!.head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!.name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36464F"/>
                </a:solidFill>
                <a:latin typeface="Courier New"/>
                <a:cs typeface="Courier New"/>
              </a:rPr>
              <a:t>!)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400" spc="-50" dirty="0">
                <a:solidFill>
                  <a:srgbClr val="36464F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10"/>
              </a:spcBef>
            </a:pP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26282B"/>
                </a:solidFill>
                <a:latin typeface="Trebuchet MS"/>
                <a:cs typeface="Trebuchet MS"/>
              </a:rPr>
              <a:t>Please,</a:t>
            </a:r>
            <a:r>
              <a:rPr sz="1400" b="1" spc="15" dirty="0">
                <a:solidFill>
                  <a:srgbClr val="26282B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26282B"/>
                </a:solidFill>
                <a:latin typeface="Trebuchet MS"/>
                <a:cs typeface="Trebuchet MS"/>
              </a:rPr>
              <a:t>avoid</a:t>
            </a:r>
            <a:r>
              <a:rPr sz="1400" b="1" spc="15" dirty="0">
                <a:solidFill>
                  <a:srgbClr val="26282B"/>
                </a:solidFill>
                <a:latin typeface="Trebuchet MS"/>
                <a:cs typeface="Trebuchet MS"/>
              </a:rPr>
              <a:t> </a:t>
            </a:r>
            <a:r>
              <a:rPr sz="1400" b="1" spc="50" dirty="0">
                <a:solidFill>
                  <a:srgbClr val="26282B"/>
                </a:solidFill>
                <a:latin typeface="Trebuchet MS"/>
                <a:cs typeface="Trebuchet MS"/>
              </a:rPr>
              <a:t>using</a:t>
            </a:r>
            <a:r>
              <a:rPr sz="1400" b="1" spc="15" dirty="0">
                <a:solidFill>
                  <a:srgbClr val="26282B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26282B"/>
                </a:solidFill>
                <a:latin typeface="Trebuchet MS"/>
                <a:cs typeface="Trebuchet MS"/>
              </a:rPr>
              <a:t>unsafe</a:t>
            </a:r>
            <a:r>
              <a:rPr sz="1400" b="1" spc="15" dirty="0">
                <a:solidFill>
                  <a:srgbClr val="26282B"/>
                </a:solidFill>
                <a:latin typeface="Trebuchet MS"/>
                <a:cs typeface="Trebuchet MS"/>
              </a:rPr>
              <a:t> </a:t>
            </a:r>
            <a:r>
              <a:rPr sz="1400" b="1" spc="-10" dirty="0">
                <a:solidFill>
                  <a:srgbClr val="26282B"/>
                </a:solidFill>
                <a:latin typeface="Trebuchet MS"/>
                <a:cs typeface="Trebuchet MS"/>
              </a:rPr>
              <a:t>calls!</a:t>
            </a:r>
            <a:endParaRPr sz="1400" dirty="0">
              <a:latin typeface="Trebuchet MS"/>
              <a:cs typeface="Trebuchet MS"/>
            </a:endParaRPr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09550"/>
            <a:ext cx="1589926" cy="639273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909" y="292351"/>
            <a:ext cx="8483091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75" dirty="0">
                <a:solidFill>
                  <a:srgbClr val="000000"/>
                </a:solidFill>
              </a:rPr>
              <a:t>TODO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279909" y="1349881"/>
            <a:ext cx="7348855" cy="23375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Always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60" dirty="0">
                <a:latin typeface="Arial"/>
                <a:cs typeface="Arial"/>
              </a:rPr>
              <a:t>throws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25" dirty="0">
                <a:latin typeface="Arial"/>
                <a:cs typeface="Arial"/>
              </a:rPr>
              <a:t> </a:t>
            </a:r>
            <a:r>
              <a:rPr sz="1400" spc="50" dirty="0">
                <a:solidFill>
                  <a:srgbClr val="FF318C"/>
                </a:solidFill>
                <a:latin typeface="Arial"/>
                <a:cs typeface="Arial"/>
              </a:rPr>
              <a:t>NotImplementedError</a:t>
            </a:r>
            <a:r>
              <a:rPr sz="1400" spc="20" dirty="0">
                <a:solidFill>
                  <a:srgbClr val="FF318C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b="1" spc="-20" dirty="0">
                <a:latin typeface="Noto Sans"/>
                <a:cs typeface="Noto Sans"/>
              </a:rPr>
              <a:t>run-</a:t>
            </a:r>
            <a:r>
              <a:rPr sz="1400" b="1" dirty="0">
                <a:latin typeface="Noto Sans"/>
                <a:cs typeface="Noto Sans"/>
              </a:rPr>
              <a:t>time</a:t>
            </a:r>
            <a:r>
              <a:rPr sz="1400" b="1" spc="45" dirty="0">
                <a:latin typeface="Noto Sans"/>
                <a:cs typeface="Noto Sans"/>
              </a:rPr>
              <a:t> </a:t>
            </a:r>
            <a:r>
              <a:rPr sz="1400" spc="55" dirty="0">
                <a:latin typeface="Arial"/>
                <a:cs typeface="Arial"/>
              </a:rPr>
              <a:t>if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called,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stating</a:t>
            </a:r>
            <a:r>
              <a:rPr sz="1400" spc="15" dirty="0">
                <a:latin typeface="Arial"/>
                <a:cs typeface="Arial"/>
              </a:rPr>
              <a:t> </a:t>
            </a:r>
            <a:r>
              <a:rPr sz="1400" spc="70" dirty="0">
                <a:latin typeface="Arial"/>
                <a:cs typeface="Arial"/>
              </a:rPr>
              <a:t>that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50" dirty="0">
                <a:latin typeface="Arial"/>
                <a:cs typeface="Arial"/>
              </a:rPr>
              <a:t>operation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50" dirty="0">
                <a:latin typeface="Arial"/>
                <a:cs typeface="Arial"/>
              </a:rPr>
              <a:t>not </a:t>
            </a:r>
            <a:r>
              <a:rPr sz="1400" spc="40" dirty="0">
                <a:latin typeface="Arial"/>
                <a:cs typeface="Arial"/>
              </a:rPr>
              <a:t>implemented.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20"/>
              </a:spcBef>
            </a:pPr>
            <a:endParaRPr sz="1400">
              <a:latin typeface="Arial"/>
              <a:cs typeface="Arial"/>
            </a:endParaRPr>
          </a:p>
          <a:p>
            <a:pPr marL="12700" marR="180340" indent="106680">
              <a:lnSpc>
                <a:spcPct val="114999"/>
              </a:lnSpc>
            </a:pPr>
            <a:r>
              <a:rPr sz="1400" dirty="0">
                <a:solidFill>
                  <a:srgbClr val="898989"/>
                </a:solidFill>
                <a:latin typeface="Courier New"/>
                <a:cs typeface="Courier New"/>
              </a:rPr>
              <a:t>/</a:t>
            </a:r>
            <a:r>
              <a:rPr sz="1400" spc="-5" dirty="0">
                <a:solidFill>
                  <a:srgbClr val="898989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98989"/>
                </a:solidFill>
                <a:latin typeface="Courier New"/>
                <a:cs typeface="Courier New"/>
              </a:rPr>
              <a:t>Throws</a:t>
            </a:r>
            <a:r>
              <a:rPr sz="1400" spc="-5" dirty="0">
                <a:solidFill>
                  <a:srgbClr val="898989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98989"/>
                </a:solidFill>
                <a:latin typeface="Courier New"/>
                <a:cs typeface="Courier New"/>
              </a:rPr>
              <a:t>an</a:t>
            </a:r>
            <a:r>
              <a:rPr sz="1400" spc="-5" dirty="0">
                <a:solidFill>
                  <a:srgbClr val="898989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98989"/>
                </a:solidFill>
                <a:latin typeface="Courier New"/>
                <a:cs typeface="Courier New"/>
              </a:rPr>
              <a:t>error</a:t>
            </a:r>
            <a:r>
              <a:rPr sz="1400" spc="-5" dirty="0">
                <a:solidFill>
                  <a:srgbClr val="898989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98989"/>
                </a:solidFill>
                <a:latin typeface="Courier New"/>
                <a:cs typeface="Courier New"/>
              </a:rPr>
              <a:t>at</a:t>
            </a:r>
            <a:r>
              <a:rPr sz="1400" spc="-5" dirty="0">
                <a:solidFill>
                  <a:srgbClr val="898989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98989"/>
                </a:solidFill>
                <a:latin typeface="Courier New"/>
                <a:cs typeface="Courier New"/>
              </a:rPr>
              <a:t>run-time</a:t>
            </a:r>
            <a:r>
              <a:rPr sz="1400" spc="-5" dirty="0">
                <a:solidFill>
                  <a:srgbClr val="898989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98989"/>
                </a:solidFill>
                <a:latin typeface="Courier New"/>
                <a:cs typeface="Courier New"/>
              </a:rPr>
              <a:t>if</a:t>
            </a:r>
            <a:r>
              <a:rPr sz="1400" spc="-5" dirty="0">
                <a:solidFill>
                  <a:srgbClr val="898989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98989"/>
                </a:solidFill>
                <a:latin typeface="Courier New"/>
                <a:cs typeface="Courier New"/>
              </a:rPr>
              <a:t>calls</a:t>
            </a:r>
            <a:r>
              <a:rPr sz="1400" spc="-5" dirty="0">
                <a:solidFill>
                  <a:srgbClr val="898989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98989"/>
                </a:solidFill>
                <a:latin typeface="Courier New"/>
                <a:cs typeface="Courier New"/>
              </a:rPr>
              <a:t>this</a:t>
            </a:r>
            <a:r>
              <a:rPr sz="1400" spc="-5" dirty="0">
                <a:solidFill>
                  <a:srgbClr val="898989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98989"/>
                </a:solidFill>
                <a:latin typeface="Courier New"/>
                <a:cs typeface="Courier New"/>
              </a:rPr>
              <a:t>function,</a:t>
            </a:r>
            <a:r>
              <a:rPr sz="1400" spc="-5" dirty="0">
                <a:solidFill>
                  <a:srgbClr val="898989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98989"/>
                </a:solidFill>
                <a:latin typeface="Courier New"/>
                <a:cs typeface="Courier New"/>
              </a:rPr>
              <a:t>but</a:t>
            </a:r>
            <a:r>
              <a:rPr sz="1400" spc="-5" dirty="0">
                <a:solidFill>
                  <a:srgbClr val="898989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98989"/>
                </a:solidFill>
                <a:latin typeface="Courier New"/>
                <a:cs typeface="Courier New"/>
              </a:rPr>
              <a:t>compiles </a:t>
            </a: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fun</a:t>
            </a:r>
            <a:r>
              <a:rPr sz="1400" spc="-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findItemOrNull(id: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String):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Item?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=</a:t>
            </a:r>
            <a:r>
              <a:rPr sz="1400" spc="-2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i="1" dirty="0">
                <a:solidFill>
                  <a:srgbClr val="497BB6"/>
                </a:solidFill>
                <a:latin typeface="Courier New"/>
                <a:cs typeface="Courier New"/>
              </a:rPr>
              <a:t>TODO("Find</a:t>
            </a:r>
            <a:r>
              <a:rPr sz="1400" i="1" spc="-5" dirty="0">
                <a:solidFill>
                  <a:srgbClr val="497BB6"/>
                </a:solidFill>
                <a:latin typeface="Courier New"/>
                <a:cs typeface="Courier New"/>
              </a:rPr>
              <a:t> </a:t>
            </a:r>
            <a:r>
              <a:rPr sz="1400" i="1" dirty="0">
                <a:solidFill>
                  <a:srgbClr val="497BB6"/>
                </a:solidFill>
                <a:latin typeface="Courier New"/>
                <a:cs typeface="Courier New"/>
              </a:rPr>
              <a:t>item</a:t>
            </a:r>
            <a:r>
              <a:rPr sz="1400" i="1" spc="-5" dirty="0">
                <a:solidFill>
                  <a:srgbClr val="497BB6"/>
                </a:solidFill>
                <a:latin typeface="Courier New"/>
                <a:cs typeface="Courier New"/>
              </a:rPr>
              <a:t> </a:t>
            </a:r>
            <a:r>
              <a:rPr sz="1400" i="1" spc="-10" dirty="0">
                <a:solidFill>
                  <a:srgbClr val="497BB6"/>
                </a:solidFill>
                <a:latin typeface="Courier New"/>
                <a:cs typeface="Courier New"/>
              </a:rPr>
              <a:t>$id")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400">
              <a:latin typeface="Courier New"/>
              <a:cs typeface="Courier New"/>
            </a:endParaRPr>
          </a:p>
          <a:p>
            <a:pPr marL="11874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898989"/>
                </a:solidFill>
                <a:latin typeface="Courier New"/>
                <a:cs typeface="Courier New"/>
              </a:rPr>
              <a:t>/</a:t>
            </a:r>
            <a:r>
              <a:rPr sz="1400" spc="-5" dirty="0">
                <a:solidFill>
                  <a:srgbClr val="898989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98989"/>
                </a:solidFill>
                <a:latin typeface="Courier New"/>
                <a:cs typeface="Courier New"/>
              </a:rPr>
              <a:t>Does</a:t>
            </a:r>
            <a:r>
              <a:rPr sz="1400" spc="-5" dirty="0">
                <a:solidFill>
                  <a:srgbClr val="898989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98989"/>
                </a:solidFill>
                <a:latin typeface="Courier New"/>
                <a:cs typeface="Courier New"/>
              </a:rPr>
              <a:t>not</a:t>
            </a:r>
            <a:r>
              <a:rPr sz="1400" spc="-5" dirty="0">
                <a:solidFill>
                  <a:srgbClr val="898989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98989"/>
                </a:solidFill>
                <a:latin typeface="Courier New"/>
                <a:cs typeface="Courier New"/>
              </a:rPr>
              <a:t>compile</a:t>
            </a:r>
            <a:r>
              <a:rPr sz="1400" spc="-5" dirty="0">
                <a:solidFill>
                  <a:srgbClr val="898989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98989"/>
                </a:solidFill>
                <a:latin typeface="Courier New"/>
                <a:cs typeface="Courier New"/>
              </a:rPr>
              <a:t>at</a:t>
            </a:r>
            <a:r>
              <a:rPr sz="1400" spc="-5" dirty="0">
                <a:solidFill>
                  <a:srgbClr val="898989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898989"/>
                </a:solidFill>
                <a:latin typeface="Courier New"/>
                <a:cs typeface="Courier New"/>
              </a:rPr>
              <a:t>all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fun</a:t>
            </a:r>
            <a:r>
              <a:rPr sz="1400" spc="-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findItemOrNull(id: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String):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Item?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=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{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36464F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09550"/>
            <a:ext cx="1589926" cy="639273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53118"/>
            <a:ext cx="8229600" cy="562974"/>
          </a:xfrm>
          <a:prstGeom prst="rect">
            <a:avLst/>
          </a:prstGeom>
        </p:spPr>
        <p:txBody>
          <a:bodyPr vert="horz" wrap="square" lIns="0" tIns="546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300" spc="-150" dirty="0" smtClean="0">
                <a:solidFill>
                  <a:srgbClr val="000000"/>
                </a:solidFill>
              </a:rPr>
              <a:t>	</a:t>
            </a:r>
            <a:r>
              <a:rPr sz="3300" spc="-150" dirty="0" smtClean="0">
                <a:solidFill>
                  <a:srgbClr val="000000"/>
                </a:solidFill>
              </a:rPr>
              <a:t>String</a:t>
            </a:r>
            <a:r>
              <a:rPr sz="3300" spc="-200" dirty="0" smtClean="0">
                <a:solidFill>
                  <a:srgbClr val="000000"/>
                </a:solidFill>
              </a:rPr>
              <a:t> </a:t>
            </a:r>
            <a:r>
              <a:rPr sz="3300" spc="-145" dirty="0">
                <a:solidFill>
                  <a:srgbClr val="000000"/>
                </a:solidFill>
              </a:rPr>
              <a:t>templates</a:t>
            </a:r>
            <a:r>
              <a:rPr sz="3300" spc="-200" dirty="0">
                <a:solidFill>
                  <a:srgbClr val="000000"/>
                </a:solidFill>
              </a:rPr>
              <a:t> </a:t>
            </a:r>
            <a:r>
              <a:rPr sz="3300" spc="-114" dirty="0">
                <a:solidFill>
                  <a:srgbClr val="000000"/>
                </a:solidFill>
              </a:rPr>
              <a:t>and</a:t>
            </a:r>
            <a:r>
              <a:rPr sz="3300" spc="-195" dirty="0">
                <a:solidFill>
                  <a:srgbClr val="000000"/>
                </a:solidFill>
              </a:rPr>
              <a:t> </a:t>
            </a:r>
            <a:r>
              <a:rPr sz="3300" spc="-150" dirty="0">
                <a:solidFill>
                  <a:srgbClr val="000000"/>
                </a:solidFill>
              </a:rPr>
              <a:t>the</a:t>
            </a:r>
            <a:r>
              <a:rPr sz="3300" spc="-195" dirty="0">
                <a:solidFill>
                  <a:srgbClr val="000000"/>
                </a:solidFill>
              </a:rPr>
              <a:t> </a:t>
            </a:r>
            <a:r>
              <a:rPr sz="3300" spc="-125" dirty="0">
                <a:solidFill>
                  <a:srgbClr val="000000"/>
                </a:solidFill>
              </a:rPr>
              <a:t>string</a:t>
            </a:r>
            <a:r>
              <a:rPr sz="3300" spc="-195" dirty="0">
                <a:solidFill>
                  <a:srgbClr val="000000"/>
                </a:solidFill>
              </a:rPr>
              <a:t> </a:t>
            </a:r>
            <a:r>
              <a:rPr sz="3300" spc="-40" dirty="0">
                <a:solidFill>
                  <a:srgbClr val="000000"/>
                </a:solidFill>
              </a:rPr>
              <a:t>builder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279909" y="1299080"/>
            <a:ext cx="4077335" cy="3035446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val</a:t>
            </a:r>
            <a:r>
              <a:rPr sz="1400" spc="-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i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=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36464F"/>
                </a:solidFill>
                <a:latin typeface="Courier New"/>
                <a:cs typeface="Courier New"/>
              </a:rPr>
              <a:t>10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val</a:t>
            </a:r>
            <a:r>
              <a:rPr sz="1400" spc="-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s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=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388E3B"/>
                </a:solidFill>
                <a:latin typeface="Courier New"/>
                <a:cs typeface="Courier New"/>
              </a:rPr>
              <a:t>"Kotlin"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333333"/>
                </a:solidFill>
                <a:latin typeface="Courier New"/>
                <a:cs typeface="Courier New"/>
              </a:rPr>
              <a:t>println(</a:t>
            </a:r>
            <a:r>
              <a:rPr sz="1400" dirty="0">
                <a:solidFill>
                  <a:srgbClr val="388E3B"/>
                </a:solidFill>
                <a:latin typeface="Courier New"/>
                <a:cs typeface="Courier New"/>
              </a:rPr>
              <a:t>"i</a:t>
            </a:r>
            <a:r>
              <a:rPr sz="1400" spc="-10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88E3B"/>
                </a:solidFill>
                <a:latin typeface="Courier New"/>
                <a:cs typeface="Courier New"/>
              </a:rPr>
              <a:t>=</a:t>
            </a:r>
            <a:r>
              <a:rPr sz="1400" spc="-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400" spc="-20" dirty="0">
                <a:solidFill>
                  <a:srgbClr val="388E3B"/>
                </a:solidFill>
                <a:latin typeface="Courier New"/>
                <a:cs typeface="Courier New"/>
              </a:rPr>
              <a:t>$i"</a:t>
            </a:r>
            <a:r>
              <a:rPr sz="1400" spc="-20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400" dirty="0">
                <a:solidFill>
                  <a:srgbClr val="333333"/>
                </a:solidFill>
                <a:latin typeface="Courier New"/>
                <a:cs typeface="Courier New"/>
              </a:rPr>
              <a:t>println(</a:t>
            </a:r>
            <a:r>
              <a:rPr sz="1400" dirty="0">
                <a:solidFill>
                  <a:srgbClr val="388E3B"/>
                </a:solidFill>
                <a:latin typeface="Courier New"/>
                <a:cs typeface="Courier New"/>
              </a:rPr>
              <a:t>"Length</a:t>
            </a:r>
            <a:r>
              <a:rPr sz="1400" spc="-20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88E3B"/>
                </a:solidFill>
                <a:latin typeface="Courier New"/>
                <a:cs typeface="Courier New"/>
              </a:rPr>
              <a:t>of</a:t>
            </a:r>
            <a:r>
              <a:rPr sz="1400" spc="-10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6B56FF"/>
                </a:solidFill>
                <a:latin typeface="Courier New"/>
                <a:cs typeface="Courier New"/>
              </a:rPr>
              <a:t>$</a:t>
            </a:r>
            <a:r>
              <a:rPr sz="1400" dirty="0">
                <a:solidFill>
                  <a:srgbClr val="333333"/>
                </a:solidFill>
                <a:latin typeface="Courier New"/>
                <a:cs typeface="Courier New"/>
              </a:rPr>
              <a:t>s</a:t>
            </a:r>
            <a:r>
              <a:rPr sz="1400" spc="-10" dirty="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88E3B"/>
                </a:solidFill>
                <a:latin typeface="Courier New"/>
                <a:cs typeface="Courier New"/>
              </a:rPr>
              <a:t>is</a:t>
            </a:r>
            <a:r>
              <a:rPr sz="1400" spc="-5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6B56FF"/>
                </a:solidFill>
                <a:latin typeface="Courier New"/>
                <a:cs typeface="Courier New"/>
              </a:rPr>
              <a:t>$</a:t>
            </a:r>
            <a:r>
              <a:rPr sz="1400" spc="-10" dirty="0">
                <a:solidFill>
                  <a:srgbClr val="333333"/>
                </a:solidFill>
                <a:latin typeface="Courier New"/>
                <a:cs typeface="Courier New"/>
              </a:rPr>
              <a:t>{s.length}</a:t>
            </a:r>
            <a:r>
              <a:rPr sz="1400" spc="-10" dirty="0">
                <a:solidFill>
                  <a:srgbClr val="388E3B"/>
                </a:solidFill>
                <a:latin typeface="Courier New"/>
                <a:cs typeface="Courier New"/>
              </a:rPr>
              <a:t>"</a:t>
            </a:r>
            <a:r>
              <a:rPr sz="1400" spc="-10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1400" dirty="0">
              <a:latin typeface="Courier New"/>
              <a:cs typeface="Courier New"/>
            </a:endParaRPr>
          </a:p>
          <a:p>
            <a:pPr marL="12700" marR="1496060">
              <a:lnSpc>
                <a:spcPct val="138800"/>
              </a:lnSpc>
            </a:pPr>
            <a:r>
              <a:rPr sz="1400" dirty="0">
                <a:solidFill>
                  <a:srgbClr val="3F50B5"/>
                </a:solidFill>
                <a:latin typeface="Courier New"/>
                <a:cs typeface="Courier New"/>
              </a:rPr>
              <a:t>val</a:t>
            </a:r>
            <a:r>
              <a:rPr sz="1400" spc="-1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sb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36464F"/>
                </a:solidFill>
                <a:latin typeface="Courier New"/>
                <a:cs typeface="Courier New"/>
              </a:rPr>
              <a:t>=</a:t>
            </a:r>
            <a:r>
              <a:rPr sz="1400" spc="-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36464F"/>
                </a:solidFill>
                <a:latin typeface="Courier New"/>
                <a:cs typeface="Courier New"/>
              </a:rPr>
              <a:t>StringBuilder() </a:t>
            </a:r>
            <a:r>
              <a:rPr sz="1400" spc="-10" dirty="0">
                <a:solidFill>
                  <a:srgbClr val="333333"/>
                </a:solidFill>
                <a:latin typeface="Courier New"/>
                <a:cs typeface="Courier New"/>
              </a:rPr>
              <a:t>sb.append(</a:t>
            </a:r>
            <a:r>
              <a:rPr sz="1400" spc="-10" dirty="0">
                <a:solidFill>
                  <a:srgbClr val="388E3B"/>
                </a:solidFill>
                <a:latin typeface="Courier New"/>
                <a:cs typeface="Courier New"/>
              </a:rPr>
              <a:t>"Hello"</a:t>
            </a:r>
            <a:r>
              <a:rPr sz="1400" spc="-10" dirty="0">
                <a:solidFill>
                  <a:srgbClr val="333333"/>
                </a:solidFill>
                <a:latin typeface="Courier New"/>
                <a:cs typeface="Courier New"/>
              </a:rPr>
              <a:t>) </a:t>
            </a:r>
            <a:r>
              <a:rPr sz="1400" dirty="0">
                <a:solidFill>
                  <a:srgbClr val="333333"/>
                </a:solidFill>
                <a:latin typeface="Courier New"/>
                <a:cs typeface="Courier New"/>
              </a:rPr>
              <a:t>sb.append(</a:t>
            </a:r>
            <a:r>
              <a:rPr sz="1400" dirty="0">
                <a:solidFill>
                  <a:srgbClr val="388E3B"/>
                </a:solidFill>
                <a:latin typeface="Courier New"/>
                <a:cs typeface="Courier New"/>
              </a:rPr>
              <a:t>",</a:t>
            </a:r>
            <a:r>
              <a:rPr sz="1400" spc="-10" dirty="0">
                <a:solidFill>
                  <a:srgbClr val="388E3B"/>
                </a:solidFill>
                <a:latin typeface="Courier New"/>
                <a:cs typeface="Courier New"/>
              </a:rPr>
              <a:t> world!"</a:t>
            </a:r>
            <a:r>
              <a:rPr sz="1400" spc="-10" dirty="0">
                <a:solidFill>
                  <a:srgbClr val="333333"/>
                </a:solidFill>
                <a:latin typeface="Courier New"/>
                <a:cs typeface="Courier New"/>
              </a:rPr>
              <a:t>) println(sb.toString())</a:t>
            </a:r>
            <a:endParaRPr sz="1400" dirty="0">
              <a:latin typeface="Courier New"/>
              <a:cs typeface="Courier New"/>
            </a:endParaRPr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09550"/>
            <a:ext cx="1524000" cy="639273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46295"/>
            <a:ext cx="82296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Thanks!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Why </a:t>
            </a:r>
            <a:r>
              <a:rPr lang="en-IN" dirty="0" err="1" smtClean="0"/>
              <a:t>Kotlin</a:t>
            </a:r>
            <a:endParaRPr lang="en-US" dirty="0"/>
          </a:p>
        </p:txBody>
      </p:sp>
      <p:pic>
        <p:nvPicPr>
          <p:cNvPr id="4" name="Content Placeholder 3" descr="history of kotlin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97552" y="1055843"/>
            <a:ext cx="8794048" cy="3573307"/>
          </a:xfrm>
        </p:spPr>
      </p:pic>
      <p:pic>
        <p:nvPicPr>
          <p:cNvPr id="5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" y="209550"/>
            <a:ext cx="1524000" cy="762000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Benefits of </a:t>
            </a:r>
            <a:r>
              <a:rPr lang="en-US" b="1" dirty="0" err="1" smtClean="0"/>
              <a:t>Kotlin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Interoperability. </a:t>
            </a:r>
          </a:p>
          <a:p>
            <a:r>
              <a:rPr lang="en-US" sz="2800" dirty="0" smtClean="0"/>
              <a:t>Safety &amp; Clarity.</a:t>
            </a:r>
          </a:p>
          <a:p>
            <a:r>
              <a:rPr lang="en-US" sz="2800" dirty="0" smtClean="0"/>
              <a:t>Tooling support. </a:t>
            </a:r>
          </a:p>
          <a:p>
            <a:r>
              <a:rPr lang="en-US" sz="2800" dirty="0" smtClean="0"/>
              <a:t>Community support</a:t>
            </a:r>
          </a:p>
          <a:p>
            <a:r>
              <a:rPr lang="en-US" dirty="0" err="1" smtClean="0"/>
              <a:t>Kotlin</a:t>
            </a:r>
            <a:r>
              <a:rPr lang="en-US" dirty="0" smtClean="0"/>
              <a:t> is an open-source</a:t>
            </a:r>
            <a:endParaRPr lang="en-US" dirty="0"/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09550"/>
            <a:ext cx="1524000" cy="762000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history of </a:t>
            </a:r>
            <a:r>
              <a:rPr lang="en-US" dirty="0" err="1" smtClean="0"/>
              <a:t>Kotlin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Kotlin</a:t>
            </a:r>
            <a:r>
              <a:rPr lang="en-US" dirty="0" smtClean="0"/>
              <a:t> was developed by </a:t>
            </a:r>
            <a:r>
              <a:rPr lang="en-US" dirty="0" err="1" smtClean="0"/>
              <a:t>JetBrains</a:t>
            </a:r>
            <a:r>
              <a:rPr lang="en-US" dirty="0" smtClean="0"/>
              <a:t> in 2010. </a:t>
            </a:r>
          </a:p>
          <a:p>
            <a:r>
              <a:rPr lang="en-US" dirty="0" smtClean="0"/>
              <a:t>They initially released it under the name Project </a:t>
            </a:r>
            <a:r>
              <a:rPr lang="en-US" dirty="0" err="1" smtClean="0"/>
              <a:t>Kotlin</a:t>
            </a:r>
            <a:r>
              <a:rPr lang="en-US" dirty="0" smtClean="0"/>
              <a:t> in July 2011.</a:t>
            </a:r>
          </a:p>
          <a:p>
            <a:r>
              <a:rPr lang="en-US" dirty="0" err="1" smtClean="0"/>
              <a:t>JetBrains</a:t>
            </a:r>
            <a:r>
              <a:rPr lang="en-US" dirty="0" smtClean="0"/>
              <a:t> open-sourced the project under the Apache 2 license in February 2012.</a:t>
            </a:r>
          </a:p>
          <a:p>
            <a:r>
              <a:rPr lang="en-US" dirty="0" err="1" smtClean="0"/>
              <a:t>Kotlin</a:t>
            </a:r>
            <a:r>
              <a:rPr lang="en-US" dirty="0" smtClean="0"/>
              <a:t> v1.0 was released on February 15, 2016. </a:t>
            </a:r>
            <a:endParaRPr lang="en-US" dirty="0"/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09550"/>
            <a:ext cx="1589926" cy="639273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history of </a:t>
            </a:r>
            <a:r>
              <a:rPr lang="en-US" dirty="0" err="1" smtClean="0"/>
              <a:t>Kotlin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At Google I/O 2017, Google announced first-class support for </a:t>
            </a:r>
            <a:r>
              <a:rPr lang="en-US" dirty="0" err="1" smtClean="0"/>
              <a:t>Kotlin</a:t>
            </a:r>
            <a:r>
              <a:rPr lang="en-US" dirty="0" smtClean="0"/>
              <a:t> on Android.</a:t>
            </a:r>
          </a:p>
          <a:p>
            <a:r>
              <a:rPr lang="en-US" dirty="0" smtClean="0"/>
              <a:t>On 2019, Google announced that the </a:t>
            </a:r>
            <a:r>
              <a:rPr lang="en-US" dirty="0" err="1" smtClean="0"/>
              <a:t>Kotlin</a:t>
            </a:r>
            <a:r>
              <a:rPr lang="en-US" dirty="0" smtClean="0"/>
              <a:t> programming language is now its preferred language for Android app developers.</a:t>
            </a:r>
            <a:endParaRPr lang="en-US" dirty="0"/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09550"/>
            <a:ext cx="1589926" cy="639273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pc="-20" dirty="0" smtClean="0">
                <a:solidFill>
                  <a:srgbClr val="000000"/>
                </a:solidFill>
              </a:rPr>
              <a:t>Logo</a:t>
            </a:r>
            <a:endParaRPr lang="en-US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11" y="1988957"/>
            <a:ext cx="1295292" cy="116558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93142" y="1988957"/>
            <a:ext cx="1350267" cy="11655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88837" y="1924097"/>
            <a:ext cx="1295297" cy="129529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807173" y="2546745"/>
            <a:ext cx="409575" cy="82550"/>
            <a:chOff x="1807171" y="2546744"/>
            <a:chExt cx="409575" cy="82550"/>
          </a:xfrm>
        </p:grpSpPr>
        <p:sp>
          <p:nvSpPr>
            <p:cNvPr id="7" name="object 7"/>
            <p:cNvSpPr/>
            <p:nvPr/>
          </p:nvSpPr>
          <p:spPr>
            <a:xfrm>
              <a:off x="1807171" y="2587744"/>
              <a:ext cx="313690" cy="0"/>
            </a:xfrm>
            <a:custGeom>
              <a:avLst/>
              <a:gdLst/>
              <a:ahLst/>
              <a:cxnLst/>
              <a:rect l="l" t="t" r="r" b="b"/>
              <a:pathLst>
                <a:path w="313689">
                  <a:moveTo>
                    <a:pt x="0" y="0"/>
                  </a:moveTo>
                  <a:lnTo>
                    <a:pt x="313499" y="0"/>
                  </a:lnTo>
                </a:path>
              </a:pathLst>
            </a:custGeom>
            <a:ln w="19049">
              <a:solidFill>
                <a:srgbClr val="6454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11145" y="2546744"/>
              <a:ext cx="105499" cy="8199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64472" y="1912747"/>
            <a:ext cx="1727068" cy="1295297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284018" y="2546745"/>
            <a:ext cx="409575" cy="82550"/>
            <a:chOff x="4284016" y="2546744"/>
            <a:chExt cx="409575" cy="82550"/>
          </a:xfrm>
        </p:grpSpPr>
        <p:sp>
          <p:nvSpPr>
            <p:cNvPr id="11" name="object 11"/>
            <p:cNvSpPr/>
            <p:nvPr/>
          </p:nvSpPr>
          <p:spPr>
            <a:xfrm>
              <a:off x="4284016" y="2587744"/>
              <a:ext cx="313690" cy="0"/>
            </a:xfrm>
            <a:custGeom>
              <a:avLst/>
              <a:gdLst/>
              <a:ahLst/>
              <a:cxnLst/>
              <a:rect l="l" t="t" r="r" b="b"/>
              <a:pathLst>
                <a:path w="313689">
                  <a:moveTo>
                    <a:pt x="0" y="0"/>
                  </a:moveTo>
                  <a:lnTo>
                    <a:pt x="313499" y="0"/>
                  </a:lnTo>
                </a:path>
              </a:pathLst>
            </a:custGeom>
            <a:ln w="19049">
              <a:solidFill>
                <a:srgbClr val="6454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87990" y="2546744"/>
              <a:ext cx="105499" cy="8199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652213" y="2546745"/>
            <a:ext cx="409575" cy="82550"/>
            <a:chOff x="6652211" y="2546744"/>
            <a:chExt cx="409575" cy="82550"/>
          </a:xfrm>
        </p:grpSpPr>
        <p:sp>
          <p:nvSpPr>
            <p:cNvPr id="14" name="object 14"/>
            <p:cNvSpPr/>
            <p:nvPr/>
          </p:nvSpPr>
          <p:spPr>
            <a:xfrm>
              <a:off x="6652211" y="2587744"/>
              <a:ext cx="313690" cy="0"/>
            </a:xfrm>
            <a:custGeom>
              <a:avLst/>
              <a:gdLst/>
              <a:ahLst/>
              <a:cxnLst/>
              <a:rect l="l" t="t" r="r" b="b"/>
              <a:pathLst>
                <a:path w="313690">
                  <a:moveTo>
                    <a:pt x="0" y="0"/>
                  </a:moveTo>
                  <a:lnTo>
                    <a:pt x="313499" y="0"/>
                  </a:lnTo>
                </a:path>
              </a:pathLst>
            </a:custGeom>
            <a:ln w="19049">
              <a:solidFill>
                <a:srgbClr val="6454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56186" y="2546744"/>
              <a:ext cx="105524" cy="81999"/>
            </a:xfrm>
            <a:prstGeom prst="rect">
              <a:avLst/>
            </a:prstGeom>
          </p:spPr>
        </p:pic>
      </p:grpSp>
      <p:pic>
        <p:nvPicPr>
          <p:cNvPr id="16" name="object 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8600" y="209550"/>
            <a:ext cx="1589926" cy="639273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300" dirty="0" smtClean="0">
                <a:solidFill>
                  <a:schemeClr val="tx1"/>
                </a:solidFill>
              </a:rPr>
              <a:t>Software installation on windows</a:t>
            </a:r>
            <a:endParaRPr lang="en-US" sz="33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Java JDK(For </a:t>
            </a:r>
            <a:r>
              <a:rPr lang="en-US" sz="2000" dirty="0" err="1" smtClean="0"/>
              <a:t>Kotlin</a:t>
            </a:r>
            <a:r>
              <a:rPr lang="en-US" sz="2000" dirty="0" smtClean="0"/>
              <a:t>).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1400" dirty="0" smtClean="0">
                <a:solidFill>
                  <a:srgbClr val="33CCFF"/>
                </a:solidFill>
                <a:hlinkClick r:id="rId2"/>
              </a:rPr>
              <a:t>https://download.oracle.com/java/22/latest/jdk-22_windows-x64_bin.exe</a:t>
            </a:r>
            <a:r>
              <a:rPr lang="en-US" sz="1400" dirty="0" smtClean="0">
                <a:solidFill>
                  <a:srgbClr val="33CCFF"/>
                </a:solidFill>
              </a:rPr>
              <a:t> (</a:t>
            </a:r>
            <a:r>
              <a:rPr lang="en-US" sz="1400" dirty="0" smtClean="0">
                <a:solidFill>
                  <a:srgbClr val="33CCFF"/>
                </a:solidFill>
                <a:hlinkClick r:id="rId3"/>
              </a:rPr>
              <a:t>sha256</a:t>
            </a:r>
            <a:r>
              <a:rPr lang="en-US" sz="1400" dirty="0" smtClean="0">
                <a:solidFill>
                  <a:srgbClr val="33CCFF"/>
                </a:solidFill>
              </a:rPr>
              <a:t>)</a:t>
            </a:r>
            <a:endParaRPr lang="en-US" sz="2000" dirty="0" smtClean="0">
              <a:solidFill>
                <a:srgbClr val="33CCFF"/>
              </a:solidFill>
            </a:endParaRPr>
          </a:p>
          <a:p>
            <a:r>
              <a:rPr lang="en-US" sz="2000" dirty="0" smtClean="0"/>
              <a:t>Installation </a:t>
            </a:r>
            <a:r>
              <a:rPr lang="en-US" sz="2000" dirty="0" err="1" smtClean="0"/>
              <a:t>intellij</a:t>
            </a:r>
            <a:r>
              <a:rPr lang="en-US" sz="2000" dirty="0" smtClean="0"/>
              <a:t> IDEA.</a:t>
            </a:r>
          </a:p>
          <a:p>
            <a:pPr>
              <a:buNone/>
            </a:pPr>
            <a:r>
              <a:rPr lang="en-US" sz="2000" dirty="0" smtClean="0"/>
              <a:t>		 </a:t>
            </a:r>
            <a:r>
              <a:rPr lang="en-US" sz="1400" dirty="0" smtClean="0">
                <a:solidFill>
                  <a:srgbClr val="33CCFF"/>
                </a:solidFill>
              </a:rPr>
              <a:t>https://www.jetbrains.com/idea/download/?section=windows.</a:t>
            </a:r>
            <a:endParaRPr lang="en-US" sz="2000" dirty="0" smtClean="0">
              <a:solidFill>
                <a:srgbClr val="33CCFF"/>
              </a:solidFill>
            </a:endParaRPr>
          </a:p>
        </p:txBody>
      </p:sp>
      <p:pic>
        <p:nvPicPr>
          <p:cNvPr id="4" name="object 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600" y="209550"/>
            <a:ext cx="1589926" cy="639273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53118"/>
            <a:ext cx="8229600" cy="562974"/>
          </a:xfrm>
          <a:prstGeom prst="rect">
            <a:avLst/>
          </a:prstGeom>
        </p:spPr>
        <p:txBody>
          <a:bodyPr vert="horz" wrap="square" lIns="0" tIns="546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105" dirty="0">
                <a:solidFill>
                  <a:srgbClr val="000000"/>
                </a:solidFill>
              </a:rPr>
              <a:t>Hello,</a:t>
            </a:r>
            <a:r>
              <a:rPr sz="3300" spc="-200" dirty="0">
                <a:solidFill>
                  <a:srgbClr val="000000"/>
                </a:solidFill>
              </a:rPr>
              <a:t> </a:t>
            </a:r>
            <a:r>
              <a:rPr sz="3300" spc="-105" dirty="0">
                <a:solidFill>
                  <a:srgbClr val="000000"/>
                </a:solidFill>
              </a:rPr>
              <a:t>world!</a:t>
            </a:r>
            <a:endParaRPr sz="3300" dirty="0"/>
          </a:p>
        </p:txBody>
      </p:sp>
      <p:sp>
        <p:nvSpPr>
          <p:cNvPr id="3" name="object 3"/>
          <p:cNvSpPr txBox="1"/>
          <p:nvPr/>
        </p:nvSpPr>
        <p:spPr>
          <a:xfrm>
            <a:off x="279909" y="1383408"/>
            <a:ext cx="4901691" cy="30171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3F50B5"/>
                </a:solidFill>
                <a:latin typeface="Courier New"/>
                <a:cs typeface="Courier New"/>
              </a:rPr>
              <a:t>fun</a:t>
            </a:r>
            <a:r>
              <a:rPr sz="1600" spc="-6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6464F"/>
                </a:solidFill>
                <a:latin typeface="Courier New"/>
                <a:cs typeface="Courier New"/>
              </a:rPr>
              <a:t>main(args:</a:t>
            </a:r>
            <a:r>
              <a:rPr sz="1600" spc="-6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6464F"/>
                </a:solidFill>
                <a:latin typeface="Courier New"/>
                <a:cs typeface="Courier New"/>
              </a:rPr>
              <a:t>Array&lt;String&gt;)</a:t>
            </a:r>
            <a:r>
              <a:rPr sz="1600" spc="-6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36464F"/>
                </a:solidFill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795"/>
              </a:spcBef>
            </a:pPr>
            <a:r>
              <a:rPr sz="1600" dirty="0">
                <a:solidFill>
                  <a:srgbClr val="36464F"/>
                </a:solidFill>
                <a:latin typeface="Courier New"/>
                <a:cs typeface="Courier New"/>
              </a:rPr>
              <a:t>println(</a:t>
            </a:r>
            <a:r>
              <a:rPr sz="1600" dirty="0">
                <a:solidFill>
                  <a:srgbClr val="388E3B"/>
                </a:solidFill>
                <a:latin typeface="Courier New"/>
                <a:cs typeface="Courier New"/>
              </a:rPr>
              <a:t>"Hello,</a:t>
            </a:r>
            <a:r>
              <a:rPr sz="1600" spc="-110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388E3B"/>
                </a:solidFill>
                <a:latin typeface="Courier New"/>
                <a:cs typeface="Courier New"/>
              </a:rPr>
              <a:t>world!"</a:t>
            </a:r>
            <a:r>
              <a:rPr sz="1600" spc="-10" dirty="0">
                <a:solidFill>
                  <a:srgbClr val="36464F"/>
                </a:solidFill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spc="-50" dirty="0" smtClean="0">
                <a:solidFill>
                  <a:srgbClr val="36464F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3F50B5"/>
                </a:solidFill>
                <a:latin typeface="Courier New"/>
                <a:cs typeface="Courier New"/>
              </a:rPr>
              <a:t>fun</a:t>
            </a:r>
            <a:r>
              <a:rPr sz="1600" spc="-35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6464F"/>
                </a:solidFill>
                <a:latin typeface="Courier New"/>
                <a:cs typeface="Courier New"/>
              </a:rPr>
              <a:t>main()</a:t>
            </a:r>
            <a:r>
              <a:rPr sz="1600" spc="-35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36464F"/>
                </a:solidFill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795"/>
              </a:spcBef>
            </a:pPr>
            <a:r>
              <a:rPr sz="1600" dirty="0">
                <a:solidFill>
                  <a:srgbClr val="36464F"/>
                </a:solidFill>
                <a:latin typeface="Courier New"/>
                <a:cs typeface="Courier New"/>
              </a:rPr>
              <a:t>println(</a:t>
            </a:r>
            <a:r>
              <a:rPr sz="1600" dirty="0">
                <a:solidFill>
                  <a:srgbClr val="388E3B"/>
                </a:solidFill>
                <a:latin typeface="Courier New"/>
                <a:cs typeface="Courier New"/>
              </a:rPr>
              <a:t>"Hello,</a:t>
            </a:r>
            <a:r>
              <a:rPr sz="1600" spc="-110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388E3B"/>
                </a:solidFill>
                <a:latin typeface="Courier New"/>
                <a:cs typeface="Courier New"/>
              </a:rPr>
              <a:t>world!"</a:t>
            </a:r>
            <a:r>
              <a:rPr sz="1600" spc="-10" dirty="0">
                <a:solidFill>
                  <a:srgbClr val="36464F"/>
                </a:solidFill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spc="-50" dirty="0" smtClean="0">
                <a:solidFill>
                  <a:srgbClr val="36464F"/>
                </a:solidFill>
                <a:latin typeface="Courier New"/>
                <a:cs typeface="Courier New"/>
              </a:rPr>
              <a:t>}</a:t>
            </a: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3F50B5"/>
                </a:solidFill>
                <a:latin typeface="Courier New"/>
                <a:cs typeface="Courier New"/>
              </a:rPr>
              <a:t>fun</a:t>
            </a:r>
            <a:r>
              <a:rPr sz="1600" spc="-50" dirty="0">
                <a:solidFill>
                  <a:srgbClr val="3F50B5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6464F"/>
                </a:solidFill>
                <a:latin typeface="Courier New"/>
                <a:cs typeface="Courier New"/>
              </a:rPr>
              <a:t>main()</a:t>
            </a:r>
            <a:r>
              <a:rPr sz="1600" spc="-5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6464F"/>
                </a:solidFill>
                <a:latin typeface="Courier New"/>
                <a:cs typeface="Courier New"/>
              </a:rPr>
              <a:t>=</a:t>
            </a:r>
            <a:r>
              <a:rPr sz="1600" spc="-50" dirty="0">
                <a:solidFill>
                  <a:srgbClr val="36464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36464F"/>
                </a:solidFill>
                <a:latin typeface="Courier New"/>
                <a:cs typeface="Courier New"/>
              </a:rPr>
              <a:t>println(</a:t>
            </a:r>
            <a:r>
              <a:rPr sz="1600" dirty="0">
                <a:solidFill>
                  <a:srgbClr val="388E3B"/>
                </a:solidFill>
                <a:latin typeface="Courier New"/>
                <a:cs typeface="Courier New"/>
              </a:rPr>
              <a:t>"Hello,</a:t>
            </a:r>
            <a:r>
              <a:rPr sz="1600" spc="-50" dirty="0">
                <a:solidFill>
                  <a:srgbClr val="388E3B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388E3B"/>
                </a:solidFill>
                <a:latin typeface="Courier New"/>
                <a:cs typeface="Courier New"/>
              </a:rPr>
              <a:t>world!"</a:t>
            </a:r>
            <a:r>
              <a:rPr sz="1600" spc="-10" dirty="0">
                <a:solidFill>
                  <a:srgbClr val="36464F"/>
                </a:solidFill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318C"/>
                </a:solidFill>
                <a:latin typeface="Noto Sans"/>
                <a:cs typeface="Noto Sans"/>
              </a:rPr>
              <a:t>Where</a:t>
            </a:r>
            <a:r>
              <a:rPr sz="2000" b="1" spc="-25" dirty="0">
                <a:solidFill>
                  <a:srgbClr val="FF318C"/>
                </a:solidFill>
                <a:latin typeface="Noto Sans"/>
                <a:cs typeface="Noto Sans"/>
              </a:rPr>
              <a:t> </a:t>
            </a:r>
            <a:r>
              <a:rPr sz="2000" b="1" dirty="0">
                <a:solidFill>
                  <a:srgbClr val="FF318C"/>
                </a:solidFill>
                <a:latin typeface="Noto Sans"/>
                <a:cs typeface="Noto Sans"/>
              </a:rPr>
              <a:t>is</a:t>
            </a:r>
            <a:r>
              <a:rPr sz="2000" b="1" spc="-25" dirty="0">
                <a:solidFill>
                  <a:srgbClr val="FF318C"/>
                </a:solidFill>
                <a:latin typeface="Noto Sans"/>
                <a:cs typeface="Noto Sans"/>
              </a:rPr>
              <a:t> </a:t>
            </a:r>
            <a:r>
              <a:rPr sz="2000" b="1" spc="-10" dirty="0">
                <a:solidFill>
                  <a:srgbClr val="FF318C"/>
                </a:solidFill>
                <a:latin typeface="Noto Sans"/>
                <a:cs typeface="Noto Sans"/>
              </a:rPr>
              <a:t>“;”???</a:t>
            </a:r>
            <a:endParaRPr sz="1400" dirty="0">
              <a:latin typeface="Noto Sans"/>
              <a:cs typeface="Noto Sans"/>
            </a:endParaRPr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09550"/>
            <a:ext cx="1589926" cy="639273"/>
          </a:xfrm>
          <a:prstGeom prst="rect">
            <a:avLst/>
          </a:prstGeom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795</TotalTime>
  <Words>1024</Words>
  <Application>Microsoft Office PowerPoint</Application>
  <PresentationFormat>On-screen Show (16:9)</PresentationFormat>
  <Paragraphs>246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Civic</vt:lpstr>
      <vt:lpstr>Kotlin</vt:lpstr>
      <vt:lpstr>Why  Kotlin ?</vt:lpstr>
      <vt:lpstr>Why Kotlin</vt:lpstr>
      <vt:lpstr>Benefits of Kotlin</vt:lpstr>
      <vt:lpstr>The history of Kotlin</vt:lpstr>
      <vt:lpstr>The history of Kotlin</vt:lpstr>
      <vt:lpstr>Logo</vt:lpstr>
      <vt:lpstr>Software installation on windows</vt:lpstr>
      <vt:lpstr>Hello, world!</vt:lpstr>
      <vt:lpstr>The basics</vt:lpstr>
      <vt:lpstr>Variables</vt:lpstr>
      <vt:lpstr>Variables</vt:lpstr>
      <vt:lpstr>Functions</vt:lpstr>
      <vt:lpstr>If expression</vt:lpstr>
      <vt:lpstr>When expression</vt:lpstr>
      <vt:lpstr>When statement</vt:lpstr>
      <vt:lpstr>&amp;&amp; vs and</vt:lpstr>
      <vt:lpstr>Loops</vt:lpstr>
      <vt:lpstr>Loops</vt:lpstr>
      <vt:lpstr>Loops</vt:lpstr>
      <vt:lpstr>Ranges</vt:lpstr>
      <vt:lpstr>Null safety</vt:lpstr>
      <vt:lpstr>Elvis operator :</vt:lpstr>
      <vt:lpstr>Safe Calls</vt:lpstr>
      <vt:lpstr>Unsafe Calls</vt:lpstr>
      <vt:lpstr>TODO</vt:lpstr>
      <vt:lpstr> String templates and the string builder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Kotlin</dc:title>
  <cp:lastModifiedBy>VIHAAN</cp:lastModifiedBy>
  <cp:revision>74</cp:revision>
  <dcterms:created xsi:type="dcterms:W3CDTF">2024-08-16T05:41:27Z</dcterms:created>
  <dcterms:modified xsi:type="dcterms:W3CDTF">2024-09-03T05:29:35Z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2024-08-16T00:00:00Z</vt:filetime>
  </property>
  <property fmtid="{D5CDD505-2E9C-101B-9397-08002B2CF9AE}" pid="3" name="Creator">
    <vt:lpwstr>PDFium</vt:lpwstr>
  </property>
  <property fmtid="{D5CDD505-2E9C-101B-9397-08002B2CF9AE}" pid="4" name="LastSaved">
    <vt:filetime>2024-08-16T00:00:00Z</vt:filetime>
  </property>
  <property fmtid="{D5CDD505-2E9C-101B-9397-08002B2CF9AE}" pid="5" name="Producer">
    <vt:lpwstr>3-Heights(TM) PDF Security Shell 4.8.25.2 (http://www.pdf-tools.com)</vt:lpwstr>
  </property>
</Properties>
</file>