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2" r:id="rId2"/>
  </p:sldMasterIdLst>
  <p:sldIdLst>
    <p:sldId id="256" r:id="rId3"/>
    <p:sldId id="291" r:id="rId4"/>
    <p:sldId id="327" r:id="rId5"/>
    <p:sldId id="326" r:id="rId6"/>
    <p:sldId id="328" r:id="rId7"/>
    <p:sldId id="257" r:id="rId8"/>
    <p:sldId id="258" r:id="rId9"/>
    <p:sldId id="292" r:id="rId10"/>
    <p:sldId id="259" r:id="rId11"/>
    <p:sldId id="260" r:id="rId12"/>
    <p:sldId id="261" r:id="rId13"/>
    <p:sldId id="262" r:id="rId14"/>
    <p:sldId id="264" r:id="rId15"/>
    <p:sldId id="280" r:id="rId16"/>
    <p:sldId id="293" r:id="rId17"/>
    <p:sldId id="294" r:id="rId18"/>
    <p:sldId id="281" r:id="rId19"/>
    <p:sldId id="283" r:id="rId20"/>
    <p:sldId id="295" r:id="rId21"/>
    <p:sldId id="301" r:id="rId22"/>
    <p:sldId id="265" r:id="rId23"/>
    <p:sldId id="302" r:id="rId24"/>
    <p:sldId id="275" r:id="rId25"/>
    <p:sldId id="303" r:id="rId26"/>
    <p:sldId id="304" r:id="rId27"/>
    <p:sldId id="296" r:id="rId28"/>
    <p:sldId id="305" r:id="rId29"/>
    <p:sldId id="286" r:id="rId30"/>
    <p:sldId id="297" r:id="rId31"/>
    <p:sldId id="298" r:id="rId32"/>
    <p:sldId id="299" r:id="rId33"/>
    <p:sldId id="300" r:id="rId34"/>
    <p:sldId id="272" r:id="rId35"/>
    <p:sldId id="307" r:id="rId36"/>
    <p:sldId id="306" r:id="rId37"/>
    <p:sldId id="310" r:id="rId38"/>
    <p:sldId id="273" r:id="rId39"/>
    <p:sldId id="315" r:id="rId40"/>
    <p:sldId id="325" r:id="rId41"/>
    <p:sldId id="277" r:id="rId42"/>
    <p:sldId id="314" r:id="rId43"/>
    <p:sldId id="316" r:id="rId44"/>
    <p:sldId id="308" r:id="rId45"/>
    <p:sldId id="309" r:id="rId46"/>
    <p:sldId id="311"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12" r:id="rId60"/>
    <p:sldId id="313" r:id="rId61"/>
    <p:sldId id="270" r:id="rId62"/>
    <p:sldId id="322" r:id="rId63"/>
    <p:sldId id="271" r:id="rId64"/>
    <p:sldId id="323" r:id="rId65"/>
    <p:sldId id="317" r:id="rId66"/>
    <p:sldId id="324" r:id="rId67"/>
    <p:sldId id="274" r:id="rId68"/>
    <p:sldId id="278" r:id="rId69"/>
    <p:sldId id="287" r:id="rId70"/>
    <p:sldId id="318" r:id="rId71"/>
    <p:sldId id="319" r:id="rId72"/>
    <p:sldId id="282" r:id="rId73"/>
    <p:sldId id="320" r:id="rId74"/>
    <p:sldId id="321" r:id="rId7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49"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132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Content Placeholder"/>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buNone/>
              <a:defRPr sz="3000"/>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101600" indent="0">
              <a:buNone/>
              <a:defRPr sz="2200"/>
            </a:lvl1pPr>
          </a:lstStyle>
          <a:p>
            <a:pPr lvl="0"/>
            <a:r>
              <a:rPr lang="en-US" dirty="0"/>
              <a:t>Chapter name</a:t>
            </a: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41395625-9429-4342-ABE0-722FEDAE1961}" type="slidenum">
              <a:rPr lang="en-US" smtClean="0"/>
              <a:pPr/>
              <a:t>‹#›</a:t>
            </a:fld>
            <a:endParaRPr lang="en-US"/>
          </a:p>
        </p:txBody>
      </p:sp>
    </p:spTree>
    <p:extLst>
      <p:ext uri="{BB962C8B-B14F-4D97-AF65-F5344CB8AC3E}">
        <p14:creationId xmlns:p14="http://schemas.microsoft.com/office/powerpoint/2010/main" val="1025270538"/>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57201" y="1552575"/>
            <a:ext cx="2595603" cy="4438650"/>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3274199" y="1552575"/>
            <a:ext cx="2595602" cy="4438650"/>
          </a:xfrm>
        </p:spPr>
        <p:txBody>
          <a:bodyPr/>
          <a:lstStyle>
            <a:lvl1pPr>
              <a:defRPr/>
            </a:lvl1p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6091197" y="1552575"/>
            <a:ext cx="2595603" cy="4438650"/>
          </a:xfrm>
        </p:spPr>
        <p:txBody>
          <a:bodyPr/>
          <a:lstStyle/>
          <a:p>
            <a:pPr lvl="0"/>
            <a:r>
              <a:rPr lang="en-US" dirty="0"/>
              <a:t>Click to add text</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7943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188595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2572593" y="1552575"/>
            <a:ext cx="1885950" cy="4438650"/>
          </a:xfrm>
        </p:spPr>
        <p:txBody>
          <a:body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4687986" y="1552575"/>
            <a:ext cx="1885950" cy="4438650"/>
          </a:xfrm>
        </p:spPr>
        <p:txBody>
          <a:bodyPr/>
          <a:lstStyle/>
          <a:p>
            <a:pPr lvl="0"/>
            <a:r>
              <a:rPr lang="en-US" dirty="0"/>
              <a:t>Click to add text</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6803378" y="1552575"/>
            <a:ext cx="1885950" cy="4438650"/>
          </a:xfrm>
        </p:spPr>
        <p:txBody>
          <a:bodyPr/>
          <a:lstStyle/>
          <a:p>
            <a:pPr marL="256032" marR="0" lvl="0" indent="-154432"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dirty="0"/>
              <a:t>Click to add text</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108692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r>
              <a:rPr lang="en-US"/>
              <a:t>Click icon to add picture</a:t>
            </a:r>
            <a:endParaRPr lang="en-US" dirty="0"/>
          </a:p>
        </p:txBody>
      </p:sp>
      <p:sp>
        <p:nvSpPr>
          <p:cNvPr id="55" name="Content Placeholder"/>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83726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481138"/>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hasCustomPrompt="1"/>
          </p:nvPr>
        </p:nvSpPr>
        <p:spPr>
          <a:xfrm>
            <a:off x="5048250" y="1481138"/>
            <a:ext cx="3638550" cy="3754437"/>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343525"/>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a:xfrm>
            <a:off x="6335712" y="113071"/>
            <a:ext cx="2133599" cy="182879"/>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a:xfrm>
            <a:off x="8469311" y="113071"/>
            <a:ext cx="551783" cy="182879"/>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20505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a:xfrm>
            <a:off x="6335712" y="113071"/>
            <a:ext cx="21335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a:xfrm>
            <a:off x="8469311" y="113071"/>
            <a:ext cx="551783" cy="182879"/>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087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a:t>Click to edit Master title style</a:t>
            </a:r>
            <a:endParaRPr lang="en-US" dirty="0"/>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a:xfrm>
            <a:off x="6335712" y="113071"/>
            <a:ext cx="21335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a:xfrm>
            <a:off x="8469311" y="113071"/>
            <a:ext cx="551783" cy="182879"/>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26636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184878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970F33-73A3-4931-845D-B4E295AEC455}"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FAE9C-1646-4ABD-868A-4AEA2D05220A}" type="slidenum">
              <a:rPr lang="en-US" smtClean="0"/>
              <a:t>‹#›</a:t>
            </a:fld>
            <a:endParaRPr lang="en-US"/>
          </a:p>
        </p:txBody>
      </p:sp>
    </p:spTree>
    <p:extLst>
      <p:ext uri="{BB962C8B-B14F-4D97-AF65-F5344CB8AC3E}">
        <p14:creationId xmlns:p14="http://schemas.microsoft.com/office/powerpoint/2010/main" val="2429801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970F33-73A3-4931-845D-B4E295AEC455}"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FAE9C-1646-4ABD-868A-4AEA2D05220A}" type="slidenum">
              <a:rPr lang="en-US" smtClean="0"/>
              <a:t>‹#›</a:t>
            </a:fld>
            <a:endParaRPr lang="en-US"/>
          </a:p>
        </p:txBody>
      </p:sp>
    </p:spTree>
    <p:extLst>
      <p:ext uri="{BB962C8B-B14F-4D97-AF65-F5344CB8AC3E}">
        <p14:creationId xmlns:p14="http://schemas.microsoft.com/office/powerpoint/2010/main" val="317080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a:t>Click to edit Master subtitle style</a:t>
            </a:r>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41395625-9429-4342-ABE0-722FEDAE1961}" type="slidenum">
              <a:rPr lang="en-US" smtClean="0"/>
              <a:pPr/>
              <a:t>‹#›</a:t>
            </a:fld>
            <a:endParaRPr lang="en-US"/>
          </a:p>
        </p:txBody>
      </p:sp>
    </p:spTree>
    <p:extLst>
      <p:ext uri="{BB962C8B-B14F-4D97-AF65-F5344CB8AC3E}">
        <p14:creationId xmlns:p14="http://schemas.microsoft.com/office/powerpoint/2010/main" val="159293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35564E-0670-42C2-AD1E-211DA1CC8FD0}"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5625-9429-4342-ABE0-722FEDAE1961}" type="slidenum">
              <a:rPr lang="en-US" smtClean="0"/>
              <a:pPr/>
              <a:t>‹#›</a:t>
            </a:fld>
            <a:endParaRPr lang="en-US"/>
          </a:p>
        </p:txBody>
      </p:sp>
    </p:spTree>
    <p:extLst>
      <p:ext uri="{BB962C8B-B14F-4D97-AF65-F5344CB8AC3E}">
        <p14:creationId xmlns:p14="http://schemas.microsoft.com/office/powerpoint/2010/main" val="98917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C35564E-0670-42C2-AD1E-211DA1CC8FD0}"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95625-9429-4342-ABE0-722FEDAE1961}" type="slidenum">
              <a:rPr lang="en-US" smtClean="0"/>
              <a:pPr/>
              <a:t>‹#›</a:t>
            </a:fld>
            <a:endParaRPr lang="en-US"/>
          </a:p>
        </p:txBody>
      </p:sp>
    </p:spTree>
    <p:extLst>
      <p:ext uri="{BB962C8B-B14F-4D97-AF65-F5344CB8AC3E}">
        <p14:creationId xmlns:p14="http://schemas.microsoft.com/office/powerpoint/2010/main" val="93542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9C35564E-0670-42C2-AD1E-211DA1CC8FD0}" type="datetimeFigureOut">
              <a:rPr lang="en-US" smtClean="0"/>
              <a:pPr/>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395625-9429-4342-ABE0-722FEDAE1961}" type="slidenum">
              <a:rPr lang="en-US" smtClean="0"/>
              <a:pPr/>
              <a:t>‹#›</a:t>
            </a:fld>
            <a:endParaRPr lang="en-US"/>
          </a:p>
        </p:txBody>
      </p:sp>
    </p:spTree>
    <p:extLst>
      <p:ext uri="{BB962C8B-B14F-4D97-AF65-F5344CB8AC3E}">
        <p14:creationId xmlns:p14="http://schemas.microsoft.com/office/powerpoint/2010/main" val="5511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470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484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a:t>Click to edit Master text styles</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92050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p>
            <a:pPr lvl="0"/>
            <a:r>
              <a:rPr lang="en-US"/>
              <a:t>Click to edit Master text styles</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p>
            <a:pPr lvl="0"/>
            <a:r>
              <a:rPr lang="en-US"/>
              <a:t>Click to edit Master text styles</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23474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399197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694830" y="1552575"/>
            <a:ext cx="3991970" cy="4438650"/>
          </a:xfrm>
        </p:spPr>
        <p:txBody>
          <a:bodyPr/>
          <a:lstStyle/>
          <a:p>
            <a:pPr lvl="0"/>
            <a:r>
              <a:rPr lang="en-US" dirty="0"/>
              <a:t>Click to add text</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162348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1.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41395625-9429-4342-ABE0-722FEDAE1961}" type="slidenum">
              <a:rPr lang="en-US" smtClean="0"/>
              <a:pPr/>
              <a:t>‹#›</a:t>
            </a:fld>
            <a:endParaRPr lang="en-US"/>
          </a:p>
        </p:txBody>
      </p:sp>
      <p:sp>
        <p:nvSpPr>
          <p:cNvPr id="9" name="TextBox 8">
            <a:extLst>
              <a:ext uri="{FF2B5EF4-FFF2-40B4-BE49-F238E27FC236}">
                <a16:creationId xmlns:a16="http://schemas.microsoft.com/office/drawing/2014/main" id="{898403F3-1A1C-4086-9B8B-3CC54035999C}"/>
              </a:ext>
            </a:extLst>
          </p:cNvPr>
          <p:cNvSpPr txBox="1"/>
          <p:nvPr/>
        </p:nvSpPr>
        <p:spPr>
          <a:xfrm flipH="1">
            <a:off x="6204856" y="6313176"/>
            <a:ext cx="2481942" cy="307777"/>
          </a:xfrm>
          <a:prstGeom prst="rect">
            <a:avLst/>
          </a:prstGeom>
          <a:noFill/>
        </p:spPr>
        <p:txBody>
          <a:bodyPr wrap="square" rtlCol="0">
            <a:spAutoFit/>
          </a:bodyPr>
          <a:lstStyle/>
          <a:p>
            <a:pPr algn="r"/>
            <a:r>
              <a:rPr lang="en-US" b="1" dirty="0" err="1">
                <a:solidFill>
                  <a:schemeClr val="accent1">
                    <a:lumMod val="60000"/>
                    <a:lumOff val="40000"/>
                  </a:schemeClr>
                </a:solidFill>
              </a:rPr>
              <a:t>Jayasri</a:t>
            </a:r>
            <a:endParaRPr lang="en-US" b="1"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2CB7AEAF-F11F-442F-B3DB-0DC8E1DDF69E}"/>
              </a:ext>
            </a:extLst>
          </p:cNvPr>
          <p:cNvPicPr>
            <a:picLocks noChangeAspect="1"/>
          </p:cNvPicPr>
          <p:nvPr/>
        </p:nvPicPr>
        <p:blipFill>
          <a:blip r:embed="rId7"/>
          <a:stretch>
            <a:fillRect/>
          </a:stretch>
        </p:blipFill>
        <p:spPr>
          <a:xfrm>
            <a:off x="463733" y="5949723"/>
            <a:ext cx="921340" cy="921340"/>
          </a:xfrm>
          <a:prstGeom prst="rect">
            <a:avLst/>
          </a:prstGeom>
        </p:spPr>
      </p:pic>
      <p:sp>
        <p:nvSpPr>
          <p:cNvPr id="12" name="TextBox 11">
            <a:extLst>
              <a:ext uri="{FF2B5EF4-FFF2-40B4-BE49-F238E27FC236}">
                <a16:creationId xmlns:a16="http://schemas.microsoft.com/office/drawing/2014/main" id="{0949580F-9F00-4F99-B6B1-26597E6562DF}"/>
              </a:ext>
            </a:extLst>
          </p:cNvPr>
          <p:cNvSpPr txBox="1"/>
          <p:nvPr/>
        </p:nvSpPr>
        <p:spPr>
          <a:xfrm flipH="1">
            <a:off x="1197415" y="6313176"/>
            <a:ext cx="3243955" cy="307777"/>
          </a:xfrm>
          <a:prstGeom prst="rect">
            <a:avLst/>
          </a:prstGeom>
          <a:noFill/>
        </p:spPr>
        <p:txBody>
          <a:bodyPr wrap="square" rtlCol="0">
            <a:spAutoFit/>
          </a:bodyPr>
          <a:lstStyle/>
          <a:p>
            <a:r>
              <a:rPr lang="en-US" b="1" dirty="0">
                <a:solidFill>
                  <a:schemeClr val="accent1">
                    <a:lumMod val="60000"/>
                    <a:lumOff val="40000"/>
                  </a:schemeClr>
                </a:solidFill>
              </a:rPr>
              <a:t>ACE ENGINEERING COLLEGE</a:t>
            </a:r>
          </a:p>
        </p:txBody>
      </p:sp>
    </p:spTree>
    <p:extLst>
      <p:ext uri="{BB962C8B-B14F-4D97-AF65-F5344CB8AC3E}">
        <p14:creationId xmlns:p14="http://schemas.microsoft.com/office/powerpoint/2010/main" val="3461030578"/>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7" name="TextBox 16">
            <a:extLst>
              <a:ext uri="{FF2B5EF4-FFF2-40B4-BE49-F238E27FC236}">
                <a16:creationId xmlns:a16="http://schemas.microsoft.com/office/drawing/2014/main" id="{27CC3BB5-1D86-46D5-AE48-71ABDA16B66D}"/>
              </a:ext>
            </a:extLst>
          </p:cNvPr>
          <p:cNvSpPr txBox="1"/>
          <p:nvPr/>
        </p:nvSpPr>
        <p:spPr>
          <a:xfrm flipH="1">
            <a:off x="6204856" y="6313176"/>
            <a:ext cx="2481942" cy="307777"/>
          </a:xfrm>
          <a:prstGeom prst="rect">
            <a:avLst/>
          </a:prstGeom>
          <a:noFill/>
        </p:spPr>
        <p:txBody>
          <a:bodyPr wrap="square" rtlCol="0">
            <a:spAutoFit/>
          </a:bodyPr>
          <a:lstStyle/>
          <a:p>
            <a:pPr algn="r"/>
            <a:r>
              <a:rPr lang="en-US" b="1" dirty="0" err="1">
                <a:solidFill>
                  <a:schemeClr val="accent1">
                    <a:lumMod val="60000"/>
                    <a:lumOff val="40000"/>
                  </a:schemeClr>
                </a:solidFill>
              </a:rPr>
              <a:t>Jayasri</a:t>
            </a:r>
            <a:endParaRPr lang="en-US" b="1" dirty="0">
              <a:solidFill>
                <a:schemeClr val="accent1">
                  <a:lumMod val="60000"/>
                  <a:lumOff val="40000"/>
                </a:schemeClr>
              </a:solidFill>
            </a:endParaRPr>
          </a:p>
        </p:txBody>
      </p:sp>
      <p:pic>
        <p:nvPicPr>
          <p:cNvPr id="18" name="Picture 17">
            <a:extLst>
              <a:ext uri="{FF2B5EF4-FFF2-40B4-BE49-F238E27FC236}">
                <a16:creationId xmlns:a16="http://schemas.microsoft.com/office/drawing/2014/main" id="{756D831A-AB11-4A8B-AC7C-3135AE31E270}"/>
              </a:ext>
            </a:extLst>
          </p:cNvPr>
          <p:cNvPicPr>
            <a:picLocks noChangeAspect="1"/>
          </p:cNvPicPr>
          <p:nvPr/>
        </p:nvPicPr>
        <p:blipFill>
          <a:blip r:embed="rId15"/>
          <a:stretch>
            <a:fillRect/>
          </a:stretch>
        </p:blipFill>
        <p:spPr>
          <a:xfrm>
            <a:off x="463733" y="5949723"/>
            <a:ext cx="921340" cy="921340"/>
          </a:xfrm>
          <a:prstGeom prst="rect">
            <a:avLst/>
          </a:prstGeom>
        </p:spPr>
      </p:pic>
      <p:sp>
        <p:nvSpPr>
          <p:cNvPr id="19" name="TextBox 18">
            <a:extLst>
              <a:ext uri="{FF2B5EF4-FFF2-40B4-BE49-F238E27FC236}">
                <a16:creationId xmlns:a16="http://schemas.microsoft.com/office/drawing/2014/main" id="{6FC6E57E-D093-4D52-8424-9F52C27ED41D}"/>
              </a:ext>
            </a:extLst>
          </p:cNvPr>
          <p:cNvSpPr txBox="1"/>
          <p:nvPr/>
        </p:nvSpPr>
        <p:spPr>
          <a:xfrm flipH="1">
            <a:off x="1197415" y="6313176"/>
            <a:ext cx="3243955" cy="307777"/>
          </a:xfrm>
          <a:prstGeom prst="rect">
            <a:avLst/>
          </a:prstGeom>
          <a:noFill/>
        </p:spPr>
        <p:txBody>
          <a:bodyPr wrap="square" rtlCol="0">
            <a:spAutoFit/>
          </a:bodyPr>
          <a:lstStyle/>
          <a:p>
            <a:r>
              <a:rPr lang="en-US" b="1" dirty="0">
                <a:solidFill>
                  <a:schemeClr val="accent1">
                    <a:lumMod val="60000"/>
                    <a:lumOff val="40000"/>
                  </a:schemeClr>
                </a:solidFill>
              </a:rPr>
              <a:t>ACE ENGINEERING COLLEGE</a:t>
            </a:r>
          </a:p>
        </p:txBody>
      </p:sp>
      <p:sp>
        <p:nvSpPr>
          <p:cNvPr id="20" name="TextBox 19">
            <a:extLst>
              <a:ext uri="{FF2B5EF4-FFF2-40B4-BE49-F238E27FC236}">
                <a16:creationId xmlns:a16="http://schemas.microsoft.com/office/drawing/2014/main" id="{65EFD184-3B21-4269-92E2-AA0C1D0CECA1}"/>
              </a:ext>
            </a:extLst>
          </p:cNvPr>
          <p:cNvSpPr txBox="1"/>
          <p:nvPr/>
        </p:nvSpPr>
        <p:spPr>
          <a:xfrm rot="5400000">
            <a:off x="6290315" y="3135086"/>
            <a:ext cx="5365571" cy="307777"/>
          </a:xfrm>
          <a:prstGeom prst="rect">
            <a:avLst/>
          </a:prstGeom>
          <a:noFill/>
        </p:spPr>
        <p:txBody>
          <a:bodyPr wrap="none" rtlCol="0">
            <a:spAutoFit/>
          </a:bodyPr>
          <a:lstStyle/>
          <a:p>
            <a:r>
              <a:rPr lang="en-US" b="1" dirty="0">
                <a:solidFill>
                  <a:schemeClr val="accent1">
                    <a:lumMod val="60000"/>
                    <a:lumOff val="40000"/>
                  </a:schemeClr>
                </a:solidFill>
              </a:rPr>
              <a:t>Kotlin PTP 5.203&amp;4 - Mobile Development (Android &amp; Hybrid)</a:t>
            </a:r>
          </a:p>
        </p:txBody>
      </p:sp>
      <p:sp>
        <p:nvSpPr>
          <p:cNvPr id="2" name="TextBox 1">
            <a:extLst>
              <a:ext uri="{FF2B5EF4-FFF2-40B4-BE49-F238E27FC236}">
                <a16:creationId xmlns:a16="http://schemas.microsoft.com/office/drawing/2014/main" id="{341856B6-7AA4-4EE6-8533-B06E980F891C}"/>
              </a:ext>
            </a:extLst>
          </p:cNvPr>
          <p:cNvSpPr txBox="1"/>
          <p:nvPr/>
        </p:nvSpPr>
        <p:spPr>
          <a:xfrm>
            <a:off x="8569235" y="45552"/>
            <a:ext cx="505502" cy="307777"/>
          </a:xfrm>
          <a:prstGeom prst="rect">
            <a:avLst/>
          </a:prstGeom>
          <a:noFill/>
        </p:spPr>
        <p:txBody>
          <a:bodyPr wrap="square" rtlCol="0">
            <a:spAutoFit/>
          </a:bodyPr>
          <a:lstStyle/>
          <a:p>
            <a:pPr algn="r"/>
            <a:fld id="{6C35DBDA-768B-41DA-92F1-86237CE345C5}" type="slidenum">
              <a:rPr lang="en-US" b="1" smtClean="0">
                <a:latin typeface="Book Antiqua" panose="02040602050305030304" pitchFamily="18" charset="0"/>
              </a:rPr>
              <a:pPr algn="r"/>
              <a:t>‹#›</a:t>
            </a:fld>
            <a:endParaRPr lang="en-US" b="1" dirty="0">
              <a:latin typeface="Book Antiqua" panose="02040602050305030304" pitchFamily="18" charset="0"/>
            </a:endParaRPr>
          </a:p>
        </p:txBody>
      </p:sp>
    </p:spTree>
    <p:extLst>
      <p:ext uri="{BB962C8B-B14F-4D97-AF65-F5344CB8AC3E}">
        <p14:creationId xmlns:p14="http://schemas.microsoft.com/office/powerpoint/2010/main" val="1579254369"/>
      </p:ext>
    </p:extLst>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3" Type="http://schemas.openxmlformats.org/officeDocument/2006/relationships/hyperlink" Target="https://kotlinlang.org/docs/reference/functions.html" TargetMode="External"/><Relationship Id="rId2" Type="http://schemas.openxmlformats.org/officeDocument/2006/relationships/hyperlink" Target="https://kotlinlang.org/docs/reference/classes.html#constructors" TargetMode="External"/><Relationship Id="rId1" Type="http://schemas.openxmlformats.org/officeDocument/2006/relationships/slideLayout" Target="../slideLayouts/slideLayout17.xml"/><Relationship Id="rId6" Type="http://schemas.openxmlformats.org/officeDocument/2006/relationships/hyperlink" Target="https://kotlinlang.org/docs/reference/object-declarations.html" TargetMode="External"/><Relationship Id="rId5" Type="http://schemas.openxmlformats.org/officeDocument/2006/relationships/hyperlink" Target="https://kotlinlang.org/docs/reference/nested-classes.html" TargetMode="External"/><Relationship Id="rId4" Type="http://schemas.openxmlformats.org/officeDocument/2006/relationships/hyperlink" Target="https://kotlinlang.org/docs/reference/propertie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a:solidFill>
                  <a:schemeClr val="bg1"/>
                </a:solidFill>
                <a:latin typeface="Century Gothic" pitchFamily="34" charset="0"/>
              </a:rPr>
              <a:t>KOTLIN </a:t>
            </a:r>
            <a:br>
              <a:rPr lang="en-US" b="1" dirty="0">
                <a:solidFill>
                  <a:schemeClr val="bg1"/>
                </a:solidFill>
                <a:latin typeface="Century Gothic" pitchFamily="34" charset="0"/>
              </a:rPr>
            </a:br>
            <a:r>
              <a:rPr lang="en-US" b="1" dirty="0">
                <a:solidFill>
                  <a:schemeClr val="bg1"/>
                </a:solidFill>
                <a:latin typeface="Century Gothic" pitchFamily="34" charset="0"/>
              </a:rPr>
              <a:t>BASIC CONCEPTS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322C08-3A0D-4E43-8EBC-DA950C1C34AF}"/>
              </a:ext>
            </a:extLst>
          </p:cNvPr>
          <p:cNvSpPr>
            <a:spLocks noGrp="1"/>
          </p:cNvSpPr>
          <p:nvPr>
            <p:ph type="title"/>
          </p:nvPr>
        </p:nvSpPr>
        <p:spPr/>
        <p:txBody>
          <a:bodyPr/>
          <a:lstStyle/>
          <a:p>
            <a:r>
              <a:rPr lang="en-US" dirty="0"/>
              <a:t>Contd..</a:t>
            </a:r>
          </a:p>
        </p:txBody>
      </p:sp>
      <p:sp>
        <p:nvSpPr>
          <p:cNvPr id="18" name="Content Placeholder 17">
            <a:extLst>
              <a:ext uri="{FF2B5EF4-FFF2-40B4-BE49-F238E27FC236}">
                <a16:creationId xmlns:a16="http://schemas.microsoft.com/office/drawing/2014/main" id="{153E0329-B8A9-4B55-8689-62782397487D}"/>
              </a:ext>
            </a:extLst>
          </p:cNvPr>
          <p:cNvSpPr>
            <a:spLocks noGrp="1"/>
          </p:cNvSpPr>
          <p:nvPr>
            <p:ph sz="quarter" idx="14"/>
          </p:nvPr>
        </p:nvSpPr>
        <p:spPr>
          <a:xfrm>
            <a:off x="533400" y="4114800"/>
            <a:ext cx="8229600" cy="2105025"/>
          </a:xfrm>
        </p:spPr>
        <p:txBody>
          <a:bodyPr/>
          <a:lstStyle/>
          <a:p>
            <a:pPr marL="101600" indent="0">
              <a:buNone/>
            </a:pPr>
            <a:r>
              <a:rPr lang="en-US" sz="2800" b="1" dirty="0">
                <a:latin typeface="Calibri" panose="020F0502020204030204" pitchFamily="34" charset="0"/>
                <a:cs typeface="Calibri" panose="020F0502020204030204" pitchFamily="34" charset="0"/>
              </a:rPr>
              <a:t>String templates</a:t>
            </a:r>
            <a:endParaRPr lang="en-US" sz="28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  Template expressions to access data stored in variables and other objects, and convert them into strings.</a:t>
            </a:r>
            <a:endParaRPr lang="en-US" sz="2800" dirty="0"/>
          </a:p>
        </p:txBody>
      </p:sp>
      <p:pic>
        <p:nvPicPr>
          <p:cNvPr id="5" name="Picture 4" descr="3.PNG"/>
          <p:cNvPicPr>
            <a:picLocks noChangeAspect="1"/>
          </p:cNvPicPr>
          <p:nvPr/>
        </p:nvPicPr>
        <p:blipFill>
          <a:blip r:embed="rId2"/>
          <a:stretch>
            <a:fillRect/>
          </a:stretch>
        </p:blipFill>
        <p:spPr>
          <a:xfrm>
            <a:off x="533400" y="1289016"/>
            <a:ext cx="8229599" cy="2802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fade">
                                      <p:cBhvr>
                                        <p:cTn id="17"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p>
        </p:txBody>
      </p:sp>
      <p:sp>
        <p:nvSpPr>
          <p:cNvPr id="3" name="TextBox 2"/>
          <p:cNvSpPr txBox="1"/>
          <p:nvPr/>
        </p:nvSpPr>
        <p:spPr>
          <a:xfrm>
            <a:off x="609600" y="1447800"/>
            <a:ext cx="7924800" cy="553998"/>
          </a:xfrm>
          <a:prstGeom prst="rect">
            <a:avLst/>
          </a:prstGeom>
          <a:noFill/>
        </p:spPr>
        <p:txBody>
          <a:bodyPr wrap="square" rtlCol="0">
            <a:spAutoFit/>
          </a:bodyPr>
          <a:lstStyle/>
          <a:p>
            <a:r>
              <a:rPr lang="en-US" sz="3000" dirty="0">
                <a:latin typeface="Calibri" panose="020F0502020204030204" pitchFamily="34" charset="0"/>
                <a:cs typeface="Calibri" panose="020F0502020204030204" pitchFamily="34" charset="0"/>
              </a:rPr>
              <a:t>"Mary is 20 years old"</a:t>
            </a:r>
          </a:p>
        </p:txBody>
      </p:sp>
      <p:pic>
        <p:nvPicPr>
          <p:cNvPr id="4" name="Picture 3" descr="4.PNG"/>
          <p:cNvPicPr>
            <a:picLocks noChangeAspect="1"/>
          </p:cNvPicPr>
          <p:nvPr/>
        </p:nvPicPr>
        <p:blipFill>
          <a:blip r:embed="rId2"/>
          <a:stretch>
            <a:fillRect/>
          </a:stretch>
        </p:blipFill>
        <p:spPr>
          <a:xfrm>
            <a:off x="838200" y="2027925"/>
            <a:ext cx="7848600" cy="2895600"/>
          </a:xfrm>
          <a:prstGeom prst="rect">
            <a:avLst/>
          </a:prstGeom>
        </p:spPr>
      </p:pic>
      <p:pic>
        <p:nvPicPr>
          <p:cNvPr id="5" name="Picture 4" descr="5.PNG"/>
          <p:cNvPicPr>
            <a:picLocks noChangeAspect="1"/>
          </p:cNvPicPr>
          <p:nvPr/>
        </p:nvPicPr>
        <p:blipFill>
          <a:blip r:embed="rId3"/>
          <a:stretch>
            <a:fillRect/>
          </a:stretch>
        </p:blipFill>
        <p:spPr>
          <a:xfrm>
            <a:off x="838200" y="5029200"/>
            <a:ext cx="78486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4420847-D3F2-4DE8-8D1E-D6C9B9ACBEA1}"/>
              </a:ext>
            </a:extLst>
          </p:cNvPr>
          <p:cNvSpPr>
            <a:spLocks noGrp="1"/>
          </p:cNvSpPr>
          <p:nvPr>
            <p:ph type="title"/>
          </p:nvPr>
        </p:nvSpPr>
        <p:spPr/>
        <p:txBody>
          <a:bodyPr/>
          <a:lstStyle/>
          <a:p>
            <a:r>
              <a:rPr lang="en-US" dirty="0"/>
              <a:t>Basic Types</a:t>
            </a:r>
          </a:p>
        </p:txBody>
      </p:sp>
      <p:pic>
        <p:nvPicPr>
          <p:cNvPr id="9" name="Content Placeholder 8" descr="6.PNG">
            <a:extLst>
              <a:ext uri="{FF2B5EF4-FFF2-40B4-BE49-F238E27FC236}">
                <a16:creationId xmlns:a16="http://schemas.microsoft.com/office/drawing/2014/main" id="{BE8F54FF-1B5B-44A0-A86B-C5B26AD0E8F0}"/>
              </a:ext>
            </a:extLst>
          </p:cNvPr>
          <p:cNvPicPr>
            <a:picLocks noGrp="1" noChangeAspect="1"/>
          </p:cNvPicPr>
          <p:nvPr>
            <p:ph sz="quarter" idx="13"/>
          </p:nvPr>
        </p:nvPicPr>
        <p:blipFill>
          <a:blip r:embed="rId2"/>
          <a:stretch>
            <a:fillRect/>
          </a:stretch>
        </p:blipFill>
        <p:spPr>
          <a:xfrm>
            <a:off x="457200" y="1197071"/>
            <a:ext cx="8229599" cy="4746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A58D94E-1E98-4847-8D3E-F61CA1E27687}"/>
              </a:ext>
            </a:extLst>
          </p:cNvPr>
          <p:cNvSpPr>
            <a:spLocks noGrp="1"/>
          </p:cNvSpPr>
          <p:nvPr>
            <p:ph type="title"/>
          </p:nvPr>
        </p:nvSpPr>
        <p:spPr>
          <a:xfrm>
            <a:off x="457200" y="185130"/>
            <a:ext cx="8229600" cy="1097279"/>
          </a:xfrm>
        </p:spPr>
        <p:txBody>
          <a:bodyPr/>
          <a:lstStyle/>
          <a:p>
            <a:r>
              <a:rPr lang="en-US" dirty="0"/>
              <a:t>Numbers and Unsigned </a:t>
            </a:r>
          </a:p>
        </p:txBody>
      </p:sp>
      <p:sp>
        <p:nvSpPr>
          <p:cNvPr id="11" name="Content Placeholder 10">
            <a:extLst>
              <a:ext uri="{FF2B5EF4-FFF2-40B4-BE49-F238E27FC236}">
                <a16:creationId xmlns:a16="http://schemas.microsoft.com/office/drawing/2014/main" id="{093CC6D4-3709-4F81-B4BC-CB89E8A36D9B}"/>
              </a:ext>
            </a:extLst>
          </p:cNvPr>
          <p:cNvSpPr>
            <a:spLocks noGrp="1"/>
          </p:cNvSpPr>
          <p:nvPr>
            <p:ph sz="quarter" idx="13"/>
          </p:nvPr>
        </p:nvSpPr>
        <p:spPr/>
        <p:txBody>
          <a:bodyPr/>
          <a:lstStyle/>
          <a:p>
            <a:pPr>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 Integer types</a:t>
            </a:r>
          </a:p>
          <a:p>
            <a:endParaRPr lang="en-US" dirty="0"/>
          </a:p>
        </p:txBody>
      </p:sp>
      <p:sp>
        <p:nvSpPr>
          <p:cNvPr id="12" name="Content Placeholder 11">
            <a:extLst>
              <a:ext uri="{FF2B5EF4-FFF2-40B4-BE49-F238E27FC236}">
                <a16:creationId xmlns:a16="http://schemas.microsoft.com/office/drawing/2014/main" id="{B74848CC-252B-4408-BAAF-CC1F32E1BD31}"/>
              </a:ext>
            </a:extLst>
          </p:cNvPr>
          <p:cNvSpPr>
            <a:spLocks noGrp="1"/>
          </p:cNvSpPr>
          <p:nvPr>
            <p:ph sz="quarter" idx="14"/>
          </p:nvPr>
        </p:nvSpPr>
        <p:spPr>
          <a:xfrm>
            <a:off x="4449170" y="1553747"/>
            <a:ext cx="3991970" cy="4438650"/>
          </a:xfrm>
        </p:spPr>
        <p:txBody>
          <a:bodyPr/>
          <a:lstStyle/>
          <a:p>
            <a:pPr>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Floating-point types﻿</a:t>
            </a:r>
          </a:p>
          <a:p>
            <a:pPr>
              <a:buFont typeface="Wingdings" panose="05000000000000000000" pitchFamily="2" charset="2"/>
              <a:buChar char="Ø"/>
            </a:pPr>
            <a:endParaRPr lang="en-US" sz="3000" dirty="0">
              <a:latin typeface="Calibri" panose="020F0502020204030204" pitchFamily="34" charset="0"/>
              <a:cs typeface="Calibri" panose="020F0502020204030204" pitchFamily="34" charset="0"/>
            </a:endParaRPr>
          </a:p>
        </p:txBody>
      </p:sp>
      <p:pic>
        <p:nvPicPr>
          <p:cNvPr id="4" name="Picture 3" descr="13.PNG"/>
          <p:cNvPicPr>
            <a:picLocks noChangeAspect="1"/>
          </p:cNvPicPr>
          <p:nvPr/>
        </p:nvPicPr>
        <p:blipFill>
          <a:blip r:embed="rId2"/>
          <a:stretch>
            <a:fillRect/>
          </a:stretch>
        </p:blipFill>
        <p:spPr>
          <a:xfrm>
            <a:off x="532216" y="2392680"/>
            <a:ext cx="3505200" cy="3598545"/>
          </a:xfrm>
          <a:prstGeom prst="rect">
            <a:avLst/>
          </a:prstGeom>
        </p:spPr>
      </p:pic>
      <p:pic>
        <p:nvPicPr>
          <p:cNvPr id="5" name="Picture 4" descr="14.PNG"/>
          <p:cNvPicPr>
            <a:picLocks noChangeAspect="1"/>
          </p:cNvPicPr>
          <p:nvPr/>
        </p:nvPicPr>
        <p:blipFill>
          <a:blip r:embed="rId3"/>
          <a:stretch>
            <a:fillRect/>
          </a:stretch>
        </p:blipFill>
        <p:spPr>
          <a:xfrm>
            <a:off x="4534737" y="2392680"/>
            <a:ext cx="3618471" cy="266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04835F-CB0B-475B-8166-EA512D582279}"/>
              </a:ext>
            </a:extLst>
          </p:cNvPr>
          <p:cNvSpPr>
            <a:spLocks noGrp="1"/>
          </p:cNvSpPr>
          <p:nvPr>
            <p:ph type="title"/>
          </p:nvPr>
        </p:nvSpPr>
        <p:spPr/>
        <p:txBody>
          <a:bodyPr/>
          <a:lstStyle/>
          <a:p>
            <a:r>
              <a:rPr lang="en-US" dirty="0"/>
              <a:t>Snippet - Datatypes</a:t>
            </a:r>
          </a:p>
        </p:txBody>
      </p:sp>
      <p:pic>
        <p:nvPicPr>
          <p:cNvPr id="1027" name="Picture 3"/>
          <p:cNvPicPr>
            <a:picLocks noChangeAspect="1" noChangeArrowheads="1"/>
          </p:cNvPicPr>
          <p:nvPr/>
        </p:nvPicPr>
        <p:blipFill>
          <a:blip r:embed="rId2"/>
          <a:srcRect/>
          <a:stretch>
            <a:fillRect/>
          </a:stretch>
        </p:blipFill>
        <p:spPr bwMode="auto">
          <a:xfrm>
            <a:off x="483314" y="1552136"/>
            <a:ext cx="8203486" cy="40385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ADE1D3-3C35-4C77-BC73-478D468BE6E6}"/>
              </a:ext>
            </a:extLst>
          </p:cNvPr>
          <p:cNvSpPr>
            <a:spLocks noGrp="1"/>
          </p:cNvSpPr>
          <p:nvPr>
            <p:ph type="title"/>
          </p:nvPr>
        </p:nvSpPr>
        <p:spPr/>
        <p:txBody>
          <a:bodyPr/>
          <a:lstStyle/>
          <a:p>
            <a:r>
              <a:rPr lang="en-US" dirty="0"/>
              <a:t>Type Conversion</a:t>
            </a:r>
          </a:p>
        </p:txBody>
      </p:sp>
      <p:sp>
        <p:nvSpPr>
          <p:cNvPr id="5" name="Slide Number Placeholder 4">
            <a:extLst>
              <a:ext uri="{FF2B5EF4-FFF2-40B4-BE49-F238E27FC236}">
                <a16:creationId xmlns:a16="http://schemas.microsoft.com/office/drawing/2014/main" id="{6C05920E-90F1-45B6-9C70-684F9C89478B}"/>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15</a:t>
            </a:fld>
            <a:endParaRPr lang="en-US" sz="900" b="0" i="0" u="none" strike="noStrike" cap="none">
              <a:solidFill>
                <a:schemeClr val="lt1"/>
              </a:solidFill>
              <a:latin typeface="Arial"/>
              <a:ea typeface="Arial"/>
              <a:cs typeface="Arial"/>
              <a:sym typeface="Arial"/>
            </a:endParaRPr>
          </a:p>
        </p:txBody>
      </p:sp>
      <p:sp>
        <p:nvSpPr>
          <p:cNvPr id="8" name="Rectangle 1">
            <a:extLst>
              <a:ext uri="{FF2B5EF4-FFF2-40B4-BE49-F238E27FC236}">
                <a16:creationId xmlns:a16="http://schemas.microsoft.com/office/drawing/2014/main" id="{82D703F5-280E-4BE3-890F-62977AED2D92}"/>
              </a:ext>
            </a:extLst>
          </p:cNvPr>
          <p:cNvSpPr>
            <a:spLocks noGrp="1" noChangeArrowheads="1"/>
          </p:cNvSpPr>
          <p:nvPr>
            <p:ph sz="quarter" idx="13"/>
          </p:nvPr>
        </p:nvSpPr>
        <p:spPr bwMode="auto">
          <a:xfrm>
            <a:off x="361950" y="1515799"/>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To convert a numeric data type to another type, you must use one of the following functions: </a:t>
            </a:r>
            <a:r>
              <a:rPr kumimoji="0" lang="en-US" altLang="en-US" sz="3000" b="0" i="0" u="none" strike="noStrike" cap="none" normalizeH="0" baseline="0" dirty="0" err="1">
                <a:ln>
                  <a:noFill/>
                </a:ln>
                <a:solidFill>
                  <a:srgbClr val="DC143C"/>
                </a:solidFill>
                <a:effectLst/>
                <a:latin typeface="Calibri" panose="020F0502020204030204" pitchFamily="34" charset="0"/>
                <a:cs typeface="Calibri" panose="020F0502020204030204" pitchFamily="34" charset="0"/>
              </a:rPr>
              <a:t>toByte</a:t>
            </a:r>
            <a:r>
              <a:rPr kumimoji="0" lang="en-US" altLang="en-US" sz="30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a:t>
            </a:r>
            <a:r>
              <a:rPr kumimoji="0" lang="en-US" altLang="en-US" sz="3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sz="3000" b="0" i="0" u="none" strike="noStrike" cap="none" normalizeH="0" baseline="0" dirty="0" err="1">
                <a:ln>
                  <a:noFill/>
                </a:ln>
                <a:solidFill>
                  <a:srgbClr val="DC143C"/>
                </a:solidFill>
                <a:effectLst/>
                <a:latin typeface="Calibri" panose="020F0502020204030204" pitchFamily="34" charset="0"/>
                <a:cs typeface="Calibri" panose="020F0502020204030204" pitchFamily="34" charset="0"/>
              </a:rPr>
              <a:t>toShort</a:t>
            </a:r>
            <a:r>
              <a:rPr kumimoji="0" lang="en-US" altLang="en-US" sz="30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a:t>
            </a:r>
            <a:r>
              <a:rPr kumimoji="0" lang="en-US" altLang="en-US" sz="3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sz="3000" b="0" i="0" u="none" strike="noStrike" cap="none" normalizeH="0" baseline="0" dirty="0" err="1">
                <a:ln>
                  <a:noFill/>
                </a:ln>
                <a:solidFill>
                  <a:srgbClr val="DC143C"/>
                </a:solidFill>
                <a:effectLst/>
                <a:latin typeface="Calibri" panose="020F0502020204030204" pitchFamily="34" charset="0"/>
                <a:cs typeface="Calibri" panose="020F0502020204030204" pitchFamily="34" charset="0"/>
              </a:rPr>
              <a:t>toInt</a:t>
            </a:r>
            <a:r>
              <a:rPr kumimoji="0" lang="en-US" altLang="en-US" sz="30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a:t>
            </a:r>
            <a:r>
              <a:rPr kumimoji="0" lang="en-US" altLang="en-US" sz="3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sz="3000" b="0" i="0" u="none" strike="noStrike" cap="none" normalizeH="0" baseline="0" dirty="0" err="1">
                <a:ln>
                  <a:noFill/>
                </a:ln>
                <a:solidFill>
                  <a:srgbClr val="DC143C"/>
                </a:solidFill>
                <a:effectLst/>
                <a:latin typeface="Calibri" panose="020F0502020204030204" pitchFamily="34" charset="0"/>
                <a:cs typeface="Calibri" panose="020F0502020204030204" pitchFamily="34" charset="0"/>
              </a:rPr>
              <a:t>toLong</a:t>
            </a:r>
            <a:r>
              <a:rPr kumimoji="0" lang="en-US" altLang="en-US" sz="30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a:t>
            </a:r>
            <a:r>
              <a:rPr kumimoji="0" lang="en-US" altLang="en-US" sz="3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sz="3000" b="0" i="0" u="none" strike="noStrike" cap="none" normalizeH="0" baseline="0" dirty="0" err="1">
                <a:ln>
                  <a:noFill/>
                </a:ln>
                <a:solidFill>
                  <a:srgbClr val="DC143C"/>
                </a:solidFill>
                <a:effectLst/>
                <a:latin typeface="Calibri" panose="020F0502020204030204" pitchFamily="34" charset="0"/>
                <a:cs typeface="Calibri" panose="020F0502020204030204" pitchFamily="34" charset="0"/>
              </a:rPr>
              <a:t>toFloat</a:t>
            </a:r>
            <a:r>
              <a:rPr kumimoji="0" lang="en-US" altLang="en-US" sz="30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a:t>
            </a:r>
            <a:r>
              <a:rPr kumimoji="0" lang="en-US" altLang="en-US" sz="3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a:t>
            </a:r>
            <a:r>
              <a:rPr kumimoji="0" lang="en-US" altLang="en-US" sz="3000" b="0" i="0" u="none" strike="noStrike" cap="none" normalizeH="0" baseline="0" dirty="0" err="1">
                <a:ln>
                  <a:noFill/>
                </a:ln>
                <a:solidFill>
                  <a:srgbClr val="DC143C"/>
                </a:solidFill>
                <a:effectLst/>
                <a:latin typeface="Calibri" panose="020F0502020204030204" pitchFamily="34" charset="0"/>
                <a:cs typeface="Calibri" panose="020F0502020204030204" pitchFamily="34" charset="0"/>
              </a:rPr>
              <a:t>toDouble</a:t>
            </a:r>
            <a:r>
              <a:rPr kumimoji="0" lang="en-US" altLang="en-US" sz="30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a:t>
            </a:r>
            <a:r>
              <a:rPr kumimoji="0" lang="en-US" altLang="en-US" sz="3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or </a:t>
            </a:r>
            <a:r>
              <a:rPr kumimoji="0" lang="en-US" altLang="en-US" sz="3000" b="0" i="0" u="none" strike="noStrike" cap="none" normalizeH="0" baseline="0" dirty="0" err="1">
                <a:ln>
                  <a:noFill/>
                </a:ln>
                <a:solidFill>
                  <a:srgbClr val="DC143C"/>
                </a:solidFill>
                <a:effectLst/>
                <a:latin typeface="Calibri" panose="020F0502020204030204" pitchFamily="34" charset="0"/>
                <a:cs typeface="Calibri" panose="020F0502020204030204" pitchFamily="34" charset="0"/>
              </a:rPr>
              <a:t>toChar</a:t>
            </a:r>
            <a:r>
              <a:rPr kumimoji="0" lang="en-US" altLang="en-US" sz="3000" b="0" i="0" u="none" strike="noStrike" cap="none" normalizeH="0" baseline="0" dirty="0">
                <a:ln>
                  <a:noFill/>
                </a:ln>
                <a:solidFill>
                  <a:srgbClr val="DC143C"/>
                </a:solidFill>
                <a:effectLst/>
                <a:latin typeface="Calibri" panose="020F0502020204030204" pitchFamily="34" charset="0"/>
                <a:cs typeface="Calibri" panose="020F0502020204030204" pitchFamily="34" charset="0"/>
              </a:rPr>
              <a:t>()</a:t>
            </a:r>
            <a:r>
              <a:rPr kumimoji="0" lang="en-US" altLang="en-US" sz="3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10" name="Picture 9">
            <a:extLst>
              <a:ext uri="{FF2B5EF4-FFF2-40B4-BE49-F238E27FC236}">
                <a16:creationId xmlns:a16="http://schemas.microsoft.com/office/drawing/2014/main" id="{28480E13-300D-43E1-B5FD-2DFFB826F471}"/>
              </a:ext>
            </a:extLst>
          </p:cNvPr>
          <p:cNvPicPr>
            <a:picLocks noChangeAspect="1"/>
          </p:cNvPicPr>
          <p:nvPr/>
        </p:nvPicPr>
        <p:blipFill>
          <a:blip r:embed="rId2"/>
          <a:stretch>
            <a:fillRect/>
          </a:stretch>
        </p:blipFill>
        <p:spPr>
          <a:xfrm>
            <a:off x="1472708" y="3657941"/>
            <a:ext cx="4928092" cy="2346248"/>
          </a:xfrm>
          <a:prstGeom prst="rect">
            <a:avLst/>
          </a:prstGeom>
        </p:spPr>
      </p:pic>
    </p:spTree>
    <p:extLst>
      <p:ext uri="{BB962C8B-B14F-4D97-AF65-F5344CB8AC3E}">
        <p14:creationId xmlns:p14="http://schemas.microsoft.com/office/powerpoint/2010/main" val="132581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4143A8-9E3F-4922-8EE1-D117322394D6}"/>
              </a:ext>
            </a:extLst>
          </p:cNvPr>
          <p:cNvSpPr>
            <a:spLocks noGrp="1"/>
          </p:cNvSpPr>
          <p:nvPr>
            <p:ph type="title"/>
          </p:nvPr>
        </p:nvSpPr>
        <p:spPr/>
        <p:txBody>
          <a:bodyPr/>
          <a:lstStyle/>
          <a:p>
            <a:r>
              <a:rPr lang="en-US" dirty="0"/>
              <a:t>Operators</a:t>
            </a:r>
          </a:p>
        </p:txBody>
      </p:sp>
      <p:sp>
        <p:nvSpPr>
          <p:cNvPr id="7" name="Content Placeholder 6">
            <a:extLst>
              <a:ext uri="{FF2B5EF4-FFF2-40B4-BE49-F238E27FC236}">
                <a16:creationId xmlns:a16="http://schemas.microsoft.com/office/drawing/2014/main" id="{FA82A310-7837-41B1-B2B8-EEA7E2F89CF2}"/>
              </a:ext>
            </a:extLst>
          </p:cNvPr>
          <p:cNvSpPr>
            <a:spLocks noGrp="1"/>
          </p:cNvSpPr>
          <p:nvPr>
            <p:ph sz="quarter" idx="13"/>
          </p:nvPr>
        </p:nvSpPr>
        <p:spPr/>
        <p:txBody>
          <a:bodyPr/>
          <a:lstStyle/>
          <a:p>
            <a:pPr fontAlgn="base"/>
            <a:r>
              <a:rPr lang="en-US" sz="3000" dirty="0">
                <a:latin typeface="Calibri" panose="020F0502020204030204" pitchFamily="34" charset="0"/>
                <a:cs typeface="Calibri" panose="020F0502020204030204" pitchFamily="34" charset="0"/>
              </a:rPr>
              <a:t>Arithmetic operator</a:t>
            </a:r>
          </a:p>
          <a:p>
            <a:pPr fontAlgn="base"/>
            <a:r>
              <a:rPr lang="en-US" sz="3000" dirty="0">
                <a:latin typeface="Calibri" panose="020F0502020204030204" pitchFamily="34" charset="0"/>
                <a:cs typeface="Calibri" panose="020F0502020204030204" pitchFamily="34" charset="0"/>
              </a:rPr>
              <a:t>Relation operator</a:t>
            </a:r>
          </a:p>
          <a:p>
            <a:pPr fontAlgn="base"/>
            <a:r>
              <a:rPr lang="en-US" sz="3000" dirty="0">
                <a:latin typeface="Calibri" panose="020F0502020204030204" pitchFamily="34" charset="0"/>
                <a:cs typeface="Calibri" panose="020F0502020204030204" pitchFamily="34" charset="0"/>
              </a:rPr>
              <a:t>Assignment operator</a:t>
            </a:r>
          </a:p>
          <a:p>
            <a:pPr fontAlgn="base"/>
            <a:r>
              <a:rPr lang="en-US" sz="3000" dirty="0">
                <a:latin typeface="Calibri" panose="020F0502020204030204" pitchFamily="34" charset="0"/>
                <a:cs typeface="Calibri" panose="020F0502020204030204" pitchFamily="34" charset="0"/>
              </a:rPr>
              <a:t>Unary operator</a:t>
            </a:r>
          </a:p>
          <a:p>
            <a:pPr fontAlgn="base"/>
            <a:r>
              <a:rPr lang="en-US" sz="3000" dirty="0">
                <a:latin typeface="Calibri" panose="020F0502020204030204" pitchFamily="34" charset="0"/>
                <a:cs typeface="Calibri" panose="020F0502020204030204" pitchFamily="34" charset="0"/>
              </a:rPr>
              <a:t>Logical operator</a:t>
            </a:r>
          </a:p>
          <a:p>
            <a:pPr marL="101600" indent="0">
              <a:buNone/>
            </a:pPr>
            <a:endParaRPr lang="en-US" sz="3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CBDFD88-6465-450B-A51C-30702917BAD5}"/>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16</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34689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3F75F0-714B-4231-A306-B01A219B186E}"/>
              </a:ext>
            </a:extLst>
          </p:cNvPr>
          <p:cNvSpPr>
            <a:spLocks noGrp="1"/>
          </p:cNvSpPr>
          <p:nvPr>
            <p:ph type="title"/>
          </p:nvPr>
        </p:nvSpPr>
        <p:spPr/>
        <p:txBody>
          <a:bodyPr/>
          <a:lstStyle/>
          <a:p>
            <a:r>
              <a:rPr lang="en-US" dirty="0"/>
              <a:t>Arithmetic</a:t>
            </a:r>
          </a:p>
        </p:txBody>
      </p:sp>
      <p:pic>
        <p:nvPicPr>
          <p:cNvPr id="9" name="Picture 8">
            <a:extLst>
              <a:ext uri="{FF2B5EF4-FFF2-40B4-BE49-F238E27FC236}">
                <a16:creationId xmlns:a16="http://schemas.microsoft.com/office/drawing/2014/main" id="{82DFD458-DB18-412A-9DDF-4FF3A8C6A66E}"/>
              </a:ext>
            </a:extLst>
          </p:cNvPr>
          <p:cNvPicPr>
            <a:picLocks noChangeAspect="1"/>
          </p:cNvPicPr>
          <p:nvPr/>
        </p:nvPicPr>
        <p:blipFill>
          <a:blip r:embed="rId2"/>
          <a:stretch>
            <a:fillRect/>
          </a:stretch>
        </p:blipFill>
        <p:spPr>
          <a:xfrm>
            <a:off x="310776" y="1312650"/>
            <a:ext cx="8376024" cy="47099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or Comparison Operators</a:t>
            </a:r>
          </a:p>
        </p:txBody>
      </p:sp>
      <p:pic>
        <p:nvPicPr>
          <p:cNvPr id="5" name="Content Placeholder 4">
            <a:extLst>
              <a:ext uri="{FF2B5EF4-FFF2-40B4-BE49-F238E27FC236}">
                <a16:creationId xmlns:a16="http://schemas.microsoft.com/office/drawing/2014/main" id="{9CF9EFEB-F95C-4754-9E97-5FA81F502C9A}"/>
              </a:ext>
            </a:extLst>
          </p:cNvPr>
          <p:cNvPicPr>
            <a:picLocks noGrp="1" noChangeAspect="1"/>
          </p:cNvPicPr>
          <p:nvPr>
            <p:ph sz="quarter" idx="13"/>
          </p:nvPr>
        </p:nvPicPr>
        <p:blipFill>
          <a:blip r:embed="rId2"/>
          <a:stretch>
            <a:fillRect/>
          </a:stretch>
        </p:blipFill>
        <p:spPr>
          <a:xfrm>
            <a:off x="457200" y="1447800"/>
            <a:ext cx="8243501" cy="4572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D98BB5-375B-4333-8543-8CDF51E64026}"/>
              </a:ext>
            </a:extLst>
          </p:cNvPr>
          <p:cNvSpPr>
            <a:spLocks noGrp="1"/>
          </p:cNvSpPr>
          <p:nvPr>
            <p:ph type="title"/>
          </p:nvPr>
        </p:nvSpPr>
        <p:spPr/>
        <p:txBody>
          <a:bodyPr/>
          <a:lstStyle/>
          <a:p>
            <a:r>
              <a:rPr lang="en-US" dirty="0"/>
              <a:t>Assignment</a:t>
            </a:r>
          </a:p>
        </p:txBody>
      </p:sp>
      <p:pic>
        <p:nvPicPr>
          <p:cNvPr id="9" name="Content Placeholder 8">
            <a:extLst>
              <a:ext uri="{FF2B5EF4-FFF2-40B4-BE49-F238E27FC236}">
                <a16:creationId xmlns:a16="http://schemas.microsoft.com/office/drawing/2014/main" id="{21182D13-5146-4C6E-A4FB-69577B17EFF6}"/>
              </a:ext>
            </a:extLst>
          </p:cNvPr>
          <p:cNvPicPr>
            <a:picLocks noGrp="1" noChangeAspect="1"/>
          </p:cNvPicPr>
          <p:nvPr>
            <p:ph sz="quarter" idx="13"/>
          </p:nvPr>
        </p:nvPicPr>
        <p:blipFill>
          <a:blip r:embed="rId2"/>
          <a:stretch>
            <a:fillRect/>
          </a:stretch>
        </p:blipFill>
        <p:spPr>
          <a:xfrm>
            <a:off x="513080" y="1447800"/>
            <a:ext cx="7945120" cy="4381500"/>
          </a:xfrm>
        </p:spPr>
      </p:pic>
      <p:sp>
        <p:nvSpPr>
          <p:cNvPr id="5" name="Slide Number Placeholder 4">
            <a:extLst>
              <a:ext uri="{FF2B5EF4-FFF2-40B4-BE49-F238E27FC236}">
                <a16:creationId xmlns:a16="http://schemas.microsoft.com/office/drawing/2014/main" id="{76C4B71C-2CD3-4F7F-86D6-1DA5B4858AD7}"/>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19</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5577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79BB2A-8708-4323-BF00-0294640D7E4A}"/>
              </a:ext>
            </a:extLst>
          </p:cNvPr>
          <p:cNvSpPr>
            <a:spLocks noGrp="1"/>
          </p:cNvSpPr>
          <p:nvPr>
            <p:ph type="title"/>
          </p:nvPr>
        </p:nvSpPr>
        <p:spPr/>
        <p:txBody>
          <a:bodyPr/>
          <a:lstStyle/>
          <a:p>
            <a:r>
              <a:rPr lang="en-US" dirty="0"/>
              <a:t>Kotlin Topics</a:t>
            </a:r>
          </a:p>
        </p:txBody>
      </p:sp>
      <p:sp>
        <p:nvSpPr>
          <p:cNvPr id="10" name="Content Placeholder 9">
            <a:extLst>
              <a:ext uri="{FF2B5EF4-FFF2-40B4-BE49-F238E27FC236}">
                <a16:creationId xmlns:a16="http://schemas.microsoft.com/office/drawing/2014/main" id="{68DE9EAB-0A6C-40D3-ACED-9CC8EF4DCE57}"/>
              </a:ext>
            </a:extLst>
          </p:cNvPr>
          <p:cNvSpPr>
            <a:spLocks noGrp="1"/>
          </p:cNvSpPr>
          <p:nvPr>
            <p:ph sz="quarter" idx="13"/>
          </p:nvPr>
        </p:nvSpPr>
        <p:spPr/>
        <p:txBody>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Kotlin Basics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Comments </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Variables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Datatypes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Operators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Type Conversions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Standard Input/Output</a:t>
            </a:r>
          </a:p>
          <a:p>
            <a:pPr marL="101600" indent="0">
              <a:buNone/>
            </a:pPr>
            <a:r>
              <a:rPr lang="en-US" sz="2600" dirty="0">
                <a:latin typeface="Calibri" panose="020F0502020204030204" pitchFamily="34" charset="0"/>
                <a:cs typeface="Calibri" panose="020F0502020204030204" pitchFamily="34" charset="0"/>
              </a:rPr>
              <a:t>	</a:t>
            </a:r>
          </a:p>
        </p:txBody>
      </p:sp>
      <p:sp>
        <p:nvSpPr>
          <p:cNvPr id="14" name="Content Placeholder 13">
            <a:extLst>
              <a:ext uri="{FF2B5EF4-FFF2-40B4-BE49-F238E27FC236}">
                <a16:creationId xmlns:a16="http://schemas.microsoft.com/office/drawing/2014/main" id="{35A74119-EEF1-4223-B157-90CB03146009}"/>
              </a:ext>
            </a:extLst>
          </p:cNvPr>
          <p:cNvSpPr>
            <a:spLocks noGrp="1"/>
          </p:cNvSpPr>
          <p:nvPr>
            <p:ph sz="quarter" idx="14"/>
          </p:nvPr>
        </p:nvSpPr>
        <p:spPr/>
        <p:txBody>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Control Flow</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If – else</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When</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While</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Break, Continue</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For loop</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Ranges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Arrays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Null Safety</a:t>
            </a:r>
          </a:p>
          <a:p>
            <a:pPr>
              <a:buFont typeface="Wingdings" panose="05000000000000000000" pitchFamily="2" charset="2"/>
              <a:buChar char="Ø"/>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104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7D5640-3218-4BFA-8A06-D3FAA69AAFCD}"/>
              </a:ext>
            </a:extLst>
          </p:cNvPr>
          <p:cNvSpPr>
            <a:spLocks noGrp="1"/>
          </p:cNvSpPr>
          <p:nvPr>
            <p:ph type="title"/>
          </p:nvPr>
        </p:nvSpPr>
        <p:spPr/>
        <p:txBody>
          <a:bodyPr/>
          <a:lstStyle/>
          <a:p>
            <a:r>
              <a:rPr lang="en-US" dirty="0"/>
              <a:t>Unary</a:t>
            </a:r>
          </a:p>
        </p:txBody>
      </p:sp>
      <p:pic>
        <p:nvPicPr>
          <p:cNvPr id="9" name="Content Placeholder 8">
            <a:extLst>
              <a:ext uri="{FF2B5EF4-FFF2-40B4-BE49-F238E27FC236}">
                <a16:creationId xmlns:a16="http://schemas.microsoft.com/office/drawing/2014/main" id="{2CAEA654-574E-42EF-81FD-C04E3C63C1F2}"/>
              </a:ext>
            </a:extLst>
          </p:cNvPr>
          <p:cNvPicPr>
            <a:picLocks noGrp="1" noChangeAspect="1"/>
          </p:cNvPicPr>
          <p:nvPr>
            <p:ph sz="quarter" idx="13"/>
          </p:nvPr>
        </p:nvPicPr>
        <p:blipFill>
          <a:blip r:embed="rId2"/>
          <a:stretch>
            <a:fillRect/>
          </a:stretch>
        </p:blipFill>
        <p:spPr>
          <a:xfrm>
            <a:off x="2209800" y="1781175"/>
            <a:ext cx="3962400" cy="3144473"/>
          </a:xfrm>
        </p:spPr>
      </p:pic>
      <p:sp>
        <p:nvSpPr>
          <p:cNvPr id="5" name="Slide Number Placeholder 4">
            <a:extLst>
              <a:ext uri="{FF2B5EF4-FFF2-40B4-BE49-F238E27FC236}">
                <a16:creationId xmlns:a16="http://schemas.microsoft.com/office/drawing/2014/main" id="{1C1C2E33-B22B-454D-8BF5-D903FBF66652}"/>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20</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97828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092BA03C-9923-4BAF-8E6A-9D65D99A62B2}"/>
              </a:ext>
            </a:extLst>
          </p:cNvPr>
          <p:cNvPicPr>
            <a:picLocks noGrp="1" noChangeAspect="1"/>
          </p:cNvPicPr>
          <p:nvPr>
            <p:ph sz="quarter" idx="13"/>
          </p:nvPr>
        </p:nvPicPr>
        <p:blipFill>
          <a:blip r:embed="rId2"/>
          <a:stretch>
            <a:fillRect/>
          </a:stretch>
        </p:blipFill>
        <p:spPr>
          <a:xfrm>
            <a:off x="685800" y="1524001"/>
            <a:ext cx="7867650" cy="4343400"/>
          </a:xfrm>
        </p:spPr>
      </p:pic>
      <p:sp>
        <p:nvSpPr>
          <p:cNvPr id="7" name="Title 6">
            <a:extLst>
              <a:ext uri="{FF2B5EF4-FFF2-40B4-BE49-F238E27FC236}">
                <a16:creationId xmlns:a16="http://schemas.microsoft.com/office/drawing/2014/main" id="{A6D564CA-A53C-4D7F-807A-7D96F6E7F939}"/>
              </a:ext>
            </a:extLst>
          </p:cNvPr>
          <p:cNvSpPr>
            <a:spLocks noGrp="1"/>
          </p:cNvSpPr>
          <p:nvPr>
            <p:ph type="title"/>
          </p:nvPr>
        </p:nvSpPr>
        <p:spPr/>
        <p:txBody>
          <a:bodyPr/>
          <a:lstStyle/>
          <a:p>
            <a:r>
              <a:rPr lang="en-US" dirty="0"/>
              <a:t>Logical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8E5B9B-268E-477C-B6C7-216E06841C09}"/>
              </a:ext>
            </a:extLst>
          </p:cNvPr>
          <p:cNvSpPr>
            <a:spLocks noGrp="1"/>
          </p:cNvSpPr>
          <p:nvPr>
            <p:ph type="title"/>
          </p:nvPr>
        </p:nvSpPr>
        <p:spPr/>
        <p:txBody>
          <a:bodyPr/>
          <a:lstStyle/>
          <a:p>
            <a:r>
              <a:rPr lang="en-US" dirty="0"/>
              <a:t>Standard Input/Output</a:t>
            </a:r>
          </a:p>
        </p:txBody>
      </p:sp>
      <p:sp>
        <p:nvSpPr>
          <p:cNvPr id="7" name="Content Placeholder 6">
            <a:extLst>
              <a:ext uri="{FF2B5EF4-FFF2-40B4-BE49-F238E27FC236}">
                <a16:creationId xmlns:a16="http://schemas.microsoft.com/office/drawing/2014/main" id="{89966E17-5138-4B36-99EC-BD796BF2F6CF}"/>
              </a:ext>
            </a:extLst>
          </p:cNvPr>
          <p:cNvSpPr>
            <a:spLocks noGrp="1"/>
          </p:cNvSpPr>
          <p:nvPr>
            <p:ph sz="quarter" idx="13"/>
          </p:nvPr>
        </p:nvSpPr>
        <p:spPr/>
        <p:txBody>
          <a:bodyPr/>
          <a:lstStyle/>
          <a:p>
            <a:r>
              <a:rPr lang="en-US" sz="3000" dirty="0">
                <a:latin typeface="Calibri" panose="020F0502020204030204" pitchFamily="34" charset="0"/>
                <a:cs typeface="Calibri" panose="020F0502020204030204" pitchFamily="34" charset="0"/>
              </a:rPr>
              <a:t>Kotlin output – </a:t>
            </a:r>
          </a:p>
          <a:p>
            <a:pPr marL="101600" indent="0">
              <a:buNone/>
            </a:pPr>
            <a:r>
              <a:rPr lang="en-US" sz="3000" dirty="0">
                <a:latin typeface="Calibri" panose="020F0502020204030204" pitchFamily="34" charset="0"/>
                <a:cs typeface="Calibri" panose="020F0502020204030204" pitchFamily="34" charset="0"/>
              </a:rPr>
              <a:t>	</a:t>
            </a:r>
            <a:r>
              <a:rPr lang="en-US" sz="3000" b="1" dirty="0">
                <a:latin typeface="Calibri" panose="020F0502020204030204" pitchFamily="34" charset="0"/>
                <a:cs typeface="Calibri" panose="020F0502020204030204" pitchFamily="34" charset="0"/>
              </a:rPr>
              <a:t>print() function </a:t>
            </a:r>
          </a:p>
          <a:p>
            <a:pPr marL="101600" indent="0">
              <a:buNone/>
            </a:pPr>
            <a:r>
              <a:rPr lang="en-US" sz="3000" b="1" dirty="0">
                <a:latin typeface="Calibri" panose="020F0502020204030204" pitchFamily="34" charset="0"/>
                <a:cs typeface="Calibri" panose="020F0502020204030204" pitchFamily="34" charset="0"/>
              </a:rPr>
              <a:t>	</a:t>
            </a:r>
            <a:r>
              <a:rPr lang="en-US" sz="3000" b="1" dirty="0" err="1">
                <a:latin typeface="Calibri" panose="020F0502020204030204" pitchFamily="34" charset="0"/>
                <a:cs typeface="Calibri" panose="020F0502020204030204" pitchFamily="34" charset="0"/>
              </a:rPr>
              <a:t>println</a:t>
            </a:r>
            <a:r>
              <a:rPr lang="en-US" sz="3000" b="1" dirty="0">
                <a:latin typeface="Calibri" panose="020F0502020204030204" pitchFamily="34" charset="0"/>
                <a:cs typeface="Calibri" panose="020F0502020204030204" pitchFamily="34" charset="0"/>
              </a:rPr>
              <a:t>() function</a:t>
            </a:r>
          </a:p>
          <a:p>
            <a:pPr marL="101600" indent="0">
              <a:buNone/>
            </a:pPr>
            <a:r>
              <a:rPr lang="en-US" sz="3000" dirty="0">
                <a:latin typeface="Calibri" panose="020F0502020204030204" pitchFamily="34" charset="0"/>
                <a:cs typeface="Calibri" panose="020F0502020204030204" pitchFamily="34" charset="0"/>
              </a:rPr>
              <a:t>Kotlin input – </a:t>
            </a:r>
          </a:p>
          <a:p>
            <a:pPr marL="988568" lvl="2" indent="0">
              <a:buNone/>
            </a:pPr>
            <a:r>
              <a:rPr lang="en-US" sz="3000" b="1" dirty="0" err="1">
                <a:latin typeface="Calibri" panose="020F0502020204030204" pitchFamily="34" charset="0"/>
                <a:cs typeface="Calibri" panose="020F0502020204030204" pitchFamily="34" charset="0"/>
              </a:rPr>
              <a:t>readline</a:t>
            </a:r>
            <a:r>
              <a:rPr lang="en-US" sz="3000" b="1" dirty="0">
                <a:latin typeface="Calibri" panose="020F0502020204030204" pitchFamily="34" charset="0"/>
                <a:cs typeface="Calibri" panose="020F0502020204030204" pitchFamily="34" charset="0"/>
              </a:rPr>
              <a:t>() method</a:t>
            </a:r>
          </a:p>
          <a:p>
            <a:pPr marL="988568" lvl="2" indent="0">
              <a:buNone/>
            </a:pPr>
            <a:r>
              <a:rPr lang="en-US" sz="3000" b="1" dirty="0">
                <a:latin typeface="Calibri" panose="020F0502020204030204" pitchFamily="34" charset="0"/>
                <a:cs typeface="Calibri" panose="020F0502020204030204" pitchFamily="34" charset="0"/>
              </a:rPr>
              <a:t>Scanner class</a:t>
            </a:r>
          </a:p>
        </p:txBody>
      </p:sp>
      <p:sp>
        <p:nvSpPr>
          <p:cNvPr id="5" name="Slide Number Placeholder 4">
            <a:extLst>
              <a:ext uri="{FF2B5EF4-FFF2-40B4-BE49-F238E27FC236}">
                <a16:creationId xmlns:a16="http://schemas.microsoft.com/office/drawing/2014/main" id="{DB1B17E4-181C-4DC4-9C08-E2F1678BBE96}"/>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22</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52096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96A661A-27FB-4C0E-A228-8B46027AE445}"/>
              </a:ext>
            </a:extLst>
          </p:cNvPr>
          <p:cNvSpPr>
            <a:spLocks noGrp="1"/>
          </p:cNvSpPr>
          <p:nvPr>
            <p:ph type="title"/>
          </p:nvPr>
        </p:nvSpPr>
        <p:spPr/>
        <p:txBody>
          <a:bodyPr/>
          <a:lstStyle/>
          <a:p>
            <a:r>
              <a:rPr lang="en-US" dirty="0"/>
              <a:t>Control Flow</a:t>
            </a:r>
          </a:p>
        </p:txBody>
      </p:sp>
      <p:sp>
        <p:nvSpPr>
          <p:cNvPr id="8" name="Content Placeholder 7">
            <a:extLst>
              <a:ext uri="{FF2B5EF4-FFF2-40B4-BE49-F238E27FC236}">
                <a16:creationId xmlns:a16="http://schemas.microsoft.com/office/drawing/2014/main" id="{5B75F272-4F2D-411B-97C4-A1CFEA6EC561}"/>
              </a:ext>
            </a:extLst>
          </p:cNvPr>
          <p:cNvSpPr>
            <a:spLocks noGrp="1"/>
          </p:cNvSpPr>
          <p:nvPr>
            <p:ph sz="quarter" idx="13"/>
          </p:nvPr>
        </p:nvSpPr>
        <p:spPr>
          <a:xfrm>
            <a:off x="457200" y="1552575"/>
            <a:ext cx="4419600" cy="4438650"/>
          </a:xfrm>
        </p:spPr>
        <p:txBody>
          <a:bodyPr/>
          <a:lstStyle/>
          <a:p>
            <a:pPr marL="101600" indent="0">
              <a:buNone/>
            </a:pPr>
            <a:r>
              <a:rPr lang="en-US" sz="2800" b="1" dirty="0">
                <a:latin typeface="Calibri" panose="020F0502020204030204" pitchFamily="34" charset="0"/>
                <a:cs typeface="Calibri" panose="020F0502020204030204" pitchFamily="34" charset="0"/>
              </a:rPr>
              <a:t>Conditional expressions</a:t>
            </a:r>
            <a:endParaRPr lang="en-US" sz="28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 If – else</a:t>
            </a:r>
          </a:p>
          <a:p>
            <a:pPr lvl="1">
              <a:buFont typeface="Wingdings" panose="05000000000000000000" pitchFamily="2" charset="2"/>
              <a:buChar char="Ø"/>
            </a:pPr>
            <a:r>
              <a:rPr lang="en-US" sz="2800" dirty="0">
                <a:latin typeface="Calibri" panose="020F0502020204030204" pitchFamily="34" charset="0"/>
                <a:cs typeface="Calibri" panose="020F0502020204030204" pitchFamily="34" charset="0"/>
              </a:rPr>
              <a:t>if expression</a:t>
            </a:r>
          </a:p>
          <a:p>
            <a:pPr lvl="1">
              <a:buFont typeface="Wingdings" panose="05000000000000000000" pitchFamily="2" charset="2"/>
              <a:buChar char="Ø"/>
            </a:pPr>
            <a:r>
              <a:rPr lang="en-US" sz="2800" dirty="0">
                <a:latin typeface="Calibri" panose="020F0502020204030204" pitchFamily="34" charset="0"/>
                <a:cs typeface="Calibri" panose="020F0502020204030204" pitchFamily="34" charset="0"/>
              </a:rPr>
              <a:t>if-else expression</a:t>
            </a:r>
          </a:p>
          <a:p>
            <a:pPr lvl="1">
              <a:buFont typeface="Wingdings" panose="05000000000000000000" pitchFamily="2" charset="2"/>
              <a:buChar char="Ø"/>
            </a:pPr>
            <a:r>
              <a:rPr lang="en-US" sz="2800" dirty="0">
                <a:latin typeface="Calibri" panose="020F0502020204030204" pitchFamily="34" charset="0"/>
                <a:cs typeface="Calibri" panose="020F0502020204030204" pitchFamily="34" charset="0"/>
              </a:rPr>
              <a:t>if-else-if ladder expression</a:t>
            </a:r>
          </a:p>
          <a:p>
            <a:pPr lvl="1">
              <a:buFont typeface="Wingdings" panose="05000000000000000000" pitchFamily="2" charset="2"/>
              <a:buChar char="Ø"/>
            </a:pPr>
            <a:r>
              <a:rPr lang="en-US" sz="2800" dirty="0">
                <a:latin typeface="Calibri" panose="020F0502020204030204" pitchFamily="34" charset="0"/>
                <a:cs typeface="Calibri" panose="020F0502020204030204" pitchFamily="34" charset="0"/>
              </a:rPr>
              <a:t>nested if expression</a:t>
            </a:r>
          </a:p>
          <a:p>
            <a:pPr marL="101600" indent="0">
              <a:buNone/>
            </a:pPr>
            <a:endParaRPr lang="en-US" sz="2800" dirty="0">
              <a:latin typeface="Calibri" panose="020F0502020204030204" pitchFamily="34" charset="0"/>
              <a:cs typeface="Calibri" panose="020F0502020204030204" pitchFamily="34" charset="0"/>
            </a:endParaRPr>
          </a:p>
          <a:p>
            <a:pPr marL="101600" indent="0">
              <a:buNone/>
            </a:pPr>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EAB4649C-C337-4AF1-8081-FDB408448383}"/>
              </a:ext>
            </a:extLst>
          </p:cNvPr>
          <p:cNvSpPr>
            <a:spLocks noGrp="1"/>
          </p:cNvSpPr>
          <p:nvPr>
            <p:ph sz="quarter" idx="14"/>
          </p:nvPr>
        </p:nvSpPr>
        <p:spPr>
          <a:xfrm>
            <a:off x="5410200" y="1552574"/>
            <a:ext cx="3153770" cy="4543425"/>
          </a:xfrm>
        </p:spPr>
        <p:txBody>
          <a:bodyPr/>
          <a:lstStyle/>
          <a:p>
            <a:pPr marL="101600" indent="0">
              <a:buNone/>
            </a:pPr>
            <a:r>
              <a:rPr lang="en-US" sz="2800" b="1" dirty="0">
                <a:latin typeface="Calibri" panose="020F0502020204030204" pitchFamily="34" charset="0"/>
                <a:cs typeface="Calibri" panose="020F0502020204030204" pitchFamily="34" charset="0"/>
              </a:rPr>
              <a:t>Loops</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For   </a:t>
            </a:r>
          </a:p>
          <a:p>
            <a:pPr lvl="1">
              <a:buFont typeface="Wingdings" panose="05000000000000000000" pitchFamily="2" charset="2"/>
              <a:buChar char="Ø"/>
            </a:pPr>
            <a:r>
              <a:rPr lang="en-US" sz="2800" dirty="0">
                <a:latin typeface="Calibri" panose="020F0502020204030204" pitchFamily="34" charset="0"/>
                <a:cs typeface="Calibri" panose="020F0502020204030204" pitchFamily="34" charset="0"/>
              </a:rPr>
              <a:t>Range</a:t>
            </a:r>
          </a:p>
          <a:p>
            <a:pPr lvl="1">
              <a:buFont typeface="Wingdings" panose="05000000000000000000" pitchFamily="2" charset="2"/>
              <a:buChar char="Ø"/>
            </a:pPr>
            <a:r>
              <a:rPr lang="en-US" sz="2800" dirty="0">
                <a:latin typeface="Calibri" panose="020F0502020204030204" pitchFamily="34" charset="0"/>
                <a:cs typeface="Calibri" panose="020F0502020204030204" pitchFamily="34" charset="0"/>
              </a:rPr>
              <a:t>Array</a:t>
            </a:r>
          </a:p>
          <a:p>
            <a:pPr lvl="1">
              <a:buFont typeface="Wingdings" panose="05000000000000000000" pitchFamily="2" charset="2"/>
              <a:buChar char="Ø"/>
            </a:pPr>
            <a:r>
              <a:rPr lang="en-US" sz="2800" dirty="0">
                <a:latin typeface="Calibri" panose="020F0502020204030204" pitchFamily="34" charset="0"/>
                <a:cs typeface="Calibri" panose="020F0502020204030204" pitchFamily="34" charset="0"/>
              </a:rPr>
              <a:t>String</a:t>
            </a:r>
          </a:p>
          <a:p>
            <a:pPr lvl="1">
              <a:buFont typeface="Wingdings" panose="05000000000000000000" pitchFamily="2" charset="2"/>
              <a:buChar char="Ø"/>
            </a:pPr>
            <a:r>
              <a:rPr lang="en-US" sz="2800" dirty="0">
                <a:latin typeface="Calibri" panose="020F0502020204030204" pitchFamily="34" charset="0"/>
                <a:cs typeface="Calibri" panose="020F0502020204030204" pitchFamily="34" charset="0"/>
              </a:rPr>
              <a:t>Collection</a:t>
            </a:r>
          </a:p>
          <a:p>
            <a:pPr>
              <a:buFont typeface="Wingdings" panose="05000000000000000000" pitchFamily="2" charset="2"/>
              <a:buChar char="Ø"/>
            </a:pPr>
            <a:r>
              <a:rPr lang="en-US" sz="2800" dirty="0"/>
              <a:t>While, do-while</a:t>
            </a:r>
          </a:p>
          <a:p>
            <a:pPr>
              <a:buFont typeface="Wingdings" panose="05000000000000000000" pitchFamily="2" charset="2"/>
              <a:buChar char="Ø"/>
            </a:pPr>
            <a:r>
              <a:rPr lang="en-US" sz="2800" dirty="0"/>
              <a:t>When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Effect transition="in" filter="fade">
                                      <p:cBhvr>
                                        <p:cTn id="29" dur="500"/>
                                        <p:tgtEl>
                                          <p:spTgt spid="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xEl>
                                              <p:pRg st="1" end="1"/>
                                            </p:txEl>
                                          </p:spTgt>
                                        </p:tgtEl>
                                        <p:attrNameLst>
                                          <p:attrName>style.visibility</p:attrName>
                                        </p:attrNameLst>
                                      </p:cBhvr>
                                      <p:to>
                                        <p:strVal val="visible"/>
                                      </p:to>
                                    </p:set>
                                    <p:animEffect transition="in" filter="fade">
                                      <p:cBhvr>
                                        <p:cTn id="34" dur="500"/>
                                        <p:tgtEl>
                                          <p:spTgt spid="2">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fade">
                                      <p:cBhvr>
                                        <p:cTn id="37" dur="500"/>
                                        <p:tgtEl>
                                          <p:spTgt spid="2">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500"/>
                                        <p:tgtEl>
                                          <p:spTgt spid="2">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fade">
                                      <p:cBhvr>
                                        <p:cTn id="43" dur="500"/>
                                        <p:tgtEl>
                                          <p:spTgt spid="2">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fade">
                                      <p:cBhvr>
                                        <p:cTn id="46" dur="500"/>
                                        <p:tgtEl>
                                          <p:spTgt spid="2">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animEffect transition="in" filter="fade">
                                      <p:cBhvr>
                                        <p:cTn id="51" dur="500"/>
                                        <p:tgtEl>
                                          <p:spTgt spid="2">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0C928C-0387-4A75-BA7F-F24D408FF334}"/>
              </a:ext>
            </a:extLst>
          </p:cNvPr>
          <p:cNvSpPr>
            <a:spLocks noGrp="1"/>
          </p:cNvSpPr>
          <p:nvPr>
            <p:ph type="title"/>
          </p:nvPr>
        </p:nvSpPr>
        <p:spPr>
          <a:xfrm>
            <a:off x="457200" y="113071"/>
            <a:ext cx="8229600" cy="616079"/>
          </a:xfrm>
        </p:spPr>
        <p:txBody>
          <a:bodyPr/>
          <a:lstStyle/>
          <a:p>
            <a:r>
              <a:rPr lang="en-US" dirty="0"/>
              <a:t>If – else </a:t>
            </a:r>
          </a:p>
        </p:txBody>
      </p:sp>
      <p:pic>
        <p:nvPicPr>
          <p:cNvPr id="15" name="Content Placeholder 14">
            <a:extLst>
              <a:ext uri="{FF2B5EF4-FFF2-40B4-BE49-F238E27FC236}">
                <a16:creationId xmlns:a16="http://schemas.microsoft.com/office/drawing/2014/main" id="{0858F04C-5C7D-49B4-B310-CBCE57846EEE}"/>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304800" y="990600"/>
            <a:ext cx="2265376" cy="5029200"/>
          </a:xfrm>
        </p:spPr>
      </p:pic>
      <p:pic>
        <p:nvPicPr>
          <p:cNvPr id="17" name="Content Placeholder 16">
            <a:extLst>
              <a:ext uri="{FF2B5EF4-FFF2-40B4-BE49-F238E27FC236}">
                <a16:creationId xmlns:a16="http://schemas.microsoft.com/office/drawing/2014/main" id="{5EB6AEF4-B583-4CB8-9A7F-9D14AD35D914}"/>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743200" y="990600"/>
            <a:ext cx="2307706" cy="5029200"/>
          </a:xfrm>
        </p:spPr>
      </p:pic>
      <p:pic>
        <p:nvPicPr>
          <p:cNvPr id="19" name="Content Placeholder 18">
            <a:extLst>
              <a:ext uri="{FF2B5EF4-FFF2-40B4-BE49-F238E27FC236}">
                <a16:creationId xmlns:a16="http://schemas.microsoft.com/office/drawing/2014/main" id="{14FF0ACF-B459-4952-B871-3B732A950344}"/>
              </a:ext>
            </a:extLst>
          </p:cNvPr>
          <p:cNvPicPr>
            <a:picLocks noGrp="1" noChangeAspect="1"/>
          </p:cNvPicPr>
          <p:nvPr>
            <p:ph sz="quarter" idx="15"/>
          </p:nvPr>
        </p:nvPicPr>
        <p:blipFill>
          <a:blip r:embed="rId4">
            <a:extLst>
              <a:ext uri="{28A0092B-C50C-407E-A947-70E740481C1C}">
                <a14:useLocalDpi xmlns:a14="http://schemas.microsoft.com/office/drawing/2010/main" val="0"/>
              </a:ext>
            </a:extLst>
          </a:blip>
          <a:stretch>
            <a:fillRect/>
          </a:stretch>
        </p:blipFill>
        <p:spPr>
          <a:xfrm>
            <a:off x="5050906" y="729150"/>
            <a:ext cx="3635894" cy="5399700"/>
          </a:xfrm>
        </p:spPr>
      </p:pic>
      <p:sp>
        <p:nvSpPr>
          <p:cNvPr id="5" name="Slide Number Placeholder 4">
            <a:extLst>
              <a:ext uri="{FF2B5EF4-FFF2-40B4-BE49-F238E27FC236}">
                <a16:creationId xmlns:a16="http://schemas.microsoft.com/office/drawing/2014/main" id="{3A374B07-70BE-4694-8E19-197CB4FE95D6}"/>
              </a:ext>
            </a:extLst>
          </p:cNvPr>
          <p:cNvSpPr>
            <a:spLocks noGrp="1"/>
          </p:cNvSpPr>
          <p:nvPr>
            <p:ph type="sldNum" idx="12"/>
          </p:nvPr>
        </p:nvSpPr>
        <p:spPr>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24</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13480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081ABB-C3DA-4329-A543-5EA247087B27}"/>
              </a:ext>
            </a:extLst>
          </p:cNvPr>
          <p:cNvSpPr>
            <a:spLocks noGrp="1"/>
          </p:cNvSpPr>
          <p:nvPr>
            <p:ph type="title"/>
          </p:nvPr>
        </p:nvSpPr>
        <p:spPr/>
        <p:txBody>
          <a:bodyPr/>
          <a:lstStyle/>
          <a:p>
            <a:r>
              <a:rPr lang="en-US" dirty="0"/>
              <a:t>Nested if- else</a:t>
            </a:r>
          </a:p>
        </p:txBody>
      </p:sp>
      <p:pic>
        <p:nvPicPr>
          <p:cNvPr id="12" name="Content Placeholder 11">
            <a:extLst>
              <a:ext uri="{FF2B5EF4-FFF2-40B4-BE49-F238E27FC236}">
                <a16:creationId xmlns:a16="http://schemas.microsoft.com/office/drawing/2014/main" id="{B4BA16E1-1475-491B-B1B3-BEBF9C367D2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24000" y="1524000"/>
            <a:ext cx="6400800" cy="4706271"/>
          </a:xfrm>
        </p:spPr>
      </p:pic>
      <p:sp>
        <p:nvSpPr>
          <p:cNvPr id="6" name="Slide Number Placeholder 5">
            <a:extLst>
              <a:ext uri="{FF2B5EF4-FFF2-40B4-BE49-F238E27FC236}">
                <a16:creationId xmlns:a16="http://schemas.microsoft.com/office/drawing/2014/main" id="{2CC5F10B-DAC3-41FE-A37C-4580941EB44D}"/>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25</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961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25AF792-3795-4C76-BE62-1FC0BB158B04}"/>
              </a:ext>
            </a:extLst>
          </p:cNvPr>
          <p:cNvSpPr>
            <a:spLocks noGrp="1"/>
          </p:cNvSpPr>
          <p:nvPr>
            <p:ph type="title"/>
          </p:nvPr>
        </p:nvSpPr>
        <p:spPr/>
        <p:txBody>
          <a:bodyPr/>
          <a:lstStyle/>
          <a:p>
            <a:r>
              <a:rPr lang="en-US" dirty="0"/>
              <a:t>If - else</a:t>
            </a:r>
          </a:p>
        </p:txBody>
      </p:sp>
      <p:pic>
        <p:nvPicPr>
          <p:cNvPr id="9" name="Content Placeholder 8">
            <a:extLst>
              <a:ext uri="{FF2B5EF4-FFF2-40B4-BE49-F238E27FC236}">
                <a16:creationId xmlns:a16="http://schemas.microsoft.com/office/drawing/2014/main" id="{69B5391A-CC65-481F-8FF0-843944B6AAC6}"/>
              </a:ext>
            </a:extLst>
          </p:cNvPr>
          <p:cNvPicPr>
            <a:picLocks noGrp="1" noChangeAspect="1"/>
          </p:cNvPicPr>
          <p:nvPr>
            <p:ph sz="quarter" idx="13"/>
          </p:nvPr>
        </p:nvPicPr>
        <p:blipFill>
          <a:blip r:embed="rId2"/>
          <a:stretch>
            <a:fillRect/>
          </a:stretch>
        </p:blipFill>
        <p:spPr>
          <a:xfrm>
            <a:off x="365980" y="1828800"/>
            <a:ext cx="8320820" cy="3733800"/>
          </a:xfrm>
        </p:spPr>
      </p:pic>
      <p:sp>
        <p:nvSpPr>
          <p:cNvPr id="5" name="Slide Number Placeholder 4">
            <a:extLst>
              <a:ext uri="{FF2B5EF4-FFF2-40B4-BE49-F238E27FC236}">
                <a16:creationId xmlns:a16="http://schemas.microsoft.com/office/drawing/2014/main" id="{406A78B2-3539-4A96-AC50-A8CD91FFA8B3}"/>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26</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56470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AEAF7-65BE-489A-9536-4CF13BCD3D23}"/>
              </a:ext>
            </a:extLst>
          </p:cNvPr>
          <p:cNvSpPr>
            <a:spLocks noGrp="1"/>
          </p:cNvSpPr>
          <p:nvPr>
            <p:ph type="title"/>
          </p:nvPr>
        </p:nvSpPr>
        <p:spPr>
          <a:xfrm>
            <a:off x="457200" y="215371"/>
            <a:ext cx="3885820" cy="1097279"/>
          </a:xfrm>
        </p:spPr>
        <p:txBody>
          <a:bodyPr/>
          <a:lstStyle/>
          <a:p>
            <a:r>
              <a:rPr lang="en-US" dirty="0"/>
              <a:t>While</a:t>
            </a:r>
          </a:p>
        </p:txBody>
      </p:sp>
      <p:pic>
        <p:nvPicPr>
          <p:cNvPr id="10" name="Content Placeholder 9">
            <a:extLst>
              <a:ext uri="{FF2B5EF4-FFF2-40B4-BE49-F238E27FC236}">
                <a16:creationId xmlns:a16="http://schemas.microsoft.com/office/drawing/2014/main" id="{69B11041-1A3D-4833-8A52-8BB8AC50C24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057650" y="429065"/>
            <a:ext cx="4705350" cy="5867400"/>
          </a:xfrm>
        </p:spPr>
      </p:pic>
      <p:sp>
        <p:nvSpPr>
          <p:cNvPr id="6" name="Slide Number Placeholder 5">
            <a:extLst>
              <a:ext uri="{FF2B5EF4-FFF2-40B4-BE49-F238E27FC236}">
                <a16:creationId xmlns:a16="http://schemas.microsoft.com/office/drawing/2014/main" id="{C0BA2E60-6E8B-488E-8A74-EF8F78A0F574}"/>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27</a:t>
            </a:fld>
            <a:endParaRPr lang="en-US" sz="900" b="0" i="0" u="none" strike="noStrike" cap="none">
              <a:solidFill>
                <a:schemeClr val="lt1"/>
              </a:solidFill>
              <a:latin typeface="Arial"/>
              <a:ea typeface="Arial"/>
              <a:cs typeface="Arial"/>
              <a:sym typeface="Arial"/>
            </a:endParaRPr>
          </a:p>
        </p:txBody>
      </p:sp>
      <p:pic>
        <p:nvPicPr>
          <p:cNvPr id="11" name="Content Placeholder 4">
            <a:extLst>
              <a:ext uri="{FF2B5EF4-FFF2-40B4-BE49-F238E27FC236}">
                <a16:creationId xmlns:a16="http://schemas.microsoft.com/office/drawing/2014/main" id="{0BD53ADA-4828-42DD-A7CC-286375B63563}"/>
              </a:ext>
            </a:extLst>
          </p:cNvPr>
          <p:cNvPicPr>
            <a:picLocks noChangeAspect="1"/>
          </p:cNvPicPr>
          <p:nvPr/>
        </p:nvPicPr>
        <p:blipFill>
          <a:blip r:embed="rId3"/>
          <a:stretch>
            <a:fillRect/>
          </a:stretch>
        </p:blipFill>
        <p:spPr>
          <a:xfrm>
            <a:off x="152400" y="2390335"/>
            <a:ext cx="3905250" cy="2781300"/>
          </a:xfrm>
          <a:prstGeom prst="rect">
            <a:avLst/>
          </a:prstGeom>
          <a:noFill/>
          <a:ln>
            <a:noFill/>
          </a:ln>
        </p:spPr>
      </p:pic>
    </p:spTree>
    <p:extLst>
      <p:ext uri="{BB962C8B-B14F-4D97-AF65-F5344CB8AC3E}">
        <p14:creationId xmlns:p14="http://schemas.microsoft.com/office/powerpoint/2010/main" val="38258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2895600" cy="1097279"/>
          </a:xfrm>
        </p:spPr>
        <p:txBody>
          <a:bodyPr/>
          <a:lstStyle/>
          <a:p>
            <a:r>
              <a:rPr lang="en-US" dirty="0"/>
              <a:t> do-While</a:t>
            </a:r>
          </a:p>
        </p:txBody>
      </p:sp>
      <p:pic>
        <p:nvPicPr>
          <p:cNvPr id="7" name="Picture 6">
            <a:extLst>
              <a:ext uri="{FF2B5EF4-FFF2-40B4-BE49-F238E27FC236}">
                <a16:creationId xmlns:a16="http://schemas.microsoft.com/office/drawing/2014/main" id="{C7987E87-A8DA-4607-8A56-93415876E0DC}"/>
              </a:ext>
            </a:extLst>
          </p:cNvPr>
          <p:cNvPicPr>
            <a:picLocks noChangeAspect="1"/>
          </p:cNvPicPr>
          <p:nvPr/>
        </p:nvPicPr>
        <p:blipFill>
          <a:blip r:embed="rId2"/>
          <a:stretch>
            <a:fillRect/>
          </a:stretch>
        </p:blipFill>
        <p:spPr>
          <a:xfrm>
            <a:off x="577949" y="2971800"/>
            <a:ext cx="3765451" cy="2209800"/>
          </a:xfrm>
          <a:prstGeom prst="rect">
            <a:avLst/>
          </a:prstGeom>
        </p:spPr>
      </p:pic>
      <p:pic>
        <p:nvPicPr>
          <p:cNvPr id="11" name="Content Placeholder 10">
            <a:extLst>
              <a:ext uri="{FF2B5EF4-FFF2-40B4-BE49-F238E27FC236}">
                <a16:creationId xmlns:a16="http://schemas.microsoft.com/office/drawing/2014/main" id="{734FA436-758E-4C62-8CD9-E2F5C82F7590}"/>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572000" y="838200"/>
            <a:ext cx="4019843" cy="5334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119CC4-C6CE-4651-8888-045D0E4FA8B0}"/>
              </a:ext>
            </a:extLst>
          </p:cNvPr>
          <p:cNvSpPr>
            <a:spLocks noGrp="1"/>
          </p:cNvSpPr>
          <p:nvPr>
            <p:ph type="title"/>
          </p:nvPr>
        </p:nvSpPr>
        <p:spPr/>
        <p:txBody>
          <a:bodyPr/>
          <a:lstStyle/>
          <a:p>
            <a:r>
              <a:rPr lang="en-US" dirty="0"/>
              <a:t>When </a:t>
            </a:r>
          </a:p>
        </p:txBody>
      </p:sp>
      <p:sp>
        <p:nvSpPr>
          <p:cNvPr id="7" name="Content Placeholder 6">
            <a:extLst>
              <a:ext uri="{FF2B5EF4-FFF2-40B4-BE49-F238E27FC236}">
                <a16:creationId xmlns:a16="http://schemas.microsoft.com/office/drawing/2014/main" id="{4617132A-7D55-4A19-8E7E-CDC89B669A4F}"/>
              </a:ext>
            </a:extLst>
          </p:cNvPr>
          <p:cNvSpPr>
            <a:spLocks noGrp="1"/>
          </p:cNvSpPr>
          <p:nvPr>
            <p:ph sz="quarter" idx="13"/>
          </p:nvPr>
        </p:nvSpPr>
        <p:spPr/>
        <p:txBody>
          <a:bodyPr/>
          <a:lstStyle/>
          <a:p>
            <a:r>
              <a:rPr lang="en-US" sz="3000" dirty="0">
                <a:latin typeface="Calibri" panose="020F0502020204030204" pitchFamily="34" charset="0"/>
                <a:cs typeface="Calibri" panose="020F0502020204030204" pitchFamily="34" charset="0"/>
              </a:rPr>
              <a:t> The when expression is similar to the switch statement in Java</a:t>
            </a:r>
          </a:p>
        </p:txBody>
      </p:sp>
      <p:sp>
        <p:nvSpPr>
          <p:cNvPr id="5" name="Slide Number Placeholder 4">
            <a:extLst>
              <a:ext uri="{FF2B5EF4-FFF2-40B4-BE49-F238E27FC236}">
                <a16:creationId xmlns:a16="http://schemas.microsoft.com/office/drawing/2014/main" id="{2492382F-B3E4-44DF-8C80-0B6AF7028F51}"/>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29</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05669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CFBC45-6D11-4749-9285-19E2E87CAF25}"/>
              </a:ext>
            </a:extLst>
          </p:cNvPr>
          <p:cNvSpPr>
            <a:spLocks noGrp="1"/>
          </p:cNvSpPr>
          <p:nvPr>
            <p:ph type="title"/>
          </p:nvPr>
        </p:nvSpPr>
        <p:spPr/>
        <p:txBody>
          <a:bodyPr/>
          <a:lstStyle/>
          <a:p>
            <a:r>
              <a:rPr lang="en-US" dirty="0"/>
              <a:t>Kotlin Topics</a:t>
            </a:r>
          </a:p>
        </p:txBody>
      </p:sp>
      <p:sp>
        <p:nvSpPr>
          <p:cNvPr id="7" name="Content Placeholder 6">
            <a:extLst>
              <a:ext uri="{FF2B5EF4-FFF2-40B4-BE49-F238E27FC236}">
                <a16:creationId xmlns:a16="http://schemas.microsoft.com/office/drawing/2014/main" id="{797F9A7D-F514-456E-BBCA-492E24A08371}"/>
              </a:ext>
            </a:extLst>
          </p:cNvPr>
          <p:cNvSpPr>
            <a:spLocks noGrp="1"/>
          </p:cNvSpPr>
          <p:nvPr>
            <p:ph sz="quarter" idx="13"/>
          </p:nvPr>
        </p:nvSpPr>
        <p:spPr>
          <a:xfrm>
            <a:off x="228600" y="1312650"/>
            <a:ext cx="3200400" cy="4678575"/>
          </a:xfrm>
        </p:spPr>
        <p:txBody>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Functions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Recursion and Tail Recursion</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Lambdas and Anonymous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Inline, Infix, Higher order</a:t>
            </a:r>
          </a:p>
          <a:p>
            <a:endParaRPr lang="en-US" sz="2600"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456D2B64-F470-408E-B5FB-D423D88D99D9}"/>
              </a:ext>
            </a:extLst>
          </p:cNvPr>
          <p:cNvSpPr>
            <a:spLocks noGrp="1"/>
          </p:cNvSpPr>
          <p:nvPr>
            <p:ph sz="quarter" idx="14"/>
          </p:nvPr>
        </p:nvSpPr>
        <p:spPr>
          <a:xfrm>
            <a:off x="3200400" y="1219200"/>
            <a:ext cx="5486400" cy="4772025"/>
          </a:xfrm>
        </p:spPr>
        <p:txBody>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OOPs Concepts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Classes/Objects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Nested and Getter, Setter</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Constructors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Modifiers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Inheritance</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Interfaces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Abstract</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Data, Sealed Classes</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Enum , Extension Function</a:t>
            </a:r>
          </a:p>
          <a:p>
            <a:pPr lvl="1">
              <a:buFont typeface="Wingdings" panose="05000000000000000000" pitchFamily="2" charset="2"/>
              <a:buChar char="Ø"/>
            </a:pPr>
            <a:r>
              <a:rPr lang="en-US" sz="2600" dirty="0">
                <a:latin typeface="Calibri" panose="020F0502020204030204" pitchFamily="34" charset="0"/>
                <a:cs typeface="Calibri" panose="020F0502020204030204" pitchFamily="34" charset="0"/>
              </a:rPr>
              <a:t>Serialization and Deserialization</a:t>
            </a:r>
          </a:p>
          <a:p>
            <a:pPr lvl="1">
              <a:buFont typeface="Wingdings" panose="05000000000000000000" pitchFamily="2" charset="2"/>
              <a:buChar char="Ø"/>
            </a:pPr>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B7A25E8-9500-4B7F-981A-3299E9FB138B}"/>
              </a:ext>
            </a:extLst>
          </p:cNvPr>
          <p:cNvSpPr>
            <a:spLocks noGrp="1"/>
          </p:cNvSpPr>
          <p:nvPr>
            <p:ph type="sldNum" idx="12"/>
          </p:nvPr>
        </p:nvSpPr>
        <p:spPr>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3</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636458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5EB1B9-4630-4425-942E-ED3ECAC1C8E0}"/>
              </a:ext>
            </a:extLst>
          </p:cNvPr>
          <p:cNvSpPr>
            <a:spLocks noGrp="1"/>
          </p:cNvSpPr>
          <p:nvPr>
            <p:ph type="title"/>
          </p:nvPr>
        </p:nvSpPr>
        <p:spPr/>
        <p:txBody>
          <a:bodyPr/>
          <a:lstStyle/>
          <a:p>
            <a:r>
              <a:rPr lang="en-US" dirty="0"/>
              <a:t>Break and continue</a:t>
            </a:r>
          </a:p>
        </p:txBody>
      </p:sp>
      <p:sp>
        <p:nvSpPr>
          <p:cNvPr id="7" name="Content Placeholder 6">
            <a:extLst>
              <a:ext uri="{FF2B5EF4-FFF2-40B4-BE49-F238E27FC236}">
                <a16:creationId xmlns:a16="http://schemas.microsoft.com/office/drawing/2014/main" id="{9EB8AF05-DFE8-4303-9116-E3F9822F8E5D}"/>
              </a:ext>
            </a:extLst>
          </p:cNvPr>
          <p:cNvSpPr>
            <a:spLocks noGrp="1"/>
          </p:cNvSpPr>
          <p:nvPr>
            <p:ph sz="quarter" idx="13"/>
          </p:nvPr>
        </p:nvSpPr>
        <p:spPr>
          <a:xfrm>
            <a:off x="457201" y="1441450"/>
            <a:ext cx="3657600" cy="4121150"/>
          </a:xfrm>
        </p:spPr>
        <p:txBody>
          <a:bodyPr/>
          <a:lstStyle/>
          <a:p>
            <a:r>
              <a:rPr lang="en-US" sz="3000" dirty="0">
                <a:latin typeface="Calibri" panose="020F0502020204030204" pitchFamily="34" charset="0"/>
                <a:cs typeface="Calibri" panose="020F0502020204030204" pitchFamily="34" charset="0"/>
              </a:rPr>
              <a:t>The break statement is used to jump out of a loop.</a:t>
            </a:r>
          </a:p>
          <a:p>
            <a:r>
              <a:rPr lang="en-US" sz="3000" dirty="0">
                <a:latin typeface="Calibri" panose="020F0502020204030204" pitchFamily="34" charset="0"/>
                <a:cs typeface="Calibri" panose="020F0502020204030204" pitchFamily="34" charset="0"/>
              </a:rPr>
              <a:t>Labelled Break</a:t>
            </a:r>
          </a:p>
          <a:p>
            <a:r>
              <a:rPr lang="en-US" sz="3000" dirty="0" err="1">
                <a:latin typeface="Calibri" panose="020F0502020204030204" pitchFamily="34" charset="0"/>
                <a:cs typeface="Calibri" panose="020F0502020204030204" pitchFamily="34" charset="0"/>
              </a:rPr>
              <a:t>Unlabelled</a:t>
            </a:r>
            <a:r>
              <a:rPr lang="en-US" sz="3000" dirty="0">
                <a:latin typeface="Calibri" panose="020F0502020204030204" pitchFamily="34" charset="0"/>
                <a:cs typeface="Calibri" panose="020F0502020204030204" pitchFamily="34" charset="0"/>
              </a:rPr>
              <a:t> Break</a:t>
            </a:r>
          </a:p>
        </p:txBody>
      </p:sp>
      <p:sp>
        <p:nvSpPr>
          <p:cNvPr id="5" name="Slide Number Placeholder 4">
            <a:extLst>
              <a:ext uri="{FF2B5EF4-FFF2-40B4-BE49-F238E27FC236}">
                <a16:creationId xmlns:a16="http://schemas.microsoft.com/office/drawing/2014/main" id="{4A609D93-DA76-42DC-91B5-7A68FB3F12F5}"/>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30</a:t>
            </a:fld>
            <a:endParaRPr lang="en-US" sz="900" b="0" i="0" u="none" strike="noStrike" cap="none">
              <a:solidFill>
                <a:schemeClr val="lt1"/>
              </a:solidFill>
              <a:latin typeface="Arial"/>
              <a:ea typeface="Arial"/>
              <a:cs typeface="Arial"/>
              <a:sym typeface="Arial"/>
            </a:endParaRPr>
          </a:p>
        </p:txBody>
      </p:sp>
      <p:pic>
        <p:nvPicPr>
          <p:cNvPr id="9" name="Picture 8">
            <a:extLst>
              <a:ext uri="{FF2B5EF4-FFF2-40B4-BE49-F238E27FC236}">
                <a16:creationId xmlns:a16="http://schemas.microsoft.com/office/drawing/2014/main" id="{520052D5-0D2B-4F90-9E56-57DB01E6BD35}"/>
              </a:ext>
            </a:extLst>
          </p:cNvPr>
          <p:cNvPicPr>
            <a:picLocks noChangeAspect="1"/>
          </p:cNvPicPr>
          <p:nvPr/>
        </p:nvPicPr>
        <p:blipFill>
          <a:blip r:embed="rId2"/>
          <a:stretch>
            <a:fillRect/>
          </a:stretch>
        </p:blipFill>
        <p:spPr>
          <a:xfrm>
            <a:off x="4800600" y="1323200"/>
            <a:ext cx="3904956" cy="4391799"/>
          </a:xfrm>
          <a:prstGeom prst="rect">
            <a:avLst/>
          </a:prstGeom>
        </p:spPr>
      </p:pic>
    </p:spTree>
    <p:extLst>
      <p:ext uri="{BB962C8B-B14F-4D97-AF65-F5344CB8AC3E}">
        <p14:creationId xmlns:p14="http://schemas.microsoft.com/office/powerpoint/2010/main" val="22830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653872-A4E4-4722-B80D-A79F39238C72}"/>
              </a:ext>
            </a:extLst>
          </p:cNvPr>
          <p:cNvSpPr>
            <a:spLocks noGrp="1"/>
          </p:cNvSpPr>
          <p:nvPr>
            <p:ph type="title"/>
          </p:nvPr>
        </p:nvSpPr>
        <p:spPr/>
        <p:txBody>
          <a:bodyPr/>
          <a:lstStyle/>
          <a:p>
            <a:r>
              <a:rPr lang="en-US" dirty="0"/>
              <a:t>Continue</a:t>
            </a:r>
          </a:p>
        </p:txBody>
      </p:sp>
      <p:sp>
        <p:nvSpPr>
          <p:cNvPr id="7" name="Content Placeholder 6">
            <a:extLst>
              <a:ext uri="{FF2B5EF4-FFF2-40B4-BE49-F238E27FC236}">
                <a16:creationId xmlns:a16="http://schemas.microsoft.com/office/drawing/2014/main" id="{C7F7CC28-82CF-43D6-A3C0-D068F4E7007E}"/>
              </a:ext>
            </a:extLst>
          </p:cNvPr>
          <p:cNvSpPr>
            <a:spLocks noGrp="1"/>
          </p:cNvSpPr>
          <p:nvPr>
            <p:ph sz="quarter" idx="13"/>
          </p:nvPr>
        </p:nvSpPr>
        <p:spPr>
          <a:xfrm>
            <a:off x="457201" y="1441450"/>
            <a:ext cx="4114799" cy="4425950"/>
          </a:xfrm>
        </p:spPr>
        <p:txBody>
          <a:bodyPr/>
          <a:lstStyle/>
          <a:p>
            <a:r>
              <a:rPr lang="en-US" sz="2800" dirty="0">
                <a:latin typeface="Calibri" panose="020F0502020204030204" pitchFamily="34" charset="0"/>
                <a:cs typeface="Calibri" panose="020F0502020204030204" pitchFamily="34" charset="0"/>
              </a:rPr>
              <a:t>The continue statement breaks one iteration (in the loop), if a specified condition occurs, and continues with the next iteration in the loop.</a:t>
            </a:r>
          </a:p>
          <a:p>
            <a:r>
              <a:rPr lang="en-US" sz="2800" dirty="0">
                <a:latin typeface="Calibri" panose="020F0502020204030204" pitchFamily="34" charset="0"/>
                <a:cs typeface="Calibri" panose="020F0502020204030204" pitchFamily="34" charset="0"/>
              </a:rPr>
              <a:t>Labelled Continue</a:t>
            </a:r>
          </a:p>
          <a:p>
            <a:r>
              <a:rPr lang="en-US" sz="2800" dirty="0" err="1">
                <a:latin typeface="Calibri" panose="020F0502020204030204" pitchFamily="34" charset="0"/>
                <a:cs typeface="Calibri" panose="020F0502020204030204" pitchFamily="34" charset="0"/>
              </a:rPr>
              <a:t>Unlabelled</a:t>
            </a:r>
            <a:r>
              <a:rPr lang="en-US" sz="2800" dirty="0">
                <a:latin typeface="Calibri" panose="020F0502020204030204" pitchFamily="34" charset="0"/>
                <a:cs typeface="Calibri" panose="020F0502020204030204" pitchFamily="34" charset="0"/>
              </a:rPr>
              <a:t> Continue</a:t>
            </a:r>
          </a:p>
          <a:p>
            <a:endParaRPr lang="en-US" sz="2800" dirty="0">
              <a:latin typeface="Calibri" panose="020F0502020204030204" pitchFamily="34" charset="0"/>
              <a:cs typeface="Calibri" panose="020F0502020204030204" pitchFamily="34" charset="0"/>
            </a:endParaRPr>
          </a:p>
          <a:p>
            <a:pPr marL="101600" indent="0">
              <a:buNone/>
            </a:pPr>
            <a:endParaRPr lang="en-US" sz="28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C337E932-B6B7-4DB1-BCB8-F6A3467BBC80}"/>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31</a:t>
            </a:fld>
            <a:endParaRPr lang="en-US" sz="900" b="0" i="0" u="none" strike="noStrike" cap="none">
              <a:solidFill>
                <a:schemeClr val="lt1"/>
              </a:solidFill>
              <a:latin typeface="Arial"/>
              <a:ea typeface="Arial"/>
              <a:cs typeface="Arial"/>
              <a:sym typeface="Arial"/>
            </a:endParaRPr>
          </a:p>
        </p:txBody>
      </p:sp>
      <p:pic>
        <p:nvPicPr>
          <p:cNvPr id="9" name="Picture 8">
            <a:extLst>
              <a:ext uri="{FF2B5EF4-FFF2-40B4-BE49-F238E27FC236}">
                <a16:creationId xmlns:a16="http://schemas.microsoft.com/office/drawing/2014/main" id="{628C73A4-855E-4559-8AED-60D214C4F41B}"/>
              </a:ext>
            </a:extLst>
          </p:cNvPr>
          <p:cNvPicPr>
            <a:picLocks noChangeAspect="1"/>
          </p:cNvPicPr>
          <p:nvPr/>
        </p:nvPicPr>
        <p:blipFill>
          <a:blip r:embed="rId2"/>
          <a:stretch>
            <a:fillRect/>
          </a:stretch>
        </p:blipFill>
        <p:spPr>
          <a:xfrm>
            <a:off x="4724401" y="1456690"/>
            <a:ext cx="3867150" cy="4410710"/>
          </a:xfrm>
          <a:prstGeom prst="rect">
            <a:avLst/>
          </a:prstGeom>
        </p:spPr>
      </p:pic>
    </p:spTree>
    <p:extLst>
      <p:ext uri="{BB962C8B-B14F-4D97-AF65-F5344CB8AC3E}">
        <p14:creationId xmlns:p14="http://schemas.microsoft.com/office/powerpoint/2010/main" val="152067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930FA6-9347-4D37-8510-9E8E8BA8D13C}"/>
              </a:ext>
            </a:extLst>
          </p:cNvPr>
          <p:cNvSpPr>
            <a:spLocks noGrp="1"/>
          </p:cNvSpPr>
          <p:nvPr>
            <p:ph type="title"/>
          </p:nvPr>
        </p:nvSpPr>
        <p:spPr/>
        <p:txBody>
          <a:bodyPr/>
          <a:lstStyle/>
          <a:p>
            <a:r>
              <a:rPr lang="en-US" dirty="0"/>
              <a:t>For with Range </a:t>
            </a:r>
          </a:p>
        </p:txBody>
      </p:sp>
      <p:sp>
        <p:nvSpPr>
          <p:cNvPr id="7" name="Content Placeholder 6">
            <a:extLst>
              <a:ext uri="{FF2B5EF4-FFF2-40B4-BE49-F238E27FC236}">
                <a16:creationId xmlns:a16="http://schemas.microsoft.com/office/drawing/2014/main" id="{0CD6C5FE-F6B1-470D-AFAC-D16E52A466C0}"/>
              </a:ext>
            </a:extLst>
          </p:cNvPr>
          <p:cNvSpPr>
            <a:spLocks noGrp="1"/>
          </p:cNvSpPr>
          <p:nvPr>
            <p:ph sz="quarter" idx="13"/>
          </p:nvPr>
        </p:nvSpPr>
        <p:spPr>
          <a:xfrm>
            <a:off x="457200" y="1441450"/>
            <a:ext cx="8232775" cy="4425950"/>
          </a:xfrm>
        </p:spPr>
        <p:txBody>
          <a:bodyPr/>
          <a:lstStyle/>
          <a:p>
            <a:r>
              <a:rPr lang="en-US" sz="3000" b="1" dirty="0">
                <a:latin typeface="Calibri" panose="020F0502020204030204" pitchFamily="34" charset="0"/>
                <a:cs typeface="Calibri" panose="020F0502020204030204" pitchFamily="34" charset="0"/>
              </a:rPr>
              <a:t> For</a:t>
            </a:r>
            <a:r>
              <a:rPr lang="en-US" sz="3000" dirty="0">
                <a:latin typeface="Calibri" panose="020F0502020204030204" pitchFamily="34" charset="0"/>
                <a:cs typeface="Calibri" panose="020F0502020204030204" pitchFamily="34" charset="0"/>
              </a:rPr>
              <a:t> loop is used to loop through arrays, ranges, and other things that contains a countable number of values.</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For Loop through </a:t>
            </a:r>
            <a:r>
              <a:rPr lang="en-US" sz="3000" b="1" dirty="0">
                <a:latin typeface="Calibri" panose="020F0502020204030204" pitchFamily="34" charset="0"/>
                <a:cs typeface="Calibri" panose="020F0502020204030204" pitchFamily="34" charset="0"/>
              </a:rPr>
              <a:t>Int array</a:t>
            </a:r>
            <a:r>
              <a:rPr lang="en-US" sz="3000" dirty="0">
                <a:latin typeface="Calibri" panose="020F0502020204030204" pitchFamily="34" charset="0"/>
                <a:cs typeface="Calibri" panose="020F0502020204030204" pitchFamily="34" charset="0"/>
              </a:rPr>
              <a:t> and  </a:t>
            </a:r>
            <a:r>
              <a:rPr lang="en-US" sz="3000" b="1" dirty="0">
                <a:latin typeface="Calibri" panose="020F0502020204030204" pitchFamily="34" charset="0"/>
                <a:cs typeface="Calibri" panose="020F0502020204030204" pitchFamily="34" charset="0"/>
              </a:rPr>
              <a:t>string array</a:t>
            </a:r>
            <a:r>
              <a:rPr lang="en-US" sz="30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Use of </a:t>
            </a:r>
            <a:r>
              <a:rPr lang="en-US" sz="3000" b="1" dirty="0">
                <a:latin typeface="Calibri" panose="020F0502020204030204" pitchFamily="34" charset="0"/>
                <a:cs typeface="Calibri" panose="020F0502020204030204" pitchFamily="34" charset="0"/>
              </a:rPr>
              <a:t>break and continue </a:t>
            </a:r>
            <a:r>
              <a:rPr lang="en-US" sz="3000" dirty="0">
                <a:latin typeface="Calibri" panose="020F0502020204030204" pitchFamily="34" charset="0"/>
                <a:cs typeface="Calibri" panose="020F0502020204030204" pitchFamily="34" charset="0"/>
              </a:rPr>
              <a:t>keywords in a </a:t>
            </a:r>
            <a:r>
              <a:rPr lang="en-US" sz="3000" b="1" dirty="0">
                <a:latin typeface="Calibri" panose="020F0502020204030204" pitchFamily="34" charset="0"/>
                <a:cs typeface="Calibri" panose="020F0502020204030204" pitchFamily="34" charset="0"/>
              </a:rPr>
              <a:t>range/for loop</a:t>
            </a:r>
          </a:p>
        </p:txBody>
      </p:sp>
      <p:sp>
        <p:nvSpPr>
          <p:cNvPr id="5" name="Slide Number Placeholder 4">
            <a:extLst>
              <a:ext uri="{FF2B5EF4-FFF2-40B4-BE49-F238E27FC236}">
                <a16:creationId xmlns:a16="http://schemas.microsoft.com/office/drawing/2014/main" id="{159E2897-6D5D-4B94-83BF-E33547786688}"/>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32</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63592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F188E5A-20C4-48A3-B8E0-D603C1E34BFB}"/>
              </a:ext>
            </a:extLst>
          </p:cNvPr>
          <p:cNvSpPr>
            <a:spLocks noGrp="1"/>
          </p:cNvSpPr>
          <p:nvPr>
            <p:ph sz="quarter" idx="13"/>
          </p:nvPr>
        </p:nvSpPr>
        <p:spPr>
          <a:xfrm>
            <a:off x="457200" y="1143000"/>
            <a:ext cx="8232775" cy="5008418"/>
          </a:xfrm>
        </p:spPr>
        <p:txBody>
          <a:bodyPr/>
          <a:lstStyle/>
          <a:p>
            <a:pPr marL="101600" indent="0">
              <a:buNone/>
            </a:pPr>
            <a:r>
              <a:rPr lang="en-US" sz="2600" dirty="0">
                <a:latin typeface="Calibri" panose="020F0502020204030204" pitchFamily="34" charset="0"/>
                <a:cs typeface="Calibri" panose="020F0502020204030204" pitchFamily="34" charset="0"/>
              </a:rPr>
              <a:t>Arrays are used to store multiple values in a single variable, instead of creating separate variables for each value.</a:t>
            </a:r>
          </a:p>
          <a:p>
            <a:pPr>
              <a:buFont typeface="Wingdings" panose="05000000000000000000" pitchFamily="2" charset="2"/>
              <a:buChar char="Ø"/>
            </a:pPr>
            <a:r>
              <a:rPr lang="en-US" sz="2600" dirty="0"/>
              <a:t>Print the array elements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Printing the array and index</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Print particular index</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Set array value</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Get the size of array</a:t>
            </a:r>
          </a:p>
          <a:p>
            <a:pPr>
              <a:buFont typeface="Wingdings" panose="05000000000000000000" pitchFamily="2" charset="2"/>
              <a:buChar char="Ø"/>
            </a:pPr>
            <a:r>
              <a:rPr lang="en-US" sz="2600" dirty="0" err="1">
                <a:latin typeface="Calibri" panose="020F0502020204030204" pitchFamily="34" charset="0"/>
                <a:cs typeface="Calibri" panose="020F0502020204030204" pitchFamily="34" charset="0"/>
              </a:rPr>
              <a:t>Outofbound</a:t>
            </a:r>
            <a:r>
              <a:rPr lang="en-US" sz="2600" dirty="0">
                <a:latin typeface="Calibri" panose="020F0502020204030204" pitchFamily="34" charset="0"/>
                <a:cs typeface="Calibri" panose="020F0502020204030204" pitchFamily="34" charset="0"/>
              </a:rPr>
              <a:t> Exception</a:t>
            </a:r>
          </a:p>
        </p:txBody>
      </p:sp>
      <p:sp>
        <p:nvSpPr>
          <p:cNvPr id="8" name="Title 7">
            <a:extLst>
              <a:ext uri="{FF2B5EF4-FFF2-40B4-BE49-F238E27FC236}">
                <a16:creationId xmlns:a16="http://schemas.microsoft.com/office/drawing/2014/main" id="{4E455553-5D23-4F81-8B0A-874F9139A139}"/>
              </a:ext>
            </a:extLst>
          </p:cNvPr>
          <p:cNvSpPr>
            <a:spLocks noGrp="1"/>
          </p:cNvSpPr>
          <p:nvPr>
            <p:ph type="title"/>
          </p:nvPr>
        </p:nvSpPr>
        <p:spPr>
          <a:xfrm>
            <a:off x="457200" y="215371"/>
            <a:ext cx="8229600" cy="775229"/>
          </a:xfrm>
        </p:spPr>
        <p:txBody>
          <a:bodyPr/>
          <a:lstStyle/>
          <a:p>
            <a:r>
              <a:rPr lang="en-US" dirty="0"/>
              <a:t>For with Array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3D24B2-4771-44C6-8A9D-89ACFEB724E8}"/>
              </a:ext>
            </a:extLst>
          </p:cNvPr>
          <p:cNvSpPr>
            <a:spLocks noGrp="1"/>
          </p:cNvSpPr>
          <p:nvPr>
            <p:ph type="title"/>
          </p:nvPr>
        </p:nvSpPr>
        <p:spPr/>
        <p:txBody>
          <a:bodyPr/>
          <a:lstStyle/>
          <a:p>
            <a:r>
              <a:rPr lang="en-US" dirty="0"/>
              <a:t>String</a:t>
            </a:r>
          </a:p>
        </p:txBody>
      </p:sp>
      <p:sp>
        <p:nvSpPr>
          <p:cNvPr id="11" name="Content Placeholder 10">
            <a:extLst>
              <a:ext uri="{FF2B5EF4-FFF2-40B4-BE49-F238E27FC236}">
                <a16:creationId xmlns:a16="http://schemas.microsoft.com/office/drawing/2014/main" id="{91445B73-EA6B-4901-AE90-7DB0C36497EC}"/>
              </a:ext>
            </a:extLst>
          </p:cNvPr>
          <p:cNvSpPr>
            <a:spLocks noGrp="1"/>
          </p:cNvSpPr>
          <p:nvPr>
            <p:ph sz="quarter" idx="15"/>
          </p:nvPr>
        </p:nvSpPr>
        <p:spPr>
          <a:xfrm>
            <a:off x="457200" y="1371600"/>
            <a:ext cx="5105400" cy="4520623"/>
          </a:xfrm>
        </p:spPr>
        <p:txBody>
          <a:bodyPr/>
          <a:lstStyle/>
          <a:p>
            <a:pPr>
              <a:buFont typeface="Wingdings" panose="05000000000000000000" pitchFamily="2" charset="2"/>
              <a:buChar char="Ø"/>
            </a:pPr>
            <a:r>
              <a:rPr lang="en-US" sz="2900" i="0" dirty="0">
                <a:solidFill>
                  <a:srgbClr val="273239"/>
                </a:solidFill>
                <a:effectLst/>
                <a:latin typeface="Calibri" panose="020F0502020204030204" pitchFamily="34" charset="0"/>
                <a:cs typeface="Calibri" panose="020F0502020204030204" pitchFamily="34" charset="0"/>
              </a:rPr>
              <a:t>Syntax</a:t>
            </a:r>
          </a:p>
          <a:p>
            <a:pPr>
              <a:buFont typeface="Wingdings" panose="05000000000000000000" pitchFamily="2" charset="2"/>
              <a:buChar char="Ø"/>
            </a:pPr>
            <a:r>
              <a:rPr lang="en-US" sz="2900" i="0" dirty="0">
                <a:solidFill>
                  <a:srgbClr val="273239"/>
                </a:solidFill>
                <a:effectLst/>
                <a:latin typeface="Calibri" panose="020F0502020204030204" pitchFamily="34" charset="0"/>
                <a:cs typeface="Calibri" panose="020F0502020204030204" pitchFamily="34" charset="0"/>
              </a:rPr>
              <a:t>Creating an empty String</a:t>
            </a:r>
            <a:endParaRPr lang="en-US" sz="2900" dirty="0">
              <a:solidFill>
                <a:srgbClr val="273239"/>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900" i="0" dirty="0">
                <a:solidFill>
                  <a:srgbClr val="273239"/>
                </a:solidFill>
                <a:effectLst/>
                <a:latin typeface="Calibri" panose="020F0502020204030204" pitchFamily="34" charset="0"/>
                <a:cs typeface="Calibri" panose="020F0502020204030204" pitchFamily="34" charset="0"/>
              </a:rPr>
              <a:t>access the elements of a string </a:t>
            </a:r>
          </a:p>
          <a:p>
            <a:pPr>
              <a:buFont typeface="Wingdings" panose="05000000000000000000" pitchFamily="2" charset="2"/>
              <a:buChar char="Ø"/>
            </a:pPr>
            <a:r>
              <a:rPr lang="en-US" sz="2900" i="0" dirty="0">
                <a:solidFill>
                  <a:srgbClr val="273239"/>
                </a:solidFill>
                <a:effectLst/>
                <a:latin typeface="Calibri" panose="020F0502020204030204" pitchFamily="34" charset="0"/>
                <a:cs typeface="Calibri" panose="020F0502020204030204" pitchFamily="34" charset="0"/>
              </a:rPr>
              <a:t>properties and functions in String</a:t>
            </a:r>
          </a:p>
          <a:p>
            <a:pPr>
              <a:buFont typeface="Wingdings" panose="05000000000000000000" pitchFamily="2" charset="2"/>
              <a:buChar char="Ø"/>
            </a:pPr>
            <a:r>
              <a:rPr lang="en-US" sz="2900" i="0" dirty="0">
                <a:solidFill>
                  <a:srgbClr val="273239"/>
                </a:solidFill>
                <a:effectLst/>
                <a:latin typeface="Calibri" panose="020F0502020204030204" pitchFamily="34" charset="0"/>
                <a:cs typeface="Calibri" panose="020F0502020204030204" pitchFamily="34" charset="0"/>
              </a:rPr>
              <a:t>String Literals</a:t>
            </a:r>
          </a:p>
          <a:p>
            <a:pPr>
              <a:buFont typeface="Wingdings" panose="05000000000000000000" pitchFamily="2" charset="2"/>
              <a:buChar char="Ø"/>
            </a:pPr>
            <a:r>
              <a:rPr lang="en-US" sz="2900" i="0" dirty="0">
                <a:solidFill>
                  <a:srgbClr val="273239"/>
                </a:solidFill>
                <a:effectLst/>
                <a:latin typeface="Calibri" panose="020F0502020204030204" pitchFamily="34" charset="0"/>
                <a:cs typeface="Calibri" panose="020F0502020204030204" pitchFamily="34" charset="0"/>
              </a:rPr>
              <a:t>String Equality</a:t>
            </a:r>
            <a:endParaRPr lang="en-US" sz="2900" dirty="0">
              <a:solidFill>
                <a:srgbClr val="273239"/>
              </a:solidFill>
              <a:latin typeface="Calibri" panose="020F0502020204030204" pitchFamily="34" charset="0"/>
              <a:cs typeface="Calibri" panose="020F0502020204030204" pitchFamily="34" charset="0"/>
            </a:endParaRPr>
          </a:p>
          <a:p>
            <a:endParaRPr lang="en-US" sz="2900" dirty="0"/>
          </a:p>
        </p:txBody>
      </p:sp>
      <p:sp>
        <p:nvSpPr>
          <p:cNvPr id="5" name="Slide Number Placeholder 4">
            <a:extLst>
              <a:ext uri="{FF2B5EF4-FFF2-40B4-BE49-F238E27FC236}">
                <a16:creationId xmlns:a16="http://schemas.microsoft.com/office/drawing/2014/main" id="{D47F1BB3-9416-4847-9021-92218A991C75}"/>
              </a:ext>
            </a:extLst>
          </p:cNvPr>
          <p:cNvSpPr>
            <a:spLocks noGrp="1"/>
          </p:cNvSpPr>
          <p:nvPr>
            <p:ph type="sldNum" idx="12"/>
          </p:nvPr>
        </p:nvSpPr>
        <p:spPr>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34</a:t>
            </a:fld>
            <a:endParaRPr lang="en-US" sz="900" b="0" i="0" u="none" strike="noStrike" cap="none">
              <a:solidFill>
                <a:schemeClr val="lt1"/>
              </a:solidFill>
              <a:latin typeface="Arial"/>
              <a:ea typeface="Arial"/>
              <a:cs typeface="Arial"/>
              <a:sym typeface="Arial"/>
            </a:endParaRPr>
          </a:p>
        </p:txBody>
      </p:sp>
      <p:pic>
        <p:nvPicPr>
          <p:cNvPr id="9" name="Picture 8">
            <a:extLst>
              <a:ext uri="{FF2B5EF4-FFF2-40B4-BE49-F238E27FC236}">
                <a16:creationId xmlns:a16="http://schemas.microsoft.com/office/drawing/2014/main" id="{5BB0D061-E272-47C7-94B3-779B83DB6395}"/>
              </a:ext>
            </a:extLst>
          </p:cNvPr>
          <p:cNvPicPr>
            <a:picLocks noChangeAspect="1"/>
          </p:cNvPicPr>
          <p:nvPr/>
        </p:nvPicPr>
        <p:blipFill>
          <a:blip r:embed="rId2"/>
          <a:stretch>
            <a:fillRect/>
          </a:stretch>
        </p:blipFill>
        <p:spPr>
          <a:xfrm>
            <a:off x="5562600" y="1434879"/>
            <a:ext cx="2904366" cy="4425950"/>
          </a:xfrm>
          <a:prstGeom prst="rect">
            <a:avLst/>
          </a:prstGeom>
        </p:spPr>
      </p:pic>
    </p:spTree>
    <p:extLst>
      <p:ext uri="{BB962C8B-B14F-4D97-AF65-F5344CB8AC3E}">
        <p14:creationId xmlns:p14="http://schemas.microsoft.com/office/powerpoint/2010/main" val="45936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6F2684-1299-4FA3-AF1F-320429EDA3B9}"/>
              </a:ext>
            </a:extLst>
          </p:cNvPr>
          <p:cNvSpPr>
            <a:spLocks noGrp="1"/>
          </p:cNvSpPr>
          <p:nvPr>
            <p:ph type="title"/>
          </p:nvPr>
        </p:nvSpPr>
        <p:spPr/>
        <p:txBody>
          <a:bodyPr/>
          <a:lstStyle/>
          <a:p>
            <a:r>
              <a:rPr lang="en-US" dirty="0"/>
              <a:t>Collections</a:t>
            </a:r>
          </a:p>
        </p:txBody>
      </p:sp>
      <p:sp>
        <p:nvSpPr>
          <p:cNvPr id="7" name="Content Placeholder 6">
            <a:extLst>
              <a:ext uri="{FF2B5EF4-FFF2-40B4-BE49-F238E27FC236}">
                <a16:creationId xmlns:a16="http://schemas.microsoft.com/office/drawing/2014/main" id="{8F8948D1-7C37-49AD-8917-5AE8387B918E}"/>
              </a:ext>
            </a:extLst>
          </p:cNvPr>
          <p:cNvSpPr>
            <a:spLocks noGrp="1"/>
          </p:cNvSpPr>
          <p:nvPr>
            <p:ph sz="quarter" idx="13"/>
          </p:nvPr>
        </p:nvSpPr>
        <p:spPr>
          <a:xfrm>
            <a:off x="457200" y="1447800"/>
            <a:ext cx="8232775" cy="4709968"/>
          </a:xfrm>
        </p:spPr>
        <p:txBody>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Lists – Ordered collections of elements that allow duplicates.</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Sets – Unordered collections of unique elements.</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Maps – Collections of key-value pairs, where each key is unique.</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Arrays – Fixed-size collections of elements with a specific type.</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Sequences – Lazily evaluated collections of elements that can be processed in a pipeline.</a:t>
            </a:r>
          </a:p>
        </p:txBody>
      </p:sp>
      <p:sp>
        <p:nvSpPr>
          <p:cNvPr id="5" name="Slide Number Placeholder 4">
            <a:extLst>
              <a:ext uri="{FF2B5EF4-FFF2-40B4-BE49-F238E27FC236}">
                <a16:creationId xmlns:a16="http://schemas.microsoft.com/office/drawing/2014/main" id="{A2FFD17F-B04C-4440-9D33-0A5F5F45DC8D}"/>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35</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21504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65B27A-1535-4A29-A560-1CFAF9566DD5}"/>
              </a:ext>
            </a:extLst>
          </p:cNvPr>
          <p:cNvSpPr>
            <a:spLocks noGrp="1"/>
          </p:cNvSpPr>
          <p:nvPr>
            <p:ph type="title"/>
          </p:nvPr>
        </p:nvSpPr>
        <p:spPr/>
        <p:txBody>
          <a:bodyPr/>
          <a:lstStyle/>
          <a:p>
            <a:r>
              <a:rPr lang="en-US" dirty="0"/>
              <a:t>Collections</a:t>
            </a:r>
          </a:p>
        </p:txBody>
      </p:sp>
      <p:sp>
        <p:nvSpPr>
          <p:cNvPr id="8" name="Content Placeholder 7">
            <a:extLst>
              <a:ext uri="{FF2B5EF4-FFF2-40B4-BE49-F238E27FC236}">
                <a16:creationId xmlns:a16="http://schemas.microsoft.com/office/drawing/2014/main" id="{209DA1FE-19F7-4B4B-BF9C-391578AB3BE6}"/>
              </a:ext>
            </a:extLst>
          </p:cNvPr>
          <p:cNvSpPr>
            <a:spLocks noGrp="1"/>
          </p:cNvSpPr>
          <p:nvPr>
            <p:ph sz="quarter" idx="13"/>
          </p:nvPr>
        </p:nvSpPr>
        <p:spPr/>
        <p:txBody>
          <a:bodyPr/>
          <a:lstStyle/>
          <a:p>
            <a:pPr marL="444500" indent="-342900">
              <a:buFont typeface="+mj-lt"/>
              <a:buAutoNum type="arabicPeriod"/>
            </a:pPr>
            <a:r>
              <a:rPr lang="en-US" sz="2700" dirty="0">
                <a:latin typeface="Calibri" panose="020F0502020204030204" pitchFamily="34" charset="0"/>
                <a:cs typeface="Calibri" panose="020F0502020204030204" pitchFamily="34" charset="0"/>
              </a:rPr>
              <a:t>Immutable Collection – Can not be modified</a:t>
            </a:r>
          </a:p>
          <a:p>
            <a:pPr marL="1045718" lvl="1" indent="-457200"/>
            <a:r>
              <a:rPr lang="en-US" sz="2700" dirty="0">
                <a:latin typeface="Calibri" panose="020F0502020204030204" pitchFamily="34" charset="0"/>
                <a:cs typeface="Calibri" panose="020F0502020204030204" pitchFamily="34" charset="0"/>
              </a:rPr>
              <a:t>List – </a:t>
            </a:r>
            <a:r>
              <a:rPr lang="en-US" sz="2700" dirty="0" err="1">
                <a:latin typeface="Calibri" panose="020F0502020204030204" pitchFamily="34" charset="0"/>
                <a:cs typeface="Calibri" panose="020F0502020204030204" pitchFamily="34" charset="0"/>
              </a:rPr>
              <a:t>listOf</a:t>
            </a:r>
            <a:r>
              <a:rPr lang="en-US" sz="2700" dirty="0">
                <a:latin typeface="Calibri" panose="020F0502020204030204" pitchFamily="34" charset="0"/>
                <a:cs typeface="Calibri" panose="020F0502020204030204" pitchFamily="34" charset="0"/>
              </a:rPr>
              <a:t>() and </a:t>
            </a:r>
            <a:r>
              <a:rPr lang="en-US" sz="2700" dirty="0" err="1">
                <a:latin typeface="Calibri" panose="020F0502020204030204" pitchFamily="34" charset="0"/>
                <a:cs typeface="Calibri" panose="020F0502020204030204" pitchFamily="34" charset="0"/>
              </a:rPr>
              <a:t>listOf</a:t>
            </a:r>
            <a:r>
              <a:rPr lang="en-US" sz="2700" dirty="0">
                <a:latin typeface="Calibri" panose="020F0502020204030204" pitchFamily="34" charset="0"/>
                <a:cs typeface="Calibri" panose="020F0502020204030204" pitchFamily="34" charset="0"/>
              </a:rPr>
              <a:t>&lt;T&gt;()</a:t>
            </a:r>
          </a:p>
          <a:p>
            <a:pPr marL="1045718" lvl="1" indent="-457200"/>
            <a:r>
              <a:rPr lang="en-US" sz="2700" dirty="0">
                <a:latin typeface="Calibri" panose="020F0502020204030204" pitchFamily="34" charset="0"/>
                <a:cs typeface="Calibri" panose="020F0502020204030204" pitchFamily="34" charset="0"/>
              </a:rPr>
              <a:t>Set – </a:t>
            </a:r>
            <a:r>
              <a:rPr lang="en-US" sz="2700" dirty="0" err="1">
                <a:latin typeface="Calibri" panose="020F0502020204030204" pitchFamily="34" charset="0"/>
                <a:cs typeface="Calibri" panose="020F0502020204030204" pitchFamily="34" charset="0"/>
              </a:rPr>
              <a:t>setOf</a:t>
            </a:r>
            <a:r>
              <a:rPr lang="en-US" sz="2700" dirty="0">
                <a:latin typeface="Calibri" panose="020F0502020204030204" pitchFamily="34" charset="0"/>
                <a:cs typeface="Calibri" panose="020F0502020204030204" pitchFamily="34" charset="0"/>
              </a:rPr>
              <a:t>()</a:t>
            </a:r>
          </a:p>
          <a:p>
            <a:pPr marL="1045718" lvl="1" indent="-457200"/>
            <a:r>
              <a:rPr lang="en-US" sz="2700" dirty="0">
                <a:latin typeface="Calibri" panose="020F0502020204030204" pitchFamily="34" charset="0"/>
                <a:cs typeface="Calibri" panose="020F0502020204030204" pitchFamily="34" charset="0"/>
              </a:rPr>
              <a:t>Map – </a:t>
            </a:r>
            <a:r>
              <a:rPr lang="en-US" sz="2700" dirty="0" err="1">
                <a:latin typeface="Calibri" panose="020F0502020204030204" pitchFamily="34" charset="0"/>
                <a:cs typeface="Calibri" panose="020F0502020204030204" pitchFamily="34" charset="0"/>
              </a:rPr>
              <a:t>mapOf</a:t>
            </a:r>
            <a:r>
              <a:rPr lang="en-US" sz="2700" dirty="0">
                <a:latin typeface="Calibri" panose="020F0502020204030204" pitchFamily="34" charset="0"/>
                <a:cs typeface="Calibri" panose="020F0502020204030204" pitchFamily="34" charset="0"/>
              </a:rPr>
              <a:t>()</a:t>
            </a:r>
          </a:p>
          <a:p>
            <a:pPr marL="444500" indent="-342900">
              <a:buFont typeface="+mj-lt"/>
              <a:buAutoNum type="arabicPeriod"/>
            </a:pPr>
            <a:r>
              <a:rPr lang="en-US" sz="2700" dirty="0">
                <a:latin typeface="Calibri" panose="020F0502020204030204" pitchFamily="34" charset="0"/>
                <a:cs typeface="Calibri" panose="020F0502020204030204" pitchFamily="34" charset="0"/>
              </a:rPr>
              <a:t>Mutable Collection – Supports read &amp; write</a:t>
            </a:r>
          </a:p>
          <a:p>
            <a:pPr marL="1045718" lvl="1" indent="-457200"/>
            <a:r>
              <a:rPr lang="en-US" sz="2700" dirty="0">
                <a:latin typeface="Calibri" panose="020F0502020204030204" pitchFamily="34" charset="0"/>
                <a:cs typeface="Calibri" panose="020F0502020204030204" pitchFamily="34" charset="0"/>
              </a:rPr>
              <a:t>List – </a:t>
            </a:r>
            <a:r>
              <a:rPr lang="en-US" sz="2700" dirty="0" err="1">
                <a:latin typeface="Calibri" panose="020F0502020204030204" pitchFamily="34" charset="0"/>
                <a:cs typeface="Calibri" panose="020F0502020204030204" pitchFamily="34" charset="0"/>
              </a:rPr>
              <a:t>mutableListOf</a:t>
            </a:r>
            <a:r>
              <a:rPr lang="en-US" sz="2700" dirty="0">
                <a:latin typeface="Calibri" panose="020F0502020204030204" pitchFamily="34" charset="0"/>
                <a:cs typeface="Calibri" panose="020F0502020204030204" pitchFamily="34" charset="0"/>
              </a:rPr>
              <a:t>(),</a:t>
            </a:r>
            <a:r>
              <a:rPr lang="en-US" sz="2700" dirty="0" err="1">
                <a:latin typeface="Calibri" panose="020F0502020204030204" pitchFamily="34" charset="0"/>
                <a:cs typeface="Calibri" panose="020F0502020204030204" pitchFamily="34" charset="0"/>
              </a:rPr>
              <a:t>arrayListOf</a:t>
            </a:r>
            <a:r>
              <a:rPr lang="en-US" sz="2700" dirty="0">
                <a:latin typeface="Calibri" panose="020F0502020204030204" pitchFamily="34" charset="0"/>
                <a:cs typeface="Calibri" panose="020F0502020204030204" pitchFamily="34" charset="0"/>
              </a:rPr>
              <a:t>() and </a:t>
            </a:r>
            <a:r>
              <a:rPr lang="en-US" sz="2700" dirty="0" err="1">
                <a:latin typeface="Calibri" panose="020F0502020204030204" pitchFamily="34" charset="0"/>
                <a:cs typeface="Calibri" panose="020F0502020204030204" pitchFamily="34" charset="0"/>
              </a:rPr>
              <a:t>ArrayList</a:t>
            </a:r>
            <a:endParaRPr lang="en-US" sz="2700" dirty="0">
              <a:latin typeface="Calibri" panose="020F0502020204030204" pitchFamily="34" charset="0"/>
              <a:cs typeface="Calibri" panose="020F0502020204030204" pitchFamily="34" charset="0"/>
            </a:endParaRPr>
          </a:p>
          <a:p>
            <a:pPr marL="1045718" lvl="1" indent="-457200"/>
            <a:r>
              <a:rPr lang="en-US" sz="2700" dirty="0">
                <a:latin typeface="Calibri" panose="020F0502020204030204" pitchFamily="34" charset="0"/>
                <a:cs typeface="Calibri" panose="020F0502020204030204" pitchFamily="34" charset="0"/>
              </a:rPr>
              <a:t>Set – </a:t>
            </a:r>
            <a:r>
              <a:rPr lang="en-US" sz="2700" dirty="0" err="1">
                <a:latin typeface="Calibri" panose="020F0502020204030204" pitchFamily="34" charset="0"/>
                <a:cs typeface="Calibri" panose="020F0502020204030204" pitchFamily="34" charset="0"/>
              </a:rPr>
              <a:t>mutableSetOf</a:t>
            </a:r>
            <a:r>
              <a:rPr lang="en-US" sz="2700" dirty="0">
                <a:latin typeface="Calibri" panose="020F0502020204030204" pitchFamily="34" charset="0"/>
                <a:cs typeface="Calibri" panose="020F0502020204030204" pitchFamily="34" charset="0"/>
              </a:rPr>
              <a:t>(), </a:t>
            </a:r>
            <a:r>
              <a:rPr lang="en-US" sz="2700" dirty="0" err="1">
                <a:latin typeface="Calibri" panose="020F0502020204030204" pitchFamily="34" charset="0"/>
                <a:cs typeface="Calibri" panose="020F0502020204030204" pitchFamily="34" charset="0"/>
              </a:rPr>
              <a:t>hashSetOf</a:t>
            </a:r>
            <a:r>
              <a:rPr lang="en-US" sz="2700" dirty="0">
                <a:latin typeface="Calibri" panose="020F0502020204030204" pitchFamily="34" charset="0"/>
                <a:cs typeface="Calibri" panose="020F0502020204030204" pitchFamily="34" charset="0"/>
              </a:rPr>
              <a:t>()</a:t>
            </a:r>
          </a:p>
          <a:p>
            <a:pPr marL="1045718" lvl="1" indent="-457200"/>
            <a:r>
              <a:rPr lang="en-US" sz="2700" dirty="0">
                <a:latin typeface="Calibri" panose="020F0502020204030204" pitchFamily="34" charset="0"/>
                <a:cs typeface="Calibri" panose="020F0502020204030204" pitchFamily="34" charset="0"/>
              </a:rPr>
              <a:t>Map – </a:t>
            </a:r>
            <a:r>
              <a:rPr lang="en-US" sz="2700" dirty="0" err="1">
                <a:latin typeface="Calibri" panose="020F0502020204030204" pitchFamily="34" charset="0"/>
                <a:cs typeface="Calibri" panose="020F0502020204030204" pitchFamily="34" charset="0"/>
              </a:rPr>
              <a:t>mutableMapOf</a:t>
            </a:r>
            <a:r>
              <a:rPr lang="en-US" sz="2700" dirty="0">
                <a:latin typeface="Calibri" panose="020F0502020204030204" pitchFamily="34" charset="0"/>
                <a:cs typeface="Calibri" panose="020F0502020204030204" pitchFamily="34" charset="0"/>
              </a:rPr>
              <a:t>(), </a:t>
            </a:r>
            <a:r>
              <a:rPr lang="en-US" sz="2700" dirty="0" err="1">
                <a:latin typeface="Calibri" panose="020F0502020204030204" pitchFamily="34" charset="0"/>
                <a:cs typeface="Calibri" panose="020F0502020204030204" pitchFamily="34" charset="0"/>
              </a:rPr>
              <a:t>hashMapOf</a:t>
            </a:r>
            <a:r>
              <a:rPr lang="en-US" sz="2700" dirty="0">
                <a:latin typeface="Calibri" panose="020F0502020204030204" pitchFamily="34" charset="0"/>
                <a:cs typeface="Calibri" panose="020F0502020204030204" pitchFamily="34" charset="0"/>
              </a:rPr>
              <a:t>() and HashMap</a:t>
            </a:r>
          </a:p>
          <a:p>
            <a:pPr marL="931418" lvl="1" indent="-342900">
              <a:buFont typeface="+mj-lt"/>
              <a:buAutoNum type="arabicPeriod"/>
            </a:pPr>
            <a:endParaRPr lang="en-US" sz="27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715CCC3C-87F1-4924-B2C3-BD5460C908CE}"/>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36</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772332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normAutofit/>
          </a:bodyPr>
          <a:lstStyle/>
          <a:p>
            <a:r>
              <a:rPr lang="en-US" sz="2600" dirty="0">
                <a:latin typeface="Calibri" panose="020F0502020204030204" pitchFamily="34" charset="0"/>
                <a:cs typeface="Calibri" panose="020F0502020204030204" pitchFamily="34" charset="0"/>
              </a:rPr>
              <a:t>like arrays, they have [] accessors, iterators, set, get operations</a:t>
            </a:r>
          </a:p>
          <a:p>
            <a:r>
              <a:rPr lang="en-US" sz="2600" dirty="0">
                <a:latin typeface="Calibri" panose="020F0502020204030204" pitchFamily="34" charset="0"/>
                <a:cs typeface="Calibri" panose="020F0502020204030204" pitchFamily="34" charset="0"/>
              </a:rPr>
              <a:t>like the java </a:t>
            </a:r>
            <a:r>
              <a:rPr lang="en-US" sz="2600" dirty="0" err="1">
                <a:latin typeface="Calibri" panose="020F0502020204030204" pitchFamily="34" charset="0"/>
                <a:cs typeface="Calibri" panose="020F0502020204030204" pitchFamily="34" charset="0"/>
              </a:rPr>
              <a:t>ArrayList</a:t>
            </a:r>
            <a:r>
              <a:rPr lang="en-US" sz="2600" dirty="0">
                <a:latin typeface="Calibri" panose="020F0502020204030204" pitchFamily="34" charset="0"/>
                <a:cs typeface="Calibri" panose="020F0502020204030204" pitchFamily="34" charset="0"/>
              </a:rPr>
              <a:t>, lists are dynamic sized</a:t>
            </a:r>
          </a:p>
          <a:p>
            <a:pPr marL="0" indent="0">
              <a:buNone/>
            </a:pPr>
            <a:r>
              <a:rPr lang="en-US" sz="2600" dirty="0" err="1">
                <a:latin typeface="Calibri" panose="020F0502020204030204" pitchFamily="34" charset="0"/>
                <a:cs typeface="Calibri" panose="020F0502020204030204" pitchFamily="34" charset="0"/>
              </a:rPr>
              <a:t>val</a:t>
            </a:r>
            <a:r>
              <a:rPr lang="en-US" sz="2600" dirty="0">
                <a:latin typeface="Calibri" panose="020F0502020204030204" pitchFamily="34" charset="0"/>
                <a:cs typeface="Calibri" panose="020F0502020204030204" pitchFamily="34" charset="0"/>
              </a:rPr>
              <a:t> list1: List&lt;</a:t>
            </a:r>
            <a:r>
              <a:rPr lang="en-US" sz="2600" dirty="0" err="1">
                <a:latin typeface="Calibri" panose="020F0502020204030204" pitchFamily="34" charset="0"/>
                <a:cs typeface="Calibri" panose="020F0502020204030204" pitchFamily="34" charset="0"/>
              </a:rPr>
              <a:t>Int</a:t>
            </a:r>
            <a:r>
              <a:rPr lang="en-US" sz="2600" dirty="0">
                <a:latin typeface="Calibri" panose="020F0502020204030204" pitchFamily="34" charset="0"/>
                <a:cs typeface="Calibri" panose="020F0502020204030204" pitchFamily="34" charset="0"/>
              </a:rPr>
              <a:t>&gt; = </a:t>
            </a:r>
            <a:r>
              <a:rPr lang="en-US" sz="2600" dirty="0" err="1">
                <a:latin typeface="Calibri" panose="020F0502020204030204" pitchFamily="34" charset="0"/>
                <a:cs typeface="Calibri" panose="020F0502020204030204" pitchFamily="34" charset="0"/>
              </a:rPr>
              <a:t>LinkedList</a:t>
            </a:r>
            <a:r>
              <a:rPr lang="en-US" sz="2600" dirty="0">
                <a:latin typeface="Calibri" panose="020F0502020204030204" pitchFamily="34" charset="0"/>
                <a:cs typeface="Calibri" panose="020F0502020204030204" pitchFamily="34" charset="0"/>
              </a:rPr>
              <a:t>&lt;</a:t>
            </a:r>
            <a:r>
              <a:rPr lang="en-US" sz="2600" dirty="0" err="1">
                <a:latin typeface="Calibri" panose="020F0502020204030204" pitchFamily="34" charset="0"/>
                <a:cs typeface="Calibri" panose="020F0502020204030204" pitchFamily="34" charset="0"/>
              </a:rPr>
              <a:t>Int</a:t>
            </a:r>
            <a:r>
              <a:rPr lang="en-US" sz="2600" dirty="0">
                <a:latin typeface="Calibri" panose="020F0502020204030204" pitchFamily="34" charset="0"/>
                <a:cs typeface="Calibri" panose="020F0502020204030204" pitchFamily="34" charset="0"/>
              </a:rPr>
              <a:t>&gt;()  //linked list implementation</a:t>
            </a:r>
          </a:p>
          <a:p>
            <a:pPr marL="0" indent="0">
              <a:buNone/>
            </a:pPr>
            <a:r>
              <a:rPr lang="en-US" sz="2600" dirty="0" err="1">
                <a:latin typeface="Calibri" panose="020F0502020204030204" pitchFamily="34" charset="0"/>
                <a:cs typeface="Calibri" panose="020F0502020204030204" pitchFamily="34" charset="0"/>
              </a:rPr>
              <a:t>val</a:t>
            </a:r>
            <a:r>
              <a:rPr lang="en-US" sz="2600" dirty="0">
                <a:latin typeface="Calibri" panose="020F0502020204030204" pitchFamily="34" charset="0"/>
                <a:cs typeface="Calibri" panose="020F0502020204030204" pitchFamily="34" charset="0"/>
              </a:rPr>
              <a:t> list2: List&lt;Int&gt; = </a:t>
            </a:r>
            <a:r>
              <a:rPr lang="en-US" sz="2600" dirty="0" err="1">
                <a:latin typeface="Calibri" panose="020F0502020204030204" pitchFamily="34" charset="0"/>
                <a:cs typeface="Calibri" panose="020F0502020204030204" pitchFamily="34" charset="0"/>
              </a:rPr>
              <a:t>ArrayList</a:t>
            </a:r>
            <a:r>
              <a:rPr lang="en-US" sz="2600" dirty="0">
                <a:latin typeface="Calibri" panose="020F0502020204030204" pitchFamily="34" charset="0"/>
                <a:cs typeface="Calibri" panose="020F0502020204030204" pitchFamily="34" charset="0"/>
              </a:rPr>
              <a:t>&lt;Int&gt;()</a:t>
            </a:r>
          </a:p>
        </p:txBody>
      </p:sp>
    </p:spTree>
    <p:extLst>
      <p:ext uri="{BB962C8B-B14F-4D97-AF65-F5344CB8AC3E}">
        <p14:creationId xmlns:p14="http://schemas.microsoft.com/office/powerpoint/2010/main" val="3844031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4A6D6B-A174-42B9-86D2-43E3A52B4103}"/>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7CBC04D7-46BA-4A6F-8C64-76FD50476C02}"/>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initializers.</a:t>
            </a:r>
          </a:p>
          <a:p>
            <a:pPr marL="0" indent="0">
              <a:buNone/>
            </a:pPr>
            <a:r>
              <a:rPr lang="en-US" sz="2200" dirty="0" err="1">
                <a:latin typeface="Calibri" panose="020F0502020204030204" pitchFamily="34" charset="0"/>
                <a:cs typeface="Calibri" panose="020F0502020204030204" pitchFamily="34" charset="0"/>
              </a:rPr>
              <a:t>val</a:t>
            </a:r>
            <a:r>
              <a:rPr lang="en-US" sz="2200" dirty="0">
                <a:latin typeface="Calibri" panose="020F0502020204030204" pitchFamily="34" charset="0"/>
                <a:cs typeface="Calibri" panose="020F0502020204030204" pitchFamily="34" charset="0"/>
              </a:rPr>
              <a:t> a = </a:t>
            </a:r>
            <a:r>
              <a:rPr lang="en-US" sz="2200" dirty="0" err="1">
                <a:latin typeface="Calibri" panose="020F0502020204030204" pitchFamily="34" charset="0"/>
                <a:cs typeface="Calibri" panose="020F0502020204030204" pitchFamily="34" charset="0"/>
              </a:rPr>
              <a:t>arrayOf</a:t>
            </a:r>
            <a:r>
              <a:rPr lang="en-US" sz="2200" dirty="0">
                <a:latin typeface="Calibri" panose="020F0502020204030204" pitchFamily="34" charset="0"/>
                <a:cs typeface="Calibri" panose="020F0502020204030204" pitchFamily="34" charset="0"/>
              </a:rPr>
              <a:t>(1, 2, 3)</a:t>
            </a:r>
          </a:p>
          <a:p>
            <a:pPr marL="0" indent="0">
              <a:buNone/>
            </a:pPr>
            <a:r>
              <a:rPr lang="en-US" sz="2200" dirty="0">
                <a:latin typeface="Calibri" panose="020F0502020204030204" pitchFamily="34" charset="0"/>
                <a:cs typeface="Calibri" panose="020F0502020204030204" pitchFamily="34" charset="0"/>
              </a:rPr>
              <a:t>a[0] = a[1] // OK</a:t>
            </a:r>
          </a:p>
          <a:p>
            <a:pPr marL="0" indent="0">
              <a:buNone/>
            </a:pPr>
            <a:r>
              <a:rPr lang="en-US" sz="2200" dirty="0" err="1">
                <a:latin typeface="Calibri" panose="020F0502020204030204" pitchFamily="34" charset="0"/>
                <a:cs typeface="Calibri" panose="020F0502020204030204" pitchFamily="34" charset="0"/>
              </a:rPr>
              <a:t>val</a:t>
            </a:r>
            <a:r>
              <a:rPr lang="en-US" sz="2200" dirty="0">
                <a:latin typeface="Calibri" panose="020F0502020204030204" pitchFamily="34" charset="0"/>
                <a:cs typeface="Calibri" panose="020F0502020204030204" pitchFamily="34" charset="0"/>
              </a:rPr>
              <a:t> l = </a:t>
            </a:r>
            <a:r>
              <a:rPr lang="en-US" sz="2200" dirty="0" err="1">
                <a:latin typeface="Calibri" panose="020F0502020204030204" pitchFamily="34" charset="0"/>
                <a:cs typeface="Calibri" panose="020F0502020204030204" pitchFamily="34" charset="0"/>
              </a:rPr>
              <a:t>listOf</a:t>
            </a:r>
            <a:r>
              <a:rPr lang="en-US" sz="2200" dirty="0">
                <a:latin typeface="Calibri" panose="020F0502020204030204" pitchFamily="34" charset="0"/>
                <a:cs typeface="Calibri" panose="020F0502020204030204" pitchFamily="34" charset="0"/>
              </a:rPr>
              <a:t>(1, 2, 3)  //immutable</a:t>
            </a:r>
          </a:p>
          <a:p>
            <a:pPr marL="0" indent="0">
              <a:buNone/>
            </a:pPr>
            <a:r>
              <a:rPr lang="en-US" sz="2200" dirty="0">
                <a:latin typeface="Calibri" panose="020F0502020204030204" pitchFamily="34" charset="0"/>
                <a:cs typeface="Calibri" panose="020F0502020204030204" pitchFamily="34" charset="0"/>
              </a:rPr>
              <a:t>l[0] = l[1] // doesn't compile</a:t>
            </a:r>
          </a:p>
          <a:p>
            <a:pPr marL="0" indent="0">
              <a:buNone/>
            </a:pPr>
            <a:r>
              <a:rPr lang="en-US" sz="2200" dirty="0" err="1">
                <a:latin typeface="Calibri" panose="020F0502020204030204" pitchFamily="34" charset="0"/>
                <a:cs typeface="Calibri" panose="020F0502020204030204" pitchFamily="34" charset="0"/>
              </a:rPr>
              <a:t>val</a:t>
            </a:r>
            <a:r>
              <a:rPr lang="en-US" sz="2200" dirty="0">
                <a:latin typeface="Calibri" panose="020F0502020204030204" pitchFamily="34" charset="0"/>
                <a:cs typeface="Calibri" panose="020F0502020204030204" pitchFamily="34" charset="0"/>
              </a:rPr>
              <a:t> m = </a:t>
            </a:r>
            <a:r>
              <a:rPr lang="en-US" sz="2200" dirty="0" err="1">
                <a:latin typeface="Calibri" panose="020F0502020204030204" pitchFamily="34" charset="0"/>
                <a:cs typeface="Calibri" panose="020F0502020204030204" pitchFamily="34" charset="0"/>
              </a:rPr>
              <a:t>mutableListOf</a:t>
            </a:r>
            <a:r>
              <a:rPr lang="en-US" sz="2200" dirty="0">
                <a:latin typeface="Calibri" panose="020F0502020204030204" pitchFamily="34" charset="0"/>
                <a:cs typeface="Calibri" panose="020F0502020204030204" pitchFamily="34" charset="0"/>
              </a:rPr>
              <a:t>(1, 2, 3)</a:t>
            </a:r>
          </a:p>
          <a:p>
            <a:pPr marL="0" indent="0">
              <a:buNone/>
            </a:pPr>
            <a:r>
              <a:rPr lang="en-US" sz="2200" dirty="0">
                <a:latin typeface="Calibri" panose="020F0502020204030204" pitchFamily="34" charset="0"/>
                <a:cs typeface="Calibri" panose="020F0502020204030204" pitchFamily="34" charset="0"/>
              </a:rPr>
              <a:t>m[0] = m[1] // OK</a:t>
            </a:r>
          </a:p>
          <a:p>
            <a:pPr marL="0" indent="0">
              <a:buNone/>
            </a:pPr>
            <a:r>
              <a:rPr lang="en-US" sz="2200" dirty="0" err="1">
                <a:latin typeface="Calibri" panose="020F0502020204030204" pitchFamily="34" charset="0"/>
                <a:cs typeface="Calibri" panose="020F0502020204030204" pitchFamily="34" charset="0"/>
              </a:rPr>
              <a:t>m.add</a:t>
            </a:r>
            <a:r>
              <a:rPr lang="en-US" sz="2200" dirty="0">
                <a:latin typeface="Calibri" panose="020F0502020204030204" pitchFamily="34" charset="0"/>
                <a:cs typeface="Calibri" panose="020F0502020204030204" pitchFamily="34" charset="0"/>
              </a:rPr>
              <a:t>(4)</a:t>
            </a:r>
          </a:p>
          <a:p>
            <a:pPr marL="0" indent="0">
              <a:buNone/>
            </a:pPr>
            <a:r>
              <a:rPr lang="en-US" sz="2200" dirty="0" err="1">
                <a:latin typeface="Calibri" panose="020F0502020204030204" pitchFamily="34" charset="0"/>
                <a:cs typeface="Calibri" panose="020F0502020204030204" pitchFamily="34" charset="0"/>
              </a:rPr>
              <a:t>println</a:t>
            </a:r>
            <a:r>
              <a:rPr lang="en-US" sz="2200" dirty="0">
                <a:latin typeface="Calibri" panose="020F0502020204030204" pitchFamily="34" charset="0"/>
                <a:cs typeface="Calibri" panose="020F0502020204030204" pitchFamily="34" charset="0"/>
              </a:rPr>
              <a:t>(</a:t>
            </a:r>
            <a:r>
              <a:rPr lang="en-US" sz="2200" dirty="0" err="1">
                <a:latin typeface="Calibri" panose="020F0502020204030204" pitchFamily="34" charset="0"/>
                <a:cs typeface="Calibri" panose="020F0502020204030204" pitchFamily="34" charset="0"/>
              </a:rPr>
              <a:t>l.size</a:t>
            </a:r>
            <a:r>
              <a:rPr lang="en-US" sz="2200" dirty="0">
                <a:latin typeface="Calibri" panose="020F0502020204030204" pitchFamily="34" charset="0"/>
                <a:cs typeface="Calibri" panose="020F0502020204030204" pitchFamily="34" charset="0"/>
              </a:rPr>
              <a:t>) // 4</a:t>
            </a:r>
          </a:p>
          <a:p>
            <a:endParaRPr lang="en-US" sz="2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A2E76F9-9BFD-43D5-A462-6B9D85EC0C63}"/>
              </a:ext>
            </a:extLst>
          </p:cNvPr>
          <p:cNvSpPr>
            <a:spLocks noGrp="1"/>
          </p:cNvSpPr>
          <p:nvPr>
            <p:ph type="sldNum" sz="quarter" idx="4294967295"/>
          </p:nvPr>
        </p:nvSpPr>
        <p:spPr>
          <a:xfrm>
            <a:off x="0" y="0"/>
            <a:ext cx="0" cy="0"/>
          </a:xfrm>
        </p:spPr>
        <p:txBody>
          <a:bodyPr/>
          <a:lstStyle/>
          <a:p>
            <a:fld id="{80EFAE9C-1646-4ABD-868A-4AEA2D05220A}" type="slidenum">
              <a:rPr lang="en-US" smtClean="0"/>
              <a:t>38</a:t>
            </a:fld>
            <a:endParaRPr lang="en-US"/>
          </a:p>
        </p:txBody>
      </p:sp>
    </p:spTree>
    <p:extLst>
      <p:ext uri="{BB962C8B-B14F-4D97-AF65-F5344CB8AC3E}">
        <p14:creationId xmlns:p14="http://schemas.microsoft.com/office/powerpoint/2010/main" val="2950090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33AF-D459-4442-9859-1A7BA0497765}"/>
              </a:ext>
            </a:extLst>
          </p:cNvPr>
          <p:cNvSpPr>
            <a:spLocks noGrp="1"/>
          </p:cNvSpPr>
          <p:nvPr>
            <p:ph type="title"/>
          </p:nvPr>
        </p:nvSpPr>
        <p:spPr/>
        <p:txBody>
          <a:bodyPr/>
          <a:lstStyle/>
          <a:p>
            <a:r>
              <a:rPr lang="en-US" sz="3200" dirty="0">
                <a:latin typeface="+mj-lt"/>
              </a:rPr>
              <a:t>Null safety</a:t>
            </a:r>
            <a:endParaRPr lang="en-US" dirty="0"/>
          </a:p>
        </p:txBody>
      </p:sp>
      <p:sp>
        <p:nvSpPr>
          <p:cNvPr id="3" name="Content Placeholder 2">
            <a:extLst>
              <a:ext uri="{FF2B5EF4-FFF2-40B4-BE49-F238E27FC236}">
                <a16:creationId xmlns:a16="http://schemas.microsoft.com/office/drawing/2014/main" id="{DBC76956-0DD5-4D0A-8F40-5D6A0DF80C8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7CDE52C-0B7E-42C1-AB8C-A2AB5BE540EE}"/>
              </a:ext>
            </a:extLst>
          </p:cNvPr>
          <p:cNvSpPr>
            <a:spLocks noGrp="1"/>
          </p:cNvSpPr>
          <p:nvPr>
            <p:ph type="sldNum" sz="quarter" idx="12"/>
          </p:nvPr>
        </p:nvSpPr>
        <p:spPr/>
        <p:txBody>
          <a:bodyPr/>
          <a:lstStyle/>
          <a:p>
            <a:fld id="{80EFAE9C-1646-4ABD-868A-4AEA2D05220A}" type="slidenum">
              <a:rPr lang="en-US" smtClean="0"/>
              <a:t>39</a:t>
            </a:fld>
            <a:endParaRPr lang="en-US"/>
          </a:p>
        </p:txBody>
      </p:sp>
    </p:spTree>
    <p:extLst>
      <p:ext uri="{BB962C8B-B14F-4D97-AF65-F5344CB8AC3E}">
        <p14:creationId xmlns:p14="http://schemas.microsoft.com/office/powerpoint/2010/main" val="125337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79BB2A-8708-4323-BF00-0294640D7E4A}"/>
              </a:ext>
            </a:extLst>
          </p:cNvPr>
          <p:cNvSpPr>
            <a:spLocks noGrp="1"/>
          </p:cNvSpPr>
          <p:nvPr>
            <p:ph type="title"/>
          </p:nvPr>
        </p:nvSpPr>
        <p:spPr/>
        <p:txBody>
          <a:bodyPr/>
          <a:lstStyle/>
          <a:p>
            <a:r>
              <a:rPr lang="en-US" dirty="0"/>
              <a:t>Kotlin Topics</a:t>
            </a:r>
          </a:p>
        </p:txBody>
      </p:sp>
      <p:sp>
        <p:nvSpPr>
          <p:cNvPr id="2" name="Content Placeholder 1">
            <a:extLst>
              <a:ext uri="{FF2B5EF4-FFF2-40B4-BE49-F238E27FC236}">
                <a16:creationId xmlns:a16="http://schemas.microsoft.com/office/drawing/2014/main" id="{CBD179B3-4604-4CA0-9831-5DA89FF0C42E}"/>
              </a:ext>
            </a:extLst>
          </p:cNvPr>
          <p:cNvSpPr>
            <a:spLocks noGrp="1"/>
          </p:cNvSpPr>
          <p:nvPr>
            <p:ph sz="quarter" idx="13"/>
          </p:nvPr>
        </p:nvSpPr>
        <p:spPr/>
        <p:txBody>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Coroutines Basics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Packages and Imports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Error Handling</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Kotlin Standard Library</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Interoperability</a:t>
            </a:r>
          </a:p>
          <a:p>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8386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Null safety</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In some languages, a reference type variable can be declared without providing an initial explicit value. </a:t>
            </a:r>
          </a:p>
          <a:p>
            <a:r>
              <a:rPr lang="en-US" sz="2400" dirty="0">
                <a:latin typeface="Calibri" panose="020F0502020204030204" pitchFamily="34" charset="0"/>
                <a:cs typeface="Calibri" panose="020F0502020204030204" pitchFamily="34" charset="0"/>
              </a:rPr>
              <a:t>In these cases, the variables usually contain a null value. </a:t>
            </a:r>
          </a:p>
          <a:p>
            <a:r>
              <a:rPr lang="en-US" sz="2400" dirty="0">
                <a:latin typeface="Calibri" panose="020F0502020204030204" pitchFamily="34" charset="0"/>
                <a:cs typeface="Calibri" panose="020F0502020204030204" pitchFamily="34" charset="0"/>
              </a:rPr>
              <a:t>Kotlin variables </a:t>
            </a:r>
            <a:r>
              <a:rPr lang="en-US" sz="2400" b="1" i="1" u="sng" dirty="0">
                <a:latin typeface="Calibri" panose="020F0502020204030204" pitchFamily="34" charset="0"/>
                <a:cs typeface="Calibri" panose="020F0502020204030204" pitchFamily="34" charset="0"/>
              </a:rPr>
              <a:t>can't hold </a:t>
            </a:r>
            <a:r>
              <a:rPr lang="en-US" sz="2400" dirty="0">
                <a:latin typeface="Calibri" panose="020F0502020204030204" pitchFamily="34" charset="0"/>
                <a:cs typeface="Calibri" panose="020F0502020204030204" pitchFamily="34" charset="0"/>
              </a:rPr>
              <a:t>null values by default. This means that the following snippet is invalid:</a:t>
            </a:r>
          </a:p>
          <a:p>
            <a:pPr lvl="1"/>
            <a:r>
              <a:rPr lang="en-US" sz="2400" dirty="0">
                <a:latin typeface="Calibri" panose="020F0502020204030204" pitchFamily="34" charset="0"/>
                <a:cs typeface="Calibri" panose="020F0502020204030204" pitchFamily="34" charset="0"/>
              </a:rPr>
              <a:t>// Fails to compile</a:t>
            </a:r>
          </a:p>
          <a:p>
            <a:pPr lvl="1"/>
            <a:r>
              <a:rPr lang="en-US" sz="2400" dirty="0" err="1">
                <a:latin typeface="Calibri" panose="020F0502020204030204" pitchFamily="34" charset="0"/>
                <a:cs typeface="Calibri" panose="020F0502020204030204" pitchFamily="34" charset="0"/>
              </a:rPr>
              <a:t>val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languageName</a:t>
            </a:r>
            <a:r>
              <a:rPr lang="en-US" sz="2400" dirty="0">
                <a:latin typeface="Calibri" panose="020F0502020204030204" pitchFamily="34" charset="0"/>
                <a:cs typeface="Calibri" panose="020F0502020204030204" pitchFamily="34" charset="0"/>
              </a:rPr>
              <a:t>: String = null</a:t>
            </a:r>
          </a:p>
        </p:txBody>
      </p:sp>
    </p:spTree>
    <p:extLst>
      <p:ext uri="{BB962C8B-B14F-4D97-AF65-F5344CB8AC3E}">
        <p14:creationId xmlns:p14="http://schemas.microsoft.com/office/powerpoint/2010/main" val="4069425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8A9046-2FA6-437E-8F06-DDD26C6B9266}"/>
              </a:ext>
            </a:extLst>
          </p:cNvPr>
          <p:cNvSpPr>
            <a:spLocks noGrp="1"/>
          </p:cNvSpPr>
          <p:nvPr>
            <p:ph type="title"/>
          </p:nvPr>
        </p:nvSpPr>
        <p:spPr>
          <a:xfrm>
            <a:off x="457200" y="187236"/>
            <a:ext cx="8229600" cy="1097279"/>
          </a:xfrm>
        </p:spPr>
        <p:txBody>
          <a:bodyPr/>
          <a:lstStyle/>
          <a:p>
            <a:r>
              <a:rPr lang="en-US" dirty="0"/>
              <a:t>Null Safety</a:t>
            </a:r>
          </a:p>
        </p:txBody>
      </p:sp>
      <p:sp>
        <p:nvSpPr>
          <p:cNvPr id="7" name="Content Placeholder 6">
            <a:extLst>
              <a:ext uri="{FF2B5EF4-FFF2-40B4-BE49-F238E27FC236}">
                <a16:creationId xmlns:a16="http://schemas.microsoft.com/office/drawing/2014/main" id="{62F4A6AF-9D42-43F0-86E3-223D23E83B2B}"/>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For a variable to hold a null value, it must be of a nullable type. You can specify a variable as being nullable by suffixing its type with ?, as shown in the following example:</a:t>
            </a:r>
          </a:p>
          <a:p>
            <a:pPr lvl="1"/>
            <a:r>
              <a:rPr lang="en-US" sz="2400" dirty="0" err="1">
                <a:latin typeface="Calibri" panose="020F0502020204030204" pitchFamily="34" charset="0"/>
                <a:cs typeface="Calibri" panose="020F0502020204030204" pitchFamily="34" charset="0"/>
              </a:rPr>
              <a:t>val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languageName</a:t>
            </a:r>
            <a:r>
              <a:rPr lang="en-US" sz="2400" dirty="0">
                <a:latin typeface="Calibri" panose="020F0502020204030204" pitchFamily="34" charset="0"/>
                <a:cs typeface="Calibri" panose="020F0502020204030204" pitchFamily="34" charset="0"/>
              </a:rPr>
              <a:t>: String? = null</a:t>
            </a:r>
          </a:p>
          <a:p>
            <a:r>
              <a:rPr lang="en-US" sz="2400" dirty="0">
                <a:latin typeface="Calibri" panose="020F0502020204030204" pitchFamily="34" charset="0"/>
                <a:cs typeface="Calibri" panose="020F0502020204030204" pitchFamily="34" charset="0"/>
              </a:rPr>
              <a:t>With a String? type, you can assign either a String value or null to </a:t>
            </a:r>
            <a:r>
              <a:rPr lang="en-US" sz="2400" dirty="0" err="1">
                <a:latin typeface="Calibri" panose="020F0502020204030204" pitchFamily="34" charset="0"/>
                <a:cs typeface="Calibri" panose="020F0502020204030204" pitchFamily="34" charset="0"/>
              </a:rPr>
              <a:t>languageName</a:t>
            </a:r>
            <a:r>
              <a:rPr lang="en-US" sz="2400" dirty="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8DD3FDB-2AD3-442F-9B54-D476E884FD3B}"/>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41</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068943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D094C5-9EAA-4895-9E89-8C5667BE5C64}"/>
              </a:ext>
            </a:extLst>
          </p:cNvPr>
          <p:cNvSpPr>
            <a:spLocks noGrp="1"/>
          </p:cNvSpPr>
          <p:nvPr>
            <p:ph type="title"/>
          </p:nvPr>
        </p:nvSpPr>
        <p:spPr/>
        <p:txBody>
          <a:bodyPr/>
          <a:lstStyle/>
          <a:p>
            <a:r>
              <a:rPr lang="en-US" dirty="0"/>
              <a:t>Null safety</a:t>
            </a:r>
          </a:p>
        </p:txBody>
      </p:sp>
      <p:sp>
        <p:nvSpPr>
          <p:cNvPr id="7" name="Content Placeholder 6">
            <a:extLst>
              <a:ext uri="{FF2B5EF4-FFF2-40B4-BE49-F238E27FC236}">
                <a16:creationId xmlns:a16="http://schemas.microsoft.com/office/drawing/2014/main" id="{5EA781DF-8886-4353-ADA2-34142FF8342C}"/>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You must handle nullable variables carefully or risk a dreaded </a:t>
            </a:r>
            <a:r>
              <a:rPr lang="en-US" sz="2400" dirty="0" err="1">
                <a:latin typeface="Calibri" panose="020F0502020204030204" pitchFamily="34" charset="0"/>
                <a:cs typeface="Calibri" panose="020F0502020204030204" pitchFamily="34" charset="0"/>
              </a:rPr>
              <a:t>NullPointerException</a:t>
            </a:r>
            <a:r>
              <a:rPr lang="en-US" sz="2400" dirty="0">
                <a:latin typeface="Calibri" panose="020F0502020204030204" pitchFamily="34" charset="0"/>
                <a:cs typeface="Calibri" panose="020F0502020204030204" pitchFamily="34" charset="0"/>
              </a:rPr>
              <a:t>. In Java, for example, if you attempt to invoke a method on a null value, your program crashes.</a:t>
            </a:r>
          </a:p>
          <a:p>
            <a:r>
              <a:rPr lang="en-US" sz="2400" dirty="0">
                <a:latin typeface="Calibri" panose="020F0502020204030204" pitchFamily="34" charset="0"/>
                <a:cs typeface="Calibri" panose="020F0502020204030204" pitchFamily="34" charset="0"/>
              </a:rPr>
              <a:t>Kotlin provides several mechanisms for safely working with nullable variables.</a:t>
            </a:r>
          </a:p>
          <a:p>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53A97982-A833-490C-AA14-9513350FCF97}"/>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42</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161552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C414F2-D77D-4E22-8BBE-1A28BD72DCA5}"/>
              </a:ext>
            </a:extLst>
          </p:cNvPr>
          <p:cNvSpPr>
            <a:spLocks noGrp="1"/>
          </p:cNvSpPr>
          <p:nvPr>
            <p:ph type="title"/>
          </p:nvPr>
        </p:nvSpPr>
        <p:spPr/>
        <p:txBody>
          <a:bodyPr/>
          <a:lstStyle/>
          <a:p>
            <a:r>
              <a:rPr lang="en-US" dirty="0"/>
              <a:t>Functions</a:t>
            </a:r>
          </a:p>
        </p:txBody>
      </p:sp>
      <p:sp>
        <p:nvSpPr>
          <p:cNvPr id="7" name="Content Placeholder 6">
            <a:extLst>
              <a:ext uri="{FF2B5EF4-FFF2-40B4-BE49-F238E27FC236}">
                <a16:creationId xmlns:a16="http://schemas.microsoft.com/office/drawing/2014/main" id="{8FDA12CE-4EF8-4D31-BF53-00C2F6BD2D06}"/>
              </a:ext>
            </a:extLst>
          </p:cNvPr>
          <p:cNvSpPr>
            <a:spLocks noGrp="1"/>
          </p:cNvSpPr>
          <p:nvPr>
            <p:ph sz="quarter" idx="13"/>
          </p:nvPr>
        </p:nvSpPr>
        <p:spPr/>
        <p:txBody>
          <a:bodyPr/>
          <a:lstStyle/>
          <a:p>
            <a:pPr algn="l" fontAlgn="base">
              <a:buFont typeface="Arial" panose="020B0604020202020204" pitchFamily="34" charset="0"/>
              <a:buChar char="•"/>
            </a:pPr>
            <a:r>
              <a:rPr lang="en-US" sz="3000" b="0" i="0" dirty="0">
                <a:solidFill>
                  <a:srgbClr val="273239"/>
                </a:solidFill>
                <a:effectLst/>
                <a:latin typeface="Calibri" panose="020F0502020204030204" pitchFamily="34" charset="0"/>
                <a:cs typeface="Calibri" panose="020F0502020204030204" pitchFamily="34" charset="0"/>
              </a:rPr>
              <a:t>User-defined function</a:t>
            </a:r>
          </a:p>
          <a:p>
            <a:pPr algn="l" fontAlgn="base">
              <a:buFont typeface="Arial" panose="020B0604020202020204" pitchFamily="34" charset="0"/>
              <a:buChar char="•"/>
            </a:pPr>
            <a:r>
              <a:rPr lang="en-US" sz="3000" b="0" i="0" dirty="0">
                <a:solidFill>
                  <a:srgbClr val="273239"/>
                </a:solidFill>
                <a:effectLst/>
                <a:latin typeface="Calibri" panose="020F0502020204030204" pitchFamily="34" charset="0"/>
                <a:cs typeface="Calibri" panose="020F0502020204030204" pitchFamily="34" charset="0"/>
              </a:rPr>
              <a:t>Standard library function</a:t>
            </a:r>
          </a:p>
        </p:txBody>
      </p:sp>
      <p:sp>
        <p:nvSpPr>
          <p:cNvPr id="5" name="Slide Number Placeholder 4">
            <a:extLst>
              <a:ext uri="{FF2B5EF4-FFF2-40B4-BE49-F238E27FC236}">
                <a16:creationId xmlns:a16="http://schemas.microsoft.com/office/drawing/2014/main" id="{C3054B92-56FD-45C8-BA57-B554464C6447}"/>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43</a:t>
            </a:fld>
            <a:endParaRPr lang="en-US" sz="900" b="0" i="0" u="none" strike="noStrike" cap="none">
              <a:solidFill>
                <a:schemeClr val="lt1"/>
              </a:solidFill>
              <a:latin typeface="Arial"/>
              <a:ea typeface="Arial"/>
              <a:cs typeface="Arial"/>
              <a:sym typeface="Arial"/>
            </a:endParaRPr>
          </a:p>
        </p:txBody>
      </p:sp>
      <p:pic>
        <p:nvPicPr>
          <p:cNvPr id="9" name="Picture 8">
            <a:extLst>
              <a:ext uri="{FF2B5EF4-FFF2-40B4-BE49-F238E27FC236}">
                <a16:creationId xmlns:a16="http://schemas.microsoft.com/office/drawing/2014/main" id="{D0D25CF5-1A1B-4700-B26E-54FE72FD7CB5}"/>
              </a:ext>
            </a:extLst>
          </p:cNvPr>
          <p:cNvPicPr>
            <a:picLocks noChangeAspect="1"/>
          </p:cNvPicPr>
          <p:nvPr/>
        </p:nvPicPr>
        <p:blipFill>
          <a:blip r:embed="rId2"/>
          <a:stretch>
            <a:fillRect/>
          </a:stretch>
        </p:blipFill>
        <p:spPr>
          <a:xfrm>
            <a:off x="706960" y="3048000"/>
            <a:ext cx="7730080" cy="2867025"/>
          </a:xfrm>
          <a:prstGeom prst="rect">
            <a:avLst/>
          </a:prstGeom>
        </p:spPr>
      </p:pic>
    </p:spTree>
    <p:extLst>
      <p:ext uri="{BB962C8B-B14F-4D97-AF65-F5344CB8AC3E}">
        <p14:creationId xmlns:p14="http://schemas.microsoft.com/office/powerpoint/2010/main" val="1657001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89680C-D8A0-42B9-829A-9736EC6C94D7}"/>
              </a:ext>
            </a:extLst>
          </p:cNvPr>
          <p:cNvSpPr>
            <a:spLocks noGrp="1"/>
          </p:cNvSpPr>
          <p:nvPr>
            <p:ph type="title"/>
          </p:nvPr>
        </p:nvSpPr>
        <p:spPr/>
        <p:txBody>
          <a:bodyPr/>
          <a:lstStyle/>
          <a:p>
            <a:r>
              <a:rPr lang="en-US" dirty="0"/>
              <a:t>Standard library Functions</a:t>
            </a:r>
          </a:p>
        </p:txBody>
      </p:sp>
      <p:pic>
        <p:nvPicPr>
          <p:cNvPr id="11" name="Content Placeholder 10">
            <a:extLst>
              <a:ext uri="{FF2B5EF4-FFF2-40B4-BE49-F238E27FC236}">
                <a16:creationId xmlns:a16="http://schemas.microsoft.com/office/drawing/2014/main" id="{4479522C-6D5B-47D0-BA92-0D0DF583C05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87595" y="1828800"/>
            <a:ext cx="7368809" cy="3733800"/>
          </a:xfrm>
        </p:spPr>
      </p:pic>
      <p:sp>
        <p:nvSpPr>
          <p:cNvPr id="5" name="Slide Number Placeholder 4">
            <a:extLst>
              <a:ext uri="{FF2B5EF4-FFF2-40B4-BE49-F238E27FC236}">
                <a16:creationId xmlns:a16="http://schemas.microsoft.com/office/drawing/2014/main" id="{AFC93BEC-F27E-4615-91E0-50A10FB32DCD}"/>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44</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59785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B503EA-4082-4070-A916-B2B09CFEF86C}"/>
              </a:ext>
            </a:extLst>
          </p:cNvPr>
          <p:cNvSpPr>
            <a:spLocks noGrp="1"/>
          </p:cNvSpPr>
          <p:nvPr>
            <p:ph type="title"/>
          </p:nvPr>
        </p:nvSpPr>
        <p:spPr/>
        <p:txBody>
          <a:bodyPr/>
          <a:lstStyle/>
          <a:p>
            <a:r>
              <a:rPr lang="en-US" dirty="0"/>
              <a:t>Objects and Classes</a:t>
            </a:r>
          </a:p>
        </p:txBody>
      </p:sp>
      <p:sp>
        <p:nvSpPr>
          <p:cNvPr id="7" name="Content Placeholder 6">
            <a:extLst>
              <a:ext uri="{FF2B5EF4-FFF2-40B4-BE49-F238E27FC236}">
                <a16:creationId xmlns:a16="http://schemas.microsoft.com/office/drawing/2014/main" id="{BDBE8506-F3FE-4EFC-B856-D1D09C6298D9}"/>
              </a:ext>
            </a:extLst>
          </p:cNvPr>
          <p:cNvSpPr>
            <a:spLocks noGrp="1"/>
          </p:cNvSpPr>
          <p:nvPr>
            <p:ph sz="quarter" idx="13"/>
          </p:nvPr>
        </p:nvSpPr>
        <p:spPr/>
        <p:txBody>
          <a:bodyPr/>
          <a:lstStyle/>
          <a:p>
            <a:pPr marL="101600" indent="0">
              <a:buNone/>
            </a:pPr>
            <a:r>
              <a:rPr lang="en-US" sz="2400" dirty="0">
                <a:latin typeface="Calibri" panose="020F0502020204030204" pitchFamily="34" charset="0"/>
                <a:cs typeface="Calibri" panose="020F0502020204030204" pitchFamily="34" charset="0"/>
              </a:rPr>
              <a:t>class </a:t>
            </a:r>
            <a:r>
              <a:rPr lang="en-US" sz="2400" dirty="0" err="1">
                <a:latin typeface="Calibri" panose="020F0502020204030204" pitchFamily="34" charset="0"/>
                <a:cs typeface="Calibri" panose="020F0502020204030204" pitchFamily="34" charset="0"/>
              </a:rPr>
              <a:t>className</a:t>
            </a:r>
            <a:r>
              <a:rPr lang="en-US" sz="2400" dirty="0">
                <a:latin typeface="Calibri" panose="020F0502020204030204" pitchFamily="34" charset="0"/>
                <a:cs typeface="Calibri" panose="020F0502020204030204" pitchFamily="34" charset="0"/>
              </a:rPr>
              <a:t> {      // class header</a:t>
            </a:r>
          </a:p>
          <a:p>
            <a:pPr marL="101600" indent="0">
              <a:buNone/>
            </a:pPr>
            <a:r>
              <a:rPr lang="en-US" sz="2400" dirty="0">
                <a:latin typeface="Calibri" panose="020F0502020204030204" pitchFamily="34" charset="0"/>
                <a:cs typeface="Calibri" panose="020F0502020204030204" pitchFamily="34" charset="0"/>
              </a:rPr>
              <a:t>   // property</a:t>
            </a:r>
          </a:p>
          <a:p>
            <a:pPr marL="101600" indent="0">
              <a:buNone/>
            </a:pPr>
            <a:r>
              <a:rPr lang="en-US" sz="2400" dirty="0">
                <a:latin typeface="Calibri" panose="020F0502020204030204" pitchFamily="34" charset="0"/>
                <a:cs typeface="Calibri" panose="020F0502020204030204" pitchFamily="34" charset="0"/>
              </a:rPr>
              <a:t>   // member function</a:t>
            </a:r>
          </a:p>
          <a:p>
            <a:pPr marL="101600" indent="0">
              <a:buNone/>
            </a:pP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Class name</a:t>
            </a:r>
            <a:r>
              <a:rPr lang="en-US" sz="2600" dirty="0">
                <a:latin typeface="Calibri" panose="020F0502020204030204" pitchFamily="34" charset="0"/>
                <a:cs typeface="Calibri" panose="020F0502020204030204" pitchFamily="34" charset="0"/>
              </a:rPr>
              <a:t>: every class has a specific name </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Class header</a:t>
            </a:r>
            <a:r>
              <a:rPr lang="en-US" sz="2600" dirty="0">
                <a:latin typeface="Calibri" panose="020F0502020204030204" pitchFamily="34" charset="0"/>
                <a:cs typeface="Calibri" panose="020F0502020204030204" pitchFamily="34" charset="0"/>
              </a:rPr>
              <a:t>: header consists of parameters and constructors of a class </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Class body</a:t>
            </a:r>
            <a:r>
              <a:rPr lang="en-US" sz="2600" dirty="0">
                <a:latin typeface="Calibri" panose="020F0502020204030204" pitchFamily="34" charset="0"/>
                <a:cs typeface="Calibri" panose="020F0502020204030204" pitchFamily="34" charset="0"/>
              </a:rPr>
              <a:t>: surrounded by curly braces, contains member functions and other property. </a:t>
            </a:r>
          </a:p>
        </p:txBody>
      </p:sp>
      <p:sp>
        <p:nvSpPr>
          <p:cNvPr id="5" name="Slide Number Placeholder 4">
            <a:extLst>
              <a:ext uri="{FF2B5EF4-FFF2-40B4-BE49-F238E27FC236}">
                <a16:creationId xmlns:a16="http://schemas.microsoft.com/office/drawing/2014/main" id="{DA6320C9-375E-4417-990B-D3993BE858BC}"/>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45</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660609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09656A-836C-4BC6-AADF-B0A1295A1AFD}"/>
              </a:ext>
            </a:extLst>
          </p:cNvPr>
          <p:cNvSpPr>
            <a:spLocks noGrp="1"/>
          </p:cNvSpPr>
          <p:nvPr>
            <p:ph type="title"/>
          </p:nvPr>
        </p:nvSpPr>
        <p:spPr/>
        <p:txBody>
          <a:bodyPr/>
          <a:lstStyle/>
          <a:p>
            <a:r>
              <a:rPr lang="en-US" dirty="0"/>
              <a:t>Abstract class</a:t>
            </a:r>
          </a:p>
        </p:txBody>
      </p:sp>
      <p:sp>
        <p:nvSpPr>
          <p:cNvPr id="7" name="Content Placeholder 6">
            <a:extLst>
              <a:ext uri="{FF2B5EF4-FFF2-40B4-BE49-F238E27FC236}">
                <a16:creationId xmlns:a16="http://schemas.microsoft.com/office/drawing/2014/main" id="{76D33CD6-4F9E-4603-9C45-F2D0155BEAD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In Kotlin, an abstract class is a class that cannot be instantiated and is meant to be subclassed.</a:t>
            </a:r>
          </a:p>
          <a:p>
            <a:r>
              <a:rPr lang="en-US" sz="2600" dirty="0">
                <a:latin typeface="Calibri" panose="020F0502020204030204" pitchFamily="34" charset="0"/>
                <a:cs typeface="Calibri" panose="020F0502020204030204" pitchFamily="34" charset="0"/>
              </a:rPr>
              <a:t> An abstract class may contain both abstract methods (methods without a body) and concrete methods (methods with a body).</a:t>
            </a:r>
          </a:p>
          <a:p>
            <a:r>
              <a:rPr lang="en-US" sz="2600" dirty="0">
                <a:latin typeface="Calibri" panose="020F0502020204030204" pitchFamily="34" charset="0"/>
                <a:cs typeface="Calibri" panose="020F0502020204030204" pitchFamily="34" charset="0"/>
              </a:rPr>
              <a:t>An abstract class is used to provide a common interface and implementation for its subclasses.</a:t>
            </a:r>
          </a:p>
          <a:p>
            <a:r>
              <a:rPr lang="en-US" sz="2600" dirty="0">
                <a:latin typeface="Calibri" panose="020F0502020204030204" pitchFamily="34" charset="0"/>
                <a:cs typeface="Calibri" panose="020F0502020204030204" pitchFamily="34" charset="0"/>
              </a:rPr>
              <a:t> When a subclass extends an abstract class, it must provide implementations for all of the abstract methods defined in the abstract class.</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D1400B05-26AA-4BF8-9785-126AFC69E3E0}"/>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46</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983799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09656A-836C-4BC6-AADF-B0A1295A1AFD}"/>
              </a:ext>
            </a:extLst>
          </p:cNvPr>
          <p:cNvSpPr>
            <a:spLocks noGrp="1"/>
          </p:cNvSpPr>
          <p:nvPr>
            <p:ph type="title"/>
          </p:nvPr>
        </p:nvSpPr>
        <p:spPr/>
        <p:txBody>
          <a:bodyPr/>
          <a:lstStyle/>
          <a:p>
            <a:r>
              <a:rPr lang="en-US" dirty="0"/>
              <a:t>Abstract class</a:t>
            </a:r>
          </a:p>
        </p:txBody>
      </p:sp>
      <p:sp>
        <p:nvSpPr>
          <p:cNvPr id="7" name="Content Placeholder 6">
            <a:extLst>
              <a:ext uri="{FF2B5EF4-FFF2-40B4-BE49-F238E27FC236}">
                <a16:creationId xmlns:a16="http://schemas.microsoft.com/office/drawing/2014/main" id="{76D33CD6-4F9E-4603-9C45-F2D0155BEAD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In Kotlin, an abstract class is declared using the </a:t>
            </a:r>
            <a:r>
              <a:rPr lang="en-US" sz="2600" b="1" dirty="0">
                <a:latin typeface="Calibri" panose="020F0502020204030204" pitchFamily="34" charset="0"/>
                <a:cs typeface="Calibri" panose="020F0502020204030204" pitchFamily="34" charset="0"/>
              </a:rPr>
              <a:t>abstract keyword </a:t>
            </a:r>
            <a:r>
              <a:rPr lang="en-US" sz="2600" dirty="0">
                <a:latin typeface="Calibri" panose="020F0502020204030204" pitchFamily="34" charset="0"/>
                <a:cs typeface="Calibri" panose="020F0502020204030204" pitchFamily="34" charset="0"/>
              </a:rPr>
              <a:t>in front of the class. </a:t>
            </a:r>
          </a:p>
          <a:p>
            <a:r>
              <a:rPr lang="en-US" sz="2600" dirty="0">
                <a:latin typeface="Calibri" panose="020F0502020204030204" pitchFamily="34" charset="0"/>
                <a:cs typeface="Calibri" panose="020F0502020204030204" pitchFamily="34" charset="0"/>
              </a:rPr>
              <a:t>An abstract class can not instantiate means we can not create object for the abstract class. </a:t>
            </a:r>
          </a:p>
        </p:txBody>
      </p:sp>
      <p:sp>
        <p:nvSpPr>
          <p:cNvPr id="5" name="Slide Number Placeholder 4">
            <a:extLst>
              <a:ext uri="{FF2B5EF4-FFF2-40B4-BE49-F238E27FC236}">
                <a16:creationId xmlns:a16="http://schemas.microsoft.com/office/drawing/2014/main" id="{D1400B05-26AA-4BF8-9785-126AFC69E3E0}"/>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47</a:t>
            </a:fld>
            <a:endParaRPr lang="en-US" sz="900" b="0" i="0" u="none" strike="noStrike" cap="none">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DFCE1ACB-74DA-4895-8B98-8C9C7D4F47F6}"/>
              </a:ext>
            </a:extLst>
          </p:cNvPr>
          <p:cNvPicPr>
            <a:picLocks noChangeAspect="1"/>
          </p:cNvPicPr>
          <p:nvPr/>
        </p:nvPicPr>
        <p:blipFill>
          <a:blip r:embed="rId2"/>
          <a:stretch>
            <a:fillRect/>
          </a:stretch>
        </p:blipFill>
        <p:spPr>
          <a:xfrm>
            <a:off x="609600" y="3595150"/>
            <a:ext cx="8309512" cy="2286000"/>
          </a:xfrm>
          <a:prstGeom prst="rect">
            <a:avLst/>
          </a:prstGeom>
        </p:spPr>
      </p:pic>
    </p:spTree>
    <p:extLst>
      <p:ext uri="{BB962C8B-B14F-4D97-AF65-F5344CB8AC3E}">
        <p14:creationId xmlns:p14="http://schemas.microsoft.com/office/powerpoint/2010/main" val="3641372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09656A-836C-4BC6-AADF-B0A1295A1AFD}"/>
              </a:ext>
            </a:extLst>
          </p:cNvPr>
          <p:cNvSpPr>
            <a:spLocks noGrp="1"/>
          </p:cNvSpPr>
          <p:nvPr>
            <p:ph type="title"/>
          </p:nvPr>
        </p:nvSpPr>
        <p:spPr/>
        <p:txBody>
          <a:bodyPr/>
          <a:lstStyle/>
          <a:p>
            <a:r>
              <a:rPr lang="en-US" dirty="0"/>
              <a:t>Important points – Abstract Class</a:t>
            </a:r>
          </a:p>
        </p:txBody>
      </p:sp>
      <p:sp>
        <p:nvSpPr>
          <p:cNvPr id="7" name="Content Placeholder 6">
            <a:extLst>
              <a:ext uri="{FF2B5EF4-FFF2-40B4-BE49-F238E27FC236}">
                <a16:creationId xmlns:a16="http://schemas.microsoft.com/office/drawing/2014/main" id="{76D33CD6-4F9E-4603-9C45-F2D0155BEADF}"/>
              </a:ext>
            </a:extLst>
          </p:cNvPr>
          <p:cNvSpPr>
            <a:spLocks noGrp="1"/>
          </p:cNvSpPr>
          <p:nvPr>
            <p:ph sz="quarter" idx="13"/>
          </p:nvPr>
        </p:nvSpPr>
        <p:spPr/>
        <p:txBody>
          <a:bodyPr/>
          <a:lstStyle/>
          <a:p>
            <a:pPr marL="444500" indent="-342900" algn="l" fontAlgn="base">
              <a:buFont typeface="+mj-lt"/>
              <a:buAutoNum type="arabicPeriod"/>
            </a:pPr>
            <a:r>
              <a:rPr lang="en-US" sz="2600" b="0" i="0" dirty="0">
                <a:solidFill>
                  <a:srgbClr val="273239"/>
                </a:solidFill>
                <a:effectLst/>
                <a:latin typeface="Calibri" panose="020F0502020204030204" pitchFamily="34" charset="0"/>
                <a:cs typeface="Calibri" panose="020F0502020204030204" pitchFamily="34" charset="0"/>
              </a:rPr>
              <a:t>We can’t create an object for abstract class.</a:t>
            </a:r>
          </a:p>
          <a:p>
            <a:pPr marL="444500" indent="-342900" algn="l" fontAlgn="base">
              <a:buFont typeface="+mj-lt"/>
              <a:buAutoNum type="arabicPeriod"/>
            </a:pPr>
            <a:r>
              <a:rPr lang="en-US" sz="2600" b="0" i="0" dirty="0">
                <a:solidFill>
                  <a:srgbClr val="273239"/>
                </a:solidFill>
                <a:effectLst/>
                <a:latin typeface="Calibri" panose="020F0502020204030204" pitchFamily="34" charset="0"/>
                <a:cs typeface="Calibri" panose="020F0502020204030204" pitchFamily="34" charset="0"/>
              </a:rPr>
              <a:t>All the variables (properties) and member functions of an abstract class are by default </a:t>
            </a:r>
            <a:r>
              <a:rPr lang="en-US" sz="2600" b="1" i="1" dirty="0">
                <a:solidFill>
                  <a:srgbClr val="273239"/>
                </a:solidFill>
                <a:effectLst/>
                <a:latin typeface="Calibri" panose="020F0502020204030204" pitchFamily="34" charset="0"/>
                <a:cs typeface="Calibri" panose="020F0502020204030204" pitchFamily="34" charset="0"/>
              </a:rPr>
              <a:t>non-abstract</a:t>
            </a:r>
            <a:r>
              <a:rPr lang="en-US" sz="2600" b="1" i="0" dirty="0">
                <a:solidFill>
                  <a:srgbClr val="273239"/>
                </a:solidFill>
                <a:effectLst/>
                <a:latin typeface="Calibri" panose="020F0502020204030204" pitchFamily="34" charset="0"/>
                <a:cs typeface="Calibri" panose="020F0502020204030204" pitchFamily="34" charset="0"/>
              </a:rPr>
              <a:t>.</a:t>
            </a:r>
            <a:r>
              <a:rPr lang="en-US" sz="2600" b="0" i="0" dirty="0">
                <a:solidFill>
                  <a:srgbClr val="273239"/>
                </a:solidFill>
                <a:effectLst/>
                <a:latin typeface="Calibri" panose="020F0502020204030204" pitchFamily="34" charset="0"/>
                <a:cs typeface="Calibri" panose="020F0502020204030204" pitchFamily="34" charset="0"/>
              </a:rPr>
              <a:t> So, if we want to override these members in the child class then we need to use </a:t>
            </a:r>
            <a:r>
              <a:rPr lang="en-US" sz="2600" b="1" i="0" dirty="0">
                <a:solidFill>
                  <a:srgbClr val="273239"/>
                </a:solidFill>
                <a:effectLst/>
                <a:latin typeface="Calibri" panose="020F0502020204030204" pitchFamily="34" charset="0"/>
                <a:cs typeface="Calibri" panose="020F0502020204030204" pitchFamily="34" charset="0"/>
              </a:rPr>
              <a:t>open</a:t>
            </a:r>
            <a:r>
              <a:rPr lang="en-US" sz="2600" b="0" i="0" dirty="0">
                <a:solidFill>
                  <a:srgbClr val="273239"/>
                </a:solidFill>
                <a:effectLst/>
                <a:latin typeface="Calibri" panose="020F0502020204030204" pitchFamily="34" charset="0"/>
                <a:cs typeface="Calibri" panose="020F0502020204030204" pitchFamily="34" charset="0"/>
              </a:rPr>
              <a:t> keyword.</a:t>
            </a:r>
          </a:p>
          <a:p>
            <a:pPr marL="444500" indent="-342900" algn="l" fontAlgn="base">
              <a:buFont typeface="+mj-lt"/>
              <a:buAutoNum type="arabicPeriod"/>
            </a:pPr>
            <a:r>
              <a:rPr lang="en-US" sz="2600" b="0" i="0" dirty="0">
                <a:solidFill>
                  <a:srgbClr val="273239"/>
                </a:solidFill>
                <a:effectLst/>
                <a:latin typeface="Calibri" panose="020F0502020204030204" pitchFamily="34" charset="0"/>
                <a:cs typeface="Calibri" panose="020F0502020204030204" pitchFamily="34" charset="0"/>
              </a:rPr>
              <a:t>If we declare a member function as abstract then we does not need to annotate with </a:t>
            </a:r>
            <a:r>
              <a:rPr lang="en-US" sz="2600" b="1" i="0" dirty="0">
                <a:solidFill>
                  <a:srgbClr val="273239"/>
                </a:solidFill>
                <a:effectLst/>
                <a:latin typeface="Calibri" panose="020F0502020204030204" pitchFamily="34" charset="0"/>
                <a:cs typeface="Calibri" panose="020F0502020204030204" pitchFamily="34" charset="0"/>
              </a:rPr>
              <a:t>open</a:t>
            </a:r>
            <a:r>
              <a:rPr lang="en-US" sz="2600" b="0" i="0" dirty="0">
                <a:solidFill>
                  <a:srgbClr val="273239"/>
                </a:solidFill>
                <a:effectLst/>
                <a:latin typeface="Calibri" panose="020F0502020204030204" pitchFamily="34" charset="0"/>
                <a:cs typeface="Calibri" panose="020F0502020204030204" pitchFamily="34" charset="0"/>
              </a:rPr>
              <a:t> keyword because these are open by default.</a:t>
            </a:r>
          </a:p>
          <a:p>
            <a:pPr marL="444500" indent="-342900" algn="l" fontAlgn="base">
              <a:buFont typeface="+mj-lt"/>
              <a:buAutoNum type="arabicPeriod"/>
            </a:pPr>
            <a:r>
              <a:rPr lang="en-US" sz="2600" b="0" i="0" dirty="0">
                <a:solidFill>
                  <a:srgbClr val="273239"/>
                </a:solidFill>
                <a:effectLst/>
                <a:latin typeface="Calibri" panose="020F0502020204030204" pitchFamily="34" charset="0"/>
                <a:cs typeface="Calibri" panose="020F0502020204030204" pitchFamily="34" charset="0"/>
              </a:rPr>
              <a:t>An abstract member function doesn’t have a body, and it must be implemented in the derived class.</a:t>
            </a:r>
          </a:p>
          <a:p>
            <a:pPr marL="444500" indent="-342900">
              <a:buFont typeface="+mj-lt"/>
              <a:buAutoNum type="arabicPeriod"/>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D1400B05-26AA-4BF8-9785-126AFC69E3E0}"/>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48</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705860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400B05-26AA-4BF8-9785-126AFC69E3E0}"/>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49</a:t>
            </a:fld>
            <a:endParaRPr lang="en-US" sz="900" b="0" i="0" u="none" strike="noStrike" cap="none">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BE057538-652F-4979-9084-E25237FC4665}"/>
              </a:ext>
            </a:extLst>
          </p:cNvPr>
          <p:cNvPicPr>
            <a:picLocks noChangeAspect="1"/>
          </p:cNvPicPr>
          <p:nvPr/>
        </p:nvPicPr>
        <p:blipFill>
          <a:blip r:embed="rId2"/>
          <a:stretch>
            <a:fillRect/>
          </a:stretch>
        </p:blipFill>
        <p:spPr>
          <a:xfrm>
            <a:off x="0" y="381000"/>
            <a:ext cx="9144000" cy="5715000"/>
          </a:xfrm>
          <a:prstGeom prst="rect">
            <a:avLst/>
          </a:prstGeom>
        </p:spPr>
      </p:pic>
    </p:spTree>
    <p:extLst>
      <p:ext uri="{BB962C8B-B14F-4D97-AF65-F5344CB8AC3E}">
        <p14:creationId xmlns:p14="http://schemas.microsoft.com/office/powerpoint/2010/main" val="172244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771D8-14B5-4002-B543-6FF66F17919E}"/>
              </a:ext>
            </a:extLst>
          </p:cNvPr>
          <p:cNvSpPr>
            <a:spLocks noGrp="1"/>
          </p:cNvSpPr>
          <p:nvPr>
            <p:ph type="title"/>
          </p:nvPr>
        </p:nvSpPr>
        <p:spPr/>
        <p:txBody>
          <a:bodyPr/>
          <a:lstStyle/>
          <a:p>
            <a:r>
              <a:rPr lang="en-US" dirty="0"/>
              <a:t>Android Topics</a:t>
            </a:r>
          </a:p>
        </p:txBody>
      </p:sp>
      <p:sp>
        <p:nvSpPr>
          <p:cNvPr id="7" name="Content Placeholder 6">
            <a:extLst>
              <a:ext uri="{FF2B5EF4-FFF2-40B4-BE49-F238E27FC236}">
                <a16:creationId xmlns:a16="http://schemas.microsoft.com/office/drawing/2014/main" id="{EF7A16E4-6C97-4582-8D86-15322EA990AB}"/>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01D25948-1E0D-4363-B24E-A9E89611B975}"/>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403966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4745C5-D40A-4980-BBBA-32751548A204}"/>
              </a:ext>
            </a:extLst>
          </p:cNvPr>
          <p:cNvSpPr>
            <a:spLocks noGrp="1"/>
          </p:cNvSpPr>
          <p:nvPr>
            <p:ph type="title"/>
          </p:nvPr>
        </p:nvSpPr>
        <p:spPr/>
        <p:txBody>
          <a:bodyPr/>
          <a:lstStyle/>
          <a:p>
            <a:r>
              <a:rPr lang="en-US" dirty="0"/>
              <a:t>Advantages</a:t>
            </a:r>
          </a:p>
        </p:txBody>
      </p:sp>
      <p:sp>
        <p:nvSpPr>
          <p:cNvPr id="7" name="Content Placeholder 6">
            <a:extLst>
              <a:ext uri="{FF2B5EF4-FFF2-40B4-BE49-F238E27FC236}">
                <a16:creationId xmlns:a16="http://schemas.microsoft.com/office/drawing/2014/main" id="{A1B2ADA6-ABF4-4652-A56B-BB3E1BF6DB49}"/>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Abstraction: Abstract classes provide a way to define a common contract between different classes without specifying the implementation details. This enables you to create abstractions that improve the modularity and maintainability of your code.</a:t>
            </a:r>
          </a:p>
          <a:p>
            <a:r>
              <a:rPr lang="en-US" sz="2600" dirty="0">
                <a:latin typeface="Calibri" panose="020F0502020204030204" pitchFamily="34" charset="0"/>
                <a:cs typeface="Calibri" panose="020F0502020204030204" pitchFamily="34" charset="0"/>
              </a:rPr>
              <a:t>Polymorphism: Abstract classes allow you to create objects of different types that have the same interface, which enables polymorphic behavior.</a:t>
            </a:r>
          </a:p>
        </p:txBody>
      </p:sp>
      <p:sp>
        <p:nvSpPr>
          <p:cNvPr id="5" name="Slide Number Placeholder 4">
            <a:extLst>
              <a:ext uri="{FF2B5EF4-FFF2-40B4-BE49-F238E27FC236}">
                <a16:creationId xmlns:a16="http://schemas.microsoft.com/office/drawing/2014/main" id="{248F9156-C123-4C5C-86F2-1A8E3BD293B3}"/>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50</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721051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CDE3E5-ED95-40CA-8980-6D73AE0A0FA6}"/>
              </a:ext>
            </a:extLst>
          </p:cNvPr>
          <p:cNvSpPr>
            <a:spLocks noGrp="1"/>
          </p:cNvSpPr>
          <p:nvPr>
            <p:ph type="title"/>
          </p:nvPr>
        </p:nvSpPr>
        <p:spPr/>
        <p:txBody>
          <a:bodyPr/>
          <a:lstStyle/>
          <a:p>
            <a:r>
              <a:rPr lang="en-US" dirty="0"/>
              <a:t>Advantages</a:t>
            </a:r>
          </a:p>
        </p:txBody>
      </p:sp>
      <p:sp>
        <p:nvSpPr>
          <p:cNvPr id="7" name="Content Placeholder 6">
            <a:extLst>
              <a:ext uri="{FF2B5EF4-FFF2-40B4-BE49-F238E27FC236}">
                <a16:creationId xmlns:a16="http://schemas.microsoft.com/office/drawing/2014/main" id="{800B7D50-63D8-44FC-9635-7BFB0C0D75AB}"/>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Code Reusability: Abstract classes provide a way to reuse code by allowing multiple classes to extend the same abstract class and share the same abstract methods and properties.</a:t>
            </a:r>
          </a:p>
          <a:p>
            <a:r>
              <a:rPr lang="en-US" sz="2600" dirty="0">
                <a:latin typeface="Calibri" panose="020F0502020204030204" pitchFamily="34" charset="0"/>
                <a:cs typeface="Calibri" panose="020F0502020204030204" pitchFamily="34" charset="0"/>
              </a:rPr>
              <a:t>Implementing Common Behavior: Abstract classes provide a way to implement common behavior for its subclasses, reducing the amount of code that needs to be written in each subclass.</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A20AE3D5-3142-47CC-9288-9AB8C322CC86}"/>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51</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22193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CDE3E5-ED95-40CA-8980-6D73AE0A0FA6}"/>
              </a:ext>
            </a:extLst>
          </p:cNvPr>
          <p:cNvSpPr>
            <a:spLocks noGrp="1"/>
          </p:cNvSpPr>
          <p:nvPr>
            <p:ph type="title"/>
          </p:nvPr>
        </p:nvSpPr>
        <p:spPr/>
        <p:txBody>
          <a:bodyPr/>
          <a:lstStyle/>
          <a:p>
            <a:r>
              <a:rPr lang="en-US" dirty="0"/>
              <a:t>Disadvantages</a:t>
            </a:r>
          </a:p>
        </p:txBody>
      </p:sp>
      <p:sp>
        <p:nvSpPr>
          <p:cNvPr id="7" name="Content Placeholder 6">
            <a:extLst>
              <a:ext uri="{FF2B5EF4-FFF2-40B4-BE49-F238E27FC236}">
                <a16:creationId xmlns:a16="http://schemas.microsoft.com/office/drawing/2014/main" id="{800B7D50-63D8-44FC-9635-7BFB0C0D75AB}"/>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Limited Instantiation: Abstract classes cannot be instantiated, so they provide limited instantiation details.</a:t>
            </a:r>
          </a:p>
          <a:p>
            <a:r>
              <a:rPr lang="en-US" sz="2600" dirty="0">
                <a:latin typeface="Calibri" panose="020F0502020204030204" pitchFamily="34" charset="0"/>
                <a:cs typeface="Calibri" panose="020F0502020204030204" pitchFamily="34" charset="0"/>
              </a:rPr>
              <a:t>Complexity: Abstract classes can make your code more complex, especially if you have many classes that extend multiple abstract classes.</a:t>
            </a:r>
          </a:p>
        </p:txBody>
      </p:sp>
      <p:sp>
        <p:nvSpPr>
          <p:cNvPr id="5" name="Slide Number Placeholder 4">
            <a:extLst>
              <a:ext uri="{FF2B5EF4-FFF2-40B4-BE49-F238E27FC236}">
                <a16:creationId xmlns:a16="http://schemas.microsoft.com/office/drawing/2014/main" id="{A20AE3D5-3142-47CC-9288-9AB8C322CC86}"/>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52</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824728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9478FF-E887-4C88-9AAF-12DCAA8F7F9C}"/>
              </a:ext>
            </a:extLst>
          </p:cNvPr>
          <p:cNvSpPr>
            <a:spLocks noGrp="1"/>
          </p:cNvSpPr>
          <p:nvPr>
            <p:ph type="title"/>
          </p:nvPr>
        </p:nvSpPr>
        <p:spPr/>
        <p:txBody>
          <a:bodyPr/>
          <a:lstStyle/>
          <a:p>
            <a:r>
              <a:rPr lang="en-US" dirty="0"/>
              <a:t>Interfaces</a:t>
            </a:r>
          </a:p>
        </p:txBody>
      </p:sp>
      <p:sp>
        <p:nvSpPr>
          <p:cNvPr id="7" name="Content Placeholder 6">
            <a:extLst>
              <a:ext uri="{FF2B5EF4-FFF2-40B4-BE49-F238E27FC236}">
                <a16:creationId xmlns:a16="http://schemas.microsoft.com/office/drawing/2014/main" id="{6149772B-3D34-4543-862E-EC6B91FBC75B}"/>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In Kotlin, an interface is a collection of abstract methods and properties that define a common contract for classes that implement the interface. </a:t>
            </a:r>
          </a:p>
          <a:p>
            <a:r>
              <a:rPr lang="en-US" sz="2600" dirty="0">
                <a:latin typeface="Calibri" panose="020F0502020204030204" pitchFamily="34" charset="0"/>
                <a:cs typeface="Calibri" panose="020F0502020204030204" pitchFamily="34" charset="0"/>
              </a:rPr>
              <a:t>An interface is similar to an abstract class, but it can be implemented by multiple classes, and it cannot have state.</a:t>
            </a:r>
          </a:p>
          <a:p>
            <a:r>
              <a:rPr lang="en-US" sz="2600" dirty="0">
                <a:latin typeface="Calibri" panose="020F0502020204030204" pitchFamily="34" charset="0"/>
                <a:cs typeface="Calibri" panose="020F0502020204030204" pitchFamily="34" charset="0"/>
              </a:rPr>
              <a:t>With the interface, you can define a set of properties and methods, that the concrete types must follow and implement.</a:t>
            </a:r>
          </a:p>
        </p:txBody>
      </p:sp>
      <p:sp>
        <p:nvSpPr>
          <p:cNvPr id="5" name="Slide Number Placeholder 4">
            <a:extLst>
              <a:ext uri="{FF2B5EF4-FFF2-40B4-BE49-F238E27FC236}">
                <a16:creationId xmlns:a16="http://schemas.microsoft.com/office/drawing/2014/main" id="{B4A30095-8ADE-48E0-AA17-996B757CCC29}"/>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53</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412455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9478FF-E887-4C88-9AAF-12DCAA8F7F9C}"/>
              </a:ext>
            </a:extLst>
          </p:cNvPr>
          <p:cNvSpPr>
            <a:spLocks noGrp="1"/>
          </p:cNvSpPr>
          <p:nvPr>
            <p:ph type="title"/>
          </p:nvPr>
        </p:nvSpPr>
        <p:spPr/>
        <p:txBody>
          <a:bodyPr/>
          <a:lstStyle/>
          <a:p>
            <a:r>
              <a:rPr lang="en-US" dirty="0"/>
              <a:t>Creating interfaces</a:t>
            </a:r>
          </a:p>
        </p:txBody>
      </p:sp>
      <p:sp>
        <p:nvSpPr>
          <p:cNvPr id="7" name="Content Placeholder 6">
            <a:extLst>
              <a:ext uri="{FF2B5EF4-FFF2-40B4-BE49-F238E27FC236}">
                <a16:creationId xmlns:a16="http://schemas.microsoft.com/office/drawing/2014/main" id="{6149772B-3D34-4543-862E-EC6B91FBC75B}"/>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interface definition in Kotlin begins with the interface keyword followed by the name of the interface, followed by the curly braces within which the members of the interface reside. </a:t>
            </a:r>
          </a:p>
          <a:p>
            <a:r>
              <a:rPr lang="en-US" sz="2600" dirty="0">
                <a:latin typeface="Calibri" panose="020F0502020204030204" pitchFamily="34" charset="0"/>
                <a:cs typeface="Calibri" panose="020F0502020204030204" pitchFamily="34" charset="0"/>
              </a:rPr>
              <a:t>The difference is that the members will have no definition of their own. These definitions will be provided by the conforming types. </a:t>
            </a:r>
          </a:p>
        </p:txBody>
      </p:sp>
      <p:sp>
        <p:nvSpPr>
          <p:cNvPr id="5" name="Slide Number Placeholder 4">
            <a:extLst>
              <a:ext uri="{FF2B5EF4-FFF2-40B4-BE49-F238E27FC236}">
                <a16:creationId xmlns:a16="http://schemas.microsoft.com/office/drawing/2014/main" id="{B4A30095-8ADE-48E0-AA17-996B757CCC29}"/>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54</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333362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9478FF-E887-4C88-9AAF-12DCAA8F7F9C}"/>
              </a:ext>
            </a:extLst>
          </p:cNvPr>
          <p:cNvSpPr>
            <a:spLocks noGrp="1"/>
          </p:cNvSpPr>
          <p:nvPr>
            <p:ph type="title"/>
          </p:nvPr>
        </p:nvSpPr>
        <p:spPr/>
        <p:txBody>
          <a:bodyPr/>
          <a:lstStyle/>
          <a:p>
            <a:r>
              <a:rPr lang="en-US" dirty="0"/>
              <a:t>Implementing Interfaces</a:t>
            </a:r>
          </a:p>
        </p:txBody>
      </p:sp>
      <p:sp>
        <p:nvSpPr>
          <p:cNvPr id="7" name="Content Placeholder 6">
            <a:extLst>
              <a:ext uri="{FF2B5EF4-FFF2-40B4-BE49-F238E27FC236}">
                <a16:creationId xmlns:a16="http://schemas.microsoft.com/office/drawing/2014/main" id="{6149772B-3D34-4543-862E-EC6B91FBC75B}"/>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An interface can be implemented by a class or an object. When implementing an interface, the conforming type must provide the definition for all of its members</a:t>
            </a:r>
            <a:r>
              <a:rPr lang="en-US" sz="2600">
                <a:latin typeface="Calibri" panose="020F0502020204030204" pitchFamily="34" charset="0"/>
                <a:cs typeface="Calibri" panose="020F0502020204030204" pitchFamily="34" charset="0"/>
              </a:rPr>
              <a:t>. </a:t>
            </a:r>
          </a:p>
          <a:p>
            <a:r>
              <a:rPr lang="en-US" sz="2600">
                <a:latin typeface="Calibri" panose="020F0502020204030204" pitchFamily="34" charset="0"/>
                <a:cs typeface="Calibri" panose="020F0502020204030204" pitchFamily="34" charset="0"/>
              </a:rPr>
              <a:t>To </a:t>
            </a:r>
            <a:r>
              <a:rPr lang="en-US" sz="2600" dirty="0">
                <a:latin typeface="Calibri" panose="020F0502020204030204" pitchFamily="34" charset="0"/>
                <a:cs typeface="Calibri" panose="020F0502020204030204" pitchFamily="34" charset="0"/>
              </a:rPr>
              <a:t>implement an interface, the name of the custom type is followed by a colon and the name of the interface which is to be implemented.</a:t>
            </a:r>
          </a:p>
        </p:txBody>
      </p:sp>
      <p:sp>
        <p:nvSpPr>
          <p:cNvPr id="5" name="Slide Number Placeholder 4">
            <a:extLst>
              <a:ext uri="{FF2B5EF4-FFF2-40B4-BE49-F238E27FC236}">
                <a16:creationId xmlns:a16="http://schemas.microsoft.com/office/drawing/2014/main" id="{B4A30095-8ADE-48E0-AA17-996B757CCC29}"/>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55</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0300376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9478FF-E887-4C88-9AAF-12DCAA8F7F9C}"/>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6149772B-3D34-4543-862E-EC6B91FBC75B}"/>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B4A30095-8ADE-48E0-AA17-996B757CCC29}"/>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56</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46091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9478FF-E887-4C88-9AAF-12DCAA8F7F9C}"/>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6149772B-3D34-4543-862E-EC6B91FBC75B}"/>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B4A30095-8ADE-48E0-AA17-996B757CCC29}"/>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57</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5969092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6F92D0-395E-40D7-B86D-C78ACE0AD0F3}"/>
              </a:ext>
            </a:extLst>
          </p:cNvPr>
          <p:cNvSpPr>
            <a:spLocks noGrp="1"/>
          </p:cNvSpPr>
          <p:nvPr>
            <p:ph type="title"/>
          </p:nvPr>
        </p:nvSpPr>
        <p:spPr/>
        <p:txBody>
          <a:bodyPr/>
          <a:lstStyle/>
          <a:p>
            <a:r>
              <a:rPr lang="en-US" dirty="0"/>
              <a:t>Constructor</a:t>
            </a:r>
          </a:p>
        </p:txBody>
      </p:sp>
      <p:sp>
        <p:nvSpPr>
          <p:cNvPr id="7" name="Content Placeholder 6">
            <a:extLst>
              <a:ext uri="{FF2B5EF4-FFF2-40B4-BE49-F238E27FC236}">
                <a16:creationId xmlns:a16="http://schemas.microsoft.com/office/drawing/2014/main" id="{45D9E9CB-5BC2-492E-85A5-261A3BD0A95F}"/>
              </a:ext>
            </a:extLst>
          </p:cNvPr>
          <p:cNvSpPr>
            <a:spLocks noGrp="1"/>
          </p:cNvSpPr>
          <p:nvPr>
            <p:ph sz="quarter" idx="13"/>
          </p:nvPr>
        </p:nvSpPr>
        <p:spPr/>
        <p:txBody>
          <a:bodyPr/>
          <a:lstStyle/>
          <a:p>
            <a:pPr marL="101600" indent="0">
              <a:buNone/>
            </a:pPr>
            <a:r>
              <a:rPr lang="en-US" sz="2600" dirty="0">
                <a:latin typeface="Calibri" panose="020F0502020204030204" pitchFamily="34" charset="0"/>
                <a:cs typeface="Calibri" panose="020F0502020204030204" pitchFamily="34" charset="0"/>
              </a:rPr>
              <a:t>class </a:t>
            </a:r>
            <a:r>
              <a:rPr lang="en-US" sz="2600" dirty="0" err="1">
                <a:latin typeface="Calibri" panose="020F0502020204030204" pitchFamily="34" charset="0"/>
                <a:cs typeface="Calibri" panose="020F0502020204030204" pitchFamily="34" charset="0"/>
              </a:rPr>
              <a:t>className</a:t>
            </a:r>
            <a:r>
              <a:rPr lang="en-US" sz="2600" dirty="0">
                <a:latin typeface="Calibri" panose="020F0502020204030204" pitchFamily="34" charset="0"/>
                <a:cs typeface="Calibri" panose="020F0502020204030204" pitchFamily="34" charset="0"/>
              </a:rPr>
              <a:t> constructor(parameters) {    </a:t>
            </a:r>
          </a:p>
          <a:p>
            <a:pPr marL="101600" indent="0">
              <a:buNone/>
            </a:pPr>
            <a:r>
              <a:rPr lang="en-US" sz="2600" dirty="0">
                <a:latin typeface="Calibri" panose="020F0502020204030204" pitchFamily="34" charset="0"/>
                <a:cs typeface="Calibri" panose="020F0502020204030204" pitchFamily="34" charset="0"/>
              </a:rPr>
              <a:t>   // property</a:t>
            </a:r>
          </a:p>
          <a:p>
            <a:pPr marL="101600" indent="0">
              <a:buNone/>
            </a:pPr>
            <a:r>
              <a:rPr lang="en-US" sz="2600" dirty="0">
                <a:latin typeface="Calibri" panose="020F0502020204030204" pitchFamily="34" charset="0"/>
                <a:cs typeface="Calibri" panose="020F0502020204030204" pitchFamily="34" charset="0"/>
              </a:rPr>
              <a:t>   // member function</a:t>
            </a:r>
          </a:p>
          <a:p>
            <a:pPr marL="101600" indent="0">
              <a:buNone/>
            </a:pPr>
            <a:r>
              <a:rPr lang="en-US" sz="2600" dirty="0">
                <a:latin typeface="Calibri" panose="020F0502020204030204" pitchFamily="34" charset="0"/>
                <a:cs typeface="Calibri" panose="020F0502020204030204" pitchFamily="34" charset="0"/>
              </a:rPr>
              <a:t>}</a:t>
            </a:r>
          </a:p>
          <a:p>
            <a:pPr marL="101600" indent="0">
              <a:buNone/>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48D14E5D-9D70-4C2E-B301-08D09C7B1FF3}"/>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58</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775199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2A43FE-99A2-43EB-A77E-4304A3F2CB44}"/>
              </a:ext>
            </a:extLst>
          </p:cNvPr>
          <p:cNvSpPr>
            <a:spLocks noGrp="1"/>
          </p:cNvSpPr>
          <p:nvPr>
            <p:ph type="title"/>
          </p:nvPr>
        </p:nvSpPr>
        <p:spPr/>
        <p:txBody>
          <a:bodyPr/>
          <a:lstStyle/>
          <a:p>
            <a:r>
              <a:rPr lang="en-US" dirty="0"/>
              <a:t>Contd..</a:t>
            </a:r>
          </a:p>
        </p:txBody>
      </p:sp>
      <p:sp>
        <p:nvSpPr>
          <p:cNvPr id="7" name="Content Placeholder 6">
            <a:extLst>
              <a:ext uri="{FF2B5EF4-FFF2-40B4-BE49-F238E27FC236}">
                <a16:creationId xmlns:a16="http://schemas.microsoft.com/office/drawing/2014/main" id="{989B8701-9867-4D72-B684-523AD6D78E98}"/>
              </a:ext>
            </a:extLst>
          </p:cNvPr>
          <p:cNvSpPr>
            <a:spLocks noGrp="1"/>
          </p:cNvSpPr>
          <p:nvPr>
            <p:ph sz="quarter" idx="13"/>
          </p:nvPr>
        </p:nvSpPr>
        <p:spPr/>
        <p:txBody>
          <a:bodyPr/>
          <a:lstStyle/>
          <a:p>
            <a:pPr marL="101600" indent="0">
              <a:buNone/>
            </a:pPr>
            <a:r>
              <a:rPr lang="en-US" sz="2400" dirty="0">
                <a:latin typeface="Calibri" panose="020F0502020204030204" pitchFamily="34" charset="0"/>
                <a:cs typeface="Calibri" panose="020F0502020204030204" pitchFamily="34" charset="0"/>
              </a:rPr>
              <a:t>Create an object</a:t>
            </a:r>
          </a:p>
          <a:p>
            <a:pPr marL="101600" indent="0">
              <a:buNone/>
            </a:pPr>
            <a:r>
              <a:rPr lang="en-US" sz="2400" dirty="0">
                <a:latin typeface="Calibri" panose="020F0502020204030204" pitchFamily="34" charset="0"/>
                <a:cs typeface="Calibri" panose="020F0502020204030204" pitchFamily="34" charset="0"/>
              </a:rPr>
              <a:t>var obj = </a:t>
            </a:r>
            <a:r>
              <a:rPr lang="en-US" sz="2400" dirty="0" err="1">
                <a:latin typeface="Calibri" panose="020F0502020204030204" pitchFamily="34" charset="0"/>
                <a:cs typeface="Calibri" panose="020F0502020204030204" pitchFamily="34" charset="0"/>
              </a:rPr>
              <a:t>className</a:t>
            </a:r>
            <a:r>
              <a:rPr lang="en-US" sz="2400" dirty="0">
                <a:latin typeface="Calibri" panose="020F0502020204030204" pitchFamily="34" charset="0"/>
                <a:cs typeface="Calibri" panose="020F0502020204030204" pitchFamily="34" charset="0"/>
              </a:rPr>
              <a:t>()</a:t>
            </a:r>
          </a:p>
          <a:p>
            <a:pPr marL="101600" indent="0">
              <a:buNone/>
            </a:pPr>
            <a:endParaRPr lang="en-US" sz="2400" dirty="0">
              <a:latin typeface="Calibri" panose="020F0502020204030204" pitchFamily="34" charset="0"/>
              <a:cs typeface="Calibri" panose="020F0502020204030204" pitchFamily="34" charset="0"/>
            </a:endParaRPr>
          </a:p>
          <a:p>
            <a:pPr marL="101600" indent="0">
              <a:buNone/>
            </a:pPr>
            <a:r>
              <a:rPr lang="en-US" sz="2400" dirty="0">
                <a:latin typeface="Calibri" panose="020F0502020204030204" pitchFamily="34" charset="0"/>
                <a:cs typeface="Calibri" panose="020F0502020204030204" pitchFamily="34" charset="0"/>
              </a:rPr>
              <a:t>Accessing the property of the class:</a:t>
            </a:r>
          </a:p>
          <a:p>
            <a:pPr marL="101600" indent="0">
              <a:buNone/>
            </a:pPr>
            <a:r>
              <a:rPr lang="en-US" sz="2400" dirty="0" err="1">
                <a:latin typeface="Calibri" panose="020F0502020204030204" pitchFamily="34" charset="0"/>
                <a:cs typeface="Calibri" panose="020F0502020204030204" pitchFamily="34" charset="0"/>
              </a:rPr>
              <a:t>obj.nameOfProperty</a:t>
            </a:r>
            <a:endParaRPr lang="en-US" sz="2400" dirty="0">
              <a:latin typeface="Calibri" panose="020F0502020204030204" pitchFamily="34" charset="0"/>
              <a:cs typeface="Calibri" panose="020F0502020204030204" pitchFamily="34" charset="0"/>
            </a:endParaRPr>
          </a:p>
          <a:p>
            <a:pPr marL="101600" indent="0">
              <a:buNone/>
            </a:pPr>
            <a:endParaRPr lang="en-US" sz="2400" dirty="0">
              <a:latin typeface="Calibri" panose="020F0502020204030204" pitchFamily="34" charset="0"/>
              <a:cs typeface="Calibri" panose="020F0502020204030204" pitchFamily="34" charset="0"/>
            </a:endParaRPr>
          </a:p>
          <a:p>
            <a:pPr marL="101600" indent="0">
              <a:buNone/>
            </a:pPr>
            <a:r>
              <a:rPr lang="en-US" sz="2400" dirty="0">
                <a:latin typeface="Calibri" panose="020F0502020204030204" pitchFamily="34" charset="0"/>
                <a:cs typeface="Calibri" panose="020F0502020204030204" pitchFamily="34" charset="0"/>
              </a:rPr>
              <a:t>Accessing the member function of the class:</a:t>
            </a:r>
          </a:p>
          <a:p>
            <a:pPr marL="101600" indent="0">
              <a:buNone/>
            </a:pPr>
            <a:r>
              <a:rPr lang="en-US" sz="2400" dirty="0" err="1">
                <a:latin typeface="Calibri" panose="020F0502020204030204" pitchFamily="34" charset="0"/>
                <a:cs typeface="Calibri" panose="020F0502020204030204" pitchFamily="34" charset="0"/>
              </a:rPr>
              <a:t>obj.funtionName</a:t>
            </a:r>
            <a:r>
              <a:rPr lang="en-US" sz="2400" dirty="0">
                <a:latin typeface="Calibri" panose="020F0502020204030204" pitchFamily="34" charset="0"/>
                <a:cs typeface="Calibri" panose="020F0502020204030204" pitchFamily="34" charset="0"/>
              </a:rPr>
              <a:t>(parameters)</a:t>
            </a:r>
          </a:p>
        </p:txBody>
      </p:sp>
      <p:sp>
        <p:nvSpPr>
          <p:cNvPr id="5" name="Slide Number Placeholder 4">
            <a:extLst>
              <a:ext uri="{FF2B5EF4-FFF2-40B4-BE49-F238E27FC236}">
                <a16:creationId xmlns:a16="http://schemas.microsoft.com/office/drawing/2014/main" id="{A6E7F5B7-3EC1-451C-AD3C-0D5C8B717F41}"/>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59</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86078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b="1" dirty="0">
                <a:solidFill>
                  <a:srgbClr val="0070C0"/>
                </a:solidFill>
              </a:rPr>
              <a:t>Simple Program</a:t>
            </a:r>
          </a:p>
        </p:txBody>
      </p:sp>
      <p:pic>
        <p:nvPicPr>
          <p:cNvPr id="7" name="Content Placeholder 7" descr="1.PNG">
            <a:extLst>
              <a:ext uri="{FF2B5EF4-FFF2-40B4-BE49-F238E27FC236}">
                <a16:creationId xmlns:a16="http://schemas.microsoft.com/office/drawing/2014/main" id="{D99A7EF7-A7FF-4FA3-AF05-7666C40F62B3}"/>
              </a:ext>
            </a:extLst>
          </p:cNvPr>
          <p:cNvPicPr>
            <a:picLocks noChangeAspect="1"/>
          </p:cNvPicPr>
          <p:nvPr/>
        </p:nvPicPr>
        <p:blipFill>
          <a:blip r:embed="rId2"/>
          <a:stretch>
            <a:fillRect/>
          </a:stretch>
        </p:blipFill>
        <p:spPr>
          <a:xfrm>
            <a:off x="1574166" y="1556327"/>
            <a:ext cx="5283834" cy="226752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628650" y="1898161"/>
            <a:ext cx="7886700" cy="3263504"/>
          </a:xfrm>
        </p:spPr>
        <p:txBody>
          <a:bodyPr/>
          <a:lstStyle/>
          <a:p>
            <a:r>
              <a:rPr lang="en-US" dirty="0"/>
              <a:t>basics:</a:t>
            </a:r>
          </a:p>
          <a:p>
            <a:pPr marL="342900" lvl="1" indent="0">
              <a:buNone/>
            </a:pPr>
            <a:r>
              <a:rPr lang="en-US" dirty="0"/>
              <a:t>fun  name([ parameters,]): </a:t>
            </a:r>
            <a:r>
              <a:rPr lang="en-US" dirty="0" err="1"/>
              <a:t>ReturnType</a:t>
            </a:r>
            <a:r>
              <a:rPr lang="en-US" dirty="0"/>
              <a:t> {</a:t>
            </a:r>
          </a:p>
          <a:p>
            <a:pPr marL="342900" lvl="1" indent="0">
              <a:buNone/>
            </a:pPr>
            <a:r>
              <a:rPr lang="en-US" dirty="0"/>
              <a:t>  statements</a:t>
            </a:r>
          </a:p>
          <a:p>
            <a:pPr marL="342900" lvl="1" indent="0">
              <a:buNone/>
            </a:pPr>
            <a:r>
              <a:rPr lang="en-US" dirty="0"/>
              <a:t>  return Type</a:t>
            </a:r>
          </a:p>
          <a:p>
            <a:pPr marL="342900" lvl="1" indent="0">
              <a:buNone/>
            </a:pPr>
            <a:r>
              <a:rPr lang="en-US" dirty="0"/>
              <a:t>}</a:t>
            </a:r>
          </a:p>
          <a:p>
            <a:pPr lvl="1"/>
            <a:r>
              <a:rPr lang="en-US" dirty="0"/>
              <a:t>parameters are optional and so is the return</a:t>
            </a:r>
          </a:p>
        </p:txBody>
      </p:sp>
    </p:spTree>
    <p:extLst>
      <p:ext uri="{BB962C8B-B14F-4D97-AF65-F5344CB8AC3E}">
        <p14:creationId xmlns:p14="http://schemas.microsoft.com/office/powerpoint/2010/main" val="10851692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11B487-67DD-43EA-B682-FB100D7BDEBB}"/>
              </a:ext>
            </a:extLst>
          </p:cNvPr>
          <p:cNvSpPr>
            <a:spLocks noGrp="1"/>
          </p:cNvSpPr>
          <p:nvPr>
            <p:ph type="title"/>
          </p:nvPr>
        </p:nvSpPr>
        <p:spPr/>
        <p:txBody>
          <a:bodyPr/>
          <a:lstStyle/>
          <a:p>
            <a:endParaRPr lang="en-US"/>
          </a:p>
        </p:txBody>
      </p:sp>
      <p:sp>
        <p:nvSpPr>
          <p:cNvPr id="7" name="Rectangle 2">
            <a:extLst>
              <a:ext uri="{FF2B5EF4-FFF2-40B4-BE49-F238E27FC236}">
                <a16:creationId xmlns:a16="http://schemas.microsoft.com/office/drawing/2014/main" id="{EBB46822-2E2B-42B3-B928-0C3402F10146}"/>
              </a:ext>
            </a:extLst>
          </p:cNvPr>
          <p:cNvSpPr>
            <a:spLocks noGrp="1" noChangeArrowheads="1"/>
          </p:cNvSpPr>
          <p:nvPr>
            <p:ph sz="quarter" idx="13"/>
          </p:nvPr>
        </p:nvSpPr>
        <p:spPr bwMode="auto">
          <a:xfrm>
            <a:off x="457200" y="1536672"/>
            <a:ext cx="3991970" cy="447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2200" dirty="0">
                <a:solidFill>
                  <a:schemeClr val="tx1"/>
                </a:solidFill>
                <a:latin typeface="Calibri" panose="020F0502020204030204" pitchFamily="34" charset="0"/>
                <a:cs typeface="Calibri" panose="020F0502020204030204" pitchFamily="34" charset="0"/>
              </a:rPr>
              <a:t>fun </a:t>
            </a:r>
            <a:r>
              <a:rPr lang="en-US" altLang="en-US" sz="2200" dirty="0" err="1">
                <a:solidFill>
                  <a:schemeClr val="tx1"/>
                </a:solidFill>
                <a:latin typeface="Calibri" panose="020F0502020204030204" pitchFamily="34" charset="0"/>
                <a:cs typeface="Calibri" panose="020F0502020204030204" pitchFamily="34" charset="0"/>
              </a:rPr>
              <a:t>generateAnswerString</a:t>
            </a:r>
            <a:r>
              <a:rPr lang="en-US" altLang="en-US" sz="2200" dirty="0">
                <a:solidFill>
                  <a:schemeClr val="tx1"/>
                </a:solidFill>
                <a:latin typeface="Calibri" panose="020F0502020204030204" pitchFamily="34" charset="0"/>
                <a:cs typeface="Calibri" panose="020F0502020204030204" pitchFamily="34" charset="0"/>
              </a:rPr>
              <a:t>(</a:t>
            </a:r>
            <a:r>
              <a:rPr lang="en-US" altLang="en-US" sz="2200" dirty="0" err="1">
                <a:solidFill>
                  <a:schemeClr val="tx1"/>
                </a:solidFill>
                <a:latin typeface="Calibri" panose="020F0502020204030204" pitchFamily="34" charset="0"/>
                <a:cs typeface="Calibri" panose="020F0502020204030204" pitchFamily="34" charset="0"/>
              </a:rPr>
              <a:t>countThreshold</a:t>
            </a:r>
            <a:r>
              <a:rPr lang="en-US" altLang="en-US" sz="2200" dirty="0">
                <a:solidFill>
                  <a:schemeClr val="tx1"/>
                </a:solidFill>
                <a:latin typeface="Calibri" panose="020F0502020204030204" pitchFamily="34" charset="0"/>
                <a:cs typeface="Calibri" panose="020F0502020204030204" pitchFamily="34" charset="0"/>
              </a:rPr>
              <a:t>: </a:t>
            </a:r>
            <a:r>
              <a:rPr lang="en-US" altLang="en-US" sz="2200" dirty="0" err="1">
                <a:solidFill>
                  <a:schemeClr val="tx1"/>
                </a:solidFill>
                <a:latin typeface="Calibri" panose="020F0502020204030204" pitchFamily="34" charset="0"/>
                <a:cs typeface="Calibri" panose="020F0502020204030204" pitchFamily="34" charset="0"/>
              </a:rPr>
              <a:t>Int</a:t>
            </a:r>
            <a:r>
              <a:rPr lang="en-US" altLang="en-US" sz="2200" dirty="0">
                <a:solidFill>
                  <a:schemeClr val="tx1"/>
                </a:solidFill>
                <a:latin typeface="Calibri" panose="020F0502020204030204" pitchFamily="34" charset="0"/>
                <a:cs typeface="Calibri" panose="020F0502020204030204" pitchFamily="34" charset="0"/>
              </a:rPr>
              <a:t>): String {</a:t>
            </a:r>
            <a:br>
              <a:rPr lang="en-US" altLang="en-US" sz="2200" dirty="0">
                <a:solidFill>
                  <a:schemeClr val="tx1"/>
                </a:solidFill>
                <a:latin typeface="Calibri" panose="020F0502020204030204" pitchFamily="34" charset="0"/>
                <a:cs typeface="Calibri" panose="020F0502020204030204" pitchFamily="34" charset="0"/>
              </a:rPr>
            </a:br>
            <a:r>
              <a:rPr lang="en-US" altLang="en-US" sz="2200" dirty="0">
                <a:solidFill>
                  <a:schemeClr val="tx1"/>
                </a:solidFill>
                <a:latin typeface="Calibri" panose="020F0502020204030204" pitchFamily="34" charset="0"/>
                <a:cs typeface="Calibri" panose="020F0502020204030204" pitchFamily="34" charset="0"/>
              </a:rPr>
              <a:t>    </a:t>
            </a:r>
            <a:r>
              <a:rPr lang="en-US" altLang="en-US" sz="2200" dirty="0" err="1">
                <a:solidFill>
                  <a:schemeClr val="tx1"/>
                </a:solidFill>
                <a:latin typeface="Calibri" panose="020F0502020204030204" pitchFamily="34" charset="0"/>
                <a:cs typeface="Calibri" panose="020F0502020204030204" pitchFamily="34" charset="0"/>
              </a:rPr>
              <a:t>val</a:t>
            </a:r>
            <a:r>
              <a:rPr lang="en-US" altLang="en-US" sz="2200" dirty="0">
                <a:solidFill>
                  <a:schemeClr val="tx1"/>
                </a:solidFill>
                <a:latin typeface="Calibri" panose="020F0502020204030204" pitchFamily="34" charset="0"/>
                <a:cs typeface="Calibri" panose="020F0502020204030204" pitchFamily="34" charset="0"/>
              </a:rPr>
              <a:t> </a:t>
            </a:r>
            <a:r>
              <a:rPr lang="en-US" altLang="en-US" sz="2200" dirty="0" err="1">
                <a:solidFill>
                  <a:schemeClr val="tx1"/>
                </a:solidFill>
                <a:latin typeface="Calibri" panose="020F0502020204030204" pitchFamily="34" charset="0"/>
                <a:cs typeface="Calibri" panose="020F0502020204030204" pitchFamily="34" charset="0"/>
              </a:rPr>
              <a:t>answerString</a:t>
            </a:r>
            <a:r>
              <a:rPr lang="en-US" altLang="en-US" sz="2200" dirty="0">
                <a:solidFill>
                  <a:schemeClr val="tx1"/>
                </a:solidFill>
                <a:latin typeface="Calibri" panose="020F0502020204030204" pitchFamily="34" charset="0"/>
                <a:cs typeface="Calibri" panose="020F0502020204030204" pitchFamily="34" charset="0"/>
              </a:rPr>
              <a:t> = if (count &gt; </a:t>
            </a:r>
            <a:r>
              <a:rPr lang="en-US" altLang="en-US" sz="2200" dirty="0" err="1">
                <a:solidFill>
                  <a:schemeClr val="tx1"/>
                </a:solidFill>
                <a:latin typeface="Calibri" panose="020F0502020204030204" pitchFamily="34" charset="0"/>
                <a:cs typeface="Calibri" panose="020F0502020204030204" pitchFamily="34" charset="0"/>
              </a:rPr>
              <a:t>countThreshold</a:t>
            </a:r>
            <a:r>
              <a:rPr lang="en-US" altLang="en-US" sz="2200" dirty="0">
                <a:solidFill>
                  <a:schemeClr val="tx1"/>
                </a:solidFill>
                <a:latin typeface="Calibri" panose="020F0502020204030204" pitchFamily="34" charset="0"/>
                <a:cs typeface="Calibri" panose="020F0502020204030204" pitchFamily="34" charset="0"/>
              </a:rPr>
              <a:t>) {</a:t>
            </a:r>
            <a:br>
              <a:rPr lang="en-US" altLang="en-US" sz="2200" dirty="0">
                <a:solidFill>
                  <a:schemeClr val="tx1"/>
                </a:solidFill>
                <a:latin typeface="Calibri" panose="020F0502020204030204" pitchFamily="34" charset="0"/>
                <a:cs typeface="Calibri" panose="020F0502020204030204" pitchFamily="34" charset="0"/>
              </a:rPr>
            </a:br>
            <a:r>
              <a:rPr lang="en-US" altLang="en-US" sz="2200" dirty="0">
                <a:solidFill>
                  <a:schemeClr val="tx1"/>
                </a:solidFill>
                <a:latin typeface="Calibri" panose="020F0502020204030204" pitchFamily="34" charset="0"/>
                <a:cs typeface="Calibri" panose="020F0502020204030204" pitchFamily="34" charset="0"/>
              </a:rPr>
              <a:t>        "I have the answer."</a:t>
            </a:r>
            <a:br>
              <a:rPr lang="en-US" altLang="en-US" sz="2200" dirty="0">
                <a:solidFill>
                  <a:schemeClr val="tx1"/>
                </a:solidFill>
                <a:latin typeface="Calibri" panose="020F0502020204030204" pitchFamily="34" charset="0"/>
                <a:cs typeface="Calibri" panose="020F0502020204030204" pitchFamily="34" charset="0"/>
              </a:rPr>
            </a:br>
            <a:r>
              <a:rPr lang="en-US" altLang="en-US" sz="2200" dirty="0">
                <a:solidFill>
                  <a:schemeClr val="tx1"/>
                </a:solidFill>
                <a:latin typeface="Calibri" panose="020F0502020204030204" pitchFamily="34" charset="0"/>
                <a:cs typeface="Calibri" panose="020F0502020204030204" pitchFamily="34" charset="0"/>
              </a:rPr>
              <a:t>    } else {</a:t>
            </a:r>
            <a:br>
              <a:rPr lang="en-US" altLang="en-US" sz="2200" dirty="0">
                <a:solidFill>
                  <a:schemeClr val="tx1"/>
                </a:solidFill>
                <a:latin typeface="Calibri" panose="020F0502020204030204" pitchFamily="34" charset="0"/>
                <a:cs typeface="Calibri" panose="020F0502020204030204" pitchFamily="34" charset="0"/>
              </a:rPr>
            </a:br>
            <a:r>
              <a:rPr lang="en-US" altLang="en-US" sz="2200" dirty="0">
                <a:solidFill>
                  <a:schemeClr val="tx1"/>
                </a:solidFill>
                <a:latin typeface="Calibri" panose="020F0502020204030204" pitchFamily="34" charset="0"/>
                <a:cs typeface="Calibri" panose="020F0502020204030204" pitchFamily="34" charset="0"/>
              </a:rPr>
              <a:t>        "The answer eludes me."</a:t>
            </a:r>
            <a:br>
              <a:rPr lang="en-US" altLang="en-US" sz="2200" dirty="0">
                <a:solidFill>
                  <a:schemeClr val="tx1"/>
                </a:solidFill>
                <a:latin typeface="Calibri" panose="020F0502020204030204" pitchFamily="34" charset="0"/>
                <a:cs typeface="Calibri" panose="020F0502020204030204" pitchFamily="34" charset="0"/>
              </a:rPr>
            </a:br>
            <a:r>
              <a:rPr lang="en-US" altLang="en-US" sz="2200" dirty="0">
                <a:solidFill>
                  <a:schemeClr val="tx1"/>
                </a:solidFill>
                <a:latin typeface="Calibri" panose="020F0502020204030204" pitchFamily="34" charset="0"/>
                <a:cs typeface="Calibri" panose="020F0502020204030204" pitchFamily="34" charset="0"/>
              </a:rPr>
              <a:t>    }</a:t>
            </a:r>
            <a:br>
              <a:rPr lang="en-US" altLang="en-US" sz="2200" dirty="0">
                <a:solidFill>
                  <a:schemeClr val="tx1"/>
                </a:solidFill>
                <a:latin typeface="Calibri" panose="020F0502020204030204" pitchFamily="34" charset="0"/>
                <a:cs typeface="Calibri" panose="020F0502020204030204" pitchFamily="34" charset="0"/>
              </a:rPr>
            </a:br>
            <a:br>
              <a:rPr lang="en-US" altLang="en-US" sz="2200" dirty="0">
                <a:solidFill>
                  <a:schemeClr val="tx1"/>
                </a:solidFill>
                <a:latin typeface="Calibri" panose="020F0502020204030204" pitchFamily="34" charset="0"/>
                <a:cs typeface="Calibri" panose="020F0502020204030204" pitchFamily="34" charset="0"/>
              </a:rPr>
            </a:br>
            <a:r>
              <a:rPr lang="en-US" altLang="en-US" sz="2200" dirty="0">
                <a:solidFill>
                  <a:schemeClr val="tx1"/>
                </a:solidFill>
                <a:latin typeface="Calibri" panose="020F0502020204030204" pitchFamily="34" charset="0"/>
                <a:cs typeface="Calibri" panose="020F0502020204030204" pitchFamily="34" charset="0"/>
              </a:rPr>
              <a:t>    return </a:t>
            </a:r>
            <a:r>
              <a:rPr lang="en-US" altLang="en-US" sz="2200" dirty="0" err="1">
                <a:solidFill>
                  <a:schemeClr val="tx1"/>
                </a:solidFill>
                <a:latin typeface="Calibri" panose="020F0502020204030204" pitchFamily="34" charset="0"/>
                <a:cs typeface="Calibri" panose="020F0502020204030204" pitchFamily="34" charset="0"/>
              </a:rPr>
              <a:t>answerString</a:t>
            </a:r>
            <a:br>
              <a:rPr lang="en-US" altLang="en-US" sz="2200" dirty="0">
                <a:solidFill>
                  <a:schemeClr val="tx1"/>
                </a:solidFill>
                <a:latin typeface="Calibri" panose="020F0502020204030204" pitchFamily="34" charset="0"/>
                <a:cs typeface="Calibri" panose="020F0502020204030204" pitchFamily="34" charset="0"/>
              </a:rPr>
            </a:br>
            <a:r>
              <a:rPr lang="en-US" altLang="en-US" sz="2200" dirty="0">
                <a:solidFill>
                  <a:schemeClr val="tx1"/>
                </a:solidFill>
                <a:latin typeface="Calibri" panose="020F0502020204030204" pitchFamily="34" charset="0"/>
                <a:cs typeface="Calibri" panose="020F0502020204030204" pitchFamily="34" charset="0"/>
              </a:rPr>
              <a:t>}</a:t>
            </a:r>
            <a:br>
              <a:rPr lang="en-US" altLang="en-US" sz="2200" dirty="0">
                <a:solidFill>
                  <a:schemeClr val="tx1"/>
                </a:solidFill>
                <a:latin typeface="Calibri" panose="020F0502020204030204" pitchFamily="34" charset="0"/>
                <a:cs typeface="Calibri" panose="020F0502020204030204" pitchFamily="34" charset="0"/>
              </a:rPr>
            </a:br>
            <a:endParaRPr lang="en-US" altLang="en-US" sz="2200" dirty="0">
              <a:solidFill>
                <a:schemeClr val="tx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3952297-F757-4FBB-AD95-56E1729A670E}"/>
              </a:ext>
            </a:extLst>
          </p:cNvPr>
          <p:cNvSpPr>
            <a:spLocks noGrp="1"/>
          </p:cNvSpPr>
          <p:nvPr>
            <p:ph type="sldNum" idx="12"/>
          </p:nvPr>
        </p:nvSpPr>
        <p:spPr/>
        <p:txBody>
          <a:bodyPr/>
          <a:lstStyle/>
          <a:p>
            <a:fld id="{80EFAE9C-1646-4ABD-868A-4AEA2D05220A}" type="slidenum">
              <a:rPr lang="en-US" smtClean="0"/>
              <a:t>61</a:t>
            </a:fld>
            <a:endParaRPr lang="en-US"/>
          </a:p>
        </p:txBody>
      </p:sp>
      <p:sp>
        <p:nvSpPr>
          <p:cNvPr id="10" name="Rectangle 3">
            <a:extLst>
              <a:ext uri="{FF2B5EF4-FFF2-40B4-BE49-F238E27FC236}">
                <a16:creationId xmlns:a16="http://schemas.microsoft.com/office/drawing/2014/main" id="{1969B339-ED70-45F4-9DF8-A0E432D15CB4}"/>
              </a:ext>
            </a:extLst>
          </p:cNvPr>
          <p:cNvSpPr>
            <a:spLocks noGrp="1" noChangeArrowheads="1"/>
          </p:cNvSpPr>
          <p:nvPr>
            <p:ph sz="quarter" idx="14"/>
          </p:nvPr>
        </p:nvSpPr>
        <p:spPr bwMode="auto">
          <a:xfrm>
            <a:off x="4694238" y="2213781"/>
            <a:ext cx="3992562" cy="31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2200" dirty="0">
                <a:solidFill>
                  <a:schemeClr val="tx1"/>
                </a:solidFill>
                <a:latin typeface="Calibri" panose="020F0502020204030204" pitchFamily="34" charset="0"/>
                <a:cs typeface="Calibri" panose="020F0502020204030204" pitchFamily="34" charset="0"/>
              </a:rPr>
              <a:t>fun </a:t>
            </a:r>
            <a:r>
              <a:rPr lang="en-US" altLang="en-US" sz="2200" dirty="0" err="1">
                <a:solidFill>
                  <a:schemeClr val="tx1"/>
                </a:solidFill>
                <a:latin typeface="Calibri" panose="020F0502020204030204" pitchFamily="34" charset="0"/>
                <a:cs typeface="Calibri" panose="020F0502020204030204" pitchFamily="34" charset="0"/>
              </a:rPr>
              <a:t>generateAnswerString</a:t>
            </a:r>
            <a:r>
              <a:rPr lang="en-US" altLang="en-US" sz="2200" dirty="0">
                <a:solidFill>
                  <a:schemeClr val="tx1"/>
                </a:solidFill>
                <a:latin typeface="Calibri" panose="020F0502020204030204" pitchFamily="34" charset="0"/>
                <a:cs typeface="Calibri" panose="020F0502020204030204" pitchFamily="34" charset="0"/>
              </a:rPr>
              <a:t>(</a:t>
            </a:r>
            <a:r>
              <a:rPr lang="en-US" altLang="en-US" sz="2200" dirty="0" err="1">
                <a:solidFill>
                  <a:schemeClr val="tx1"/>
                </a:solidFill>
                <a:latin typeface="Calibri" panose="020F0502020204030204" pitchFamily="34" charset="0"/>
                <a:cs typeface="Calibri" panose="020F0502020204030204" pitchFamily="34" charset="0"/>
              </a:rPr>
              <a:t>countThreshold</a:t>
            </a:r>
            <a:r>
              <a:rPr lang="en-US" altLang="en-US" sz="2200" dirty="0">
                <a:solidFill>
                  <a:schemeClr val="tx1"/>
                </a:solidFill>
                <a:latin typeface="Calibri" panose="020F0502020204030204" pitchFamily="34" charset="0"/>
                <a:cs typeface="Calibri" panose="020F0502020204030204" pitchFamily="34" charset="0"/>
              </a:rPr>
              <a:t>: </a:t>
            </a:r>
            <a:r>
              <a:rPr lang="en-US" altLang="en-US" sz="2200" dirty="0" err="1">
                <a:solidFill>
                  <a:schemeClr val="tx1"/>
                </a:solidFill>
                <a:latin typeface="Calibri" panose="020F0502020204030204" pitchFamily="34" charset="0"/>
                <a:cs typeface="Calibri" panose="020F0502020204030204" pitchFamily="34" charset="0"/>
              </a:rPr>
              <a:t>Int</a:t>
            </a:r>
            <a:r>
              <a:rPr lang="en-US" altLang="en-US" sz="2200" dirty="0">
                <a:solidFill>
                  <a:schemeClr val="tx1"/>
                </a:solidFill>
                <a:latin typeface="Calibri" panose="020F0502020204030204" pitchFamily="34" charset="0"/>
                <a:cs typeface="Calibri" panose="020F0502020204030204" pitchFamily="34" charset="0"/>
              </a:rPr>
              <a:t>): String = if (count &gt; </a:t>
            </a:r>
            <a:r>
              <a:rPr lang="en-US" altLang="en-US" sz="2200" dirty="0" err="1">
                <a:solidFill>
                  <a:schemeClr val="tx1"/>
                </a:solidFill>
                <a:latin typeface="Calibri" panose="020F0502020204030204" pitchFamily="34" charset="0"/>
                <a:cs typeface="Calibri" panose="020F0502020204030204" pitchFamily="34" charset="0"/>
              </a:rPr>
              <a:t>countThreshold</a:t>
            </a:r>
            <a:r>
              <a:rPr lang="en-US" altLang="en-US" sz="2200" dirty="0">
                <a:solidFill>
                  <a:schemeClr val="tx1"/>
                </a:solidFill>
                <a:latin typeface="Calibri" panose="020F0502020204030204" pitchFamily="34" charset="0"/>
                <a:cs typeface="Calibri" panose="020F0502020204030204" pitchFamily="34" charset="0"/>
              </a:rPr>
              <a:t>) {</a:t>
            </a:r>
            <a:br>
              <a:rPr lang="en-US" altLang="en-US" sz="2200" dirty="0">
                <a:solidFill>
                  <a:schemeClr val="tx1"/>
                </a:solidFill>
                <a:latin typeface="Calibri" panose="020F0502020204030204" pitchFamily="34" charset="0"/>
                <a:cs typeface="Calibri" panose="020F0502020204030204" pitchFamily="34" charset="0"/>
              </a:rPr>
            </a:br>
            <a:r>
              <a:rPr lang="en-US" altLang="en-US" sz="2200" dirty="0">
                <a:solidFill>
                  <a:schemeClr val="tx1"/>
                </a:solidFill>
                <a:latin typeface="Calibri" panose="020F0502020204030204" pitchFamily="34" charset="0"/>
                <a:cs typeface="Calibri" panose="020F0502020204030204" pitchFamily="34" charset="0"/>
              </a:rPr>
              <a:t>        "I have the answer"</a:t>
            </a:r>
            <a:br>
              <a:rPr lang="en-US" altLang="en-US" sz="2200" dirty="0">
                <a:solidFill>
                  <a:schemeClr val="tx1"/>
                </a:solidFill>
                <a:latin typeface="Calibri" panose="020F0502020204030204" pitchFamily="34" charset="0"/>
                <a:cs typeface="Calibri" panose="020F0502020204030204" pitchFamily="34" charset="0"/>
              </a:rPr>
            </a:br>
            <a:r>
              <a:rPr lang="en-US" altLang="en-US" sz="2200" dirty="0">
                <a:solidFill>
                  <a:schemeClr val="tx1"/>
                </a:solidFill>
                <a:latin typeface="Calibri" panose="020F0502020204030204" pitchFamily="34" charset="0"/>
                <a:cs typeface="Calibri" panose="020F0502020204030204" pitchFamily="34" charset="0"/>
              </a:rPr>
              <a:t>    } else {</a:t>
            </a:r>
            <a:br>
              <a:rPr lang="en-US" altLang="en-US" sz="2200" dirty="0">
                <a:solidFill>
                  <a:schemeClr val="tx1"/>
                </a:solidFill>
                <a:latin typeface="Calibri" panose="020F0502020204030204" pitchFamily="34" charset="0"/>
                <a:cs typeface="Calibri" panose="020F0502020204030204" pitchFamily="34" charset="0"/>
              </a:rPr>
            </a:br>
            <a:r>
              <a:rPr lang="en-US" altLang="en-US" sz="2200" dirty="0">
                <a:solidFill>
                  <a:schemeClr val="tx1"/>
                </a:solidFill>
                <a:latin typeface="Calibri" panose="020F0502020204030204" pitchFamily="34" charset="0"/>
                <a:cs typeface="Calibri" panose="020F0502020204030204" pitchFamily="34" charset="0"/>
              </a:rPr>
              <a:t>        "The answer eludes me"</a:t>
            </a:r>
            <a:br>
              <a:rPr lang="en-US" altLang="en-US" sz="2200" dirty="0">
                <a:solidFill>
                  <a:schemeClr val="tx1"/>
                </a:solidFill>
                <a:latin typeface="Calibri" panose="020F0502020204030204" pitchFamily="34" charset="0"/>
                <a:cs typeface="Calibri" panose="020F0502020204030204" pitchFamily="34" charset="0"/>
              </a:rPr>
            </a:br>
            <a:r>
              <a:rPr lang="en-US" altLang="en-US" sz="2200" dirty="0">
                <a:solidFill>
                  <a:schemeClr val="tx1"/>
                </a:solidFill>
                <a:latin typeface="Calibri" panose="020F0502020204030204" pitchFamily="34" charset="0"/>
                <a:cs typeface="Calibri" panose="020F0502020204030204" pitchFamily="34" charset="0"/>
              </a:rPr>
              <a:t>    }</a:t>
            </a:r>
            <a:br>
              <a:rPr lang="en-US" altLang="en-US" sz="2200" dirty="0">
                <a:solidFill>
                  <a:schemeClr val="tx1"/>
                </a:solidFill>
                <a:latin typeface="Calibri" panose="020F0502020204030204" pitchFamily="34" charset="0"/>
                <a:cs typeface="Calibri" panose="020F0502020204030204" pitchFamily="34" charset="0"/>
              </a:rPr>
            </a:br>
            <a:endParaRPr lang="en-US" alt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19754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(2)</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anonymous functions</a:t>
            </a:r>
          </a:p>
          <a:p>
            <a:pPr lvl="2"/>
            <a:r>
              <a:rPr lang="en-US" sz="2400" dirty="0">
                <a:latin typeface="Calibri" panose="020F0502020204030204" pitchFamily="34" charset="0"/>
                <a:cs typeface="Calibri" panose="020F0502020204030204" pitchFamily="34" charset="0"/>
              </a:rPr>
              <a:t>We'll see a lot of anonymous functions in android.</a:t>
            </a:r>
          </a:p>
          <a:p>
            <a:pPr marL="0" indent="0">
              <a:buNone/>
            </a:pPr>
            <a:r>
              <a:rPr lang="en-US" sz="2400" dirty="0" err="1">
                <a:latin typeface="Calibri" panose="020F0502020204030204" pitchFamily="34" charset="0"/>
                <a:cs typeface="Calibri" panose="020F0502020204030204" pitchFamily="34" charset="0"/>
              </a:rPr>
              <a:t>val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stringLengthFunc</a:t>
            </a:r>
            <a:r>
              <a:rPr lang="en-US" sz="2400" dirty="0">
                <a:latin typeface="Calibri" panose="020F0502020204030204" pitchFamily="34" charset="0"/>
                <a:cs typeface="Calibri" panose="020F0502020204030204" pitchFamily="34" charset="0"/>
              </a:rPr>
              <a:t>: (String) -&gt; </a:t>
            </a:r>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 { input -&gt;</a:t>
            </a:r>
          </a:p>
          <a:p>
            <a:pPr marL="0" indent="0">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input.length</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36374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ED78-8DA0-46B0-A3AE-9640925E32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31D66E-ECE6-40B4-9545-BD6F8283E8A5}"/>
              </a:ext>
            </a:extLst>
          </p:cNvPr>
          <p:cNvSpPr>
            <a:spLocks noGrp="1"/>
          </p:cNvSpPr>
          <p:nvPr>
            <p:ph idx="1"/>
          </p:nvPr>
        </p:nvSpPr>
        <p:spPr/>
        <p:txBody>
          <a:bodyPr/>
          <a:lstStyle/>
          <a:p>
            <a:r>
              <a:rPr lang="en-US" sz="2200" dirty="0" err="1">
                <a:latin typeface="Calibri" panose="020F0502020204030204" pitchFamily="34" charset="0"/>
                <a:cs typeface="Calibri" panose="020F0502020204030204" pitchFamily="34" charset="0"/>
              </a:rPr>
              <a:t>stringLengthFunc</a:t>
            </a:r>
            <a:r>
              <a:rPr lang="en-US" sz="2200" dirty="0">
                <a:latin typeface="Calibri" panose="020F0502020204030204" pitchFamily="34" charset="0"/>
                <a:cs typeface="Calibri" panose="020F0502020204030204" pitchFamily="34" charset="0"/>
              </a:rPr>
              <a:t> contains a reference to an anonymous function that takes a String as input and returns the length of the input String as output of type Int. For that reason, the function's type is denoted as (String) -&gt; Int. </a:t>
            </a:r>
          </a:p>
          <a:p>
            <a:pPr lvl="1"/>
            <a:r>
              <a:rPr lang="en-US" sz="2200" dirty="0">
                <a:latin typeface="Calibri" panose="020F0502020204030204" pitchFamily="34" charset="0"/>
                <a:cs typeface="Calibri" panose="020F0502020204030204" pitchFamily="34" charset="0"/>
              </a:rPr>
              <a:t>calling the above function is the same</a:t>
            </a:r>
          </a:p>
          <a:p>
            <a:pPr lvl="1"/>
            <a:r>
              <a:rPr lang="en-US" sz="2200" dirty="0" err="1">
                <a:latin typeface="Calibri" panose="020F0502020204030204" pitchFamily="34" charset="0"/>
                <a:cs typeface="Calibri" panose="020F0502020204030204" pitchFamily="34" charset="0"/>
              </a:rPr>
              <a:t>val</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stringLength</a:t>
            </a:r>
            <a:r>
              <a:rPr lang="en-US" sz="2200" dirty="0">
                <a:latin typeface="Calibri" panose="020F0502020204030204" pitchFamily="34" charset="0"/>
                <a:cs typeface="Calibri" panose="020F0502020204030204" pitchFamily="34" charset="0"/>
              </a:rPr>
              <a:t>: Int = </a:t>
            </a:r>
            <a:r>
              <a:rPr lang="en-US" sz="2200" dirty="0" err="1">
                <a:latin typeface="Calibri" panose="020F0502020204030204" pitchFamily="34" charset="0"/>
                <a:cs typeface="Calibri" panose="020F0502020204030204" pitchFamily="34" charset="0"/>
              </a:rPr>
              <a:t>stringLengthFunc</a:t>
            </a:r>
            <a:r>
              <a:rPr lang="en-US" sz="2200" dirty="0">
                <a:latin typeface="Calibri" panose="020F0502020204030204" pitchFamily="34" charset="0"/>
                <a:cs typeface="Calibri" panose="020F0502020204030204" pitchFamily="34" charset="0"/>
              </a:rPr>
              <a:t>("Android")</a:t>
            </a:r>
          </a:p>
          <a:p>
            <a:endParaRPr lang="en-US" sz="2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ACDBDFA-DC6E-43F2-B0E8-D7C52526B3B6}"/>
              </a:ext>
            </a:extLst>
          </p:cNvPr>
          <p:cNvSpPr>
            <a:spLocks noGrp="1"/>
          </p:cNvSpPr>
          <p:nvPr>
            <p:ph type="sldNum" sz="quarter" idx="12"/>
          </p:nvPr>
        </p:nvSpPr>
        <p:spPr/>
        <p:txBody>
          <a:bodyPr/>
          <a:lstStyle/>
          <a:p>
            <a:fld id="{80EFAE9C-1646-4ABD-868A-4AEA2D05220A}" type="slidenum">
              <a:rPr lang="en-US" smtClean="0"/>
              <a:t>63</a:t>
            </a:fld>
            <a:endParaRPr lang="en-US"/>
          </a:p>
        </p:txBody>
      </p:sp>
    </p:spTree>
    <p:extLst>
      <p:ext uri="{BB962C8B-B14F-4D97-AF65-F5344CB8AC3E}">
        <p14:creationId xmlns:p14="http://schemas.microsoft.com/office/powerpoint/2010/main" val="2143994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(3)</a:t>
            </a:r>
          </a:p>
        </p:txBody>
      </p:sp>
      <p:sp>
        <p:nvSpPr>
          <p:cNvPr id="3" name="Content Placeholder 2"/>
          <p:cNvSpPr>
            <a:spLocks noGrp="1"/>
          </p:cNvSpPr>
          <p:nvPr>
            <p:ph idx="1"/>
          </p:nvPr>
        </p:nvSpPr>
        <p:spPr>
          <a:xfrm>
            <a:off x="685800" y="1312650"/>
            <a:ext cx="8229600" cy="4428411"/>
          </a:xfrm>
        </p:spPr>
        <p:txBody>
          <a:bodyPr>
            <a:normAutofit/>
          </a:bodyPr>
          <a:lstStyle/>
          <a:p>
            <a:r>
              <a:rPr lang="en-US" sz="2400" dirty="0">
                <a:latin typeface="Calibri" panose="020F0502020204030204" pitchFamily="34" charset="0"/>
                <a:cs typeface="Calibri" panose="020F0502020204030204" pitchFamily="34" charset="0"/>
              </a:rPr>
              <a:t>higher-order functions, </a:t>
            </a:r>
            <a:r>
              <a:rPr lang="en-US" sz="2400" dirty="0" err="1">
                <a:latin typeface="Calibri" panose="020F0502020204030204" pitchFamily="34" charset="0"/>
                <a:cs typeface="Calibri" panose="020F0502020204030204" pitchFamily="34" charset="0"/>
              </a:rPr>
              <a:t>ie</a:t>
            </a:r>
            <a:r>
              <a:rPr lang="en-US" sz="2400" dirty="0">
                <a:latin typeface="Calibri" panose="020F0502020204030204" pitchFamily="34" charset="0"/>
                <a:cs typeface="Calibri" panose="020F0502020204030204" pitchFamily="34" charset="0"/>
              </a:rPr>
              <a:t> functions that take functions as parameters</a:t>
            </a:r>
          </a:p>
          <a:p>
            <a:pPr lvl="1"/>
            <a:r>
              <a:rPr lang="en-US" sz="2400" dirty="0">
                <a:latin typeface="Calibri" panose="020F0502020204030204" pitchFamily="34" charset="0"/>
                <a:cs typeface="Calibri" panose="020F0502020204030204" pitchFamily="34" charset="0"/>
              </a:rPr>
              <a:t>In java, this would be a way to use the callback interface.</a:t>
            </a:r>
          </a:p>
          <a:p>
            <a:pPr marL="0" indent="0">
              <a:buNone/>
            </a:pPr>
            <a:r>
              <a:rPr lang="en-US" sz="2400" dirty="0">
                <a:latin typeface="Calibri" panose="020F0502020204030204" pitchFamily="34" charset="0"/>
                <a:cs typeface="Calibri" panose="020F0502020204030204" pitchFamily="34" charset="0"/>
              </a:rPr>
              <a:t>fun </a:t>
            </a:r>
            <a:r>
              <a:rPr lang="en-US" sz="2400" dirty="0" err="1">
                <a:latin typeface="Calibri" panose="020F0502020204030204" pitchFamily="34" charset="0"/>
                <a:cs typeface="Calibri" panose="020F0502020204030204" pitchFamily="34" charset="0"/>
              </a:rPr>
              <a:t>stringMapper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str</a:t>
            </a:r>
            <a:r>
              <a:rPr lang="en-US" sz="2400" dirty="0">
                <a:latin typeface="Calibri" panose="020F0502020204030204" pitchFamily="34" charset="0"/>
                <a:cs typeface="Calibri" panose="020F0502020204030204" pitchFamily="34" charset="0"/>
              </a:rPr>
              <a:t>: String, mapper: (String) -&gt; </a:t>
            </a:r>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    // Invoke function</a:t>
            </a:r>
          </a:p>
          <a:p>
            <a:pPr marL="0" indent="0">
              <a:buNone/>
            </a:pPr>
            <a:r>
              <a:rPr lang="en-US" sz="2400" dirty="0">
                <a:latin typeface="Calibri" panose="020F0502020204030204" pitchFamily="34" charset="0"/>
                <a:cs typeface="Calibri" panose="020F0502020204030204" pitchFamily="34" charset="0"/>
              </a:rPr>
              <a:t>  return mapper(</a:t>
            </a:r>
            <a:r>
              <a:rPr lang="en-US" sz="2400" dirty="0" err="1">
                <a:latin typeface="Calibri" panose="020F0502020204030204" pitchFamily="34" charset="0"/>
                <a:cs typeface="Calibri" panose="020F0502020204030204" pitchFamily="34" charset="0"/>
              </a:rPr>
              <a:t>str</a:t>
            </a:r>
            <a:r>
              <a:rPr lang="en-US" sz="2400" dirty="0">
                <a:latin typeface="Calibri" panose="020F0502020204030204" pitchFamily="34" charset="0"/>
                <a:cs typeface="Calibri" panose="020F0502020204030204" pitchFamily="34" charset="0"/>
              </a:rPr>
              <a:t>)</a:t>
            </a:r>
          </a:p>
          <a:p>
            <a:pPr marL="0" indent="0">
              <a:buNone/>
            </a:pP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829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(3)</a:t>
            </a:r>
          </a:p>
        </p:txBody>
      </p:sp>
      <p:sp>
        <p:nvSpPr>
          <p:cNvPr id="3" name="Content Placeholder 2"/>
          <p:cNvSpPr>
            <a:spLocks noGrp="1"/>
          </p:cNvSpPr>
          <p:nvPr>
            <p:ph idx="1"/>
          </p:nvPr>
        </p:nvSpPr>
        <p:spPr>
          <a:xfrm>
            <a:off x="685800" y="1312650"/>
            <a:ext cx="8229600" cy="4428411"/>
          </a:xfrm>
        </p:spPr>
        <p:txBody>
          <a:bodyPr>
            <a:normAutofit/>
          </a:bodyPr>
          <a:lstStyle/>
          <a:p>
            <a:pPr marL="0" indent="0">
              <a:buNone/>
            </a:pPr>
            <a:r>
              <a:rPr lang="en-US" sz="2200" dirty="0" err="1">
                <a:latin typeface="Calibri" panose="020F0502020204030204" pitchFamily="34" charset="0"/>
                <a:cs typeface="Calibri" panose="020F0502020204030204" pitchFamily="34" charset="0"/>
              </a:rPr>
              <a:t>val</a:t>
            </a:r>
            <a:r>
              <a:rPr lang="en-US" sz="2200" dirty="0">
                <a:latin typeface="Calibri" panose="020F0502020204030204" pitchFamily="34" charset="0"/>
                <a:cs typeface="Calibri" panose="020F0502020204030204" pitchFamily="34" charset="0"/>
              </a:rPr>
              <a:t> name = </a:t>
            </a:r>
            <a:r>
              <a:rPr lang="en-US" sz="2200" dirty="0" err="1">
                <a:latin typeface="Calibri" panose="020F0502020204030204" pitchFamily="34" charset="0"/>
                <a:cs typeface="Calibri" panose="020F0502020204030204" pitchFamily="34" charset="0"/>
              </a:rPr>
              <a:t>stringMapper</a:t>
            </a:r>
            <a:r>
              <a:rPr lang="en-US" sz="2200" dirty="0">
                <a:latin typeface="Calibri" panose="020F0502020204030204" pitchFamily="34" charset="0"/>
                <a:cs typeface="Calibri" panose="020F0502020204030204" pitchFamily="34" charset="0"/>
              </a:rPr>
              <a:t>("Android", { input -&gt;</a:t>
            </a:r>
          </a:p>
          <a:p>
            <a:pPr marL="0" indent="0">
              <a:buNone/>
            </a:pP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input.length</a:t>
            </a:r>
            <a:endParaRPr lang="en-US" sz="2200" dirty="0">
              <a:latin typeface="Calibri" panose="020F0502020204030204" pitchFamily="34" charset="0"/>
              <a:cs typeface="Calibri" panose="020F0502020204030204" pitchFamily="34" charset="0"/>
            </a:endParaRPr>
          </a:p>
          <a:p>
            <a:pPr marL="0" indent="0">
              <a:buNone/>
            </a:pP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403300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sz="half" idx="1"/>
          </p:nvPr>
        </p:nvSpPr>
        <p:spPr/>
        <p:txBody>
          <a:bodyPr>
            <a:normAutofit fontScale="92500" lnSpcReduction="20000"/>
          </a:bodyPr>
          <a:lstStyle/>
          <a:p>
            <a:r>
              <a:rPr lang="en-US" sz="3300" dirty="0"/>
              <a:t>simple version with no constructor.</a:t>
            </a:r>
          </a:p>
          <a:p>
            <a:pPr marL="0" indent="0">
              <a:buNone/>
            </a:pPr>
            <a:r>
              <a:rPr lang="en-US" sz="3300" dirty="0"/>
              <a:t>class &lt;name&gt; {</a:t>
            </a:r>
          </a:p>
          <a:p>
            <a:pPr marL="0" indent="0">
              <a:buNone/>
            </a:pPr>
            <a:r>
              <a:rPr lang="en-US" sz="3300" dirty="0"/>
              <a:t>	variables</a:t>
            </a:r>
          </a:p>
          <a:p>
            <a:pPr marL="0" indent="0">
              <a:buNone/>
            </a:pPr>
            <a:r>
              <a:rPr lang="en-US" sz="3300" dirty="0"/>
              <a:t>	functions</a:t>
            </a:r>
          </a:p>
          <a:p>
            <a:pPr marL="0" indent="0">
              <a:buNone/>
            </a:pPr>
            <a:r>
              <a:rPr lang="en-US" sz="3300" dirty="0"/>
              <a:t>}</a:t>
            </a:r>
          </a:p>
          <a:p>
            <a:r>
              <a:rPr lang="en-US" sz="3300" dirty="0"/>
              <a:t>Note, there is not a "new" keyword</a:t>
            </a:r>
            <a:r>
              <a:rPr lang="en-US" dirty="0"/>
              <a:t>.</a:t>
            </a:r>
          </a:p>
        </p:txBody>
      </p:sp>
      <p:sp>
        <p:nvSpPr>
          <p:cNvPr id="4" name="Content Placeholder 3"/>
          <p:cNvSpPr>
            <a:spLocks noGrp="1"/>
          </p:cNvSpPr>
          <p:nvPr>
            <p:ph sz="half" idx="2"/>
          </p:nvPr>
        </p:nvSpPr>
        <p:spPr>
          <a:xfrm>
            <a:off x="4629150" y="1759541"/>
            <a:ext cx="3886200" cy="3263504"/>
          </a:xfrm>
        </p:spPr>
        <p:txBody>
          <a:bodyPr>
            <a:noAutofit/>
          </a:bodyPr>
          <a:lstStyle/>
          <a:p>
            <a:r>
              <a:rPr lang="en-US" sz="1350" dirty="0"/>
              <a:t>example:</a:t>
            </a:r>
          </a:p>
          <a:p>
            <a:pPr marL="0" indent="0">
              <a:buNone/>
            </a:pPr>
            <a:r>
              <a:rPr lang="en-US" sz="1350" dirty="0"/>
              <a:t>class Car {</a:t>
            </a:r>
          </a:p>
          <a:p>
            <a:pPr marL="0" indent="0">
              <a:buNone/>
            </a:pPr>
            <a:r>
              <a:rPr lang="en-US" sz="1350" dirty="0"/>
              <a:t>    </a:t>
            </a:r>
            <a:r>
              <a:rPr lang="en-US" sz="1350" dirty="0" err="1"/>
              <a:t>val</a:t>
            </a:r>
            <a:r>
              <a:rPr lang="en-US" sz="1350" dirty="0"/>
              <a:t> wheels = </a:t>
            </a:r>
            <a:r>
              <a:rPr lang="en-US" sz="1350" dirty="0" err="1"/>
              <a:t>ArrayList</a:t>
            </a:r>
            <a:r>
              <a:rPr lang="en-US" sz="1350" dirty="0"/>
              <a:t>&lt;Wheel&gt;() </a:t>
            </a:r>
          </a:p>
          <a:p>
            <a:pPr marL="0" indent="0">
              <a:buNone/>
            </a:pPr>
            <a:r>
              <a:rPr lang="en-US" sz="1350" dirty="0"/>
              <a:t>	//public and Wheel is another class.</a:t>
            </a:r>
          </a:p>
          <a:p>
            <a:pPr marL="0" indent="0">
              <a:buNone/>
            </a:pPr>
            <a:r>
              <a:rPr lang="en-US" sz="1350" dirty="0"/>
              <a:t>   private </a:t>
            </a:r>
            <a:r>
              <a:rPr lang="en-US" sz="1350" dirty="0" err="1"/>
              <a:t>val</a:t>
            </a:r>
            <a:r>
              <a:rPr lang="en-US" sz="1350" dirty="0"/>
              <a:t> </a:t>
            </a:r>
            <a:r>
              <a:rPr lang="en-US" sz="1350" dirty="0" err="1"/>
              <a:t>doorLock</a:t>
            </a:r>
            <a:r>
              <a:rPr lang="en-US" sz="1350" dirty="0"/>
              <a:t>: </a:t>
            </a:r>
            <a:r>
              <a:rPr lang="en-US" sz="1350" dirty="0" err="1"/>
              <a:t>Int</a:t>
            </a:r>
            <a:r>
              <a:rPr lang="en-US" sz="1350" dirty="0"/>
              <a:t> = 12</a:t>
            </a:r>
          </a:p>
          <a:p>
            <a:pPr marL="0" indent="0">
              <a:buNone/>
            </a:pPr>
            <a:r>
              <a:rPr lang="en-US" sz="1350" dirty="0"/>
              <a:t>    fun </a:t>
            </a:r>
            <a:r>
              <a:rPr lang="en-US" sz="1350" dirty="0" err="1"/>
              <a:t>unlockDoor</a:t>
            </a:r>
            <a:r>
              <a:rPr lang="en-US" sz="1350" dirty="0"/>
              <a:t>(key: </a:t>
            </a:r>
            <a:r>
              <a:rPr lang="en-US" sz="1350" dirty="0" err="1"/>
              <a:t>Int</a:t>
            </a:r>
            <a:r>
              <a:rPr lang="en-US" sz="1350" dirty="0"/>
              <a:t>): Boolean {</a:t>
            </a:r>
          </a:p>
          <a:p>
            <a:pPr marL="0" indent="0">
              <a:buNone/>
            </a:pPr>
            <a:r>
              <a:rPr lang="en-US" sz="1350" dirty="0"/>
              <a:t>       return key == </a:t>
            </a:r>
            <a:r>
              <a:rPr lang="en-US" sz="1350" dirty="0" err="1"/>
              <a:t>doorLock</a:t>
            </a:r>
            <a:endParaRPr lang="en-US" sz="1350" dirty="0"/>
          </a:p>
          <a:p>
            <a:pPr marL="0" indent="0">
              <a:buNone/>
            </a:pPr>
            <a:r>
              <a:rPr lang="en-US" sz="1350" dirty="0"/>
              <a:t>    }</a:t>
            </a:r>
          </a:p>
          <a:p>
            <a:pPr marL="0" indent="0">
              <a:buNone/>
            </a:pPr>
            <a:r>
              <a:rPr lang="en-US" sz="1350" dirty="0"/>
              <a:t>}</a:t>
            </a:r>
          </a:p>
          <a:p>
            <a:pPr marL="0" indent="0">
              <a:buNone/>
            </a:pPr>
            <a:endParaRPr lang="en-US" sz="1350" dirty="0"/>
          </a:p>
          <a:p>
            <a:pPr marL="0" indent="0">
              <a:buNone/>
            </a:pPr>
            <a:r>
              <a:rPr lang="en-US" sz="1350" dirty="0"/>
              <a:t>fun main() {</a:t>
            </a:r>
          </a:p>
          <a:p>
            <a:pPr marL="0" indent="0">
              <a:buNone/>
            </a:pPr>
            <a:r>
              <a:rPr lang="en-US" sz="1350" dirty="0"/>
              <a:t> </a:t>
            </a:r>
            <a:r>
              <a:rPr lang="en-US" sz="1350" dirty="0" err="1"/>
              <a:t>val</a:t>
            </a:r>
            <a:r>
              <a:rPr lang="en-US" sz="1350" dirty="0"/>
              <a:t> car = Car() // construct a Car</a:t>
            </a:r>
          </a:p>
          <a:p>
            <a:pPr marL="0" indent="0">
              <a:buNone/>
            </a:pPr>
            <a:r>
              <a:rPr lang="en-US" sz="1350" dirty="0" err="1"/>
              <a:t>val</a:t>
            </a:r>
            <a:r>
              <a:rPr lang="en-US" sz="1350" dirty="0"/>
              <a:t> wheels = </a:t>
            </a:r>
            <a:r>
              <a:rPr lang="en-US" sz="1350" dirty="0" err="1"/>
              <a:t>car.wheels</a:t>
            </a:r>
            <a:r>
              <a:rPr lang="en-US" sz="1350" dirty="0"/>
              <a:t> </a:t>
            </a:r>
          </a:p>
          <a:p>
            <a:pPr marL="0" indent="0">
              <a:buNone/>
            </a:pPr>
            <a:r>
              <a:rPr lang="en-US" sz="1350" dirty="0"/>
              <a:t>	// retrieve the wheels value from the Car</a:t>
            </a:r>
          </a:p>
          <a:p>
            <a:pPr marL="0" indent="0">
              <a:buNone/>
            </a:pPr>
            <a:r>
              <a:rPr lang="en-US" sz="1350" dirty="0"/>
              <a:t>}</a:t>
            </a:r>
          </a:p>
        </p:txBody>
      </p:sp>
    </p:spTree>
    <p:extLst>
      <p:ext uri="{BB962C8B-B14F-4D97-AF65-F5344CB8AC3E}">
        <p14:creationId xmlns:p14="http://schemas.microsoft.com/office/powerpoint/2010/main" val="1850406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(2)</a:t>
            </a:r>
          </a:p>
        </p:txBody>
      </p:sp>
      <p:sp>
        <p:nvSpPr>
          <p:cNvPr id="5" name="Content Placeholder 4"/>
          <p:cNvSpPr>
            <a:spLocks noGrp="1"/>
          </p:cNvSpPr>
          <p:nvPr>
            <p:ph idx="1"/>
          </p:nvPr>
        </p:nvSpPr>
        <p:spPr/>
        <p:txBody>
          <a:bodyPr>
            <a:normAutofit/>
          </a:bodyPr>
          <a:lstStyle/>
          <a:p>
            <a:r>
              <a:rPr lang="en-US" dirty="0"/>
              <a:t>constructors</a:t>
            </a:r>
          </a:p>
          <a:p>
            <a:pPr marL="0" indent="0">
              <a:buNone/>
            </a:pPr>
            <a:r>
              <a:rPr lang="en-US" dirty="0"/>
              <a:t>class Car (</a:t>
            </a:r>
            <a:r>
              <a:rPr lang="en-US" dirty="0" err="1">
                <a:solidFill>
                  <a:srgbClr val="FF0000"/>
                </a:solidFill>
              </a:rPr>
              <a:t>val</a:t>
            </a:r>
            <a:r>
              <a:rPr lang="en-US" dirty="0">
                <a:solidFill>
                  <a:srgbClr val="FF0000"/>
                </a:solidFill>
              </a:rPr>
              <a:t> wheels: List&lt;Wheel&gt;</a:t>
            </a:r>
            <a:r>
              <a:rPr lang="en-US" dirty="0"/>
              <a:t>) {  //note it's declared here.</a:t>
            </a:r>
          </a:p>
          <a:p>
            <a:pPr marL="0" indent="0">
              <a:buNone/>
            </a:pPr>
            <a:r>
              <a:rPr lang="en-US" dirty="0"/>
              <a:t>    private </a:t>
            </a:r>
            <a:r>
              <a:rPr lang="en-US" dirty="0" err="1"/>
              <a:t>val</a:t>
            </a:r>
            <a:r>
              <a:rPr lang="en-US" dirty="0"/>
              <a:t> </a:t>
            </a:r>
            <a:r>
              <a:rPr lang="en-US" dirty="0" err="1"/>
              <a:t>doorLock</a:t>
            </a:r>
            <a:r>
              <a:rPr lang="en-US" dirty="0"/>
              <a:t>: </a:t>
            </a:r>
            <a:r>
              <a:rPr lang="en-US" dirty="0" err="1"/>
              <a:t>Int</a:t>
            </a:r>
            <a:r>
              <a:rPr lang="en-US" dirty="0"/>
              <a:t> = 12</a:t>
            </a:r>
          </a:p>
          <a:p>
            <a:pPr marL="0" indent="0">
              <a:buNone/>
            </a:pPr>
            <a:endParaRPr lang="en-US" dirty="0"/>
          </a:p>
          <a:p>
            <a:pPr marL="0" indent="0">
              <a:buNone/>
            </a:pPr>
            <a:r>
              <a:rPr lang="en-US" dirty="0"/>
              <a:t>    fun </a:t>
            </a:r>
            <a:r>
              <a:rPr lang="en-US" dirty="0" err="1"/>
              <a:t>unlockDoor</a:t>
            </a:r>
            <a:r>
              <a:rPr lang="en-US" dirty="0"/>
              <a:t>(key: </a:t>
            </a:r>
            <a:r>
              <a:rPr lang="en-US" dirty="0" err="1"/>
              <a:t>Int</a:t>
            </a:r>
            <a:r>
              <a:rPr lang="en-US" dirty="0"/>
              <a:t>): Boolean {</a:t>
            </a:r>
          </a:p>
          <a:p>
            <a:pPr marL="0" indent="0">
              <a:buNone/>
            </a:pPr>
            <a:r>
              <a:rPr lang="en-US" dirty="0"/>
              <a:t>       return key == </a:t>
            </a:r>
            <a:r>
              <a:rPr lang="en-US" dirty="0" err="1"/>
              <a:t>doorLock</a:t>
            </a:r>
            <a:endParaRPr lang="en-US" dirty="0"/>
          </a:p>
          <a:p>
            <a:pPr marL="0" indent="0">
              <a:buNone/>
            </a:pPr>
            <a:r>
              <a:rPr lang="en-US" dirty="0"/>
              <a:t>    }</a:t>
            </a:r>
          </a:p>
          <a:p>
            <a:pPr marL="0" indent="0">
              <a:buNone/>
            </a:pPr>
            <a:r>
              <a:rPr lang="en-US" dirty="0"/>
              <a:t>}</a:t>
            </a:r>
          </a:p>
          <a:p>
            <a:pPr marL="0" indent="0">
              <a:buNone/>
            </a:pPr>
            <a:r>
              <a:rPr lang="en-US" dirty="0" err="1"/>
              <a:t>val</a:t>
            </a:r>
            <a:r>
              <a:rPr lang="en-US" dirty="0"/>
              <a:t> car = Car(</a:t>
            </a:r>
            <a:r>
              <a:rPr lang="en-US" dirty="0" err="1"/>
              <a:t>ArrayList</a:t>
            </a:r>
            <a:r>
              <a:rPr lang="en-US" dirty="0"/>
              <a:t>&lt;Wheel&gt;())</a:t>
            </a:r>
          </a:p>
        </p:txBody>
      </p:sp>
    </p:spTree>
    <p:extLst>
      <p:ext uri="{BB962C8B-B14F-4D97-AF65-F5344CB8AC3E}">
        <p14:creationId xmlns:p14="http://schemas.microsoft.com/office/powerpoint/2010/main" val="13727265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(3)</a:t>
            </a:r>
          </a:p>
        </p:txBody>
      </p:sp>
      <p:sp>
        <p:nvSpPr>
          <p:cNvPr id="5" name="Content Placeholder 4"/>
          <p:cNvSpPr>
            <a:spLocks noGrp="1"/>
          </p:cNvSpPr>
          <p:nvPr>
            <p:ph idx="1"/>
          </p:nvPr>
        </p:nvSpPr>
        <p:spPr/>
        <p:txBody>
          <a:bodyPr>
            <a:normAutofit fontScale="85000" lnSpcReduction="20000"/>
          </a:bodyPr>
          <a:lstStyle/>
          <a:p>
            <a:r>
              <a:rPr lang="en-US" dirty="0"/>
              <a:t>constructors</a:t>
            </a:r>
          </a:p>
          <a:p>
            <a:pPr marL="0" indent="0">
              <a:buNone/>
            </a:pPr>
            <a:r>
              <a:rPr lang="en-US" dirty="0"/>
              <a:t>class Car (</a:t>
            </a:r>
            <a:r>
              <a:rPr lang="en-US" dirty="0" err="1">
                <a:solidFill>
                  <a:srgbClr val="FF0000"/>
                </a:solidFill>
              </a:rPr>
              <a:t>val</a:t>
            </a:r>
            <a:r>
              <a:rPr lang="en-US" dirty="0">
                <a:solidFill>
                  <a:srgbClr val="FF0000"/>
                </a:solidFill>
              </a:rPr>
              <a:t> wheels: List&lt;Wheel&gt;</a:t>
            </a:r>
            <a:r>
              <a:rPr lang="en-US" dirty="0"/>
              <a:t>) {  //note it's declared here.</a:t>
            </a:r>
          </a:p>
          <a:p>
            <a:pPr marL="0" indent="0">
              <a:buNone/>
            </a:pPr>
            <a:r>
              <a:rPr lang="en-US" dirty="0"/>
              <a:t>    private </a:t>
            </a:r>
            <a:r>
              <a:rPr lang="en-US" dirty="0" err="1"/>
              <a:t>val</a:t>
            </a:r>
            <a:r>
              <a:rPr lang="en-US" dirty="0"/>
              <a:t> </a:t>
            </a:r>
            <a:r>
              <a:rPr lang="en-US" dirty="0" err="1"/>
              <a:t>doorLock</a:t>
            </a:r>
            <a:r>
              <a:rPr lang="en-US" dirty="0"/>
              <a:t>: </a:t>
            </a:r>
            <a:r>
              <a:rPr lang="en-US" dirty="0" err="1"/>
              <a:t>Int</a:t>
            </a:r>
            <a:r>
              <a:rPr lang="en-US" dirty="0"/>
              <a:t> = 12</a:t>
            </a:r>
          </a:p>
          <a:p>
            <a:pPr marL="0" indent="0">
              <a:buNone/>
            </a:pPr>
            <a:r>
              <a:rPr lang="en-US" dirty="0"/>
              <a:t>    private </a:t>
            </a:r>
            <a:r>
              <a:rPr lang="en-US" dirty="0" err="1"/>
              <a:t>var</a:t>
            </a:r>
            <a:r>
              <a:rPr lang="en-US" dirty="0"/>
              <a:t> </a:t>
            </a:r>
            <a:r>
              <a:rPr lang="en-US" dirty="0" err="1"/>
              <a:t>numWheels</a:t>
            </a:r>
            <a:r>
              <a:rPr lang="en-US" dirty="0"/>
              <a:t> : </a:t>
            </a:r>
            <a:r>
              <a:rPr lang="en-US" dirty="0" err="1"/>
              <a:t>int</a:t>
            </a:r>
            <a:r>
              <a:rPr lang="en-US" dirty="0"/>
              <a:t> =0</a:t>
            </a:r>
          </a:p>
          <a:p>
            <a:pPr marL="0" indent="0">
              <a:buNone/>
            </a:pPr>
            <a:r>
              <a:rPr lang="en-US" dirty="0"/>
              <a:t>    fun </a:t>
            </a:r>
            <a:r>
              <a:rPr lang="en-US" dirty="0" err="1"/>
              <a:t>unlockDoor</a:t>
            </a:r>
            <a:r>
              <a:rPr lang="en-US" dirty="0"/>
              <a:t>(key: </a:t>
            </a:r>
            <a:r>
              <a:rPr lang="en-US" dirty="0" err="1"/>
              <a:t>Int</a:t>
            </a:r>
            <a:r>
              <a:rPr lang="en-US" dirty="0"/>
              <a:t>): Boolean {</a:t>
            </a:r>
          </a:p>
          <a:p>
            <a:pPr marL="0" indent="0">
              <a:buNone/>
            </a:pPr>
            <a:r>
              <a:rPr lang="en-US" dirty="0"/>
              <a:t>       return key == </a:t>
            </a:r>
            <a:r>
              <a:rPr lang="en-US" dirty="0" err="1"/>
              <a:t>doorLock</a:t>
            </a:r>
            <a:endParaRPr lang="en-US" dirty="0"/>
          </a:p>
          <a:p>
            <a:pPr marL="0" indent="0">
              <a:buNone/>
            </a:pPr>
            <a:r>
              <a:rPr lang="en-US" dirty="0"/>
              <a:t>    }</a:t>
            </a:r>
          </a:p>
          <a:p>
            <a:pPr marL="0" indent="0">
              <a:buNone/>
            </a:pPr>
            <a:r>
              <a:rPr lang="en-US" dirty="0"/>
              <a:t>    </a:t>
            </a:r>
            <a:r>
              <a:rPr lang="en-US" dirty="0" err="1"/>
              <a:t>init</a:t>
            </a:r>
            <a:r>
              <a:rPr lang="en-US" dirty="0"/>
              <a:t> {  //this more like a classic java no parameter constructor.  </a:t>
            </a:r>
          </a:p>
          <a:p>
            <a:pPr marL="0" indent="0">
              <a:buNone/>
            </a:pPr>
            <a:r>
              <a:rPr lang="en-US" dirty="0"/>
              <a:t>       </a:t>
            </a:r>
            <a:r>
              <a:rPr lang="en-US" dirty="0" err="1"/>
              <a:t>numWheels</a:t>
            </a:r>
            <a:r>
              <a:rPr lang="en-US" dirty="0"/>
              <a:t> = </a:t>
            </a:r>
            <a:r>
              <a:rPr lang="en-US" dirty="0" err="1"/>
              <a:t>wheels.size</a:t>
            </a:r>
            <a:r>
              <a:rPr lang="en-US" dirty="0"/>
              <a:t>    //use </a:t>
            </a:r>
            <a:r>
              <a:rPr lang="en-US" dirty="0" err="1"/>
              <a:t>init</a:t>
            </a:r>
            <a:r>
              <a:rPr lang="en-US" dirty="0"/>
              <a:t> to setup any local variables </a:t>
            </a:r>
          </a:p>
          <a:p>
            <a:pPr marL="0" indent="0">
              <a:buNone/>
            </a:pPr>
            <a:r>
              <a:rPr lang="en-US" dirty="0"/>
              <a:t>    }</a:t>
            </a:r>
          </a:p>
          <a:p>
            <a:pPr marL="0" indent="0">
              <a:buNone/>
            </a:pPr>
            <a:r>
              <a:rPr lang="en-US" dirty="0"/>
              <a:t>}</a:t>
            </a:r>
          </a:p>
          <a:p>
            <a:pPr marL="0" indent="0">
              <a:buNone/>
            </a:pPr>
            <a:r>
              <a:rPr lang="en-US" dirty="0" err="1"/>
              <a:t>val</a:t>
            </a:r>
            <a:r>
              <a:rPr lang="en-US" dirty="0"/>
              <a:t> car = Car(</a:t>
            </a:r>
            <a:r>
              <a:rPr lang="en-US" dirty="0" err="1"/>
              <a:t>ArrayList</a:t>
            </a:r>
            <a:r>
              <a:rPr lang="en-US" dirty="0"/>
              <a:t>&lt;Wheel&gt;())</a:t>
            </a:r>
          </a:p>
        </p:txBody>
      </p:sp>
    </p:spTree>
    <p:extLst>
      <p:ext uri="{BB962C8B-B14F-4D97-AF65-F5344CB8AC3E}">
        <p14:creationId xmlns:p14="http://schemas.microsoft.com/office/powerpoint/2010/main" val="32039545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a:t>
            </a:r>
          </a:p>
        </p:txBody>
      </p:sp>
      <p:sp>
        <p:nvSpPr>
          <p:cNvPr id="3" name="Content Placeholder 2"/>
          <p:cNvSpPr>
            <a:spLocks noGrp="1"/>
          </p:cNvSpPr>
          <p:nvPr>
            <p:ph idx="1"/>
          </p:nvPr>
        </p:nvSpPr>
        <p:spPr/>
        <p:txBody>
          <a:bodyPr>
            <a:normAutofit lnSpcReduction="10000"/>
          </a:bodyPr>
          <a:lstStyle/>
          <a:p>
            <a:r>
              <a:rPr lang="en-US" dirty="0">
                <a:hlinkClick r:id="rId2"/>
              </a:rPr>
              <a:t>Constructors and initializer blocks</a:t>
            </a:r>
            <a:endParaRPr lang="en-US" dirty="0"/>
          </a:p>
          <a:p>
            <a:r>
              <a:rPr lang="en-US" dirty="0">
                <a:hlinkClick r:id="rId3"/>
              </a:rPr>
              <a:t>Functions</a:t>
            </a:r>
            <a:endParaRPr lang="en-US" dirty="0"/>
          </a:p>
          <a:p>
            <a:r>
              <a:rPr lang="en-US" dirty="0">
                <a:hlinkClick r:id="rId4"/>
              </a:rPr>
              <a:t>Properties</a:t>
            </a:r>
            <a:endParaRPr lang="en-US" dirty="0"/>
          </a:p>
          <a:p>
            <a:r>
              <a:rPr lang="en-US" dirty="0">
                <a:hlinkClick r:id="rId5"/>
              </a:rPr>
              <a:t>Nested and Inner Classes</a:t>
            </a:r>
            <a:endParaRPr lang="en-US" dirty="0"/>
          </a:p>
          <a:p>
            <a:r>
              <a:rPr lang="en-US" dirty="0">
                <a:hlinkClick r:id="rId6"/>
              </a:rPr>
              <a:t>Object Declarations</a:t>
            </a:r>
            <a:endParaRPr lang="en-US" dirty="0"/>
          </a:p>
          <a:p>
            <a:r>
              <a:rPr lang="en-US" dirty="0"/>
              <a:t>Companion classes and variables.</a:t>
            </a:r>
          </a:p>
          <a:p>
            <a:pPr lvl="1"/>
            <a:r>
              <a:rPr lang="en-US" dirty="0"/>
              <a:t>Think static keyword in java.</a:t>
            </a:r>
          </a:p>
          <a:p>
            <a:r>
              <a:rPr lang="en-US" dirty="0"/>
              <a:t>All classes in </a:t>
            </a:r>
            <a:r>
              <a:rPr lang="en-US" dirty="0" err="1"/>
              <a:t>Kotlin</a:t>
            </a:r>
            <a:r>
              <a:rPr lang="en-US" dirty="0"/>
              <a:t> have a common superclass Any, that is the default superclass for a class with no </a:t>
            </a:r>
            <a:r>
              <a:rPr lang="en-US" dirty="0" err="1"/>
              <a:t>supertypes</a:t>
            </a:r>
            <a:r>
              <a:rPr lang="en-US" dirty="0"/>
              <a:t> declared:</a:t>
            </a:r>
          </a:p>
          <a:p>
            <a:pPr marL="342900" lvl="1" indent="0">
              <a:buNone/>
            </a:pPr>
            <a:r>
              <a:rPr lang="en-US" dirty="0"/>
              <a:t>class Example // Implicitly inherits from Any</a:t>
            </a:r>
          </a:p>
          <a:p>
            <a:pPr lvl="2"/>
            <a:r>
              <a:rPr lang="en-US" dirty="0"/>
              <a:t>Any has three methods: equals(), </a:t>
            </a:r>
            <a:r>
              <a:rPr lang="en-US" dirty="0" err="1"/>
              <a:t>hashCode</a:t>
            </a:r>
            <a:r>
              <a:rPr lang="en-US" dirty="0"/>
              <a:t>() and </a:t>
            </a:r>
            <a:r>
              <a:rPr lang="en-US" dirty="0" err="1"/>
              <a:t>toString</a:t>
            </a:r>
            <a:r>
              <a:rPr lang="en-US" dirty="0"/>
              <a:t>(). Thus, they are defined for all </a:t>
            </a:r>
            <a:r>
              <a:rPr lang="en-US" dirty="0" err="1"/>
              <a:t>Kotlin</a:t>
            </a:r>
            <a:r>
              <a:rPr lang="en-US" dirty="0"/>
              <a:t> classes.</a:t>
            </a:r>
          </a:p>
        </p:txBody>
      </p:sp>
    </p:spTree>
    <p:extLst>
      <p:ext uri="{BB962C8B-B14F-4D97-AF65-F5344CB8AC3E}">
        <p14:creationId xmlns:p14="http://schemas.microsoft.com/office/powerpoint/2010/main" val="117423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FC964-2ECC-4468-8E09-A93525BA5AA6}"/>
              </a:ext>
            </a:extLst>
          </p:cNvPr>
          <p:cNvSpPr>
            <a:spLocks noGrp="1"/>
          </p:cNvSpPr>
          <p:nvPr>
            <p:ph type="title"/>
          </p:nvPr>
        </p:nvSpPr>
        <p:spPr/>
        <p:txBody>
          <a:bodyPr/>
          <a:lstStyle/>
          <a:p>
            <a:r>
              <a:rPr lang="en-US" dirty="0"/>
              <a:t>Explanation</a:t>
            </a:r>
          </a:p>
        </p:txBody>
      </p:sp>
      <p:sp>
        <p:nvSpPr>
          <p:cNvPr id="7" name="Content Placeholder 6">
            <a:extLst>
              <a:ext uri="{FF2B5EF4-FFF2-40B4-BE49-F238E27FC236}">
                <a16:creationId xmlns:a16="http://schemas.microsoft.com/office/drawing/2014/main" id="{2F0B1F78-6F54-42BD-8ECD-BCC8C572A675}"/>
              </a:ext>
            </a:extLst>
          </p:cNvPr>
          <p:cNvSpPr>
            <a:spLocks noGrp="1"/>
          </p:cNvSpPr>
          <p:nvPr>
            <p:ph sz="quarter" idx="13"/>
          </p:nvPr>
        </p:nvSpPr>
        <p:spPr>
          <a:xfrm>
            <a:off x="457200" y="1447800"/>
            <a:ext cx="8232775" cy="4709968"/>
          </a:xfrm>
        </p:spPr>
        <p:txBody>
          <a:bodyPr/>
          <a:lstStyle/>
          <a:p>
            <a:pPr>
              <a:buFont typeface="Wingdings" pitchFamily="2" charset="2"/>
              <a:buChar char="Ø"/>
            </a:pPr>
            <a:r>
              <a:rPr lang="en-US" sz="3000" dirty="0">
                <a:latin typeface="Calibri" pitchFamily="34" charset="0"/>
                <a:cs typeface="Calibri" pitchFamily="34" charset="0"/>
              </a:rPr>
              <a:t>The body of a function is written within curly braces {}</a:t>
            </a:r>
          </a:p>
          <a:p>
            <a:pPr>
              <a:buFont typeface="Wingdings" pitchFamily="2" charset="2"/>
              <a:buChar char="Ø"/>
            </a:pPr>
            <a:r>
              <a:rPr lang="en-US" sz="3000" dirty="0">
                <a:latin typeface="Calibri" pitchFamily="34" charset="0"/>
                <a:cs typeface="Calibri" pitchFamily="34" charset="0"/>
              </a:rPr>
              <a:t>  </a:t>
            </a:r>
            <a:r>
              <a:rPr lang="en-US" sz="3000" dirty="0" err="1">
                <a:latin typeface="Calibri" pitchFamily="34" charset="0"/>
                <a:cs typeface="Calibri" pitchFamily="34" charset="0"/>
              </a:rPr>
              <a:t>println</a:t>
            </a:r>
            <a:r>
              <a:rPr lang="en-US" sz="3000" dirty="0">
                <a:latin typeface="Calibri" pitchFamily="34" charset="0"/>
                <a:cs typeface="Calibri" pitchFamily="34" charset="0"/>
              </a:rPr>
              <a:t>()and print() functions print their arguments to standard output.</a:t>
            </a:r>
          </a:p>
          <a:p>
            <a:pPr>
              <a:buFont typeface="Wingdings" pitchFamily="2" charset="2"/>
              <a:buChar char="Ø"/>
            </a:pPr>
            <a:r>
              <a:rPr lang="en-US" sz="3000" dirty="0">
                <a:latin typeface="Calibri" pitchFamily="34" charset="0"/>
                <a:cs typeface="Calibri" pitchFamily="34" charset="0"/>
              </a:rPr>
              <a:t> fun is used to declare a function.</a:t>
            </a:r>
          </a:p>
          <a:p>
            <a:pPr>
              <a:buFont typeface="Wingdings" pitchFamily="2" charset="2"/>
              <a:buChar char="Ø"/>
            </a:pPr>
            <a:r>
              <a:rPr lang="en-US" sz="3000" dirty="0">
                <a:latin typeface="Calibri" pitchFamily="34" charset="0"/>
                <a:cs typeface="Calibri" pitchFamily="34" charset="0"/>
              </a:rPr>
              <a:t> The main() function is where your program starts from.</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t>
            </a:r>
          </a:p>
        </p:txBody>
      </p:sp>
      <p:sp>
        <p:nvSpPr>
          <p:cNvPr id="3" name="Content Placeholder 2"/>
          <p:cNvSpPr>
            <a:spLocks noGrp="1"/>
          </p:cNvSpPr>
          <p:nvPr>
            <p:ph idx="1"/>
          </p:nvPr>
        </p:nvSpPr>
        <p:spPr/>
        <p:txBody>
          <a:bodyPr>
            <a:normAutofit/>
          </a:bodyPr>
          <a:lstStyle/>
          <a:p>
            <a:r>
              <a:rPr lang="en-US" dirty="0"/>
              <a:t>by default, all Kotlin classes are final (</a:t>
            </a:r>
            <a:r>
              <a:rPr lang="en-US" dirty="0" err="1"/>
              <a:t>ie</a:t>
            </a:r>
            <a:r>
              <a:rPr lang="en-US" dirty="0"/>
              <a:t> can't be inherited)</a:t>
            </a:r>
          </a:p>
          <a:p>
            <a:pPr marL="0" indent="0">
              <a:buNone/>
            </a:pPr>
            <a:r>
              <a:rPr lang="en-US" dirty="0">
                <a:solidFill>
                  <a:srgbClr val="FF0000"/>
                </a:solidFill>
              </a:rPr>
              <a:t>open</a:t>
            </a:r>
            <a:r>
              <a:rPr lang="en-US" dirty="0"/>
              <a:t> class Base //class can now be inherited</a:t>
            </a:r>
          </a:p>
          <a:p>
            <a:r>
              <a:rPr lang="en-US" dirty="0"/>
              <a:t>to inherit (no constructor)</a:t>
            </a:r>
          </a:p>
          <a:p>
            <a:pPr marL="0" indent="0">
              <a:buNone/>
            </a:pPr>
            <a:r>
              <a:rPr lang="en-US" dirty="0"/>
              <a:t>open class Base()</a:t>
            </a:r>
          </a:p>
          <a:p>
            <a:pPr marL="0" indent="0">
              <a:buNone/>
            </a:pPr>
            <a:r>
              <a:rPr lang="en-US" dirty="0"/>
              <a:t>class Derived(): Base()</a:t>
            </a:r>
          </a:p>
          <a:p>
            <a:r>
              <a:rPr lang="en-US" dirty="0"/>
              <a:t>with constructors</a:t>
            </a:r>
          </a:p>
          <a:p>
            <a:pPr marL="0" indent="0">
              <a:buNone/>
            </a:pPr>
            <a:r>
              <a:rPr lang="en-US" dirty="0"/>
              <a:t>open class Base(p: </a:t>
            </a:r>
            <a:r>
              <a:rPr lang="en-US" dirty="0" err="1"/>
              <a:t>Int</a:t>
            </a:r>
            <a:r>
              <a:rPr lang="en-US" dirty="0"/>
              <a:t>)</a:t>
            </a:r>
          </a:p>
          <a:p>
            <a:pPr marL="0" indent="0">
              <a:buNone/>
            </a:pPr>
            <a:r>
              <a:rPr lang="en-US" dirty="0"/>
              <a:t>class Derived(p: </a:t>
            </a:r>
            <a:r>
              <a:rPr lang="en-US" dirty="0" err="1"/>
              <a:t>Int</a:t>
            </a:r>
            <a:r>
              <a:rPr lang="en-US" dirty="0"/>
              <a:t>): Base(p)	</a:t>
            </a:r>
          </a:p>
          <a:p>
            <a:pPr lvl="1"/>
            <a:r>
              <a:rPr lang="en-US" dirty="0"/>
              <a:t>note a primary constructor must be initialized here.</a:t>
            </a:r>
          </a:p>
        </p:txBody>
      </p:sp>
    </p:spTree>
    <p:extLst>
      <p:ext uri="{BB962C8B-B14F-4D97-AF65-F5344CB8AC3E}">
        <p14:creationId xmlns:p14="http://schemas.microsoft.com/office/powerpoint/2010/main" val="32529920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(2): Overriding Methods</a:t>
            </a:r>
          </a:p>
        </p:txBody>
      </p:sp>
      <p:sp>
        <p:nvSpPr>
          <p:cNvPr id="3" name="Content Placeholder 2"/>
          <p:cNvSpPr>
            <a:spLocks noGrp="1"/>
          </p:cNvSpPr>
          <p:nvPr>
            <p:ph idx="1"/>
          </p:nvPr>
        </p:nvSpPr>
        <p:spPr/>
        <p:txBody>
          <a:bodyPr>
            <a:normAutofit/>
          </a:bodyPr>
          <a:lstStyle/>
          <a:p>
            <a:r>
              <a:rPr lang="en-US" dirty="0"/>
              <a:t>things must be explicit in Kotlin.   explicit modifiers for overridable members and for overrides:</a:t>
            </a:r>
          </a:p>
          <a:p>
            <a:pPr marL="0" indent="0">
              <a:buNone/>
            </a:pPr>
            <a:r>
              <a:rPr lang="en-US" dirty="0">
                <a:solidFill>
                  <a:srgbClr val="FF0000"/>
                </a:solidFill>
              </a:rPr>
              <a:t>open</a:t>
            </a:r>
            <a:r>
              <a:rPr lang="en-US" dirty="0"/>
              <a:t> class Shape {</a:t>
            </a:r>
          </a:p>
          <a:p>
            <a:pPr marL="0" indent="0">
              <a:buNone/>
            </a:pPr>
            <a:r>
              <a:rPr lang="en-US" dirty="0">
                <a:solidFill>
                  <a:srgbClr val="FF0000"/>
                </a:solidFill>
              </a:rPr>
              <a:t>    open </a:t>
            </a:r>
            <a:r>
              <a:rPr lang="en-US" dirty="0"/>
              <a:t>fun draw() { /*...*/ }</a:t>
            </a:r>
          </a:p>
          <a:p>
            <a:pPr marL="0" indent="0">
              <a:buNone/>
            </a:pPr>
            <a:r>
              <a:rPr lang="en-US" dirty="0"/>
              <a:t>    fun fill() { /*...*/ }</a:t>
            </a:r>
          </a:p>
          <a:p>
            <a:pPr marL="0" indent="0">
              <a:buNone/>
            </a:pPr>
            <a:r>
              <a:rPr lang="en-US" dirty="0"/>
              <a:t>}</a:t>
            </a:r>
          </a:p>
          <a:p>
            <a:pPr marL="0" indent="0">
              <a:buNone/>
            </a:pPr>
            <a:r>
              <a:rPr lang="en-US" dirty="0"/>
              <a:t>class Circle() : Shape() {</a:t>
            </a:r>
          </a:p>
          <a:p>
            <a:pPr marL="0" indent="0">
              <a:buNone/>
            </a:pPr>
            <a:r>
              <a:rPr lang="en-US" dirty="0"/>
              <a:t>    override fun draw() { /*...*/ }</a:t>
            </a:r>
          </a:p>
          <a:p>
            <a:pPr marL="0" indent="0">
              <a:buNone/>
            </a:pPr>
            <a:r>
              <a:rPr lang="en-US" dirty="0"/>
              <a:t>}</a:t>
            </a:r>
          </a:p>
          <a:p>
            <a:r>
              <a:rPr lang="en-US" dirty="0"/>
              <a:t>But fill() can not be overridden.</a:t>
            </a:r>
          </a:p>
        </p:txBody>
      </p:sp>
    </p:spTree>
    <p:extLst>
      <p:ext uri="{BB962C8B-B14F-4D97-AF65-F5344CB8AC3E}">
        <p14:creationId xmlns:p14="http://schemas.microsoft.com/office/powerpoint/2010/main" val="33696948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(2): Overriding variables.</a:t>
            </a:r>
          </a:p>
        </p:txBody>
      </p:sp>
      <p:sp>
        <p:nvSpPr>
          <p:cNvPr id="3" name="Content Placeholder 2"/>
          <p:cNvSpPr>
            <a:spLocks noGrp="1"/>
          </p:cNvSpPr>
          <p:nvPr>
            <p:ph idx="1"/>
          </p:nvPr>
        </p:nvSpPr>
        <p:spPr/>
        <p:txBody>
          <a:bodyPr>
            <a:normAutofit/>
          </a:bodyPr>
          <a:lstStyle/>
          <a:p>
            <a:pPr marL="0" indent="0">
              <a:buNone/>
            </a:pPr>
            <a:r>
              <a:rPr lang="en-US" dirty="0"/>
              <a:t>open class Shape {</a:t>
            </a:r>
          </a:p>
          <a:p>
            <a:pPr marL="0" indent="0">
              <a:buNone/>
            </a:pPr>
            <a:r>
              <a:rPr lang="en-US" dirty="0"/>
              <a:t>    open </a:t>
            </a:r>
            <a:r>
              <a:rPr lang="en-US" dirty="0" err="1"/>
              <a:t>val</a:t>
            </a:r>
            <a:r>
              <a:rPr lang="en-US" dirty="0"/>
              <a:t> </a:t>
            </a:r>
            <a:r>
              <a:rPr lang="en-US" dirty="0" err="1"/>
              <a:t>vertexCount</a:t>
            </a:r>
            <a:r>
              <a:rPr lang="en-US" dirty="0"/>
              <a:t>: </a:t>
            </a:r>
            <a:r>
              <a:rPr lang="en-US" dirty="0" err="1"/>
              <a:t>Int</a:t>
            </a:r>
            <a:r>
              <a:rPr lang="en-US" dirty="0"/>
              <a:t> = 0  //set to zero, immutable</a:t>
            </a:r>
          </a:p>
          <a:p>
            <a:pPr marL="0" indent="0">
              <a:buNone/>
            </a:pPr>
            <a:r>
              <a:rPr lang="en-US" dirty="0"/>
              <a:t>}</a:t>
            </a:r>
          </a:p>
          <a:p>
            <a:pPr marL="0" indent="0">
              <a:buNone/>
            </a:pPr>
            <a:r>
              <a:rPr lang="en-US" dirty="0"/>
              <a:t>class Rectangle : Shape() {</a:t>
            </a:r>
          </a:p>
          <a:p>
            <a:pPr marL="0" indent="0">
              <a:buNone/>
            </a:pPr>
            <a:r>
              <a:rPr lang="en-US" dirty="0"/>
              <a:t>    override </a:t>
            </a:r>
            <a:r>
              <a:rPr lang="en-US" dirty="0" err="1"/>
              <a:t>val</a:t>
            </a:r>
            <a:r>
              <a:rPr lang="en-US" dirty="0"/>
              <a:t> </a:t>
            </a:r>
            <a:r>
              <a:rPr lang="en-US" dirty="0" err="1"/>
              <a:t>vertexCount</a:t>
            </a:r>
            <a:r>
              <a:rPr lang="en-US" dirty="0"/>
              <a:t> = 4  //set to 4, immutable</a:t>
            </a:r>
          </a:p>
          <a:p>
            <a:pPr marL="0" indent="0">
              <a:buNone/>
            </a:pPr>
            <a:r>
              <a:rPr lang="en-US" dirty="0"/>
              <a:t>}</a:t>
            </a:r>
          </a:p>
          <a:p>
            <a:pPr marL="0" indent="0">
              <a:buNone/>
            </a:pPr>
            <a:r>
              <a:rPr lang="en-US" dirty="0"/>
              <a:t>class Polygon : Shape (){</a:t>
            </a:r>
          </a:p>
          <a:p>
            <a:pPr marL="0" indent="0">
              <a:buNone/>
            </a:pPr>
            <a:r>
              <a:rPr lang="en-US" dirty="0"/>
              <a:t>    override </a:t>
            </a:r>
            <a:r>
              <a:rPr lang="en-US" dirty="0" err="1">
                <a:solidFill>
                  <a:srgbClr val="FF0000"/>
                </a:solidFill>
              </a:rPr>
              <a:t>var</a:t>
            </a:r>
            <a:r>
              <a:rPr lang="en-US" dirty="0"/>
              <a:t> </a:t>
            </a:r>
            <a:r>
              <a:rPr lang="en-US" dirty="0" err="1"/>
              <a:t>vertexCount</a:t>
            </a:r>
            <a:r>
              <a:rPr lang="en-US" dirty="0"/>
              <a:t>: </a:t>
            </a:r>
            <a:r>
              <a:rPr lang="en-US" dirty="0" err="1"/>
              <a:t>Int</a:t>
            </a:r>
            <a:r>
              <a:rPr lang="en-US" dirty="0"/>
              <a:t> = 0  // Can be set to any number later</a:t>
            </a:r>
          </a:p>
          <a:p>
            <a:pPr marL="0" indent="0">
              <a:buNone/>
            </a:pPr>
            <a:r>
              <a:rPr lang="en-US" dirty="0"/>
              <a:t>}</a:t>
            </a:r>
          </a:p>
        </p:txBody>
      </p:sp>
    </p:spTree>
    <p:extLst>
      <p:ext uri="{BB962C8B-B14F-4D97-AF65-F5344CB8AC3E}">
        <p14:creationId xmlns:p14="http://schemas.microsoft.com/office/powerpoint/2010/main" val="5469266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Interoperability</a:t>
            </a:r>
            <a:endParaRPr lang="en-US" dirty="0"/>
          </a:p>
        </p:txBody>
      </p:sp>
      <p:sp>
        <p:nvSpPr>
          <p:cNvPr id="3" name="Content Placeholder 2"/>
          <p:cNvSpPr>
            <a:spLocks noGrp="1"/>
          </p:cNvSpPr>
          <p:nvPr>
            <p:ph idx="1"/>
          </p:nvPr>
        </p:nvSpPr>
        <p:spPr/>
        <p:txBody>
          <a:bodyPr>
            <a:normAutofit/>
          </a:bodyPr>
          <a:lstStyle/>
          <a:p>
            <a:r>
              <a:rPr lang="en-US" dirty="0"/>
              <a:t>One of Kotlin’s most important features is its fluid interoperability with Java. Because Kotlin code compiles down to JVM bytecode, your Kotlin code can call directly into Java code and vice-versa. This means that you can leverage existing Java libraries directly from Kotlin. Furthermore, the majority of Android APIs are written in Java, and you can call them directly from Kotlin.</a:t>
            </a:r>
            <a:endParaRPr lang="en-US" dirty="0">
              <a:hlinkClick r:id="" action="ppaction://noaction"/>
            </a:endParaRPr>
          </a:p>
          <a:p>
            <a:endParaRPr lang="en-US" dirty="0">
              <a:hlinkClick r:id="" action="ppaction://noaction"/>
            </a:endParaRPr>
          </a:p>
          <a:p>
            <a:r>
              <a:rPr lang="en-US" dirty="0">
                <a:hlinkClick r:id="" action="ppaction://noaction"/>
              </a:rPr>
              <a:t>https://developer.android.com/kotlin/learn#interoperability</a:t>
            </a:r>
            <a:endParaRPr lang="en-US" dirty="0"/>
          </a:p>
          <a:p>
            <a:endParaRPr lang="en-US" dirty="0"/>
          </a:p>
          <a:p>
            <a:r>
              <a:rPr lang="en-US" dirty="0"/>
              <a:t>But it doesn't always mean there is a one-to-one relation in the language though.  Java threading is very different from Kotlin threading.</a:t>
            </a:r>
          </a:p>
          <a:p>
            <a:endParaRPr lang="en-US" dirty="0"/>
          </a:p>
        </p:txBody>
      </p:sp>
    </p:spTree>
    <p:extLst>
      <p:ext uri="{BB962C8B-B14F-4D97-AF65-F5344CB8AC3E}">
        <p14:creationId xmlns:p14="http://schemas.microsoft.com/office/powerpoint/2010/main" val="286280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8CD413-A262-481F-B2BE-6D98D986669E}"/>
              </a:ext>
            </a:extLst>
          </p:cNvPr>
          <p:cNvSpPr>
            <a:spLocks noGrp="1"/>
          </p:cNvSpPr>
          <p:nvPr>
            <p:ph type="title"/>
          </p:nvPr>
        </p:nvSpPr>
        <p:spPr/>
        <p:txBody>
          <a:bodyPr/>
          <a:lstStyle/>
          <a:p>
            <a:r>
              <a:rPr lang="en-US" dirty="0"/>
              <a:t>Comments</a:t>
            </a:r>
          </a:p>
        </p:txBody>
      </p:sp>
      <p:sp>
        <p:nvSpPr>
          <p:cNvPr id="7" name="Content Placeholder 6">
            <a:extLst>
              <a:ext uri="{FF2B5EF4-FFF2-40B4-BE49-F238E27FC236}">
                <a16:creationId xmlns:a16="http://schemas.microsoft.com/office/drawing/2014/main" id="{683D3E57-E954-4813-963E-E0C5ECDE3527}"/>
              </a:ext>
            </a:extLst>
          </p:cNvPr>
          <p:cNvSpPr>
            <a:spLocks noGrp="1"/>
          </p:cNvSpPr>
          <p:nvPr>
            <p:ph sz="quarter" idx="13"/>
          </p:nvPr>
        </p:nvSpPr>
        <p:spPr/>
        <p:txBody>
          <a:bodyPr/>
          <a:lstStyle/>
          <a:p>
            <a:r>
              <a:rPr lang="en-US" sz="3000" b="0" i="0" dirty="0">
                <a:solidFill>
                  <a:srgbClr val="000000"/>
                </a:solidFill>
                <a:effectLst/>
                <a:latin typeface="Calibri" panose="020F0502020204030204" pitchFamily="34" charset="0"/>
                <a:cs typeface="Calibri" panose="020F0502020204030204" pitchFamily="34" charset="0"/>
              </a:rPr>
              <a:t>Single-line Comments</a:t>
            </a:r>
          </a:p>
          <a:p>
            <a:r>
              <a:rPr lang="en-US" sz="3000" b="0" i="0" dirty="0">
                <a:solidFill>
                  <a:srgbClr val="000000"/>
                </a:solidFill>
                <a:effectLst/>
                <a:latin typeface="Calibri" panose="020F0502020204030204" pitchFamily="34" charset="0"/>
                <a:cs typeface="Calibri" panose="020F0502020204030204" pitchFamily="34" charset="0"/>
              </a:rPr>
              <a:t>Multi-line Comments</a:t>
            </a:r>
          </a:p>
          <a:p>
            <a:endParaRPr lang="en-US" sz="3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C44D53A5-BE54-4578-B9B7-8132CB21289A}"/>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8</a:t>
            </a:fld>
            <a:endParaRPr lang="en-US" sz="900" b="0" i="0" u="none" strike="noStrike" cap="none">
              <a:solidFill>
                <a:schemeClr val="lt1"/>
              </a:solidFill>
              <a:latin typeface="Arial"/>
              <a:ea typeface="Arial"/>
              <a:cs typeface="Arial"/>
              <a:sym typeface="Arial"/>
            </a:endParaRPr>
          </a:p>
        </p:txBody>
      </p:sp>
      <p:pic>
        <p:nvPicPr>
          <p:cNvPr id="9" name="Picture 8">
            <a:extLst>
              <a:ext uri="{FF2B5EF4-FFF2-40B4-BE49-F238E27FC236}">
                <a16:creationId xmlns:a16="http://schemas.microsoft.com/office/drawing/2014/main" id="{2FC79A1C-6C19-4DF6-B667-D50B21544E48}"/>
              </a:ext>
            </a:extLst>
          </p:cNvPr>
          <p:cNvPicPr>
            <a:picLocks noChangeAspect="1"/>
          </p:cNvPicPr>
          <p:nvPr/>
        </p:nvPicPr>
        <p:blipFill>
          <a:blip r:embed="rId2"/>
          <a:stretch>
            <a:fillRect/>
          </a:stretch>
        </p:blipFill>
        <p:spPr>
          <a:xfrm>
            <a:off x="1129839" y="2667000"/>
            <a:ext cx="7556961" cy="3308418"/>
          </a:xfrm>
          <a:prstGeom prst="rect">
            <a:avLst/>
          </a:prstGeom>
        </p:spPr>
      </p:pic>
    </p:spTree>
    <p:extLst>
      <p:ext uri="{BB962C8B-B14F-4D97-AF65-F5344CB8AC3E}">
        <p14:creationId xmlns:p14="http://schemas.microsoft.com/office/powerpoint/2010/main" val="54835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3A15A9-C903-4D65-9B48-BB9175DA2D2B}"/>
              </a:ext>
            </a:extLst>
          </p:cNvPr>
          <p:cNvSpPr>
            <a:spLocks noGrp="1"/>
          </p:cNvSpPr>
          <p:nvPr>
            <p:ph sz="quarter" idx="13"/>
          </p:nvPr>
        </p:nvSpPr>
        <p:spPr/>
        <p:txBody>
          <a:bodyPr/>
          <a:lstStyle/>
          <a:p>
            <a:pPr fontAlgn="base">
              <a:buFont typeface="Wingdings" panose="05000000000000000000" pitchFamily="2" charset="2"/>
              <a:buChar char="Ø"/>
            </a:pPr>
            <a:r>
              <a:rPr lang="en-US" sz="3000" dirty="0">
                <a:latin typeface="Calibri" pitchFamily="34" charset="0"/>
                <a:cs typeface="Calibri" pitchFamily="34" charset="0"/>
              </a:rPr>
              <a:t>  Read-only variables with </a:t>
            </a:r>
            <a:r>
              <a:rPr lang="en-US" sz="3000" b="1" dirty="0" err="1">
                <a:latin typeface="Calibri" pitchFamily="34" charset="0"/>
                <a:cs typeface="Calibri" pitchFamily="34" charset="0"/>
              </a:rPr>
              <a:t>val</a:t>
            </a:r>
            <a:endParaRPr lang="en-US" sz="3000" b="1" dirty="0">
              <a:latin typeface="Calibri" pitchFamily="34" charset="0"/>
              <a:cs typeface="Calibri" pitchFamily="34" charset="0"/>
            </a:endParaRPr>
          </a:p>
          <a:p>
            <a:pPr fontAlgn="base">
              <a:buFont typeface="Wingdings" panose="05000000000000000000" pitchFamily="2" charset="2"/>
              <a:buChar char="Ø"/>
            </a:pPr>
            <a:r>
              <a:rPr lang="en-US" sz="3000" dirty="0">
                <a:latin typeface="Calibri" pitchFamily="34" charset="0"/>
                <a:cs typeface="Calibri" pitchFamily="34" charset="0"/>
              </a:rPr>
              <a:t>  Mutable variables with</a:t>
            </a:r>
            <a:r>
              <a:rPr lang="en-US" sz="3000" b="1" dirty="0">
                <a:latin typeface="Calibri" pitchFamily="34" charset="0"/>
                <a:cs typeface="Calibri" pitchFamily="34" charset="0"/>
              </a:rPr>
              <a:t> var</a:t>
            </a:r>
            <a:endParaRPr lang="en-US" sz="3000" dirty="0">
              <a:latin typeface="Calibri" pitchFamily="34" charset="0"/>
              <a:cs typeface="Calibri" pitchFamily="34" charset="0"/>
            </a:endParaRPr>
          </a:p>
        </p:txBody>
      </p:sp>
      <p:pic>
        <p:nvPicPr>
          <p:cNvPr id="9" name="Picture 8" descr="2.PNG"/>
          <p:cNvPicPr>
            <a:picLocks noChangeAspect="1"/>
          </p:cNvPicPr>
          <p:nvPr/>
        </p:nvPicPr>
        <p:blipFill>
          <a:blip r:embed="rId2"/>
          <a:stretch>
            <a:fillRect/>
          </a:stretch>
        </p:blipFill>
        <p:spPr>
          <a:xfrm>
            <a:off x="485677" y="2667000"/>
            <a:ext cx="8232775" cy="3254815"/>
          </a:xfrm>
          <a:prstGeom prst="rect">
            <a:avLst/>
          </a:prstGeom>
        </p:spPr>
      </p:pic>
      <p:sp>
        <p:nvSpPr>
          <p:cNvPr id="6" name="Title 5">
            <a:extLst>
              <a:ext uri="{FF2B5EF4-FFF2-40B4-BE49-F238E27FC236}">
                <a16:creationId xmlns:a16="http://schemas.microsoft.com/office/drawing/2014/main" id="{4483F88C-5DDB-4CAE-AA1A-4E01DF68B3B4}"/>
              </a:ext>
            </a:extLst>
          </p:cNvPr>
          <p:cNvSpPr>
            <a:spLocks noGrp="1"/>
          </p:cNvSpPr>
          <p:nvPr>
            <p:ph type="title"/>
          </p:nvPr>
        </p:nvSpPr>
        <p:spPr>
          <a:xfrm>
            <a:off x="457200" y="187236"/>
            <a:ext cx="8229600" cy="1097279"/>
          </a:xfrm>
        </p:spPr>
        <p:txBody>
          <a:bodyPr anchor="ctr"/>
          <a:lstStyle/>
          <a:p>
            <a:r>
              <a:rPr lang="en-US" sz="3600" b="1" dirty="0">
                <a:solidFill>
                  <a:srgbClr val="0070C0"/>
                </a:solidFill>
              </a:rPr>
              <a:t>Variables - </a:t>
            </a:r>
            <a:r>
              <a:rPr lang="en-US" sz="3200" dirty="0">
                <a:solidFill>
                  <a:srgbClr val="0070C0"/>
                </a:solidFill>
              </a:rPr>
              <a:t>These help us to store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ceec Them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ec Theme" id="{1CE0C9B0-A89C-4E41-9BC2-94F63DB46D0C}" vid="{62328A61-FC38-450D-A798-2C616746EAE0}"/>
    </a:ext>
  </a:ext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TEMPLATE" id="{14EF7997-6CC2-4953-810E-EA09F57FE9B6}" vid="{7D225789-02F4-4A01-85F7-4EB798956349}"/>
    </a:ext>
  </a:extLst>
</a:theme>
</file>

<file path=docProps/app.xml><?xml version="1.0" encoding="utf-8"?>
<Properties xmlns="http://schemas.openxmlformats.org/officeDocument/2006/extended-properties" xmlns:vt="http://schemas.openxmlformats.org/officeDocument/2006/docPropsVTypes">
  <Template>Aceec Theme</Template>
  <TotalTime>9180</TotalTime>
  <Words>2635</Words>
  <Application>Microsoft Office PowerPoint</Application>
  <PresentationFormat>On-screen Show (4:3)</PresentationFormat>
  <Paragraphs>398</Paragraphs>
  <Slides>73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73</vt:i4>
      </vt:variant>
    </vt:vector>
  </HeadingPairs>
  <TitlesOfParts>
    <vt:vector size="81" baseType="lpstr">
      <vt:lpstr>Arial</vt:lpstr>
      <vt:lpstr>Book Antiqua</vt:lpstr>
      <vt:lpstr>Calibri</vt:lpstr>
      <vt:lpstr>Century Gothic</vt:lpstr>
      <vt:lpstr>Times New Roman</vt:lpstr>
      <vt:lpstr>Wingdings</vt:lpstr>
      <vt:lpstr>Aceec Theme</vt:lpstr>
      <vt:lpstr>USHE_slide options</vt:lpstr>
      <vt:lpstr>KOTLIN  BASIC CONCEPTS</vt:lpstr>
      <vt:lpstr>Kotlin Topics</vt:lpstr>
      <vt:lpstr>Kotlin Topics</vt:lpstr>
      <vt:lpstr>Kotlin Topics</vt:lpstr>
      <vt:lpstr>Android Topics</vt:lpstr>
      <vt:lpstr>Simple Program</vt:lpstr>
      <vt:lpstr>Explanation</vt:lpstr>
      <vt:lpstr>Comments</vt:lpstr>
      <vt:lpstr>Variables - These help us to store data.</vt:lpstr>
      <vt:lpstr>Contd..</vt:lpstr>
      <vt:lpstr>Output ?</vt:lpstr>
      <vt:lpstr>Basic Types</vt:lpstr>
      <vt:lpstr>Numbers and Unsigned </vt:lpstr>
      <vt:lpstr>Snippet - Datatypes</vt:lpstr>
      <vt:lpstr>Type Conversion</vt:lpstr>
      <vt:lpstr>Operators</vt:lpstr>
      <vt:lpstr>Arithmetic</vt:lpstr>
      <vt:lpstr>Relation or Comparison Operators</vt:lpstr>
      <vt:lpstr>Assignment</vt:lpstr>
      <vt:lpstr>Unary</vt:lpstr>
      <vt:lpstr>Logical Operators</vt:lpstr>
      <vt:lpstr>Standard Input/Output</vt:lpstr>
      <vt:lpstr>Control Flow</vt:lpstr>
      <vt:lpstr>If – else </vt:lpstr>
      <vt:lpstr>Nested if- else</vt:lpstr>
      <vt:lpstr>If - else</vt:lpstr>
      <vt:lpstr>While</vt:lpstr>
      <vt:lpstr> do-While</vt:lpstr>
      <vt:lpstr>When </vt:lpstr>
      <vt:lpstr>Break and continue</vt:lpstr>
      <vt:lpstr>Continue</vt:lpstr>
      <vt:lpstr>For with Range </vt:lpstr>
      <vt:lpstr>For with Array</vt:lpstr>
      <vt:lpstr>String</vt:lpstr>
      <vt:lpstr>Collections</vt:lpstr>
      <vt:lpstr>Collections</vt:lpstr>
      <vt:lpstr>Syntax</vt:lpstr>
      <vt:lpstr>PowerPoint Presentation</vt:lpstr>
      <vt:lpstr>Null safety</vt:lpstr>
      <vt:lpstr>Null safety</vt:lpstr>
      <vt:lpstr>Null Safety</vt:lpstr>
      <vt:lpstr>Null safety</vt:lpstr>
      <vt:lpstr>Functions</vt:lpstr>
      <vt:lpstr>Standard library Functions</vt:lpstr>
      <vt:lpstr>Objects and Classes</vt:lpstr>
      <vt:lpstr>Abstract class</vt:lpstr>
      <vt:lpstr>Abstract class</vt:lpstr>
      <vt:lpstr>Important points – Abstract Class</vt:lpstr>
      <vt:lpstr>PowerPoint Presentation</vt:lpstr>
      <vt:lpstr>Advantages</vt:lpstr>
      <vt:lpstr>Advantages</vt:lpstr>
      <vt:lpstr>Disadvantages</vt:lpstr>
      <vt:lpstr>Interfaces</vt:lpstr>
      <vt:lpstr>Creating interfaces</vt:lpstr>
      <vt:lpstr>Implementing Interfaces</vt:lpstr>
      <vt:lpstr>PowerPoint Presentation</vt:lpstr>
      <vt:lpstr>PowerPoint Presentation</vt:lpstr>
      <vt:lpstr>Constructor</vt:lpstr>
      <vt:lpstr>Contd..</vt:lpstr>
      <vt:lpstr>functions</vt:lpstr>
      <vt:lpstr>PowerPoint Presentation</vt:lpstr>
      <vt:lpstr>functions (2)</vt:lpstr>
      <vt:lpstr>PowerPoint Presentation</vt:lpstr>
      <vt:lpstr>functions (3)</vt:lpstr>
      <vt:lpstr>functions (3)</vt:lpstr>
      <vt:lpstr>class</vt:lpstr>
      <vt:lpstr>class (2)</vt:lpstr>
      <vt:lpstr>class (3)</vt:lpstr>
      <vt:lpstr>class members</vt:lpstr>
      <vt:lpstr>inheritance </vt:lpstr>
      <vt:lpstr>inheritance  (2): Overriding Methods</vt:lpstr>
      <vt:lpstr>inheritance  (2): Overriding variables.</vt:lpstr>
      <vt:lpstr>Interoperability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  BASIC CONCEPTS</dc:title>
  <dc:creator>ccs</dc:creator>
  <cp:lastModifiedBy>ccs</cp:lastModifiedBy>
  <cp:revision>359</cp:revision>
  <dcterms:created xsi:type="dcterms:W3CDTF">2024-09-18T14:23:31Z</dcterms:created>
  <dcterms:modified xsi:type="dcterms:W3CDTF">2025-03-10T05:25:39Z</dcterms:modified>
</cp:coreProperties>
</file>