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9" r:id="rId1"/>
    <p:sldMasterId id="2147484017" r:id="rId2"/>
  </p:sldMasterIdLst>
  <p:sldIdLst>
    <p:sldId id="256" r:id="rId3"/>
    <p:sldId id="269" r:id="rId4"/>
    <p:sldId id="271" r:id="rId5"/>
    <p:sldId id="272" r:id="rId6"/>
    <p:sldId id="263" r:id="rId7"/>
    <p:sldId id="270" r:id="rId8"/>
    <p:sldId id="257" r:id="rId9"/>
    <p:sldId id="266" r:id="rId10"/>
    <p:sldId id="279" r:id="rId11"/>
    <p:sldId id="273" r:id="rId12"/>
    <p:sldId id="280" r:id="rId13"/>
    <p:sldId id="274" r:id="rId14"/>
    <p:sldId id="281" r:id="rId15"/>
    <p:sldId id="282" r:id="rId16"/>
    <p:sldId id="267" r:id="rId17"/>
    <p:sldId id="275" r:id="rId18"/>
    <p:sldId id="262" r:id="rId19"/>
    <p:sldId id="268" r:id="rId20"/>
    <p:sldId id="285" r:id="rId21"/>
    <p:sldId id="284" r:id="rId22"/>
    <p:sldId id="276" r:id="rId23"/>
    <p:sldId id="277" r:id="rId24"/>
    <p:sldId id="278"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Content Placeholder"/>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buNone/>
              <a:defRPr sz="3000"/>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101600" indent="0">
              <a:buNone/>
              <a:defRPr sz="2200"/>
            </a:lvl1pPr>
          </a:lstStyle>
          <a:p>
            <a:pPr lvl="0"/>
            <a:r>
              <a:rPr lang="en-US" dirty="0"/>
              <a:t>Chapter name</a:t>
            </a: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fld id="{AC8FFAFF-39FF-4D00-A3B9-9761BEFCD9B9}" type="slidenum">
              <a:rPr lang="en-US" smtClean="0"/>
              <a:pPr/>
              <a:t>‹#›</a:t>
            </a:fld>
            <a:endParaRPr lang="en-US"/>
          </a:p>
        </p:txBody>
      </p:sp>
    </p:spTree>
    <p:extLst>
      <p:ext uri="{BB962C8B-B14F-4D97-AF65-F5344CB8AC3E}">
        <p14:creationId xmlns:p14="http://schemas.microsoft.com/office/powerpoint/2010/main" val="3472386871"/>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p>
            <a:pPr lvl="0"/>
            <a:r>
              <a:rPr lang="en-US"/>
              <a:t>Click to edit Master text styles</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p>
            <a:pPr lvl="0"/>
            <a:r>
              <a:rPr lang="en-US"/>
              <a:t>Click to 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p>
            <a:pPr lvl="0"/>
            <a:r>
              <a:rPr lang="en-US"/>
              <a:t>Click to edit Master text styles</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9809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52575"/>
            <a:ext cx="399197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4694830" y="1552575"/>
            <a:ext cx="3991970" cy="4438650"/>
          </a:xfrm>
        </p:spPr>
        <p:txBody>
          <a:bodyPr/>
          <a:lstStyle/>
          <a:p>
            <a:pPr lvl="0"/>
            <a:r>
              <a:rPr lang="en-US" dirty="0"/>
              <a:t>Click to add text</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814290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457201" y="1552575"/>
            <a:ext cx="2595603" cy="4438650"/>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3274199" y="1552575"/>
            <a:ext cx="2595602" cy="4438650"/>
          </a:xfrm>
        </p:spPr>
        <p:txBody>
          <a:bodyPr/>
          <a:lstStyle>
            <a:lvl1pPr>
              <a:defRPr/>
            </a:lvl1p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6091197" y="1552575"/>
            <a:ext cx="2595603" cy="4438650"/>
          </a:xfrm>
        </p:spPr>
        <p:txBody>
          <a:bodyPr/>
          <a:lstStyle/>
          <a:p>
            <a:pPr lvl="0"/>
            <a:r>
              <a:rPr lang="en-US" dirty="0"/>
              <a:t>Click to add text</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17694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52575"/>
            <a:ext cx="188595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2572593" y="1552575"/>
            <a:ext cx="1885950" cy="4438650"/>
          </a:xfrm>
        </p:spPr>
        <p:txBody>
          <a:body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4687986" y="1552575"/>
            <a:ext cx="1885950" cy="4438650"/>
          </a:xfrm>
        </p:spPr>
        <p:txBody>
          <a:bodyPr/>
          <a:lstStyle/>
          <a:p>
            <a:pPr lvl="0"/>
            <a:r>
              <a:rPr lang="en-US" dirty="0"/>
              <a:t>Click to add text</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hasCustomPrompt="1"/>
          </p:nvPr>
        </p:nvSpPr>
        <p:spPr>
          <a:xfrm>
            <a:off x="6803378" y="1552575"/>
            <a:ext cx="1885950" cy="4438650"/>
          </a:xfrm>
        </p:spPr>
        <p:txBody>
          <a:bodyPr/>
          <a:lstStyle/>
          <a:p>
            <a:pPr marL="256032" marR="0" lvl="0" indent="-154432"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lang="en-US" dirty="0"/>
              <a:t>Click to add text</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20399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r>
              <a:rPr lang="en-US"/>
              <a:t>Click icon to add picture</a:t>
            </a:r>
            <a:endParaRPr lang="en-US" dirty="0"/>
          </a:p>
        </p:txBody>
      </p:sp>
      <p:sp>
        <p:nvSpPr>
          <p:cNvPr id="55" name="Content Placeholder"/>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46058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481138"/>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hasCustomPrompt="1"/>
          </p:nvPr>
        </p:nvSpPr>
        <p:spPr>
          <a:xfrm>
            <a:off x="5048250" y="1481138"/>
            <a:ext cx="3638550" cy="3754437"/>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343525"/>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a:xfrm>
            <a:off x="6335712" y="113071"/>
            <a:ext cx="2133599" cy="182879"/>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a:xfrm>
            <a:off x="8469311" y="113071"/>
            <a:ext cx="551783" cy="182879"/>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699952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a:xfrm>
            <a:off x="6335712" y="113071"/>
            <a:ext cx="2133599" cy="182879"/>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a:xfrm>
            <a:off x="8469311" y="113071"/>
            <a:ext cx="551783" cy="182879"/>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173013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a:t>Click to edit Master title style</a:t>
            </a:r>
            <a:endParaRPr lang="en-US" dirty="0"/>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a:xfrm>
            <a:off x="6335712" y="113071"/>
            <a:ext cx="2133599" cy="182879"/>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a:xfrm>
            <a:off x="8469311" y="113071"/>
            <a:ext cx="551783" cy="182879"/>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7268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576407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a:t>Click to edit Master subtitle style</a:t>
            </a:r>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AC8FFAFF-39FF-4D00-A3B9-9761BEFCD9B9}" type="slidenum">
              <a:rPr lang="en-US" smtClean="0"/>
              <a:pPr/>
              <a:t>‹#›</a:t>
            </a:fld>
            <a:endParaRPr lang="en-US"/>
          </a:p>
        </p:txBody>
      </p:sp>
    </p:spTree>
    <p:extLst>
      <p:ext uri="{BB962C8B-B14F-4D97-AF65-F5344CB8AC3E}">
        <p14:creationId xmlns:p14="http://schemas.microsoft.com/office/powerpoint/2010/main" val="140577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143000" y="1033272"/>
            <a:ext cx="6858000" cy="2478024"/>
          </a:xfrm>
        </p:spPr>
        <p:txBody>
          <a:bodyPr lIns="0" tIns="0" rIns="0" bIns="0" anchor="b">
            <a:noAutofit/>
          </a:bodyPr>
          <a:lstStyle>
            <a:lvl1pPr algn="ctr">
              <a:defRPr sz="3000" spc="563"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143000" y="3822192"/>
            <a:ext cx="6858000" cy="1435608"/>
          </a:xfrm>
        </p:spPr>
        <p:txBody>
          <a:bodyPr lIns="0" tIns="0" rIns="0" bIns="0">
            <a:normAutofit/>
          </a:bodyPr>
          <a:lstStyle>
            <a:lvl1pPr marL="0" indent="0" algn="ctr">
              <a:lnSpc>
                <a:spcPct val="150000"/>
              </a:lnSpc>
              <a:buNone/>
              <a:defRPr sz="1200" cap="all" spc="450"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E8229D66-5493-4308-ADC5-D08F48C12F1F}" type="datetimeFigureOut">
              <a:rPr lang="en-US" smtClean="0"/>
              <a:pPr/>
              <a:t>11/3/2024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AC8FFAFF-39FF-4D00-A3B9-9761BEFCD9B9}" type="slidenum">
              <a:rPr lang="en-US" smtClean="0"/>
              <a:pPr/>
              <a:t>‹#›</a:t>
            </a:fld>
            <a:endParaRPr lang="en-US"/>
          </a:p>
        </p:txBody>
      </p:sp>
    </p:spTree>
    <p:extLst>
      <p:ext uri="{BB962C8B-B14F-4D97-AF65-F5344CB8AC3E}">
        <p14:creationId xmlns:p14="http://schemas.microsoft.com/office/powerpoint/2010/main" val="60670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E8229D66-5493-4308-ADC5-D08F48C12F1F}" type="datetimeFigureOut">
              <a:rPr lang="en-US" smtClean="0"/>
              <a:pPr/>
              <a:t>11/3/2024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AC8FFAFF-39FF-4D00-A3B9-9761BEFCD9B9}" type="slidenum">
              <a:rPr lang="en-US" smtClean="0"/>
              <a:pPr/>
              <a:t>‹#›</a:t>
            </a:fld>
            <a:endParaRPr lang="en-US"/>
          </a:p>
        </p:txBody>
      </p:sp>
    </p:spTree>
    <p:extLst>
      <p:ext uri="{BB962C8B-B14F-4D97-AF65-F5344CB8AC3E}">
        <p14:creationId xmlns:p14="http://schemas.microsoft.com/office/powerpoint/2010/main" val="405472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028700" y="2112264"/>
            <a:ext cx="363474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5074920" y="2112266"/>
            <a:ext cx="363474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E8229D66-5493-4308-ADC5-D08F48C12F1F}" type="datetimeFigureOut">
              <a:rPr lang="en-US" smtClean="0"/>
              <a:pPr/>
              <a:t>11/3/2024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AC8FFAFF-39FF-4D00-A3B9-9761BEFCD9B9}" type="slidenum">
              <a:rPr lang="en-US" smtClean="0"/>
              <a:pPr/>
              <a:t>‹#›</a:t>
            </a:fld>
            <a:endParaRPr lang="en-US"/>
          </a:p>
        </p:txBody>
      </p:sp>
    </p:spTree>
    <p:extLst>
      <p:ext uri="{BB962C8B-B14F-4D97-AF65-F5344CB8AC3E}">
        <p14:creationId xmlns:p14="http://schemas.microsoft.com/office/powerpoint/2010/main" val="287488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E8229D66-5493-4308-ADC5-D08F48C12F1F}" type="datetimeFigureOut">
              <a:rPr lang="en-US" smtClean="0"/>
              <a:pPr/>
              <a:t>11/3/2024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AC8FFAFF-39FF-4D00-A3B9-9761BEFCD9B9}" type="slidenum">
              <a:rPr lang="en-US" smtClean="0"/>
              <a:pPr/>
              <a:t>‹#›</a:t>
            </a:fld>
            <a:endParaRPr lang="en-US"/>
          </a:p>
        </p:txBody>
      </p:sp>
    </p:spTree>
    <p:extLst>
      <p:ext uri="{BB962C8B-B14F-4D97-AF65-F5344CB8AC3E}">
        <p14:creationId xmlns:p14="http://schemas.microsoft.com/office/powerpoint/2010/main" val="119433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028700" y="987426"/>
            <a:ext cx="2949178" cy="1894511"/>
          </a:xfrm>
        </p:spPr>
        <p:txBody>
          <a:bodyPr anchor="b"/>
          <a:lstStyle>
            <a:lvl1pPr>
              <a:lnSpc>
                <a:spcPct val="10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4238244" y="987426"/>
            <a:ext cx="4265676" cy="4873625"/>
          </a:xfrm>
        </p:spPr>
        <p:txBody>
          <a:bodyPr>
            <a:normAutofit/>
          </a:bodyPr>
          <a:lstStyle>
            <a:lvl1pPr>
              <a:defRPr sz="15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028700" y="3058510"/>
            <a:ext cx="2949178" cy="280254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E8229D66-5493-4308-ADC5-D08F48C12F1F}" type="datetimeFigureOut">
              <a:rPr lang="en-US" smtClean="0"/>
              <a:pPr/>
              <a:t>11/3/2024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AC8FFAFF-39FF-4D00-A3B9-9761BEFCD9B9}" type="slidenum">
              <a:rPr lang="en-US" smtClean="0"/>
              <a:pPr/>
              <a:t>‹#›</a:t>
            </a:fld>
            <a:endParaRPr lang="en-US"/>
          </a:p>
        </p:txBody>
      </p:sp>
    </p:spTree>
    <p:extLst>
      <p:ext uri="{BB962C8B-B14F-4D97-AF65-F5344CB8AC3E}">
        <p14:creationId xmlns:p14="http://schemas.microsoft.com/office/powerpoint/2010/main" val="2527414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470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62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a:t>Click to 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a:t>Click to edit Master text styles</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64377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fld id="{AC8FFAFF-39FF-4D00-A3B9-9761BEFCD9B9}" type="slidenum">
              <a:rPr lang="en-US" smtClean="0"/>
              <a:pPr/>
              <a:t>‹#›</a:t>
            </a:fld>
            <a:endParaRPr lang="en-US"/>
          </a:p>
        </p:txBody>
      </p:sp>
      <p:sp>
        <p:nvSpPr>
          <p:cNvPr id="9" name="TextBox 8">
            <a:extLst>
              <a:ext uri="{FF2B5EF4-FFF2-40B4-BE49-F238E27FC236}">
                <a16:creationId xmlns:a16="http://schemas.microsoft.com/office/drawing/2014/main" id="{898403F3-1A1C-4086-9B8B-3CC54035999C}"/>
              </a:ext>
            </a:extLst>
          </p:cNvPr>
          <p:cNvSpPr txBox="1"/>
          <p:nvPr/>
        </p:nvSpPr>
        <p:spPr>
          <a:xfrm flipH="1">
            <a:off x="6204856" y="6313176"/>
            <a:ext cx="2481942" cy="307777"/>
          </a:xfrm>
          <a:prstGeom prst="rect">
            <a:avLst/>
          </a:prstGeom>
          <a:noFill/>
        </p:spPr>
        <p:txBody>
          <a:bodyPr wrap="square" rtlCol="0">
            <a:spAutoFit/>
          </a:bodyPr>
          <a:lstStyle/>
          <a:p>
            <a:pPr algn="r"/>
            <a:r>
              <a:rPr lang="en-US" b="1" dirty="0" err="1">
                <a:solidFill>
                  <a:schemeClr val="accent1">
                    <a:lumMod val="60000"/>
                    <a:lumOff val="40000"/>
                  </a:schemeClr>
                </a:solidFill>
              </a:rPr>
              <a:t>Jayasri</a:t>
            </a:r>
            <a:endParaRPr lang="en-US" b="1" dirty="0">
              <a:solidFill>
                <a:schemeClr val="accent1">
                  <a:lumMod val="60000"/>
                  <a:lumOff val="40000"/>
                </a:schemeClr>
              </a:solidFill>
            </a:endParaRPr>
          </a:p>
        </p:txBody>
      </p:sp>
      <p:pic>
        <p:nvPicPr>
          <p:cNvPr id="4" name="Picture 3">
            <a:extLst>
              <a:ext uri="{FF2B5EF4-FFF2-40B4-BE49-F238E27FC236}">
                <a16:creationId xmlns:a16="http://schemas.microsoft.com/office/drawing/2014/main" id="{2CB7AEAF-F11F-442F-B3DB-0DC8E1DDF69E}"/>
              </a:ext>
            </a:extLst>
          </p:cNvPr>
          <p:cNvPicPr>
            <a:picLocks noChangeAspect="1"/>
          </p:cNvPicPr>
          <p:nvPr/>
        </p:nvPicPr>
        <p:blipFill>
          <a:blip r:embed="rId9"/>
          <a:stretch>
            <a:fillRect/>
          </a:stretch>
        </p:blipFill>
        <p:spPr>
          <a:xfrm>
            <a:off x="463733" y="5949723"/>
            <a:ext cx="921340" cy="921340"/>
          </a:xfrm>
          <a:prstGeom prst="rect">
            <a:avLst/>
          </a:prstGeom>
        </p:spPr>
      </p:pic>
      <p:sp>
        <p:nvSpPr>
          <p:cNvPr id="12" name="TextBox 11">
            <a:extLst>
              <a:ext uri="{FF2B5EF4-FFF2-40B4-BE49-F238E27FC236}">
                <a16:creationId xmlns:a16="http://schemas.microsoft.com/office/drawing/2014/main" id="{0949580F-9F00-4F99-B6B1-26597E6562DF}"/>
              </a:ext>
            </a:extLst>
          </p:cNvPr>
          <p:cNvSpPr txBox="1"/>
          <p:nvPr/>
        </p:nvSpPr>
        <p:spPr>
          <a:xfrm flipH="1">
            <a:off x="1197415" y="6313176"/>
            <a:ext cx="3243955" cy="307777"/>
          </a:xfrm>
          <a:prstGeom prst="rect">
            <a:avLst/>
          </a:prstGeom>
          <a:noFill/>
        </p:spPr>
        <p:txBody>
          <a:bodyPr wrap="square" rtlCol="0">
            <a:spAutoFit/>
          </a:bodyPr>
          <a:lstStyle/>
          <a:p>
            <a:r>
              <a:rPr lang="en-US" b="1" dirty="0">
                <a:solidFill>
                  <a:schemeClr val="accent1">
                    <a:lumMod val="60000"/>
                    <a:lumOff val="40000"/>
                  </a:schemeClr>
                </a:solidFill>
              </a:rPr>
              <a:t>ACE ENGINEERING COLLEGE</a:t>
            </a:r>
          </a:p>
        </p:txBody>
      </p:sp>
      <p:pic>
        <p:nvPicPr>
          <p:cNvPr id="8" name="object 2">
            <a:extLst>
              <a:ext uri="{FF2B5EF4-FFF2-40B4-BE49-F238E27FC236}">
                <a16:creationId xmlns:a16="http://schemas.microsoft.com/office/drawing/2014/main" id="{DB2E4E52-86A3-4EC6-A98A-C74862B5E37F}"/>
              </a:ext>
            </a:extLst>
          </p:cNvPr>
          <p:cNvPicPr/>
          <p:nvPr userDrawn="1"/>
        </p:nvPicPr>
        <p:blipFill>
          <a:blip r:embed="rId10" cstate="print"/>
          <a:stretch>
            <a:fillRect/>
          </a:stretch>
        </p:blipFill>
        <p:spPr>
          <a:xfrm>
            <a:off x="76200" y="63137"/>
            <a:ext cx="1905000" cy="954715"/>
          </a:xfrm>
          <a:prstGeom prst="rect">
            <a:avLst/>
          </a:prstGeom>
        </p:spPr>
      </p:pic>
    </p:spTree>
    <p:extLst>
      <p:ext uri="{BB962C8B-B14F-4D97-AF65-F5344CB8AC3E}">
        <p14:creationId xmlns:p14="http://schemas.microsoft.com/office/powerpoint/2010/main" val="1374499963"/>
      </p:ext>
    </p:extLst>
  </p:cSld>
  <p:clrMap bg1="lt1" tx1="dk1" bg2="dk2" tx2="lt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7" name="TextBox 16">
            <a:extLst>
              <a:ext uri="{FF2B5EF4-FFF2-40B4-BE49-F238E27FC236}">
                <a16:creationId xmlns:a16="http://schemas.microsoft.com/office/drawing/2014/main" id="{27CC3BB5-1D86-46D5-AE48-71ABDA16B66D}"/>
              </a:ext>
            </a:extLst>
          </p:cNvPr>
          <p:cNvSpPr txBox="1"/>
          <p:nvPr/>
        </p:nvSpPr>
        <p:spPr>
          <a:xfrm flipH="1">
            <a:off x="6204856" y="6313176"/>
            <a:ext cx="2481942" cy="307777"/>
          </a:xfrm>
          <a:prstGeom prst="rect">
            <a:avLst/>
          </a:prstGeom>
          <a:noFill/>
        </p:spPr>
        <p:txBody>
          <a:bodyPr wrap="square" rtlCol="0">
            <a:spAutoFit/>
          </a:bodyPr>
          <a:lstStyle/>
          <a:p>
            <a:pPr algn="r"/>
            <a:r>
              <a:rPr lang="en-US" b="1" dirty="0" err="1">
                <a:solidFill>
                  <a:schemeClr val="accent1">
                    <a:lumMod val="60000"/>
                    <a:lumOff val="40000"/>
                  </a:schemeClr>
                </a:solidFill>
              </a:rPr>
              <a:t>Jayasri</a:t>
            </a:r>
            <a:endParaRPr lang="en-US" b="1" dirty="0">
              <a:solidFill>
                <a:schemeClr val="accent1">
                  <a:lumMod val="60000"/>
                  <a:lumOff val="40000"/>
                </a:schemeClr>
              </a:solidFill>
            </a:endParaRPr>
          </a:p>
        </p:txBody>
      </p:sp>
      <p:pic>
        <p:nvPicPr>
          <p:cNvPr id="18" name="Picture 17">
            <a:extLst>
              <a:ext uri="{FF2B5EF4-FFF2-40B4-BE49-F238E27FC236}">
                <a16:creationId xmlns:a16="http://schemas.microsoft.com/office/drawing/2014/main" id="{756D831A-AB11-4A8B-AC7C-3135AE31E270}"/>
              </a:ext>
            </a:extLst>
          </p:cNvPr>
          <p:cNvPicPr>
            <a:picLocks noChangeAspect="1"/>
          </p:cNvPicPr>
          <p:nvPr/>
        </p:nvPicPr>
        <p:blipFill>
          <a:blip r:embed="rId13"/>
          <a:stretch>
            <a:fillRect/>
          </a:stretch>
        </p:blipFill>
        <p:spPr>
          <a:xfrm>
            <a:off x="463733" y="5949723"/>
            <a:ext cx="921340" cy="921340"/>
          </a:xfrm>
          <a:prstGeom prst="rect">
            <a:avLst/>
          </a:prstGeom>
        </p:spPr>
      </p:pic>
      <p:sp>
        <p:nvSpPr>
          <p:cNvPr id="19" name="TextBox 18">
            <a:extLst>
              <a:ext uri="{FF2B5EF4-FFF2-40B4-BE49-F238E27FC236}">
                <a16:creationId xmlns:a16="http://schemas.microsoft.com/office/drawing/2014/main" id="{6FC6E57E-D093-4D52-8424-9F52C27ED41D}"/>
              </a:ext>
            </a:extLst>
          </p:cNvPr>
          <p:cNvSpPr txBox="1"/>
          <p:nvPr/>
        </p:nvSpPr>
        <p:spPr>
          <a:xfrm flipH="1">
            <a:off x="1197415" y="6313176"/>
            <a:ext cx="3243955" cy="307777"/>
          </a:xfrm>
          <a:prstGeom prst="rect">
            <a:avLst/>
          </a:prstGeom>
          <a:noFill/>
        </p:spPr>
        <p:txBody>
          <a:bodyPr wrap="square" rtlCol="0">
            <a:spAutoFit/>
          </a:bodyPr>
          <a:lstStyle/>
          <a:p>
            <a:r>
              <a:rPr lang="en-US" b="1" dirty="0">
                <a:solidFill>
                  <a:schemeClr val="accent1">
                    <a:lumMod val="60000"/>
                    <a:lumOff val="40000"/>
                  </a:schemeClr>
                </a:solidFill>
              </a:rPr>
              <a:t>ACE ENGINEERING COLLEGE</a:t>
            </a:r>
          </a:p>
        </p:txBody>
      </p:sp>
      <p:sp>
        <p:nvSpPr>
          <p:cNvPr id="20" name="TextBox 19">
            <a:extLst>
              <a:ext uri="{FF2B5EF4-FFF2-40B4-BE49-F238E27FC236}">
                <a16:creationId xmlns:a16="http://schemas.microsoft.com/office/drawing/2014/main" id="{65EFD184-3B21-4269-92E2-AA0C1D0CECA1}"/>
              </a:ext>
            </a:extLst>
          </p:cNvPr>
          <p:cNvSpPr txBox="1"/>
          <p:nvPr/>
        </p:nvSpPr>
        <p:spPr>
          <a:xfrm rot="5400000">
            <a:off x="6290315" y="3135086"/>
            <a:ext cx="5365571" cy="307777"/>
          </a:xfrm>
          <a:prstGeom prst="rect">
            <a:avLst/>
          </a:prstGeom>
          <a:noFill/>
        </p:spPr>
        <p:txBody>
          <a:bodyPr wrap="none" rtlCol="0">
            <a:spAutoFit/>
          </a:bodyPr>
          <a:lstStyle/>
          <a:p>
            <a:r>
              <a:rPr lang="en-US" b="1" dirty="0">
                <a:solidFill>
                  <a:schemeClr val="accent1">
                    <a:lumMod val="60000"/>
                    <a:lumOff val="40000"/>
                  </a:schemeClr>
                </a:solidFill>
              </a:rPr>
              <a:t>Kotlin PTP 5.203&amp;4 - Mobile Development (Android &amp; Hybrid)</a:t>
            </a:r>
          </a:p>
        </p:txBody>
      </p:sp>
      <p:sp>
        <p:nvSpPr>
          <p:cNvPr id="2" name="TextBox 1">
            <a:extLst>
              <a:ext uri="{FF2B5EF4-FFF2-40B4-BE49-F238E27FC236}">
                <a16:creationId xmlns:a16="http://schemas.microsoft.com/office/drawing/2014/main" id="{341856B6-7AA4-4EE6-8533-B06E980F891C}"/>
              </a:ext>
            </a:extLst>
          </p:cNvPr>
          <p:cNvSpPr txBox="1"/>
          <p:nvPr/>
        </p:nvSpPr>
        <p:spPr>
          <a:xfrm>
            <a:off x="8569235" y="45552"/>
            <a:ext cx="505502" cy="307777"/>
          </a:xfrm>
          <a:prstGeom prst="rect">
            <a:avLst/>
          </a:prstGeom>
          <a:noFill/>
        </p:spPr>
        <p:txBody>
          <a:bodyPr wrap="square" rtlCol="0">
            <a:spAutoFit/>
          </a:bodyPr>
          <a:lstStyle/>
          <a:p>
            <a:pPr algn="r"/>
            <a:fld id="{6C35DBDA-768B-41DA-92F1-86237CE345C5}" type="slidenum">
              <a:rPr lang="en-US" b="1" smtClean="0">
                <a:latin typeface="Book Antiqua" panose="02040602050305030304" pitchFamily="18" charset="0"/>
              </a:rPr>
              <a:pPr algn="r"/>
              <a:t>‹#›</a:t>
            </a:fld>
            <a:endParaRPr lang="en-US" b="1" dirty="0">
              <a:latin typeface="Book Antiqua" panose="02040602050305030304" pitchFamily="18" charset="0"/>
            </a:endParaRPr>
          </a:p>
        </p:txBody>
      </p:sp>
    </p:spTree>
    <p:extLst>
      <p:ext uri="{BB962C8B-B14F-4D97-AF65-F5344CB8AC3E}">
        <p14:creationId xmlns:p14="http://schemas.microsoft.com/office/powerpoint/2010/main" val="2545862559"/>
      </p:ext>
    </p:extLst>
  </p:cSld>
  <p:clrMap bg1="lt1" tx1="dk1" bg2="dk2" tx2="lt2" accent1="accent1" accent2="accent2" accent3="accent3" accent4="accent4" accent5="accent5" accent6="accent6" hlink="hlink" folHlink="folHlink"/>
  <p:sldLayoutIdLst>
    <p:sldLayoutId id="2147484018" r:id="rId1"/>
    <p:sldLayoutId id="214748401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dirty="0">
                <a:solidFill>
                  <a:schemeClr val="bg1"/>
                </a:solidFill>
              </a:rPr>
              <a:t>Android layouts and Views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Next LT Pro (Headings)"/>
              </a:rPr>
              <a:t>Relative Layout</a:t>
            </a:r>
            <a:endParaRPr lang="en-US" sz="3600" dirty="0">
              <a:latin typeface="Avenir Next LT Pro (Headings)"/>
            </a:endParaRPr>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Is a View Group subclass, used to specify the position of child View elements relative to each other like (A to the right of B) or relative to the parent (fix to the top of the parent).</a:t>
            </a:r>
          </a:p>
          <a:p>
            <a:pPr>
              <a:buFont typeface="Wingdings" panose="05000000000000000000" pitchFamily="2" charset="2"/>
              <a:buChar char="Ø"/>
            </a:pPr>
            <a:endParaRPr lang="en-US" sz="3000" dirty="0">
              <a:latin typeface="Calibri" panose="020F0502020204030204" pitchFamily="34" charset="0"/>
              <a:cs typeface="Calibri" panose="020F0502020204030204" pitchFamily="34" charset="0"/>
            </a:endParaRPr>
          </a:p>
        </p:txBody>
      </p:sp>
      <p:pic>
        <p:nvPicPr>
          <p:cNvPr id="5" name="Content Placeholder 3" descr="relative.PNG"/>
          <p:cNvPicPr>
            <a:picLocks noGrp="1" noChangeAspect="1"/>
          </p:cNvPicPr>
          <p:nvPr>
            <p:ph sz="quarter" idx="14"/>
          </p:nvPr>
        </p:nvPicPr>
        <p:blipFill>
          <a:blip r:embed="rId2"/>
          <a:stretch>
            <a:fillRect/>
          </a:stretch>
        </p:blipFill>
        <p:spPr>
          <a:xfrm>
            <a:off x="4449170" y="1752600"/>
            <a:ext cx="4237630" cy="3962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3600" dirty="0"/>
              <a:t>Relative layout - attributes</a:t>
            </a:r>
          </a:p>
        </p:txBody>
      </p:sp>
      <p:sp>
        <p:nvSpPr>
          <p:cNvPr id="6" name="Content Placeholder 5"/>
          <p:cNvSpPr>
            <a:spLocks noGrp="1"/>
          </p:cNvSpPr>
          <p:nvPr>
            <p:ph sz="quarter" idx="13"/>
          </p:nvPr>
        </p:nvSpPr>
        <p:spPr/>
        <p:txBody>
          <a:bodyPr>
            <a:noAutofit/>
          </a:bodyPr>
          <a:lstStyle/>
          <a:p>
            <a:r>
              <a:rPr lang="en-US" sz="2400" dirty="0" err="1"/>
              <a:t>layout_alignParentLeft</a:t>
            </a:r>
            <a:r>
              <a:rPr lang="en-US" sz="2400" dirty="0"/>
              <a:t> </a:t>
            </a:r>
          </a:p>
          <a:p>
            <a:r>
              <a:rPr lang="en-US" sz="2400" dirty="0" err="1"/>
              <a:t>layout_alignParentRight</a:t>
            </a:r>
            <a:endParaRPr lang="en-US" sz="2400" dirty="0"/>
          </a:p>
          <a:p>
            <a:r>
              <a:rPr lang="en-US" sz="2400" dirty="0" err="1"/>
              <a:t>layout_alignParentTop</a:t>
            </a:r>
            <a:endParaRPr lang="en-US" sz="2400" dirty="0"/>
          </a:p>
          <a:p>
            <a:r>
              <a:rPr lang="en-US" sz="2400" dirty="0" err="1"/>
              <a:t>layout_alignParentBottom</a:t>
            </a:r>
            <a:endParaRPr lang="en-US" sz="2400" dirty="0"/>
          </a:p>
          <a:p>
            <a:r>
              <a:rPr lang="en-US" sz="2400" dirty="0" err="1"/>
              <a:t>layout_centerInParent</a:t>
            </a:r>
            <a:endParaRPr lang="en-US" sz="2400" dirty="0"/>
          </a:p>
          <a:p>
            <a:r>
              <a:rPr lang="en-US" sz="2400" dirty="0" err="1"/>
              <a:t>layout_centerHorizontal</a:t>
            </a:r>
            <a:endParaRPr lang="en-US" sz="2400" dirty="0"/>
          </a:p>
          <a:p>
            <a:r>
              <a:rPr lang="en-US" sz="2400" dirty="0" err="1"/>
              <a:t>layout_centerVertical</a:t>
            </a:r>
            <a:endParaRPr lang="en-US" sz="2400" dirty="0"/>
          </a:p>
        </p:txBody>
      </p:sp>
      <p:sp>
        <p:nvSpPr>
          <p:cNvPr id="3" name="Content Placeholder 2">
            <a:extLst>
              <a:ext uri="{FF2B5EF4-FFF2-40B4-BE49-F238E27FC236}">
                <a16:creationId xmlns:a16="http://schemas.microsoft.com/office/drawing/2014/main" id="{AEF067EE-188A-4232-BFAD-C94B10460C83}"/>
              </a:ext>
            </a:extLst>
          </p:cNvPr>
          <p:cNvSpPr>
            <a:spLocks noGrp="1"/>
          </p:cNvSpPr>
          <p:nvPr>
            <p:ph sz="half" idx="4294967295"/>
          </p:nvPr>
        </p:nvSpPr>
        <p:spPr>
          <a:xfrm>
            <a:off x="4621692" y="1205634"/>
            <a:ext cx="3635375" cy="5181600"/>
          </a:xfrm>
        </p:spPr>
        <p:txBody>
          <a:bodyPr>
            <a:noAutofit/>
          </a:bodyPr>
          <a:lstStyle/>
          <a:p>
            <a:r>
              <a:rPr lang="en-US" sz="2400" dirty="0" err="1"/>
              <a:t>layout_alignLeft</a:t>
            </a:r>
            <a:endParaRPr lang="en-US" sz="2400" dirty="0"/>
          </a:p>
          <a:p>
            <a:r>
              <a:rPr lang="en-US" sz="2400" dirty="0" err="1"/>
              <a:t>layout_alignRight</a:t>
            </a:r>
            <a:endParaRPr lang="en-US" sz="2400" dirty="0"/>
          </a:p>
          <a:p>
            <a:r>
              <a:rPr lang="en-US" sz="2400" dirty="0" err="1"/>
              <a:t>layout_alignStart</a:t>
            </a:r>
            <a:endParaRPr lang="en-US" sz="2400" dirty="0"/>
          </a:p>
          <a:p>
            <a:r>
              <a:rPr lang="en-US" sz="2400" dirty="0" err="1"/>
              <a:t>layout_alignEnd</a:t>
            </a:r>
            <a:endParaRPr lang="en-US" sz="2400" dirty="0"/>
          </a:p>
          <a:p>
            <a:r>
              <a:rPr lang="en-US" sz="2400" dirty="0" err="1"/>
              <a:t>layout_toLeftOf</a:t>
            </a:r>
            <a:endParaRPr lang="en-US" sz="2400" dirty="0"/>
          </a:p>
          <a:p>
            <a:r>
              <a:rPr lang="en-US" sz="2400" dirty="0" err="1"/>
              <a:t>layout_toRightOf</a:t>
            </a:r>
            <a:endParaRPr lang="en-US" sz="2400" dirty="0"/>
          </a:p>
          <a:p>
            <a:r>
              <a:rPr lang="en-US" sz="2400" dirty="0" err="1"/>
              <a:t>layout_toStartOf</a:t>
            </a:r>
            <a:endParaRPr lang="en-US" sz="2400" dirty="0"/>
          </a:p>
          <a:p>
            <a:r>
              <a:rPr lang="en-US" sz="2400" dirty="0" err="1"/>
              <a:t>layout_toEndOf</a:t>
            </a:r>
            <a:endParaRPr lang="en-US" sz="2400" dirty="0"/>
          </a:p>
          <a:p>
            <a:r>
              <a:rPr lang="en-US" sz="2400" dirty="0" err="1"/>
              <a:t>layout_above</a:t>
            </a:r>
            <a:endParaRPr lang="en-US" sz="2400" dirty="0"/>
          </a:p>
          <a:p>
            <a:r>
              <a:rPr lang="en-US" sz="2400" dirty="0" err="1"/>
              <a:t>layout_below</a:t>
            </a:r>
            <a:endParaRPr lang="en-US" sz="2400" dirty="0"/>
          </a:p>
          <a:p>
            <a:endParaRPr lang="en-US" sz="2400" dirty="0"/>
          </a:p>
        </p:txBody>
      </p:sp>
      <p:sp>
        <p:nvSpPr>
          <p:cNvPr id="8" name="TextBox 7"/>
          <p:cNvSpPr txBox="1"/>
          <p:nvPr/>
        </p:nvSpPr>
        <p:spPr>
          <a:xfrm>
            <a:off x="1447800" y="5542002"/>
            <a:ext cx="949171" cy="553998"/>
          </a:xfrm>
          <a:prstGeom prst="rect">
            <a:avLst/>
          </a:prstGeom>
          <a:noFill/>
        </p:spPr>
        <p:txBody>
          <a:bodyPr wrap="none" rtlCol="0">
            <a:spAutoFit/>
          </a:bodyPr>
          <a:lstStyle/>
          <a:p>
            <a:r>
              <a:rPr lang="en-US" sz="3000" dirty="0"/>
              <a:t>True</a:t>
            </a:r>
          </a:p>
        </p:txBody>
      </p:sp>
      <p:sp>
        <p:nvSpPr>
          <p:cNvPr id="14" name="TextBox 13"/>
          <p:cNvSpPr txBox="1"/>
          <p:nvPr/>
        </p:nvSpPr>
        <p:spPr>
          <a:xfrm rot="5400000">
            <a:off x="7221802" y="3945202"/>
            <a:ext cx="2680798" cy="553998"/>
          </a:xfrm>
          <a:prstGeom prst="rect">
            <a:avLst/>
          </a:prstGeom>
          <a:noFill/>
        </p:spPr>
        <p:txBody>
          <a:bodyPr wrap="none" rtlCol="0">
            <a:spAutoFit/>
          </a:bodyPr>
          <a:lstStyle/>
          <a:p>
            <a:r>
              <a:rPr lang="en-US" sz="3000" dirty="0"/>
              <a:t>Sibling </a:t>
            </a:r>
            <a:r>
              <a:rPr lang="en-US" sz="3000" dirty="0" err="1"/>
              <a:t>ViewID</a:t>
            </a:r>
            <a:endParaRPr lang="en-US" sz="3000" dirty="0"/>
          </a:p>
        </p:txBody>
      </p:sp>
      <p:sp>
        <p:nvSpPr>
          <p:cNvPr id="9" name="Right Brace 8">
            <a:extLst>
              <a:ext uri="{FF2B5EF4-FFF2-40B4-BE49-F238E27FC236}">
                <a16:creationId xmlns:a16="http://schemas.microsoft.com/office/drawing/2014/main" id="{6AC9404E-4B3E-482E-96F2-42EB008D0CCD}"/>
              </a:ext>
            </a:extLst>
          </p:cNvPr>
          <p:cNvSpPr/>
          <p:nvPr/>
        </p:nvSpPr>
        <p:spPr>
          <a:xfrm>
            <a:off x="7581900" y="1295400"/>
            <a:ext cx="653060" cy="4876800"/>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fade">
                                      <p:cBhvr>
                                        <p:cTn id="8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build="p"/>
      <p:bldP spid="8" grpId="0"/>
      <p:bldP spid="14"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Next LT Pro (Headings)"/>
              </a:rPr>
              <a:t>Constraint Layout</a:t>
            </a:r>
            <a:endParaRPr lang="en-US" sz="3600" dirty="0">
              <a:latin typeface="Avenir Next LT Pro (Headings)"/>
            </a:endParaRPr>
          </a:p>
        </p:txBody>
      </p:sp>
      <p:sp>
        <p:nvSpPr>
          <p:cNvPr id="3" name="Content Placeholder 2"/>
          <p:cNvSpPr>
            <a:spLocks noGrp="1"/>
          </p:cNvSpPr>
          <p:nvPr>
            <p:ph sz="quarter" idx="13"/>
          </p:nvPr>
        </p:nvSpPr>
        <p:spPr/>
        <p:txBody>
          <a:bodyPr>
            <a:noAutofit/>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Is a View Group subclass, used to specify the position of layout constraints for every child View relative to other views present.</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 A Constraint Layout is similar to a Relative Layout, while offers enhanced capabilities.</a:t>
            </a:r>
          </a:p>
          <a:p>
            <a:pPr>
              <a:buFont typeface="Wingdings" panose="05000000000000000000" pitchFamily="2" charset="2"/>
              <a:buChar char="Ø"/>
            </a:pPr>
            <a:endParaRPr lang="en-US" sz="2600" dirty="0">
              <a:latin typeface="Calibri" panose="020F0502020204030204" pitchFamily="34" charset="0"/>
              <a:cs typeface="Calibri" panose="020F0502020204030204" pitchFamily="34" charset="0"/>
            </a:endParaRPr>
          </a:p>
        </p:txBody>
      </p:sp>
      <p:pic>
        <p:nvPicPr>
          <p:cNvPr id="5" name="Content Placeholder 3" descr="constraint.PNG"/>
          <p:cNvPicPr>
            <a:picLocks noGrp="1" noChangeAspect="1"/>
          </p:cNvPicPr>
          <p:nvPr>
            <p:ph sz="quarter" idx="14"/>
          </p:nvPr>
        </p:nvPicPr>
        <p:blipFill>
          <a:blip r:embed="rId2"/>
          <a:stretch>
            <a:fillRect/>
          </a:stretch>
        </p:blipFill>
        <p:spPr>
          <a:xfrm>
            <a:off x="4694238" y="1676400"/>
            <a:ext cx="3992562" cy="37338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95400" y="1143000"/>
            <a:ext cx="7033272" cy="4828132"/>
          </a:xfrm>
          <a:prstGeom prst="rect">
            <a:avLst/>
          </a:prstGeom>
          <a:noFill/>
          <a:ln w="9525">
            <a:noFill/>
            <a:miter lim="800000"/>
            <a:headEnd/>
            <a:tailEnd/>
          </a:ln>
          <a:effectLst/>
        </p:spPr>
      </p:pic>
      <p:sp>
        <p:nvSpPr>
          <p:cNvPr id="2" name="Title 1">
            <a:extLst>
              <a:ext uri="{FF2B5EF4-FFF2-40B4-BE49-F238E27FC236}">
                <a16:creationId xmlns:a16="http://schemas.microsoft.com/office/drawing/2014/main" id="{969891D3-652B-4BA8-A85D-AE6898947F8E}"/>
              </a:ext>
            </a:extLst>
          </p:cNvPr>
          <p:cNvSpPr>
            <a:spLocks noGrp="1"/>
          </p:cNvSpPr>
          <p:nvPr>
            <p:ph type="title"/>
          </p:nvPr>
        </p:nvSpPr>
        <p:spPr/>
        <p:txBody>
          <a:bodyPr anchor="ctr">
            <a:normAutofit/>
          </a:bodyPr>
          <a:lstStyle/>
          <a:p>
            <a:pPr algn="ctr"/>
            <a:r>
              <a:rPr lang="en-US" sz="3600" dirty="0"/>
              <a:t>Constraint vs Linear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85800" y="1553706"/>
            <a:ext cx="7848600" cy="4389894"/>
          </a:xfrm>
          <a:prstGeom prst="rect">
            <a:avLst/>
          </a:prstGeom>
          <a:noFill/>
          <a:ln w="9525">
            <a:noFill/>
            <a:miter lim="800000"/>
            <a:headEnd/>
            <a:tailEnd/>
          </a:ln>
          <a:effectLst/>
        </p:spPr>
      </p:pic>
      <p:sp>
        <p:nvSpPr>
          <p:cNvPr id="3" name="Title 2">
            <a:extLst>
              <a:ext uri="{FF2B5EF4-FFF2-40B4-BE49-F238E27FC236}">
                <a16:creationId xmlns:a16="http://schemas.microsoft.com/office/drawing/2014/main" id="{69258525-A361-4F90-9D18-01CEA5868F83}"/>
              </a:ext>
            </a:extLst>
          </p:cNvPr>
          <p:cNvSpPr>
            <a:spLocks noGrp="1"/>
          </p:cNvSpPr>
          <p:nvPr>
            <p:ph type="title"/>
          </p:nvPr>
        </p:nvSpPr>
        <p:spPr/>
        <p:txBody>
          <a:bodyPr>
            <a:normAutofit/>
          </a:bodyPr>
          <a:lstStyle/>
          <a:p>
            <a:r>
              <a:rPr lang="en-US" sz="3600" dirty="0"/>
              <a:t>Constraint vs Relative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Next LT Pro (Headings)"/>
              </a:rPr>
              <a:t>Frame Layout</a:t>
            </a:r>
            <a:endParaRPr lang="en-US" sz="3600" dirty="0">
              <a:latin typeface="Avenir Next LT Pro (Headings)"/>
            </a:endParaRPr>
          </a:p>
        </p:txBody>
      </p:sp>
      <p:sp>
        <p:nvSpPr>
          <p:cNvPr id="5" name="Content Placeholder 4">
            <a:extLst>
              <a:ext uri="{FF2B5EF4-FFF2-40B4-BE49-F238E27FC236}">
                <a16:creationId xmlns:a16="http://schemas.microsoft.com/office/drawing/2014/main" id="{CB91F5C9-2461-4E50-825F-117B6DF74265}"/>
              </a:ext>
            </a:extLst>
          </p:cNvPr>
          <p:cNvSpPr>
            <a:spLocks noGrp="1"/>
          </p:cNvSpPr>
          <p:nvPr>
            <p:ph sz="quarter" idx="15"/>
          </p:nvPr>
        </p:nvSpPr>
        <p:spPr>
          <a:xfrm>
            <a:off x="457200" y="1556327"/>
            <a:ext cx="6172200" cy="1872673"/>
          </a:xfrm>
        </p:spPr>
        <p:txBody>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Is a View Group subclass, used to specify the position of View elements it contains on the top of each other to display only a single View inside the Frame Layout.</a:t>
            </a:r>
          </a:p>
          <a:p>
            <a:pPr>
              <a:buFont typeface="Wingdings" panose="05000000000000000000" pitchFamily="2" charset="2"/>
              <a:buChar char="Ø"/>
            </a:pPr>
            <a:endParaRPr lang="en-US" sz="2600" dirty="0">
              <a:latin typeface="Calibri" panose="020F0502020204030204" pitchFamily="34" charset="0"/>
              <a:cs typeface="Calibri" panose="020F0502020204030204" pitchFamily="34" charset="0"/>
            </a:endParaRPr>
          </a:p>
        </p:txBody>
      </p:sp>
      <p:pic>
        <p:nvPicPr>
          <p:cNvPr id="3074" name="Picture 2"/>
          <p:cNvPicPr>
            <a:picLocks noChangeAspect="1" noChangeArrowheads="1"/>
          </p:cNvPicPr>
          <p:nvPr/>
        </p:nvPicPr>
        <p:blipFill>
          <a:blip r:embed="rId2"/>
          <a:srcRect/>
          <a:stretch>
            <a:fillRect/>
          </a:stretch>
        </p:blipFill>
        <p:spPr bwMode="auto">
          <a:xfrm>
            <a:off x="6629400" y="1295400"/>
            <a:ext cx="2057400" cy="5029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260814"/>
            <a:ext cx="6019800" cy="275898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Next LT Pro (Headings)"/>
              </a:rPr>
              <a:t>Table Layout</a:t>
            </a:r>
            <a:endParaRPr lang="en-US" sz="3600" dirty="0">
              <a:latin typeface="Avenir Next LT Pro (Headings)"/>
            </a:endParaRPr>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Is a View Group subclass, used to display the child View elements in rows and columns.</a:t>
            </a:r>
          </a:p>
          <a:p>
            <a:pPr>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p:txBody>
      </p:sp>
      <p:pic>
        <p:nvPicPr>
          <p:cNvPr id="5" name="Content Placeholder 3" descr="table.PNG"/>
          <p:cNvPicPr>
            <a:picLocks noGrp="1" noChangeAspect="1"/>
          </p:cNvPicPr>
          <p:nvPr>
            <p:ph sz="quarter" idx="14"/>
          </p:nvPr>
        </p:nvPicPr>
        <p:blipFill>
          <a:blip r:embed="rId2"/>
          <a:stretch>
            <a:fillRect/>
          </a:stretch>
        </p:blipFill>
        <p:spPr>
          <a:xfrm>
            <a:off x="4804306" y="1952371"/>
            <a:ext cx="3772426" cy="3639058"/>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Next LT Pro (Headings)"/>
              </a:rPr>
              <a:t>Types of Views</a:t>
            </a:r>
          </a:p>
        </p:txBody>
      </p:sp>
      <p:sp>
        <p:nvSpPr>
          <p:cNvPr id="3" name="Content Placeholder 2"/>
          <p:cNvSpPr>
            <a:spLocks noGrp="1"/>
          </p:cNvSpPr>
          <p:nvPr>
            <p:ph sz="quarter" idx="13"/>
          </p:nvPr>
        </p:nvSpPr>
        <p:spPr/>
        <p:txBody>
          <a:bodyPr>
            <a:noAutofit/>
          </a:bodyPr>
          <a:lstStyle/>
          <a:p>
            <a:pPr>
              <a:buNone/>
            </a:pPr>
            <a:r>
              <a:rPr lang="en-US" sz="2600" b="1" dirty="0">
                <a:latin typeface="Calibri" panose="020F0502020204030204" pitchFamily="34" charset="0"/>
                <a:cs typeface="Calibri" panose="020F0502020204030204" pitchFamily="34" charset="0"/>
              </a:rPr>
              <a:t>		              View is simple block of a UI</a:t>
            </a:r>
            <a:endParaRPr lang="en-US" sz="2600" dirty="0">
              <a:latin typeface="Calibri" panose="020F0502020204030204" pitchFamily="34" charset="0"/>
              <a:cs typeface="Calibri" panose="020F0502020204030204" pitchFamily="34" charset="0"/>
            </a:endParaRPr>
          </a:p>
          <a:p>
            <a:pPr>
              <a:buFont typeface="Wingdings" pitchFamily="2" charset="2"/>
              <a:buChar char="Ø"/>
            </a:pPr>
            <a:r>
              <a:rPr lang="en-US" sz="2600" dirty="0">
                <a:latin typeface="Calibri" panose="020F0502020204030204" pitchFamily="34" charset="0"/>
                <a:cs typeface="Calibri" panose="020F0502020204030204" pitchFamily="34" charset="0"/>
              </a:rPr>
              <a:t>List View </a:t>
            </a:r>
          </a:p>
          <a:p>
            <a:pPr>
              <a:buFont typeface="Wingdings" pitchFamily="2" charset="2"/>
              <a:buChar char="Ø"/>
            </a:pPr>
            <a:r>
              <a:rPr lang="en-US" sz="2600" dirty="0">
                <a:latin typeface="Calibri" panose="020F0502020204030204" pitchFamily="34" charset="0"/>
                <a:cs typeface="Calibri" panose="020F0502020204030204" pitchFamily="34" charset="0"/>
              </a:rPr>
              <a:t>Grid View </a:t>
            </a:r>
          </a:p>
          <a:p>
            <a:pPr>
              <a:buFont typeface="Wingdings" pitchFamily="2" charset="2"/>
              <a:buChar char="Ø"/>
            </a:pPr>
            <a:r>
              <a:rPr lang="en-US" sz="2600" dirty="0">
                <a:latin typeface="Calibri" panose="020F0502020204030204" pitchFamily="34" charset="0"/>
                <a:cs typeface="Calibri" panose="020F0502020204030204" pitchFamily="34" charset="0"/>
              </a:rPr>
              <a:t>Web View</a:t>
            </a:r>
          </a:p>
          <a:p>
            <a:pPr>
              <a:buFont typeface="Wingdings" pitchFamily="2" charset="2"/>
              <a:buChar char="Ø"/>
            </a:pPr>
            <a:r>
              <a:rPr lang="en-US" sz="2600" dirty="0">
                <a:latin typeface="Calibri" panose="020F0502020204030204" pitchFamily="34" charset="0"/>
                <a:cs typeface="Calibri" panose="020F0502020204030204" pitchFamily="34" charset="0"/>
              </a:rPr>
              <a:t>Scroll 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List View</a:t>
            </a:r>
            <a:endParaRPr lang="en-US" sz="3600" dirty="0"/>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Is a View Group, used to display scrollable lists of items in a single column.</a:t>
            </a:r>
          </a:p>
        </p:txBody>
      </p:sp>
      <p:pic>
        <p:nvPicPr>
          <p:cNvPr id="4098" name="Picture 2"/>
          <p:cNvPicPr>
            <a:picLocks noGrp="1" noChangeAspect="1" noChangeArrowheads="1"/>
          </p:cNvPicPr>
          <p:nvPr>
            <p:ph sz="quarter" idx="14"/>
          </p:nvPr>
        </p:nvPicPr>
        <p:blipFill>
          <a:blip r:embed="rId2"/>
          <a:stretch>
            <a:fillRect/>
          </a:stretch>
        </p:blipFill>
        <p:spPr bwMode="auto">
          <a:xfrm>
            <a:off x="4572000" y="1676400"/>
            <a:ext cx="3992562" cy="43148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E3B9F7-39E8-4A4E-BD66-94886729C204}"/>
              </a:ext>
            </a:extLst>
          </p:cNvPr>
          <p:cNvSpPr>
            <a:spLocks noGrp="1"/>
          </p:cNvSpPr>
          <p:nvPr>
            <p:ph type="title"/>
          </p:nvPr>
        </p:nvSpPr>
        <p:spPr/>
        <p:txBody>
          <a:bodyPr/>
          <a:lstStyle/>
          <a:p>
            <a:r>
              <a:rPr lang="en-US" dirty="0"/>
              <a:t>Contd..</a:t>
            </a:r>
          </a:p>
        </p:txBody>
      </p:sp>
      <p:sp>
        <p:nvSpPr>
          <p:cNvPr id="7" name="Content Placeholder 6">
            <a:extLst>
              <a:ext uri="{FF2B5EF4-FFF2-40B4-BE49-F238E27FC236}">
                <a16:creationId xmlns:a16="http://schemas.microsoft.com/office/drawing/2014/main" id="{2D4341E4-5FA1-49DF-934A-9CB537A675D7}"/>
              </a:ext>
            </a:extLst>
          </p:cNvPr>
          <p:cNvSpPr>
            <a:spLocks noGrp="1"/>
          </p:cNvSpPr>
          <p:nvPr>
            <p:ph sz="quarter" idx="13"/>
          </p:nvPr>
        </p:nvSpPr>
        <p:spPr/>
        <p:txBody>
          <a:bodyPr/>
          <a:lstStyle/>
          <a:p>
            <a:endParaRPr lang="en-US"/>
          </a:p>
        </p:txBody>
      </p:sp>
      <p:sp>
        <p:nvSpPr>
          <p:cNvPr id="5" name="Slide Number Placeholder 4">
            <a:extLst>
              <a:ext uri="{FF2B5EF4-FFF2-40B4-BE49-F238E27FC236}">
                <a16:creationId xmlns:a16="http://schemas.microsoft.com/office/drawing/2014/main" id="{AEC45083-1702-47F1-AE7C-C52088FCA38D}"/>
              </a:ext>
            </a:extLst>
          </p:cNvPr>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19</a:t>
            </a:fld>
            <a:endParaRPr lang="en-US" sz="900" b="0" i="0" u="none" strike="noStrike" cap="none">
              <a:solidFill>
                <a:schemeClr val="lt1"/>
              </a:solidFill>
              <a:latin typeface="Arial"/>
              <a:ea typeface="Arial"/>
              <a:cs typeface="Arial"/>
              <a:sym typeface="Arial"/>
            </a:endParaRPr>
          </a:p>
        </p:txBody>
      </p:sp>
      <p:pic>
        <p:nvPicPr>
          <p:cNvPr id="9" name="Picture 3">
            <a:extLst>
              <a:ext uri="{FF2B5EF4-FFF2-40B4-BE49-F238E27FC236}">
                <a16:creationId xmlns:a16="http://schemas.microsoft.com/office/drawing/2014/main" id="{556E1D94-D879-4740-A66E-7EAE4AD6BB8D}"/>
              </a:ext>
            </a:extLst>
          </p:cNvPr>
          <p:cNvPicPr>
            <a:picLocks noChangeAspect="1" noChangeArrowheads="1"/>
          </p:cNvPicPr>
          <p:nvPr/>
        </p:nvPicPr>
        <p:blipFill>
          <a:blip r:embed="rId2"/>
          <a:srcRect/>
          <a:stretch>
            <a:fillRect/>
          </a:stretch>
        </p:blipFill>
        <p:spPr bwMode="auto">
          <a:xfrm>
            <a:off x="425548" y="1371600"/>
            <a:ext cx="4984652" cy="4535036"/>
          </a:xfrm>
          <a:prstGeom prst="rect">
            <a:avLst/>
          </a:prstGeom>
          <a:noFill/>
          <a:ln w="9525">
            <a:noFill/>
            <a:miter lim="800000"/>
            <a:headEnd/>
            <a:tailEnd/>
          </a:ln>
          <a:effectLst/>
        </p:spPr>
      </p:pic>
    </p:spTree>
    <p:extLst>
      <p:ext uri="{BB962C8B-B14F-4D97-AF65-F5344CB8AC3E}">
        <p14:creationId xmlns:p14="http://schemas.microsoft.com/office/powerpoint/2010/main" val="36213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Next LT Pro (Headings)"/>
              </a:rPr>
              <a:t>What is Layout ?</a:t>
            </a:r>
          </a:p>
        </p:txBody>
      </p:sp>
      <p:sp>
        <p:nvSpPr>
          <p:cNvPr id="3" name="Content Placeholder 2"/>
          <p:cNvSpPr>
            <a:spLocks noGrp="1"/>
          </p:cNvSpPr>
          <p:nvPr>
            <p:ph sz="quarter" idx="13"/>
          </p:nvPr>
        </p:nvSpPr>
        <p:spPr/>
        <p:txBody>
          <a:bodyPr>
            <a:noAutofit/>
          </a:bodyPr>
          <a:lstStyle/>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A well-designed UI enhances user engagement, improves usability, and creates a positive impression of your app</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 Layouts are predominantly constructed through XML files, residing in the "res/layout" directory, to articulate the arrangement and appearance of UI elements.</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XML layouts provide a declarative way to define the structure, appearance, and behavior of UI elements.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F12DB67-D0D0-42D3-8631-56CFDB61BB8D}"/>
              </a:ext>
            </a:extLst>
          </p:cNvPr>
          <p:cNvPicPr>
            <a:picLocks noChangeAspect="1"/>
          </p:cNvPicPr>
          <p:nvPr/>
        </p:nvPicPr>
        <p:blipFill>
          <a:blip r:embed="rId2"/>
          <a:stretch>
            <a:fillRect/>
          </a:stretch>
        </p:blipFill>
        <p:spPr>
          <a:xfrm>
            <a:off x="762000" y="1272522"/>
            <a:ext cx="7847317" cy="4851614"/>
          </a:xfrm>
          <a:prstGeom prst="rect">
            <a:avLst/>
          </a:prstGeom>
        </p:spPr>
      </p:pic>
      <p:sp>
        <p:nvSpPr>
          <p:cNvPr id="2" name="Title 1">
            <a:extLst>
              <a:ext uri="{FF2B5EF4-FFF2-40B4-BE49-F238E27FC236}">
                <a16:creationId xmlns:a16="http://schemas.microsoft.com/office/drawing/2014/main" id="{CE83057F-764B-479E-BA13-C6AA0E6AA11F}"/>
              </a:ext>
            </a:extLst>
          </p:cNvPr>
          <p:cNvSpPr>
            <a:spLocks noGrp="1"/>
          </p:cNvSpPr>
          <p:nvPr>
            <p:ph type="title"/>
          </p:nvPr>
        </p:nvSpPr>
        <p:spPr/>
        <p:txBody>
          <a:bodyPr/>
          <a:lstStyle/>
          <a:p>
            <a:r>
              <a:rPr lang="en-US" dirty="0"/>
              <a:t>Imports for list view</a:t>
            </a:r>
          </a:p>
        </p:txBody>
      </p:sp>
    </p:spTree>
    <p:extLst>
      <p:ext uri="{BB962C8B-B14F-4D97-AF65-F5344CB8AC3E}">
        <p14:creationId xmlns:p14="http://schemas.microsoft.com/office/powerpoint/2010/main" val="1988543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Grid View</a:t>
            </a:r>
            <a:endParaRPr lang="en-US" sz="3600" dirty="0"/>
          </a:p>
        </p:txBody>
      </p:sp>
      <p:sp>
        <p:nvSpPr>
          <p:cNvPr id="3" name="Content Placeholder 2"/>
          <p:cNvSpPr>
            <a:spLocks noGrp="1"/>
          </p:cNvSpPr>
          <p:nvPr>
            <p:ph sz="quarter" idx="13"/>
          </p:nvPr>
        </p:nvSpPr>
        <p:spPr/>
        <p:txBody>
          <a:bodyPr>
            <a:noAutofit/>
          </a:bodyPr>
          <a:lstStyle/>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The Grid View serves as a user interface component specifically crafted to exhibit data in a scrollable grid format with a distinctive two-dimensional structure to organize items seamlessly across both rows and columns.</a:t>
            </a:r>
          </a:p>
        </p:txBody>
      </p:sp>
      <p:pic>
        <p:nvPicPr>
          <p:cNvPr id="5123" name="Picture 3"/>
          <p:cNvPicPr>
            <a:picLocks noChangeAspect="1" noChangeArrowheads="1"/>
          </p:cNvPicPr>
          <p:nvPr/>
        </p:nvPicPr>
        <p:blipFill>
          <a:blip r:embed="rId2"/>
          <a:srcRect/>
          <a:stretch>
            <a:fillRect/>
          </a:stretch>
        </p:blipFill>
        <p:spPr bwMode="auto">
          <a:xfrm>
            <a:off x="5116728" y="1552574"/>
            <a:ext cx="3379571" cy="46958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Web View</a:t>
            </a:r>
            <a:endParaRPr lang="en-US" sz="3600" dirty="0"/>
          </a:p>
        </p:txBody>
      </p:sp>
      <p:sp>
        <p:nvSpPr>
          <p:cNvPr id="3" name="Content Placeholder 2"/>
          <p:cNvSpPr>
            <a:spLocks noGrp="1"/>
          </p:cNvSpPr>
          <p:nvPr>
            <p:ph sz="quarter" idx="13"/>
          </p:nvPr>
        </p:nvSpPr>
        <p:spPr/>
        <p:txBody>
          <a:bodyPr>
            <a:normAutofit fontScale="92500" lnSpcReduction="20000"/>
          </a:bodyPr>
          <a:lstStyle/>
          <a:p>
            <a:pPr>
              <a:lnSpc>
                <a:spcPct val="120000"/>
              </a:lnSpc>
              <a:buFont typeface="Wingdings" panose="05000000000000000000" pitchFamily="2" charset="2"/>
              <a:buChar char="Ø"/>
            </a:pPr>
            <a:r>
              <a:rPr lang="en-US" sz="2600" dirty="0">
                <a:latin typeface="Calibri" panose="020F0502020204030204" pitchFamily="34" charset="0"/>
                <a:cs typeface="Calibri" panose="020F0502020204030204" pitchFamily="34" charset="0"/>
              </a:rPr>
              <a:t>Is a browser that is used to display the web pages in our activity layout.</a:t>
            </a:r>
          </a:p>
          <a:p>
            <a:pPr>
              <a:lnSpc>
                <a:spcPct val="120000"/>
              </a:lnSpc>
              <a:buFont typeface="Wingdings" panose="05000000000000000000" pitchFamily="2" charset="2"/>
              <a:buChar char="Ø"/>
            </a:pPr>
            <a:r>
              <a:rPr lang="en-US" sz="2600" dirty="0">
                <a:latin typeface="Calibri" panose="020F0502020204030204" pitchFamily="34" charset="0"/>
                <a:cs typeface="Calibri" panose="020F0502020204030204" pitchFamily="34" charset="0"/>
              </a:rPr>
              <a:t> This feature proves beneficial for diverse purposes, including presenting websites, loading HTML content, or even constructing a basic web browser interface within your application</a:t>
            </a:r>
          </a:p>
          <a:p>
            <a:pPr>
              <a:buFont typeface="Wingdings" panose="05000000000000000000" pitchFamily="2" charset="2"/>
              <a:buChar char="Ø"/>
            </a:pPr>
            <a:endParaRPr lang="en-US" sz="2600" dirty="0">
              <a:latin typeface="Calibri" panose="020F0502020204030204" pitchFamily="34" charset="0"/>
              <a:cs typeface="Calibri" panose="020F0502020204030204" pitchFamily="34" charset="0"/>
            </a:endParaRPr>
          </a:p>
        </p:txBody>
      </p:sp>
      <p:pic>
        <p:nvPicPr>
          <p:cNvPr id="6146" name="Picture 2"/>
          <p:cNvPicPr>
            <a:picLocks noGrp="1" noChangeAspect="1" noChangeArrowheads="1"/>
          </p:cNvPicPr>
          <p:nvPr>
            <p:ph sz="quarter" idx="14"/>
          </p:nvPr>
        </p:nvPicPr>
        <p:blipFill>
          <a:blip r:embed="rId2"/>
          <a:stretch>
            <a:fillRect/>
          </a:stretch>
        </p:blipFill>
        <p:spPr bwMode="auto">
          <a:xfrm>
            <a:off x="5334000" y="1552575"/>
            <a:ext cx="2743199" cy="42386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Scroll View</a:t>
            </a:r>
          </a:p>
        </p:txBody>
      </p:sp>
      <p:pic>
        <p:nvPicPr>
          <p:cNvPr id="7171" name="Picture 3"/>
          <p:cNvPicPr>
            <a:picLocks noGrp="1" noChangeAspect="1" noChangeArrowheads="1"/>
          </p:cNvPicPr>
          <p:nvPr>
            <p:ph sz="quarter" idx="13"/>
          </p:nvPr>
        </p:nvPicPr>
        <p:blipFill>
          <a:blip r:embed="rId2"/>
          <a:stretch>
            <a:fillRect/>
          </a:stretch>
        </p:blipFill>
        <p:spPr bwMode="auto">
          <a:xfrm>
            <a:off x="519636" y="1676400"/>
            <a:ext cx="3867690" cy="4191000"/>
          </a:xfrm>
          <a:prstGeom prst="rect">
            <a:avLst/>
          </a:prstGeom>
          <a:noFill/>
          <a:ln w="9525">
            <a:noFill/>
            <a:miter lim="800000"/>
            <a:headEnd/>
            <a:tailEnd/>
          </a:ln>
          <a:effectLst/>
        </p:spPr>
      </p:pic>
      <p:sp>
        <p:nvSpPr>
          <p:cNvPr id="5" name="Text Placeholder 4"/>
          <p:cNvSpPr>
            <a:spLocks noGrp="1"/>
          </p:cNvSpPr>
          <p:nvPr>
            <p:ph sz="quarter" idx="14"/>
          </p:nvPr>
        </p:nvSpPr>
        <p:spPr/>
        <p:txBody>
          <a:bodyPr>
            <a:noAutofit/>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Scroll View can contain only one direct child.</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Consequently, for layouts with multiple view controls, they must be enclosed within another standard layout such as Linear Layout, Table Layout, or Relative Layout.</a:t>
            </a:r>
          </a:p>
          <a:p>
            <a:pPr>
              <a:buFont typeface="Wingdings" panose="05000000000000000000" pitchFamily="2" charset="2"/>
              <a:buChar char="Ø"/>
            </a:pPr>
            <a:endParaRPr lang="en-US" sz="26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Next LT Pro (Headings)"/>
              </a:rPr>
              <a:t>What is a View ?</a:t>
            </a:r>
          </a:p>
        </p:txBody>
      </p:sp>
      <p:sp>
        <p:nvSpPr>
          <p:cNvPr id="3" name="Content Placeholder 2"/>
          <p:cNvSpPr>
            <a:spLocks noGrp="1"/>
          </p:cNvSpPr>
          <p:nvPr>
            <p:ph sz="quarter" idx="13"/>
          </p:nvPr>
        </p:nvSpPr>
        <p:spPr>
          <a:xfrm>
            <a:off x="457200" y="1371599"/>
            <a:ext cx="3991970" cy="4619625"/>
          </a:xfrm>
        </p:spPr>
        <p:txBody>
          <a:bodyPr>
            <a:noAutofit/>
          </a:bodyPr>
          <a:lstStyle/>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A View serves as the user interface responsible for creating interactive UI elements like </a:t>
            </a:r>
            <a:r>
              <a:rPr lang="en-US" sz="2600" dirty="0" err="1">
                <a:latin typeface="Calibri" panose="020F0502020204030204" pitchFamily="34" charset="0"/>
                <a:cs typeface="Calibri" panose="020F0502020204030204" pitchFamily="34" charset="0"/>
              </a:rPr>
              <a:t>TextView</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ImageView</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EditText</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RadioButton</a:t>
            </a:r>
            <a:r>
              <a:rPr lang="en-US" sz="2600" dirty="0">
                <a:latin typeface="Calibri" panose="020F0502020204030204" pitchFamily="34" charset="0"/>
                <a:cs typeface="Calibri" panose="020F0502020204030204" pitchFamily="34" charset="0"/>
              </a:rPr>
              <a:t>, etc. </a:t>
            </a:r>
          </a:p>
          <a:p>
            <a:pPr>
              <a:buFont typeface="Wingdings" panose="05000000000000000000" pitchFamily="2" charset="2"/>
              <a:buChar char="Ø"/>
            </a:pPr>
            <a:r>
              <a:rPr lang="en-US" sz="2600" dirty="0">
                <a:latin typeface="Calibri" panose="020F0502020204030204" pitchFamily="34" charset="0"/>
                <a:cs typeface="Calibri" panose="020F0502020204030204" pitchFamily="34" charset="0"/>
              </a:rPr>
              <a:t>It handles event interactions and drawing tasks, commonly referred to as Widgets.</a:t>
            </a:r>
          </a:p>
          <a:p>
            <a:pPr>
              <a:buFont typeface="Wingdings" panose="05000000000000000000" pitchFamily="2" charset="2"/>
              <a:buChar char="Ø"/>
            </a:pPr>
            <a:endParaRPr lang="en-US" sz="2600"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8A1235F1-38AA-4D79-A2EB-B062BD8BF286}"/>
              </a:ext>
            </a:extLst>
          </p:cNvPr>
          <p:cNvSpPr>
            <a:spLocks noGrp="1"/>
          </p:cNvSpPr>
          <p:nvPr>
            <p:ph sz="quarter" idx="14"/>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4495800" y="1398250"/>
            <a:ext cx="4267200" cy="48501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3600" b="1" dirty="0">
                <a:latin typeface="Avenir Next LT Pro (Headings)"/>
              </a:rPr>
              <a:t>View and View Group</a:t>
            </a:r>
          </a:p>
        </p:txBody>
      </p:sp>
      <p:sp>
        <p:nvSpPr>
          <p:cNvPr id="6" name="Content Placeholder 5"/>
          <p:cNvSpPr>
            <a:spLocks noGrp="1"/>
          </p:cNvSpPr>
          <p:nvPr>
            <p:ph sz="quarter" idx="13"/>
          </p:nvPr>
        </p:nvSpPr>
        <p:spPr>
          <a:xfrm>
            <a:off x="456608" y="1552575"/>
            <a:ext cx="3991970" cy="4438650"/>
          </a:xfrm>
        </p:spPr>
        <p:txBody>
          <a:bodyPr>
            <a:noAutofit/>
          </a:bodyPr>
          <a:lstStyle/>
          <a:p>
            <a:pPr>
              <a:buFont typeface="Wingdings" panose="05000000000000000000" pitchFamily="2" charset="2"/>
              <a:buChar char="Ø"/>
            </a:pPr>
            <a:r>
              <a:rPr lang="en-US" sz="2500" dirty="0">
                <a:latin typeface="Calibri" panose="020F0502020204030204" pitchFamily="34" charset="0"/>
                <a:cs typeface="Calibri" panose="020F0502020204030204" pitchFamily="34" charset="0"/>
              </a:rPr>
              <a:t>A </a:t>
            </a:r>
            <a:r>
              <a:rPr lang="en-US" sz="2500" dirty="0" err="1">
                <a:latin typeface="Calibri" panose="020F0502020204030204" pitchFamily="34" charset="0"/>
                <a:cs typeface="Calibri" panose="020F0502020204030204" pitchFamily="34" charset="0"/>
              </a:rPr>
              <a:t>ViewGroup</a:t>
            </a:r>
            <a:r>
              <a:rPr lang="en-US" sz="2500" dirty="0">
                <a:latin typeface="Calibri" panose="020F0502020204030204" pitchFamily="34" charset="0"/>
                <a:cs typeface="Calibri" panose="020F0502020204030204" pitchFamily="34" charset="0"/>
              </a:rPr>
              <a:t> however is a subclass of View, functions as an invisible container holding other Views or </a:t>
            </a:r>
            <a:r>
              <a:rPr lang="en-US" sz="2500" dirty="0" err="1">
                <a:latin typeface="Calibri" panose="020F0502020204030204" pitchFamily="34" charset="0"/>
                <a:cs typeface="Calibri" panose="020F0502020204030204" pitchFamily="34" charset="0"/>
              </a:rPr>
              <a:t>ViewGroups</a:t>
            </a:r>
            <a:r>
              <a:rPr lang="en-US" sz="2500" dirty="0">
                <a:latin typeface="Calibri" panose="020F0502020204030204" pitchFamily="34" charset="0"/>
                <a:cs typeface="Calibri" panose="020F0502020204030204" pitchFamily="34" charset="0"/>
              </a:rPr>
              <a:t> while defining their layout properties.</a:t>
            </a:r>
          </a:p>
          <a:p>
            <a:pPr>
              <a:buFont typeface="Wingdings" panose="05000000000000000000" pitchFamily="2" charset="2"/>
              <a:buChar char="Ø"/>
            </a:pPr>
            <a:r>
              <a:rPr lang="en-US" sz="2500" dirty="0">
                <a:latin typeface="Calibri" panose="020F0502020204030204" pitchFamily="34" charset="0"/>
                <a:cs typeface="Calibri" panose="020F0502020204030204" pitchFamily="34" charset="0"/>
              </a:rPr>
              <a:t>The elements in a layout are constructed using a hierarchy of View and </a:t>
            </a:r>
            <a:r>
              <a:rPr lang="en-US" sz="2500" dirty="0" err="1">
                <a:latin typeface="Calibri" panose="020F0502020204030204" pitchFamily="34" charset="0"/>
                <a:cs typeface="Calibri" panose="020F0502020204030204" pitchFamily="34" charset="0"/>
              </a:rPr>
              <a:t>ViewGroup</a:t>
            </a:r>
            <a:r>
              <a:rPr lang="en-US" sz="2500" dirty="0">
                <a:latin typeface="Calibri" panose="020F0502020204030204" pitchFamily="34" charset="0"/>
                <a:cs typeface="Calibri" panose="020F0502020204030204" pitchFamily="34" charset="0"/>
              </a:rPr>
              <a:t> objects.</a:t>
            </a:r>
          </a:p>
        </p:txBody>
      </p:sp>
      <p:pic>
        <p:nvPicPr>
          <p:cNvPr id="2051" name="Picture 3"/>
          <p:cNvPicPr>
            <a:picLocks noGrp="1" noChangeAspect="1" noChangeArrowheads="1"/>
          </p:cNvPicPr>
          <p:nvPr>
            <p:ph sz="quarter" idx="14"/>
          </p:nvPr>
        </p:nvPicPr>
        <p:blipFill>
          <a:blip r:embed="rId2"/>
          <a:stretch>
            <a:fillRect/>
          </a:stretch>
        </p:blipFill>
        <p:spPr bwMode="auto">
          <a:xfrm>
            <a:off x="4694238" y="1552575"/>
            <a:ext cx="3992562" cy="44386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venir Next LT Pro (Headings)"/>
              </a:rPr>
              <a:t>Contd.</a:t>
            </a:r>
          </a:p>
        </p:txBody>
      </p:sp>
      <p:pic>
        <p:nvPicPr>
          <p:cNvPr id="4" name="Content Placeholder 3" descr="different-views-in-one-image.png"/>
          <p:cNvPicPr>
            <a:picLocks noGrp="1" noChangeAspect="1"/>
          </p:cNvPicPr>
          <p:nvPr>
            <p:ph sz="quarter" idx="13"/>
          </p:nvPr>
        </p:nvPicPr>
        <p:blipFill>
          <a:blip r:embed="rId2"/>
          <a:stretch>
            <a:fillRect/>
          </a:stretch>
        </p:blipFill>
        <p:spPr>
          <a:xfrm>
            <a:off x="918308" y="1143000"/>
            <a:ext cx="7235092" cy="477311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Next LT Pro (Headings)"/>
              </a:rPr>
              <a:t>XML Layouts</a:t>
            </a:r>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XML stands for </a:t>
            </a:r>
            <a:r>
              <a:rPr lang="en-US" sz="3000" dirty="0" err="1">
                <a:latin typeface="Calibri" panose="020F0502020204030204" pitchFamily="34" charset="0"/>
                <a:cs typeface="Calibri" panose="020F0502020204030204" pitchFamily="34" charset="0"/>
              </a:rPr>
              <a:t>eXtensible</a:t>
            </a:r>
            <a:r>
              <a:rPr lang="en-US" sz="3000" dirty="0">
                <a:latin typeface="Calibri" panose="020F0502020204030204" pitchFamily="34" charset="0"/>
                <a:cs typeface="Calibri" panose="020F0502020204030204" pitchFamily="34" charset="0"/>
              </a:rPr>
              <a:t> Markup Language, and it is a markup language that defines hierarchical data structures</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In Android, XML layouts are used to define the structure and appearance of UI elements.</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XML provides a clear separation between the UI and the app’s logic, making it easier to maintain and modify the UI independently.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Next LT Pro (Headings)"/>
              </a:rPr>
              <a:t>Types of Layouts</a:t>
            </a:r>
          </a:p>
        </p:txBody>
      </p:sp>
      <p:sp>
        <p:nvSpPr>
          <p:cNvPr id="3" name="Content Placeholder 2"/>
          <p:cNvSpPr>
            <a:spLocks noGrp="1"/>
          </p:cNvSpPr>
          <p:nvPr>
            <p:ph sz="quarter" idx="13"/>
          </p:nvPr>
        </p:nvSpPr>
        <p:spPr/>
        <p:txBody>
          <a:bodyPr>
            <a:normAutofit/>
          </a:bodyPr>
          <a:lstStyle/>
          <a:p>
            <a:pPr marL="101600" indent="0">
              <a:buNone/>
            </a:pPr>
            <a:endParaRPr lang="en-US" sz="3200" dirty="0">
              <a:latin typeface="Calibri" panose="020F0502020204030204" pitchFamily="34" charset="0"/>
              <a:cs typeface="Calibri" panose="020F0502020204030204" pitchFamily="34" charset="0"/>
            </a:endParaRPr>
          </a:p>
          <a:p>
            <a:pPr>
              <a:buFont typeface="Wingdings" pitchFamily="2" charset="2"/>
              <a:buChar char="Ø"/>
            </a:pPr>
            <a:r>
              <a:rPr lang="en-US" sz="3200" dirty="0">
                <a:latin typeface="Calibri" panose="020F0502020204030204" pitchFamily="34" charset="0"/>
                <a:cs typeface="Calibri" panose="020F0502020204030204" pitchFamily="34" charset="0"/>
              </a:rPr>
              <a:t>Linear Layout</a:t>
            </a:r>
          </a:p>
          <a:p>
            <a:pPr>
              <a:buFont typeface="Wingdings" pitchFamily="2" charset="2"/>
              <a:buChar char="Ø"/>
            </a:pPr>
            <a:r>
              <a:rPr lang="en-US" sz="3200" dirty="0">
                <a:latin typeface="Calibri" panose="020F0502020204030204" pitchFamily="34" charset="0"/>
                <a:cs typeface="Calibri" panose="020F0502020204030204" pitchFamily="34" charset="0"/>
              </a:rPr>
              <a:t>Relative Layout</a:t>
            </a:r>
          </a:p>
          <a:p>
            <a:pPr>
              <a:buFont typeface="Wingdings" pitchFamily="2" charset="2"/>
              <a:buChar char="Ø"/>
            </a:pPr>
            <a:r>
              <a:rPr lang="en-US" sz="3200" dirty="0">
                <a:latin typeface="Calibri" panose="020F0502020204030204" pitchFamily="34" charset="0"/>
                <a:cs typeface="Calibri" panose="020F0502020204030204" pitchFamily="34" charset="0"/>
              </a:rPr>
              <a:t>Constraint Layout</a:t>
            </a:r>
          </a:p>
          <a:p>
            <a:pPr>
              <a:buFont typeface="Wingdings" pitchFamily="2" charset="2"/>
              <a:buChar char="Ø"/>
            </a:pPr>
            <a:r>
              <a:rPr lang="en-US" sz="3200" dirty="0">
                <a:latin typeface="Calibri" panose="020F0502020204030204" pitchFamily="34" charset="0"/>
                <a:cs typeface="Calibri" panose="020F0502020204030204" pitchFamily="34" charset="0"/>
              </a:rPr>
              <a:t>Frame Layout</a:t>
            </a:r>
          </a:p>
          <a:p>
            <a:pPr>
              <a:buFont typeface="Wingdings" pitchFamily="2" charset="2"/>
              <a:buChar char="Ø"/>
            </a:pPr>
            <a:r>
              <a:rPr lang="en-US" sz="3200" dirty="0">
                <a:latin typeface="Calibri" panose="020F0502020204030204" pitchFamily="34" charset="0"/>
                <a:cs typeface="Calibri" panose="020F0502020204030204" pitchFamily="34" charset="0"/>
              </a:rPr>
              <a:t>Table Layout</a:t>
            </a:r>
          </a:p>
          <a:p>
            <a:pPr>
              <a:buFont typeface="Wingdings" pitchFamily="2" charset="2"/>
              <a:buChar char="Ø"/>
            </a:pPr>
            <a:endParaRPr lang="en-US" sz="32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Avenir Next LT Pro (Headings)"/>
              </a:rPr>
              <a:t>Linear Layout</a:t>
            </a:r>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Is a View Group subclass, used to provide child View elements one by one either in a particular direction either horizontally or  vertically based on the orientation property.</a:t>
            </a:r>
          </a:p>
        </p:txBody>
      </p:sp>
      <p:pic>
        <p:nvPicPr>
          <p:cNvPr id="5" name="Content Placeholder 4" descr="Capture.PNG"/>
          <p:cNvPicPr>
            <a:picLocks noGrp="1" noChangeAspect="1"/>
          </p:cNvPicPr>
          <p:nvPr>
            <p:ph sz="quarter" idx="14"/>
          </p:nvPr>
        </p:nvPicPr>
        <p:blipFill>
          <a:blip r:embed="rId2"/>
          <a:stretch>
            <a:fillRect/>
          </a:stretch>
        </p:blipFill>
        <p:spPr>
          <a:xfrm>
            <a:off x="4449170" y="1312650"/>
            <a:ext cx="4237630" cy="467857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Linear Layout - attributes</a:t>
            </a:r>
          </a:p>
        </p:txBody>
      </p:sp>
      <p:sp>
        <p:nvSpPr>
          <p:cNvPr id="5" name="Content Placeholder 4"/>
          <p:cNvSpPr>
            <a:spLocks noGrp="1"/>
          </p:cNvSpPr>
          <p:nvPr>
            <p:ph sz="quarter" idx="13"/>
          </p:nvPr>
        </p:nvSpPr>
        <p:spPr/>
        <p:txBody>
          <a:bodyPr>
            <a:normAutofit fontScale="92500" lnSpcReduction="10000"/>
          </a:bodyPr>
          <a:lstStyle/>
          <a:p>
            <a:pPr>
              <a:buFont typeface="Wingdings" panose="05000000000000000000" pitchFamily="2" charset="2"/>
              <a:buChar char="Ø"/>
            </a:pPr>
            <a:r>
              <a:rPr lang="en-US" sz="3000" dirty="0" err="1">
                <a:latin typeface="Calibri" panose="020F0502020204030204" pitchFamily="34" charset="0"/>
                <a:cs typeface="Calibri" panose="020F0502020204030204" pitchFamily="34" charset="0"/>
              </a:rPr>
              <a:t>layout_weight</a:t>
            </a:r>
            <a:r>
              <a:rPr lang="en-US" sz="3000" dirty="0">
                <a:latin typeface="Calibri" panose="020F0502020204030204" pitchFamily="34" charset="0"/>
                <a:cs typeface="Calibri" panose="020F0502020204030204" pitchFamily="34" charset="0"/>
              </a:rPr>
              <a:t>  - </a:t>
            </a:r>
            <a:r>
              <a:rPr lang="en-US" sz="2400" dirty="0">
                <a:latin typeface="Calibri" panose="020F0502020204030204" pitchFamily="34" charset="0"/>
                <a:cs typeface="Calibri" panose="020F0502020204030204" pitchFamily="34" charset="0"/>
              </a:rPr>
              <a:t>divides the remaining space amongst the views </a:t>
            </a:r>
          </a:p>
          <a:p>
            <a:pPr>
              <a:buFont typeface="Wingdings" panose="05000000000000000000" pitchFamily="2" charset="2"/>
              <a:buChar char="Ø"/>
            </a:pPr>
            <a:r>
              <a:rPr lang="en-US" sz="3000" dirty="0" err="1">
                <a:latin typeface="Calibri" panose="020F0502020204030204" pitchFamily="34" charset="0"/>
                <a:cs typeface="Calibri" panose="020F0502020204030204" pitchFamily="34" charset="0"/>
              </a:rPr>
              <a:t>weightSum</a:t>
            </a:r>
            <a:r>
              <a:rPr lang="en-US" sz="3000" dirty="0">
                <a:latin typeface="Calibri" panose="020F0502020204030204" pitchFamily="34" charset="0"/>
                <a:cs typeface="Calibri" panose="020F0502020204030204" pitchFamily="34" charset="0"/>
              </a:rPr>
              <a:t> - </a:t>
            </a:r>
            <a:r>
              <a:rPr lang="en-US" sz="2400" dirty="0">
                <a:latin typeface="Calibri" panose="020F0502020204030204" pitchFamily="34" charset="0"/>
                <a:cs typeface="Calibri" panose="020F0502020204030204" pitchFamily="34" charset="0"/>
              </a:rPr>
              <a:t>total weight sum</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Orientation - </a:t>
            </a:r>
            <a:r>
              <a:rPr lang="en-US" sz="2400" dirty="0">
                <a:latin typeface="Calibri" panose="020F0502020204030204" pitchFamily="34" charset="0"/>
                <a:cs typeface="Calibri" panose="020F0502020204030204" pitchFamily="34" charset="0"/>
              </a:rPr>
              <a:t>horizontal or vertical.</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Gravity - </a:t>
            </a:r>
            <a:r>
              <a:rPr lang="en-US" sz="2400" dirty="0">
                <a:latin typeface="Calibri" panose="020F0502020204030204" pitchFamily="34" charset="0"/>
                <a:cs typeface="Calibri" panose="020F0502020204030204" pitchFamily="34" charset="0"/>
              </a:rPr>
              <a:t>position its content on its X and Y axes(</a:t>
            </a:r>
            <a:r>
              <a:rPr lang="en-US" sz="2400" dirty="0" err="1">
                <a:latin typeface="Calibri" panose="020F0502020204030204" pitchFamily="34" charset="0"/>
                <a:cs typeface="Calibri" panose="020F0502020204030204" pitchFamily="34" charset="0"/>
              </a:rPr>
              <a:t>center_vertical</a:t>
            </a:r>
            <a:r>
              <a:rPr lang="en-US" sz="2400" dirty="0">
                <a:latin typeface="Calibri" panose="020F0502020204030204" pitchFamily="34" charset="0"/>
                <a:cs typeface="Calibri" panose="020F0502020204030204" pitchFamily="34" charset="0"/>
              </a:rPr>
              <a:t>, fill, center, bottom, end)</a:t>
            </a:r>
          </a:p>
          <a:p>
            <a:pPr>
              <a:buFont typeface="Wingdings" panose="05000000000000000000" pitchFamily="2" charset="2"/>
              <a:buChar char="Ø"/>
            </a:pPr>
            <a:r>
              <a:rPr lang="en-US" sz="3000" dirty="0" err="1">
                <a:latin typeface="Calibri" panose="020F0502020204030204" pitchFamily="34" charset="0"/>
                <a:cs typeface="Calibri" panose="020F0502020204030204" pitchFamily="34" charset="0"/>
              </a:rPr>
              <a:t>layout_gravity</a:t>
            </a:r>
            <a:r>
              <a:rPr lang="en-US" sz="3000" dirty="0">
                <a:latin typeface="Calibri" panose="020F0502020204030204" pitchFamily="34" charset="0"/>
                <a:cs typeface="Calibri" panose="020F0502020204030204" pitchFamily="34" charset="0"/>
              </a:rPr>
              <a:t> - </a:t>
            </a:r>
            <a:r>
              <a:rPr lang="en-US" sz="2600" dirty="0">
                <a:latin typeface="Calibri" panose="020F0502020204030204" pitchFamily="34" charset="0"/>
                <a:cs typeface="Calibri" panose="020F0502020204030204" pitchFamily="34" charset="0"/>
              </a:rPr>
              <a:t>gravity of the View or Layout relative to its parent(</a:t>
            </a:r>
            <a:r>
              <a:rPr lang="en-US" sz="2600" dirty="0" err="1">
                <a:latin typeface="Calibri" panose="020F0502020204030204" pitchFamily="34" charset="0"/>
                <a:cs typeface="Calibri" panose="020F0502020204030204" pitchFamily="34" charset="0"/>
              </a:rPr>
              <a:t>center_vertical</a:t>
            </a:r>
            <a:r>
              <a:rPr lang="en-US" sz="2600" dirty="0">
                <a:latin typeface="Calibri" panose="020F0502020204030204" pitchFamily="34" charset="0"/>
                <a:cs typeface="Calibri" panose="020F0502020204030204" pitchFamily="34" charset="0"/>
              </a:rPr>
              <a:t>, fill, center, bottom, end)</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Id - </a:t>
            </a:r>
            <a:r>
              <a:rPr lang="en-US" sz="2600" dirty="0">
                <a:latin typeface="Calibri" panose="020F0502020204030204" pitchFamily="34" charset="0"/>
                <a:cs typeface="Calibri" panose="020F0502020204030204" pitchFamily="34" charset="0"/>
              </a:rPr>
              <a:t>This gives a unique id to the layout.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Aceec Them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ceec Theme" id="{1CE0C9B0-A89C-4E41-9BC2-94F63DB46D0C}" vid="{62328A61-FC38-450D-A798-2C616746EAE0}"/>
    </a:ext>
  </a:ext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TEMPLATE" id="{14EF7997-6CC2-4953-810E-EA09F57FE9B6}" vid="{7D225789-02F4-4A01-85F7-4EB798956349}"/>
    </a:ext>
  </a:extLst>
</a:theme>
</file>

<file path=docProps/app.xml><?xml version="1.0" encoding="utf-8"?>
<Properties xmlns="http://schemas.openxmlformats.org/officeDocument/2006/extended-properties" xmlns:vt="http://schemas.openxmlformats.org/officeDocument/2006/docPropsVTypes">
  <Template>Aceec Theme</Template>
  <TotalTime>1071</TotalTime>
  <Words>732</Words>
  <Application>Microsoft Office PowerPoint</Application>
  <PresentationFormat>On-screen Show (4:3)</PresentationFormat>
  <Paragraphs>82</Paragraphs>
  <Slides>23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Avenir Next LT Pro (Headings)</vt:lpstr>
      <vt:lpstr>Book Antiqua</vt:lpstr>
      <vt:lpstr>Calibri</vt:lpstr>
      <vt:lpstr>Times New Roman</vt:lpstr>
      <vt:lpstr>Wingdings</vt:lpstr>
      <vt:lpstr>Aceec Theme</vt:lpstr>
      <vt:lpstr>USHE_slide options</vt:lpstr>
      <vt:lpstr>Android layouts and Views</vt:lpstr>
      <vt:lpstr>What is Layout ?</vt:lpstr>
      <vt:lpstr>What is a View ?</vt:lpstr>
      <vt:lpstr>View and View Group</vt:lpstr>
      <vt:lpstr>Contd.</vt:lpstr>
      <vt:lpstr>XML Layouts</vt:lpstr>
      <vt:lpstr>Types of Layouts</vt:lpstr>
      <vt:lpstr>Linear Layout</vt:lpstr>
      <vt:lpstr>Linear Layout - attributes</vt:lpstr>
      <vt:lpstr>Relative Layout</vt:lpstr>
      <vt:lpstr>Relative layout - attributes</vt:lpstr>
      <vt:lpstr>Constraint Layout</vt:lpstr>
      <vt:lpstr>Constraint vs Linear</vt:lpstr>
      <vt:lpstr>Constraint vs Relative</vt:lpstr>
      <vt:lpstr>Frame Layout</vt:lpstr>
      <vt:lpstr>Table Layout</vt:lpstr>
      <vt:lpstr>Types of Views</vt:lpstr>
      <vt:lpstr>List View</vt:lpstr>
      <vt:lpstr>Contd..</vt:lpstr>
      <vt:lpstr>Imports for list view</vt:lpstr>
      <vt:lpstr>Grid View</vt:lpstr>
      <vt:lpstr>Web View</vt:lpstr>
      <vt:lpstr>Scroll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views and layouts</dc:title>
  <dc:creator>ccs</dc:creator>
  <cp:lastModifiedBy>ccs</cp:lastModifiedBy>
  <cp:revision>220</cp:revision>
  <dcterms:created xsi:type="dcterms:W3CDTF">2024-09-12T04:57:01Z</dcterms:created>
  <dcterms:modified xsi:type="dcterms:W3CDTF">2024-11-03T15:31:53Z</dcterms:modified>
</cp:coreProperties>
</file>