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7" r:id="rId1"/>
    <p:sldMasterId id="2147483883" r:id="rId2"/>
  </p:sldMasterIdLst>
  <p:sldIdLst>
    <p:sldId id="256" r:id="rId3"/>
    <p:sldId id="295" r:id="rId4"/>
    <p:sldId id="296" r:id="rId5"/>
    <p:sldId id="257" r:id="rId6"/>
    <p:sldId id="259" r:id="rId7"/>
    <p:sldId id="277" r:id="rId8"/>
    <p:sldId id="287" r:id="rId9"/>
    <p:sldId id="288" r:id="rId10"/>
    <p:sldId id="272" r:id="rId11"/>
    <p:sldId id="290" r:id="rId12"/>
    <p:sldId id="293" r:id="rId13"/>
    <p:sldId id="294" r:id="rId14"/>
    <p:sldId id="260" r:id="rId15"/>
    <p:sldId id="286" r:id="rId16"/>
    <p:sldId id="273" r:id="rId17"/>
    <p:sldId id="285" r:id="rId18"/>
    <p:sldId id="261" r:id="rId19"/>
    <p:sldId id="284" r:id="rId20"/>
    <p:sldId id="274" r:id="rId21"/>
    <p:sldId id="275" r:id="rId22"/>
    <p:sldId id="264" r:id="rId23"/>
    <p:sldId id="265" r:id="rId24"/>
    <p:sldId id="266" r:id="rId25"/>
    <p:sldId id="267" r:id="rId26"/>
    <p:sldId id="258" r:id="rId27"/>
    <p:sldId id="268" r:id="rId28"/>
    <p:sldId id="269" r:id="rId29"/>
    <p:sldId id="263" r:id="rId30"/>
    <p:sldId id="289" r:id="rId31"/>
    <p:sldId id="291" r:id="rId32"/>
    <p:sldId id="292" r:id="rId3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2-23T12:30:46.2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pter Opener-add copyrigh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62282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9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816429"/>
            <a:ext cx="8229600" cy="47897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000" b="0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E677B9-EC76-47FA-B8D6-49D033518C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600200"/>
            <a:ext cx="4397375" cy="4525963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of front cover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ED3915-2147-4382-A599-2376CC8854D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29200" y="1600200"/>
            <a:ext cx="3657600" cy="1492250"/>
          </a:xfrm>
        </p:spPr>
        <p:txBody>
          <a:bodyPr anchor="b"/>
          <a:lstStyle>
            <a:lvl1pPr marL="101600" indent="0">
              <a:buNone/>
              <a:defRPr sz="300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558800" indent="0">
              <a:buNone/>
              <a:defRPr/>
            </a:lvl2pPr>
          </a:lstStyle>
          <a:p>
            <a:pPr lvl="0"/>
            <a:r>
              <a:rPr lang="en-US" dirty="0"/>
              <a:t>Chapter #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B38FD8D-0DB0-4A1A-A3F1-E26B606AC83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29200" y="3252788"/>
            <a:ext cx="3657600" cy="2873375"/>
          </a:xfrm>
        </p:spPr>
        <p:txBody>
          <a:bodyPr/>
          <a:lstStyle>
            <a:lvl1pPr marL="101600" indent="0">
              <a:buNone/>
              <a:defRPr sz="220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Chapter name</a:t>
            </a:r>
          </a:p>
        </p:txBody>
      </p:sp>
      <p:sp>
        <p:nvSpPr>
          <p:cNvPr id="13" name="Shape 14">
            <a:extLst>
              <a:ext uri="{FF2B5EF4-FFF2-40B4-BE49-F238E27FC236}">
                <a16:creationId xmlns:a16="http://schemas.microsoft.com/office/drawing/2014/main" id="{CE0B5B1C-8858-43DC-BD75-C546F47387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7082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76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1" y="1552575"/>
            <a:ext cx="2595603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274199" y="1552575"/>
            <a:ext cx="2595602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091197" y="1552575"/>
            <a:ext cx="2595603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407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Four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2572593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7" name="Content Placeholder 7">
            <a:extLst>
              <a:ext uri="{FF2B5EF4-FFF2-40B4-BE49-F238E27FC236}">
                <a16:creationId xmlns:a16="http://schemas.microsoft.com/office/drawing/2014/main" id="{5D721EFE-2C28-4C54-8BB9-3FCF3DECD16D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687986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99D20A0E-9225-48FB-91AF-C7D8DE4D66F4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803378" y="1552575"/>
            <a:ext cx="188595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256032" marR="0" lvl="0" indent="-154432" algn="l" defTabSz="914400" rtl="0" eaLnBrk="1" fontAlgn="auto" latinLnBrk="0" hangingPunct="1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7FA3"/>
              </a:buClr>
              <a:buSzPct val="100000"/>
              <a:buFont typeface="Arial"/>
              <a:buChar char="•"/>
              <a:tabLst/>
              <a:defRPr/>
            </a:pPr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645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Figure +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le Placeholder"/>
          <p:cNvSpPr txBox="1">
            <a:spLocks noGrp="1"/>
          </p:cNvSpPr>
          <p:nvPr>
            <p:ph type="title" hasCustomPrompt="1"/>
          </p:nvPr>
        </p:nvSpPr>
        <p:spPr>
          <a:xfrm>
            <a:off x="457200" y="228600"/>
            <a:ext cx="8229600" cy="1066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add figure number and title</a:t>
            </a:r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CB993-AC2C-41C5-BFB7-F2499EC1A14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200" y="1512888"/>
            <a:ext cx="8232775" cy="341788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5" name="Content Placeholder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5050971"/>
            <a:ext cx="8229600" cy="101836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add caption</a:t>
            </a:r>
            <a:endParaRPr dirty="0"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58" name="Shape 58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dk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4728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Figure +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14F033AD-BE5C-406D-991C-6AC56003E7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figure number and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E6B7D3D-89C9-4133-8D8A-D779EB3D31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481138"/>
            <a:ext cx="4484688" cy="375443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Figure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CAF3FDC-1BE7-4A19-A3D7-02B55407B9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048250" y="1481138"/>
            <a:ext cx="3638550" cy="375443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F40E849-7663-4A75-9BC8-012C23AC44D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" y="5343525"/>
            <a:ext cx="8229600" cy="53340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0D4E5D-00F7-4DC6-9BB0-713B8A0DA354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F4094-2296-458C-908A-D778D0DF5AFA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23599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065091D3-E16C-46AB-9A90-0F52CA8125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Image title">
            <a:extLst>
              <a:ext uri="{FF2B5EF4-FFF2-40B4-BE49-F238E27FC236}">
                <a16:creationId xmlns:a16="http://schemas.microsoft.com/office/drawing/2014/main" id="{CB345607-C53C-44AF-8929-3BDC4C617AB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982913" y="4359275"/>
            <a:ext cx="3482975" cy="60007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title</a:t>
            </a:r>
          </a:p>
        </p:txBody>
      </p:sp>
      <p:sp>
        <p:nvSpPr>
          <p:cNvPr id="9" name="Image">
            <a:extLst>
              <a:ext uri="{FF2B5EF4-FFF2-40B4-BE49-F238E27FC236}">
                <a16:creationId xmlns:a16="http://schemas.microsoft.com/office/drawing/2014/main" id="{C2661E64-2E71-47E6-A5A0-AC5348C08F5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2982912" y="1681163"/>
            <a:ext cx="3482975" cy="2559050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</a:t>
            </a:r>
          </a:p>
        </p:txBody>
      </p:sp>
      <p:sp>
        <p:nvSpPr>
          <p:cNvPr id="11" name="Label 1">
            <a:extLst>
              <a:ext uri="{FF2B5EF4-FFF2-40B4-BE49-F238E27FC236}">
                <a16:creationId xmlns:a16="http://schemas.microsoft.com/office/drawing/2014/main" id="{3D0F2ED9-E212-40DC-A528-BE4A28DE88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08109" y="1681163"/>
            <a:ext cx="1220716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</a:t>
            </a:r>
          </a:p>
        </p:txBody>
      </p:sp>
      <p:sp>
        <p:nvSpPr>
          <p:cNvPr id="13" name="Label 2">
            <a:extLst>
              <a:ext uri="{FF2B5EF4-FFF2-40B4-BE49-F238E27FC236}">
                <a16:creationId xmlns:a16="http://schemas.microsoft.com/office/drawing/2014/main" id="{E8D9AEEF-5E99-48D4-B8C3-C5A995764D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8109" y="2647157"/>
            <a:ext cx="1206500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</a:t>
            </a:r>
          </a:p>
        </p:txBody>
      </p:sp>
      <p:sp>
        <p:nvSpPr>
          <p:cNvPr id="15" name="Label 3">
            <a:extLst>
              <a:ext uri="{FF2B5EF4-FFF2-40B4-BE49-F238E27FC236}">
                <a16:creationId xmlns:a16="http://schemas.microsoft.com/office/drawing/2014/main" id="{99D329CE-18C4-40A9-A508-1684979AC20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08109" y="3613151"/>
            <a:ext cx="1206500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3</a:t>
            </a:r>
          </a:p>
        </p:txBody>
      </p:sp>
      <p:sp>
        <p:nvSpPr>
          <p:cNvPr id="17" name="Label 4">
            <a:extLst>
              <a:ext uri="{FF2B5EF4-FFF2-40B4-BE49-F238E27FC236}">
                <a16:creationId xmlns:a16="http://schemas.microsoft.com/office/drawing/2014/main" id="{AAE735D1-F9F4-4525-9ED5-F10A99DECCB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381874" y="1681163"/>
            <a:ext cx="1304925" cy="62706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4</a:t>
            </a:r>
          </a:p>
        </p:txBody>
      </p:sp>
      <p:sp>
        <p:nvSpPr>
          <p:cNvPr id="19" name="Label 5">
            <a:extLst>
              <a:ext uri="{FF2B5EF4-FFF2-40B4-BE49-F238E27FC236}">
                <a16:creationId xmlns:a16="http://schemas.microsoft.com/office/drawing/2014/main" id="{43259E0C-9247-446E-9183-FBF70F8FD41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81874" y="2651590"/>
            <a:ext cx="1304925" cy="618196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5</a:t>
            </a:r>
          </a:p>
        </p:txBody>
      </p:sp>
      <p:sp>
        <p:nvSpPr>
          <p:cNvPr id="21" name="Label 6">
            <a:extLst>
              <a:ext uri="{FF2B5EF4-FFF2-40B4-BE49-F238E27FC236}">
                <a16:creationId xmlns:a16="http://schemas.microsoft.com/office/drawing/2014/main" id="{111F58DF-A1C1-4DD6-ADE5-FC54A39F675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81874" y="3613151"/>
            <a:ext cx="1304925" cy="627063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6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CEC9E9-2CDA-42DF-A6E1-55B455A7E67B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9F10E-ACBA-4EA4-B23A-AC32FC5A681B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2149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bel Layou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>
            <a:extLst>
              <a:ext uri="{FF2B5EF4-FFF2-40B4-BE49-F238E27FC236}">
                <a16:creationId xmlns:a16="http://schemas.microsoft.com/office/drawing/2014/main" id="{5AF36A59-5DE4-46F3-8035-460E546D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latin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Image 1 title">
            <a:extLst>
              <a:ext uri="{FF2B5EF4-FFF2-40B4-BE49-F238E27FC236}">
                <a16:creationId xmlns:a16="http://schemas.microsoft.com/office/drawing/2014/main" id="{2BEC12FB-EC67-436F-875F-0A306862EF7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7201" y="4392613"/>
            <a:ext cx="2107323" cy="5048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1 title</a:t>
            </a:r>
          </a:p>
        </p:txBody>
      </p:sp>
      <p:sp>
        <p:nvSpPr>
          <p:cNvPr id="9" name="Image 1">
            <a:extLst>
              <a:ext uri="{FF2B5EF4-FFF2-40B4-BE49-F238E27FC236}">
                <a16:creationId xmlns:a16="http://schemas.microsoft.com/office/drawing/2014/main" id="{1E9C9C32-F8ED-4AA8-AA00-26A2357E73E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57200" y="1817688"/>
            <a:ext cx="2107324" cy="2386012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 1</a:t>
            </a:r>
          </a:p>
        </p:txBody>
      </p:sp>
      <p:sp>
        <p:nvSpPr>
          <p:cNvPr id="11" name="Label 1.1">
            <a:extLst>
              <a:ext uri="{FF2B5EF4-FFF2-40B4-BE49-F238E27FC236}">
                <a16:creationId xmlns:a16="http://schemas.microsoft.com/office/drawing/2014/main" id="{BD50A136-2F5A-4764-ADDC-D48D703981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774622" y="1794947"/>
            <a:ext cx="1534619" cy="59185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1.1</a:t>
            </a:r>
          </a:p>
        </p:txBody>
      </p:sp>
      <p:sp>
        <p:nvSpPr>
          <p:cNvPr id="13" name="Label 1.2">
            <a:extLst>
              <a:ext uri="{FF2B5EF4-FFF2-40B4-BE49-F238E27FC236}">
                <a16:creationId xmlns:a16="http://schemas.microsoft.com/office/drawing/2014/main" id="{16926224-3F90-4884-9AC1-A5381D78801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774622" y="2707481"/>
            <a:ext cx="1534619" cy="6064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1.2</a:t>
            </a:r>
          </a:p>
        </p:txBody>
      </p:sp>
      <p:sp>
        <p:nvSpPr>
          <p:cNvPr id="15" name="Label 1.3">
            <a:extLst>
              <a:ext uri="{FF2B5EF4-FFF2-40B4-BE49-F238E27FC236}">
                <a16:creationId xmlns:a16="http://schemas.microsoft.com/office/drawing/2014/main" id="{D4719473-9C3F-493C-B20E-27CDBBA38B6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74622" y="3597275"/>
            <a:ext cx="1534619" cy="6064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1.3</a:t>
            </a:r>
          </a:p>
        </p:txBody>
      </p:sp>
      <p:sp>
        <p:nvSpPr>
          <p:cNvPr id="17" name="Image 2 title">
            <a:extLst>
              <a:ext uri="{FF2B5EF4-FFF2-40B4-BE49-F238E27FC236}">
                <a16:creationId xmlns:a16="http://schemas.microsoft.com/office/drawing/2014/main" id="{DC526974-AF8C-4228-AAAA-33D0B8AB71C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31596" y="4347439"/>
            <a:ext cx="2107323" cy="504825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Image 2 title</a:t>
            </a:r>
          </a:p>
        </p:txBody>
      </p:sp>
      <p:sp>
        <p:nvSpPr>
          <p:cNvPr id="19" name="Image 2">
            <a:extLst>
              <a:ext uri="{FF2B5EF4-FFF2-40B4-BE49-F238E27FC236}">
                <a16:creationId xmlns:a16="http://schemas.microsoft.com/office/drawing/2014/main" id="{812D2BB4-4991-47F8-9E82-9C9B41B052FB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931596" y="1806537"/>
            <a:ext cx="2107323" cy="239716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Image 2</a:t>
            </a:r>
          </a:p>
        </p:txBody>
      </p:sp>
      <p:sp>
        <p:nvSpPr>
          <p:cNvPr id="21" name="Label 2.1">
            <a:extLst>
              <a:ext uri="{FF2B5EF4-FFF2-40B4-BE49-F238E27FC236}">
                <a16:creationId xmlns:a16="http://schemas.microsoft.com/office/drawing/2014/main" id="{15D9E78D-62D4-4D7C-8E37-E1A000DA23A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304580" y="1794947"/>
            <a:ext cx="1534619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2.1</a:t>
            </a:r>
          </a:p>
        </p:txBody>
      </p:sp>
      <p:sp>
        <p:nvSpPr>
          <p:cNvPr id="23" name="Label 2.2">
            <a:extLst>
              <a:ext uri="{FF2B5EF4-FFF2-40B4-BE49-F238E27FC236}">
                <a16:creationId xmlns:a16="http://schemas.microsoft.com/office/drawing/2014/main" id="{0ECEA5DA-0702-46DA-A4DD-66B7E7FF424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304579" y="2707481"/>
            <a:ext cx="1534619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2.2</a:t>
            </a:r>
          </a:p>
        </p:txBody>
      </p:sp>
      <p:sp>
        <p:nvSpPr>
          <p:cNvPr id="25" name="Label 2.3">
            <a:extLst>
              <a:ext uri="{FF2B5EF4-FFF2-40B4-BE49-F238E27FC236}">
                <a16:creationId xmlns:a16="http://schemas.microsoft.com/office/drawing/2014/main" id="{64C63D68-E200-46DF-8E34-92DC66FE879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304579" y="3579818"/>
            <a:ext cx="1534620" cy="608524"/>
          </a:xfrm>
        </p:spPr>
        <p:txBody>
          <a:bodyPr/>
          <a:lstStyle>
            <a:lvl1pPr marL="101600" indent="0">
              <a:buNone/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Label 2.3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4DA0A-BA94-4C4E-A521-FB23D113A856}"/>
              </a:ext>
            </a:extLst>
          </p:cNvPr>
          <p:cNvSpPr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69933-5FC5-4C73-96ED-E1AC0FC867FE}"/>
              </a:ext>
            </a:extLst>
          </p:cNvPr>
          <p:cNvSpPr>
            <a:spLocks noGrp="1"/>
          </p:cNvSpPr>
          <p:nvPr>
            <p:ph type="sldNum" idx="11"/>
          </p:nvPr>
        </p:nvSpPr>
        <p:spPr>
          <a:xfrm>
            <a:off x="8469311" y="113071"/>
            <a:ext cx="551783" cy="182879"/>
          </a:xfrm>
          <a:prstGeom prst="rect">
            <a:avLst/>
          </a:prstGeo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1004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itle Placeholder"/>
          <p:cNvSpPr txBox="1">
            <a:spLocks noGrp="1"/>
          </p:cNvSpPr>
          <p:nvPr>
            <p:ph type="title" hasCustomPrompt="1"/>
          </p:nvPr>
        </p:nvSpPr>
        <p:spPr>
          <a:xfrm>
            <a:off x="685800" y="1447800"/>
            <a:ext cx="7772400" cy="21526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	</a:t>
            </a:r>
            <a:endParaRPr dirty="0"/>
          </a:p>
        </p:txBody>
      </p:sp>
      <p:sp>
        <p:nvSpPr>
          <p:cNvPr id="70" name="Content Placeholder"/>
          <p:cNvSpPr txBox="1">
            <a:spLocks noGrp="1"/>
          </p:cNvSpPr>
          <p:nvPr>
            <p:ph type="body" idx="1"/>
          </p:nvPr>
        </p:nvSpPr>
        <p:spPr>
          <a:xfrm>
            <a:off x="674687" y="3962400"/>
            <a:ext cx="7794626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73" name="Shape 7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7128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-add copyrigh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3886200"/>
          </a:xfrm>
          <a:prstGeom prst="rect">
            <a:avLst/>
          </a:prstGeom>
          <a:solidFill>
            <a:srgbClr val="007FA3"/>
          </a:solidFill>
          <a:ln w="25400" cap="flat" cmpd="sng">
            <a:solidFill>
              <a:srgbClr val="007FA3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19" name="Title Placeholder"/>
          <p:cNvSpPr txBox="1">
            <a:spLocks noGrp="1"/>
          </p:cNvSpPr>
          <p:nvPr>
            <p:ph type="ctrTitle"/>
          </p:nvPr>
        </p:nvSpPr>
        <p:spPr>
          <a:xfrm>
            <a:off x="685800" y="762000"/>
            <a:ext cx="7772400" cy="283845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chemeClr val="lt1"/>
              </a:buClr>
              <a:buFont typeface="Times New Roman"/>
              <a:buNone/>
              <a:defRPr sz="3600" b="1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20" name="Content Placeholder"/>
          <p:cNvSpPr txBox="1">
            <a:spLocks noGrp="1"/>
          </p:cNvSpPr>
          <p:nvPr>
            <p:ph type="subTitle" idx="1"/>
          </p:nvPr>
        </p:nvSpPr>
        <p:spPr>
          <a:xfrm>
            <a:off x="674687" y="3962400"/>
            <a:ext cx="7794625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rgbClr val="007FA3"/>
              </a:buClr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spcBef>
                <a:spcPts val="6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ctr" rtl="0">
              <a:spcBef>
                <a:spcPts val="300"/>
              </a:spcBef>
              <a:buClr>
                <a:srgbClr val="007FA3"/>
              </a:buClr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Click to edit Master subtitle style</a:t>
            </a:r>
            <a:endParaRPr dirty="0"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/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6455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674CB-3709-4ACF-BB61-29ADEA3D4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033272"/>
            <a:ext cx="6858000" cy="2478024"/>
          </a:xfrm>
        </p:spPr>
        <p:txBody>
          <a:bodyPr lIns="0" tIns="0" rIns="0" bIns="0" anchor="b">
            <a:noAutofit/>
          </a:bodyPr>
          <a:lstStyle>
            <a:lvl1pPr algn="ctr">
              <a:defRPr sz="3000" spc="563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6DA6BE-9B64-48FC-92D1-EF0D426A39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822192"/>
            <a:ext cx="6858000" cy="143560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50000"/>
              </a:lnSpc>
              <a:buNone/>
              <a:defRPr sz="1200" cap="all" spc="45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83AE59-8E21-449F-86DA-5BE29701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418C10-0D33-4493-86D8-402B397329B9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8CCD60-9970-49FD-8254-21154BAA1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C0A488-07A7-42F9-B1DF-68545B754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72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E0F35-0AE7-48AB-9005-F1DB4BD0B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D4022-C31F-4C4C-B5BF-5F9730C08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45EE9-11D3-436C-9D73-1AA6CCDB1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418C10-0D33-4493-86D8-402B397329B9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17DCF-881F-4956-81AE-A6D27A88F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65F17-AD75-4B7E-970D-5D4DBD5D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604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036E0D-26A5-455A-A8BD-70DA8BC03E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12264"/>
            <a:ext cx="3630807" cy="823912"/>
          </a:xfrm>
        </p:spPr>
        <p:txBody>
          <a:bodyPr anchor="b"/>
          <a:lstStyle>
            <a:lvl1pPr marL="0" indent="0"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D4EA0-094D-4056-9032-BFB44B408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8700" y="3018472"/>
            <a:ext cx="3630807" cy="310485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C0CCE8-718F-4620-8B4A-C60EEA7B88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4920" y="2112264"/>
            <a:ext cx="3634740" cy="823912"/>
          </a:xfrm>
        </p:spPr>
        <p:txBody>
          <a:bodyPr anchor="b"/>
          <a:lstStyle>
            <a:lvl1pPr marL="0" indent="0">
              <a:buNone/>
              <a:defRPr sz="18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CE86DF-0069-4D31-BDD3-A9A2F9B7B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3018472"/>
            <a:ext cx="3630807" cy="3104857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5ED06-FE54-4B86-A8D4-07D0EB08C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2E418C10-0D33-4493-86D8-402B397329B9}" type="datetimeFigureOut">
              <a:rPr lang="en-US" smtClean="0"/>
              <a:pPr/>
              <a:t>2/23/2025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9EC6C3-0950-4AFE-936A-9AB5D2278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84B1D1-BE0C-48F4-BC74-90675A0F0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D453288-3D76-40C1-BE00-223AB28F1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429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F45AE3-EB76-41DE-97B2-CFE79B73D3C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441450"/>
            <a:ext cx="8232775" cy="470996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301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0" y="1556327"/>
            <a:ext cx="8229600" cy="226752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7200" y="3971925"/>
            <a:ext cx="8229600" cy="2105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588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hree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03D41-401A-43DB-9BC0-38F51965B89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57200" y="1556327"/>
            <a:ext cx="3635375" cy="452062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BB07C-705F-4113-A2C5-779D6EA64D9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34542" y="1556327"/>
            <a:ext cx="4452257" cy="2267528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D01C0-4FD2-4065-9EC3-96A30839828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4542" y="3971925"/>
            <a:ext cx="4452258" cy="210502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3992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600" b="1" i="0" u="none" strike="noStrike" cap="none">
                <a:solidFill>
                  <a:srgbClr val="007FA3"/>
                </a:solidFill>
                <a:latin typeface="Calibri" panose="020F0502020204030204" pitchFamily="34" charset="0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CB7AFE-9851-46A0-B2FB-0A5EE6AEFCA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552575"/>
            <a:ext cx="399197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6" name="Content Placeholder 7">
            <a:extLst>
              <a:ext uri="{FF2B5EF4-FFF2-40B4-BE49-F238E27FC236}">
                <a16:creationId xmlns:a16="http://schemas.microsoft.com/office/drawing/2014/main" id="{75D3A394-A5AF-478E-AC3D-2714CFF806D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694830" y="1552575"/>
            <a:ext cx="3991970" cy="443865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5" name="Shape 35"/>
          <p:cNvSpPr txBox="1">
            <a:spLocks noGrp="1"/>
          </p:cNvSpPr>
          <p:nvPr>
            <p:ph type="dt" idx="10"/>
          </p:nvPr>
        </p:nvSpPr>
        <p:spPr>
          <a:xfrm>
            <a:off x="6335712" y="113071"/>
            <a:ext cx="2133599" cy="1828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l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Arial"/>
              </a:defRPr>
            </a:lvl1pPr>
            <a:lvl2pPr marL="45720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74320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20040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65760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‹#›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0567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8469311" y="113071"/>
            <a:ext cx="551783" cy="18287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fld id="{0931169A-1C0E-4CB3-A502-8721C6A16E1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403F3-1A1C-4086-9B8B-3CC54035999C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CB7AEAF-F11F-442F-B3DB-0DC8E1DDF6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949580F-9F00-4F99-B6B1-26597E6562DF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 ENGINEERING COLLEGE</a:t>
            </a:r>
          </a:p>
        </p:txBody>
      </p:sp>
    </p:spTree>
    <p:extLst>
      <p:ext uri="{BB962C8B-B14F-4D97-AF65-F5344CB8AC3E}">
        <p14:creationId xmlns:p14="http://schemas.microsoft.com/office/powerpoint/2010/main" val="238462886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78" r:id="rId1"/>
    <p:sldLayoutId id="2147483879" r:id="rId2"/>
    <p:sldLayoutId id="2147483880" r:id="rId3"/>
    <p:sldLayoutId id="2147483881" r:id="rId4"/>
    <p:sldLayoutId id="2147483882" r:id="rId5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Calibri" panose="020F0502020204030204" pitchFamily="34" charset="0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6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"/>
          <p:cNvSpPr txBox="1">
            <a:spLocks noGrp="1"/>
          </p:cNvSpPr>
          <p:nvPr>
            <p:ph type="title"/>
          </p:nvPr>
        </p:nvSpPr>
        <p:spPr>
          <a:xfrm>
            <a:off x="457200" y="215371"/>
            <a:ext cx="8229600" cy="109727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buClr>
                <a:srgbClr val="007FA3"/>
              </a:buClr>
              <a:buFont typeface="Times New Roman"/>
              <a:buNone/>
              <a:defRPr sz="3400" b="1" i="0" u="none" strike="noStrike" cap="none">
                <a:solidFill>
                  <a:srgbClr val="007FA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indent="0">
              <a:spcBef>
                <a:spcPts val="0"/>
              </a:spcBef>
              <a:buNone/>
              <a:defRPr sz="1800"/>
            </a:lvl2pPr>
            <a:lvl3pPr lvl="2" indent="0">
              <a:spcBef>
                <a:spcPts val="0"/>
              </a:spcBef>
              <a:buNone/>
              <a:defRPr sz="1800"/>
            </a:lvl3pPr>
            <a:lvl4pPr lvl="3" indent="0">
              <a:spcBef>
                <a:spcPts val="0"/>
              </a:spcBef>
              <a:buNone/>
              <a:defRPr sz="1800"/>
            </a:lvl4pPr>
            <a:lvl5pPr lvl="4" indent="0">
              <a:spcBef>
                <a:spcPts val="0"/>
              </a:spcBef>
              <a:buNone/>
              <a:defRPr sz="1800"/>
            </a:lvl5pPr>
            <a:lvl6pPr lvl="5" indent="0">
              <a:spcBef>
                <a:spcPts val="0"/>
              </a:spcBef>
              <a:buNone/>
              <a:defRPr sz="1800"/>
            </a:lvl6pPr>
            <a:lvl7pPr lvl="6" indent="0">
              <a:spcBef>
                <a:spcPts val="0"/>
              </a:spcBef>
              <a:buNone/>
              <a:defRPr sz="1800"/>
            </a:lvl7pPr>
            <a:lvl8pPr lvl="7" indent="0">
              <a:spcBef>
                <a:spcPts val="0"/>
              </a:spcBef>
              <a:buNone/>
              <a:defRPr sz="1800"/>
            </a:lvl8pPr>
            <a:lvl9pPr lvl="8" indent="0">
              <a:spcBef>
                <a:spcPts val="0"/>
              </a:spcBef>
              <a:buNone/>
              <a:defRPr sz="1800"/>
            </a:lvl9pPr>
          </a:lstStyle>
          <a:p>
            <a:r>
              <a:rPr lang="en-US" sz="3600" dirty="0">
                <a:latin typeface="+mj-lt"/>
              </a:rPr>
              <a:t>Click to add title</a:t>
            </a:r>
            <a:endParaRPr dirty="0"/>
          </a:p>
        </p:txBody>
      </p:sp>
      <p:sp>
        <p:nvSpPr>
          <p:cNvPr id="11" name="Content Placeholder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4284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256032" marR="0" lvl="0" indent="-154432" algn="l" rtl="0">
              <a:spcBef>
                <a:spcPts val="15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742950" marR="0" lvl="1" indent="-18415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143000" marR="0" lvl="2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▪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600200" marR="0" lvl="3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057400" marR="0" lvl="4" indent="-127000" algn="l" rtl="0">
              <a:spcBef>
                <a:spcPts val="6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514600" marR="0" lvl="5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971800" marR="0" lvl="6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429000" marR="0" lvl="7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886200" marR="0" lvl="8" indent="-127000" algn="l" rtl="0">
              <a:spcBef>
                <a:spcPts val="300"/>
              </a:spcBef>
              <a:buClr>
                <a:srgbClr val="007FA3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CC3BB5-1D86-46D5-AE48-71ABDA16B66D}"/>
              </a:ext>
            </a:extLst>
          </p:cNvPr>
          <p:cNvSpPr txBox="1"/>
          <p:nvPr/>
        </p:nvSpPr>
        <p:spPr>
          <a:xfrm flipH="1">
            <a:off x="6204856" y="6313176"/>
            <a:ext cx="24819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Jayasri</a:t>
            </a: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56D831A-AB11-4A8B-AC7C-3135AE31E27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63733" y="5949723"/>
            <a:ext cx="921340" cy="9213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FC6E57E-D093-4D52-8424-9F52C27ED41D}"/>
              </a:ext>
            </a:extLst>
          </p:cNvPr>
          <p:cNvSpPr txBox="1"/>
          <p:nvPr/>
        </p:nvSpPr>
        <p:spPr>
          <a:xfrm flipH="1">
            <a:off x="1197415" y="6313176"/>
            <a:ext cx="3243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ACE ENGINEERING COLLEGE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5EFD184-3B21-4269-92E2-AA0C1D0CECA1}"/>
              </a:ext>
            </a:extLst>
          </p:cNvPr>
          <p:cNvSpPr txBox="1"/>
          <p:nvPr/>
        </p:nvSpPr>
        <p:spPr>
          <a:xfrm rot="5400000">
            <a:off x="6575649" y="3135086"/>
            <a:ext cx="47949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 PTP 5.203&amp;4 - Mobile Development (Android &amp; Hybrid)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1856B6-7AA4-4EE6-8533-B06E980F891C}"/>
              </a:ext>
            </a:extLst>
          </p:cNvPr>
          <p:cNvSpPr txBox="1"/>
          <p:nvPr/>
        </p:nvSpPr>
        <p:spPr>
          <a:xfrm>
            <a:off x="8569235" y="45552"/>
            <a:ext cx="5055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6C35DBDA-768B-41DA-92F1-86237CE345C5}" type="slidenum">
              <a:rPr lang="en-US" b="1" smtClean="0">
                <a:latin typeface="Book Antiqua" panose="02040602050305030304" pitchFamily="18" charset="0"/>
                <a:cs typeface="Calibri" panose="020F0502020204030204" pitchFamily="34" charset="0"/>
              </a:rPr>
              <a:pPr algn="r"/>
              <a:t>‹#›</a:t>
            </a:fld>
            <a:endParaRPr lang="en-US" b="1" dirty="0">
              <a:latin typeface="Book Antiqua" panose="02040602050305030304" pitchFamily="18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2971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3600" b="0" i="0" u="none" strike="noStrike" cap="none">
          <a:solidFill>
            <a:srgbClr val="000000"/>
          </a:solidFill>
          <a:latin typeface="Calibri" panose="020F0502020204030204" pitchFamily="34" charset="0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Calibri" panose="020F0502020204030204" pitchFamily="34" charset="0"/>
          <a:ea typeface="Calibri" panose="020F0502020204030204" pitchFamily="34" charset="0"/>
          <a:cs typeface="Calibri" panose="020F0502020204030204" pitchFamily="34" charset="0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4000" dirty="0"/>
              <a:t>Jetpack Compose</a:t>
            </a:r>
            <a:br>
              <a:rPr lang="en-US" sz="4000" dirty="0"/>
            </a:br>
            <a:endParaRPr lang="en-US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23A7F0F-A10C-493B-8F66-D7B839F38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Image 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2AEC5F2-2DC4-4141-A44C-3597A6BB93F5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360348" y="1905000"/>
            <a:ext cx="8229600" cy="38861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8529-DD67-47A3-8929-10EEFC5B989C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10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33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16756E1-B9C4-41A7-B1EC-26BC524EB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7942"/>
            <a:ext cx="8229600" cy="1097279"/>
          </a:xfrm>
        </p:spPr>
        <p:txBody>
          <a:bodyPr/>
          <a:lstStyle/>
          <a:p>
            <a:r>
              <a:rPr lang="en-US" dirty="0"/>
              <a:t>Button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C639284-FACB-47CC-AB61-AD34DD31A61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295400"/>
            <a:ext cx="7981950" cy="16770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7ADF0A-6351-4B6D-A122-37F82442A68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11</a:t>
            </a:fld>
            <a:endParaRPr lang="en-US" sz="900" dirty="0">
              <a:solidFill>
                <a:schemeClr val="l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661EB1E-BDB3-4E0C-AB74-D56E66BD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2971800"/>
            <a:ext cx="8213188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8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4F37E3B-B4DD-4F17-9BD1-C86ED49D5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 Groups in Jetpack Compose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4893722-DB90-41A2-A9FE-6B24E0EAD4E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Row </a:t>
            </a:r>
          </a:p>
          <a:p>
            <a:r>
              <a:rPr lang="en-US" sz="3000" dirty="0"/>
              <a:t>Column</a:t>
            </a:r>
          </a:p>
          <a:p>
            <a:r>
              <a:rPr lang="en-US" sz="3000" dirty="0"/>
              <a:t>Box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E15FD-87DE-4334-8791-57D4AB6824FA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12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01695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Column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b="1" dirty="0"/>
              <a:t>Column Function:</a:t>
            </a:r>
          </a:p>
          <a:p>
            <a:r>
              <a:rPr lang="en-US" sz="3000" dirty="0"/>
              <a:t>It is annotated with </a:t>
            </a:r>
            <a:r>
              <a:rPr lang="en-US" sz="3000" b="1" dirty="0"/>
              <a:t>Column()</a:t>
            </a:r>
            <a:r>
              <a:rPr lang="en-US" sz="3000" dirty="0"/>
              <a:t>.</a:t>
            </a:r>
          </a:p>
          <a:p>
            <a:r>
              <a:rPr lang="en-US" sz="3000" dirty="0"/>
              <a:t>This function will stack all the children directly one after another in a vertical manner with no spacing between them.</a:t>
            </a:r>
          </a:p>
          <a:p>
            <a:endParaRPr lang="en-US" sz="3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60AB25-C779-457A-8017-9AF980C92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Column Snippet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07FDA1F-583A-4CE8-8BB0-10FCDE1BBE9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533400" y="1828800"/>
            <a:ext cx="8134350" cy="3733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11E0FD-BB1F-42B9-AED2-E1EBEE3F5C47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14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053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72670F-0864-4AB5-A63B-B1CC3D632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Row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AF4509C-09E1-4410-B5BF-EA1FD7FCBB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None/>
            </a:pPr>
            <a:r>
              <a:rPr lang="en-US" sz="2800" b="1" dirty="0"/>
              <a:t>Row Function</a:t>
            </a:r>
          </a:p>
          <a:p>
            <a:r>
              <a:rPr lang="en-US" sz="2800" dirty="0"/>
              <a:t>It is annotated with </a:t>
            </a:r>
            <a:r>
              <a:rPr lang="en-US" sz="2800" b="1" dirty="0"/>
              <a:t>Row()</a:t>
            </a:r>
            <a:r>
              <a:rPr lang="en-US" sz="2800" dirty="0"/>
              <a:t>.</a:t>
            </a:r>
          </a:p>
          <a:p>
            <a:r>
              <a:rPr lang="en-US" sz="2800" dirty="0"/>
              <a:t>This function will stack all the children one after the other in a horizontal manner with no spacing between them.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873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FE49B52-13BB-40E9-901C-391ACD68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 Snippet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B3D6167-4B39-4910-AA82-5EFC4CB7703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C086A-110A-485A-BD52-3D5D348DBA64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16</a:t>
            </a:fld>
            <a:endParaRPr lang="en-US" sz="900" dirty="0">
              <a:solidFill>
                <a:schemeClr val="lt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6F7BB9-6E4A-4837-8FA0-B5B6116A4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509713"/>
            <a:ext cx="8325874" cy="2528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757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Box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b="1" dirty="0"/>
              <a:t>Box</a:t>
            </a:r>
          </a:p>
          <a:p>
            <a:r>
              <a:rPr lang="en-US" sz="3000" dirty="0"/>
              <a:t>It is annotated with </a:t>
            </a:r>
            <a:r>
              <a:rPr lang="en-US" sz="3000" b="1" dirty="0"/>
              <a:t>Box()</a:t>
            </a:r>
            <a:r>
              <a:rPr lang="en-US" sz="3000" dirty="0"/>
              <a:t>.</a:t>
            </a:r>
          </a:p>
          <a:p>
            <a:r>
              <a:rPr lang="en-US" sz="3000" dirty="0"/>
              <a:t>A Box is a layout composable that is used to place children relative to its edges.</a:t>
            </a:r>
          </a:p>
          <a:p>
            <a:r>
              <a:rPr lang="en-US" sz="3000" dirty="0"/>
              <a:t>Initially, Stack was used in place of Box. But now, Stack is deprecated and Box is introduced.</a:t>
            </a:r>
          </a:p>
          <a:p>
            <a:r>
              <a:rPr lang="en-US" sz="3000"/>
              <a:t>As </a:t>
            </a:r>
            <a:r>
              <a:rPr lang="en-US" sz="3000" dirty="0"/>
              <a:t>the name suggests, the children are placed inside parent.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463323D-91C1-4BE2-B0C6-2B51A821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Modifiers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B012D48-119A-470A-A6AB-3077C2F7DAF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To Modify, display, appearance and behavior of the composable</a:t>
            </a:r>
          </a:p>
          <a:p>
            <a:r>
              <a:rPr lang="en-US" sz="3000" dirty="0"/>
              <a:t>Size, Background Color, Paddings, Click Handlers</a:t>
            </a:r>
          </a:p>
          <a:p>
            <a:r>
              <a:rPr lang="en-US" sz="3000" dirty="0"/>
              <a:t>Can be changed and sequence matters</a:t>
            </a:r>
          </a:p>
          <a:p>
            <a:endParaRPr lang="en-US" sz="3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F8AD7A-D098-4DF9-A332-45D6958769B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18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7235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B55FE7-49AF-48FE-82FF-46763F36F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Life Cycle of </a:t>
            </a:r>
            <a:r>
              <a:rPr lang="en-US" sz="3600" dirty="0" err="1"/>
              <a:t>Composables</a:t>
            </a:r>
            <a:endParaRPr lang="en-US" sz="3600" dirty="0"/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30890DB2-6BCB-414C-A8BC-1BB06A55991E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850" y="1829594"/>
            <a:ext cx="7229475" cy="3933825"/>
          </a:xfrm>
        </p:spPr>
      </p:pic>
    </p:spTree>
    <p:extLst>
      <p:ext uri="{BB962C8B-B14F-4D97-AF65-F5344CB8AC3E}">
        <p14:creationId xmlns:p14="http://schemas.microsoft.com/office/powerpoint/2010/main" val="251550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9419F25-3F43-44BA-B5BD-0FF6A6AD7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180BCD1-1914-4E54-B208-B03DC0198BD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Basics of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State Management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Theming and Styling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Navigation in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UI Components &amp; Widgets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Animations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F22D9F-5FD1-40B8-88CC-7BB5341F079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Interaction and Gestures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Testing Jetpack Compose UIs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Advanced Topics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Coroutines and Jetpack Compose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/>
              <a:t>  Jetpack Compose for Desktop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E7EDB1-7762-478C-8193-A0EA24D518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</a:t>
            </a:fld>
            <a:endParaRPr lang="en-US" sz="900" dirty="0">
              <a:solidFill>
                <a:schemeClr val="lt1"/>
              </a:solidFill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4E2804C1-1D8E-4903-8DEF-5C2E7940B29D}"/>
                  </a:ext>
                </a:extLst>
              </p14:cNvPr>
              <p14:cNvContentPartPr/>
              <p14:nvPr/>
            </p14:nvContentPartPr>
            <p14:xfrm>
              <a:off x="2531686" y="154700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4E2804C1-1D8E-4903-8DEF-5C2E7940B29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13686" y="1439003"/>
                <a:ext cx="36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4910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CFFE1A-6FDA-4E6E-9D04-0BFCD0532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819399"/>
            <a:ext cx="7667091" cy="301158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7E6F855-C77D-4583-B339-519264456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Recomposition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8E23D0-8968-4C9D-A1C7-D5148EC4C550}"/>
              </a:ext>
            </a:extLst>
          </p:cNvPr>
          <p:cNvSpPr txBox="1"/>
          <p:nvPr/>
        </p:nvSpPr>
        <p:spPr>
          <a:xfrm>
            <a:off x="375178" y="1600200"/>
            <a:ext cx="84914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Whenever your state changes , it will recreate the UI.</a:t>
            </a:r>
          </a:p>
        </p:txBody>
      </p:sp>
    </p:spTree>
    <p:extLst>
      <p:ext uri="{BB962C8B-B14F-4D97-AF65-F5344CB8AC3E}">
        <p14:creationId xmlns:p14="http://schemas.microsoft.com/office/powerpoint/2010/main" val="3922372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UI Components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600" dirty="0"/>
              <a:t>Text, Button, </a:t>
            </a:r>
            <a:r>
              <a:rPr lang="en-US" sz="2600" dirty="0" err="1"/>
              <a:t>EditText</a:t>
            </a:r>
            <a:endParaRPr lang="en-US" sz="2600" dirty="0"/>
          </a:p>
          <a:p>
            <a:r>
              <a:rPr lang="en-US" sz="2600" dirty="0"/>
              <a:t>Switch, Radio Button, Checkbox</a:t>
            </a:r>
          </a:p>
          <a:p>
            <a:r>
              <a:rPr lang="en-US" sz="2600" dirty="0"/>
              <a:t>Floating Action Buttons</a:t>
            </a:r>
          </a:p>
          <a:p>
            <a:r>
              <a:rPr lang="en-US" sz="2600" dirty="0"/>
              <a:t>Material design Buttons</a:t>
            </a:r>
          </a:p>
          <a:p>
            <a:r>
              <a:rPr lang="en-US" sz="2600" dirty="0"/>
              <a:t>Icon Toggle Button, Circular Button</a:t>
            </a:r>
          </a:p>
          <a:p>
            <a:r>
              <a:rPr lang="en-US" sz="2600" dirty="0"/>
              <a:t>Card</a:t>
            </a:r>
          </a:p>
          <a:p>
            <a:r>
              <a:rPr lang="en-US" sz="2600" dirty="0" err="1"/>
              <a:t>Snackbar</a:t>
            </a:r>
            <a:r>
              <a:rPr lang="en-US" sz="2600" dirty="0"/>
              <a:t>, Navigation Bar</a:t>
            </a:r>
          </a:p>
          <a:p>
            <a:r>
              <a:rPr lang="en-US" sz="2600" dirty="0"/>
              <a:t>Image</a:t>
            </a:r>
          </a:p>
          <a:p>
            <a:endParaRPr 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UI Layouts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Constraint Layout</a:t>
            </a:r>
          </a:p>
          <a:p>
            <a:r>
              <a:rPr lang="en-US" sz="2600" dirty="0"/>
              <a:t>Scaffold</a:t>
            </a:r>
          </a:p>
          <a:p>
            <a:r>
              <a:rPr lang="en-US" sz="2600" dirty="0"/>
              <a:t>List View</a:t>
            </a:r>
          </a:p>
          <a:p>
            <a:r>
              <a:rPr lang="en-US" sz="2600" dirty="0"/>
              <a:t>Lazy </a:t>
            </a:r>
            <a:r>
              <a:rPr lang="en-US" sz="2600" dirty="0" err="1"/>
              <a:t>Composables</a:t>
            </a:r>
            <a:r>
              <a:rPr lang="en-US" sz="2600" dirty="0"/>
              <a:t> – Row, Column, Grid</a:t>
            </a:r>
          </a:p>
          <a:p>
            <a:r>
              <a:rPr lang="en-US" sz="2600" dirty="0"/>
              <a:t>Staggered Grid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Animations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Text Fade-in/out</a:t>
            </a:r>
          </a:p>
          <a:p>
            <a:r>
              <a:rPr lang="en-US" sz="2600" dirty="0"/>
              <a:t>Expandable Text</a:t>
            </a:r>
          </a:p>
          <a:p>
            <a:r>
              <a:rPr lang="en-US" sz="2600" dirty="0"/>
              <a:t>Background Color</a:t>
            </a:r>
          </a:p>
          <a:p>
            <a:r>
              <a:rPr lang="en-US" sz="2600" dirty="0"/>
              <a:t>Drawing Circle</a:t>
            </a:r>
          </a:p>
          <a:p>
            <a:r>
              <a:rPr lang="en-US" sz="2600" dirty="0"/>
              <a:t>Rotation </a:t>
            </a:r>
          </a:p>
          <a:p>
            <a:r>
              <a:rPr lang="en-US" sz="2600" dirty="0"/>
              <a:t>Drawing a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>
                <a:latin typeface="+mj-lt"/>
              </a:rPr>
              <a:t>Navigation and State Management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Navigation Component</a:t>
            </a:r>
          </a:p>
          <a:p>
            <a:r>
              <a:rPr lang="en-US" sz="2400" dirty="0"/>
              <a:t>Navigation with sending data </a:t>
            </a:r>
          </a:p>
          <a:p>
            <a:r>
              <a:rPr lang="en-US" sz="2400" dirty="0"/>
              <a:t>State management</a:t>
            </a:r>
          </a:p>
          <a:p>
            <a:r>
              <a:rPr lang="en-US" sz="2400" dirty="0"/>
              <a:t>Navigation Drawer</a:t>
            </a:r>
          </a:p>
          <a:p>
            <a:r>
              <a:rPr lang="en-US" sz="2400" dirty="0"/>
              <a:t>Close application Button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Benefits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Declarative</a:t>
            </a:r>
          </a:p>
          <a:p>
            <a:r>
              <a:rPr lang="en-US" sz="3000" dirty="0"/>
              <a:t>Compatible</a:t>
            </a:r>
          </a:p>
          <a:p>
            <a:r>
              <a:rPr lang="en-US" sz="3000" dirty="0"/>
              <a:t>Increase development speed</a:t>
            </a:r>
          </a:p>
          <a:p>
            <a:r>
              <a:rPr lang="en-US" sz="3000" dirty="0"/>
              <a:t>Concise and Idiomatic </a:t>
            </a:r>
            <a:r>
              <a:rPr lang="en-US" sz="3000" dirty="0" err="1"/>
              <a:t>Kotlin</a:t>
            </a:r>
            <a:endParaRPr lang="en-US" sz="3000" dirty="0"/>
          </a:p>
          <a:p>
            <a:r>
              <a:rPr lang="en-US" sz="3000" dirty="0"/>
              <a:t>Easy to maintain</a:t>
            </a:r>
          </a:p>
          <a:p>
            <a:r>
              <a:rPr lang="en-US" sz="3000" dirty="0"/>
              <a:t>Written in </a:t>
            </a:r>
            <a:r>
              <a:rPr lang="en-US" sz="3000" dirty="0" err="1"/>
              <a:t>Kotlin</a:t>
            </a:r>
            <a:endParaRPr lang="en-US" sz="30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Firebase and Backend Integration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Grid View using Firebase</a:t>
            </a:r>
          </a:p>
          <a:p>
            <a:r>
              <a:rPr lang="en-US" sz="3000" dirty="0"/>
              <a:t>Add data to Firebase</a:t>
            </a:r>
          </a:p>
          <a:p>
            <a:r>
              <a:rPr lang="en-US" sz="3000" dirty="0"/>
              <a:t>Retrieve data , Image from firebase</a:t>
            </a:r>
          </a:p>
          <a:p>
            <a:r>
              <a:rPr lang="en-US" sz="3000" dirty="0"/>
              <a:t>Update to firebase</a:t>
            </a:r>
          </a:p>
          <a:p>
            <a:r>
              <a:rPr lang="en-US" sz="3000" dirty="0"/>
              <a:t>Phone Authentication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</a:t>
            </a:r>
            <a:r>
              <a:rPr lang="en-US" dirty="0">
                <a:latin typeface="+mj-lt"/>
              </a:rPr>
              <a:t>and</a:t>
            </a:r>
            <a:r>
              <a:rPr lang="en-US" dirty="0"/>
              <a:t> Data Handling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API Integration and Google Maps(adding markers, drawing </a:t>
            </a:r>
            <a:r>
              <a:rPr lang="en-US" sz="3000" dirty="0" err="1"/>
              <a:t>polylines</a:t>
            </a:r>
            <a:r>
              <a:rPr lang="en-US" sz="3000" dirty="0"/>
              <a:t>)</a:t>
            </a:r>
          </a:p>
          <a:p>
            <a:r>
              <a:rPr lang="en-US" sz="3000" dirty="0"/>
              <a:t>Exact data from PDF File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Contd..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pPr>
              <a:buNone/>
            </a:pPr>
            <a:r>
              <a:rPr lang="en-US" sz="3000" b="1" dirty="0"/>
              <a:t>Recycler View</a:t>
            </a:r>
          </a:p>
          <a:p>
            <a:r>
              <a:rPr lang="en-US" sz="3000" dirty="0"/>
              <a:t>View Group that contains the views corresponding to your data.</a:t>
            </a:r>
          </a:p>
          <a:p>
            <a:r>
              <a:rPr lang="en-US" sz="3000" dirty="0"/>
              <a:t>It's a view itself, so you add Recycler View to your layout the way you would add any other UI element. </a:t>
            </a:r>
          </a:p>
          <a:p>
            <a:r>
              <a:rPr lang="en-US" sz="3000" dirty="0"/>
              <a:t>Each individual element in the list is defined by a view holder object.</a:t>
            </a:r>
          </a:p>
          <a:p>
            <a:endParaRPr lang="en-US" sz="30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CC693C-2FB5-4581-AB02-3A1C4C885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ImageVew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A813520-2A61-4CC4-8C51-03AF3F096C1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3000" dirty="0"/>
              <a:t>Loading Image from resources</a:t>
            </a:r>
          </a:p>
          <a:p>
            <a:r>
              <a:rPr lang="en-US" sz="3000" dirty="0"/>
              <a:t>Loading image from </a:t>
            </a:r>
            <a:r>
              <a:rPr lang="en-US" sz="3000" dirty="0" err="1"/>
              <a:t>Url</a:t>
            </a:r>
            <a:r>
              <a:rPr lang="en-US" sz="3000" dirty="0"/>
              <a:t>  </a:t>
            </a:r>
          </a:p>
          <a:p>
            <a:pPr lvl="1"/>
            <a:r>
              <a:rPr lang="en-US" sz="3000" dirty="0"/>
              <a:t>We will explore using “Coil “ library</a:t>
            </a:r>
          </a:p>
          <a:p>
            <a:r>
              <a:rPr lang="en-US" sz="3000" dirty="0"/>
              <a:t>Setting Aspect Ratio of image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0C8C1C-B03A-410E-9ACA-6BFE7D8F0120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29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497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7B1A3-F444-4FC6-ABDF-9647D7FA0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D8CD0D-A975-4585-A824-F56869B8BF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7201" y="1841739"/>
            <a:ext cx="8232775" cy="3629075"/>
          </a:xfrm>
        </p:spPr>
        <p:txBody>
          <a:bodyPr>
            <a:noAutofit/>
          </a:bodyPr>
          <a:lstStyle/>
          <a:p>
            <a:r>
              <a:rPr lang="en-US" sz="1800" dirty="0"/>
              <a:t>Basics of Jetpack Compose</a:t>
            </a:r>
          </a:p>
          <a:p>
            <a:pPr lvl="1"/>
            <a:r>
              <a:rPr lang="en-US" sz="1800" dirty="0"/>
              <a:t>Layouts of Jetpack Compose</a:t>
            </a:r>
          </a:p>
          <a:p>
            <a:pPr lvl="1"/>
            <a:r>
              <a:rPr lang="en-US" sz="1800" dirty="0"/>
              <a:t>UI Components &amp; Widgets</a:t>
            </a:r>
          </a:p>
          <a:p>
            <a:r>
              <a:rPr lang="en-US" sz="1800" dirty="0"/>
              <a:t>State and Lifecycle</a:t>
            </a:r>
          </a:p>
          <a:p>
            <a:r>
              <a:rPr lang="en-US" sz="1800" dirty="0"/>
              <a:t>Theming and Styling</a:t>
            </a:r>
          </a:p>
          <a:p>
            <a:r>
              <a:rPr lang="en-US" sz="1800" dirty="0"/>
              <a:t>Navigation</a:t>
            </a:r>
          </a:p>
          <a:p>
            <a:r>
              <a:rPr lang="en-US" sz="1800" dirty="0"/>
              <a:t>Animations</a:t>
            </a:r>
          </a:p>
          <a:p>
            <a:r>
              <a:rPr lang="en-US" sz="1800" dirty="0"/>
              <a:t>Interaction and Gestures</a:t>
            </a:r>
          </a:p>
        </p:txBody>
      </p:sp>
    </p:spTree>
    <p:extLst>
      <p:ext uri="{BB962C8B-B14F-4D97-AF65-F5344CB8AC3E}">
        <p14:creationId xmlns:p14="http://schemas.microsoft.com/office/powerpoint/2010/main" val="1748965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82E8E6A-EE73-46BC-A82B-F3D81877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Contd..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29ED5D-9538-4D43-ABF2-D90AA0A6D0E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sz="2600" dirty="0"/>
              <a:t>Loading Image from URL</a:t>
            </a:r>
          </a:p>
          <a:p>
            <a:r>
              <a:rPr lang="en-US" sz="2600" dirty="0"/>
              <a:t>In JC, We have to use third party library such as coil</a:t>
            </a:r>
          </a:p>
          <a:p>
            <a:pPr lvl="1"/>
            <a:r>
              <a:rPr lang="en-US" sz="3000" dirty="0"/>
              <a:t>Steps</a:t>
            </a:r>
          </a:p>
          <a:p>
            <a:pPr lvl="1"/>
            <a:r>
              <a:rPr lang="en-US" sz="3000" dirty="0"/>
              <a:t>Add Coil Dependency</a:t>
            </a:r>
          </a:p>
          <a:p>
            <a:pPr lvl="1"/>
            <a:r>
              <a:rPr lang="en-US" sz="3000" dirty="0"/>
              <a:t>Implementation “ </a:t>
            </a:r>
            <a:r>
              <a:rPr lang="en-US" sz="3000" dirty="0" err="1"/>
              <a:t>io.coil</a:t>
            </a:r>
            <a:r>
              <a:rPr lang="en-US" sz="3000" dirty="0"/>
              <a:t> –</a:t>
            </a:r>
            <a:r>
              <a:rPr lang="en-US" sz="3000" dirty="0" err="1"/>
              <a:t>kt:coil</a:t>
            </a:r>
            <a:r>
              <a:rPr lang="en-US" sz="3000" dirty="0"/>
              <a:t> </a:t>
            </a:r>
            <a:r>
              <a:rPr lang="en-US" sz="3000" dirty="0" err="1"/>
              <a:t>compose:version</a:t>
            </a:r>
            <a:r>
              <a:rPr lang="en-US" sz="3000" dirty="0"/>
              <a:t>“</a:t>
            </a:r>
          </a:p>
          <a:p>
            <a:pPr lvl="1"/>
            <a:r>
              <a:rPr lang="en-US" sz="3000" dirty="0"/>
              <a:t>Add Internet permission</a:t>
            </a:r>
          </a:p>
          <a:p>
            <a:pPr lvl="1"/>
            <a:r>
              <a:rPr lang="en-US" sz="3000" dirty="0"/>
              <a:t>&lt;uses-permission </a:t>
            </a:r>
            <a:r>
              <a:rPr lang="en-US" sz="3000" dirty="0" err="1"/>
              <a:t>android:name</a:t>
            </a:r>
            <a:r>
              <a:rPr lang="en-US" sz="3000" dirty="0"/>
              <a:t>-”</a:t>
            </a:r>
            <a:r>
              <a:rPr lang="en-US" sz="3000" dirty="0" err="1"/>
              <a:t>android.permission.INTERNET</a:t>
            </a:r>
            <a:r>
              <a:rPr lang="en-US" sz="3000" dirty="0"/>
              <a:t>”/&gt;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03A0DA-E711-4F67-B576-9428C0E0F85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30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731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FEB991-A836-4EB9-B4A3-2417C816D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Image From URL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78DF19B8-FD69-4DC2-B29E-F3F171FB94F8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228600" y="1676400"/>
            <a:ext cx="8414362" cy="41148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1F5F7B-84DE-48D4-A350-4D726BF7C6A9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31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33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What is Compose?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Jetpack Compose is a modern UI toolkit recently launched by Google which is used for building native Android UI.</a:t>
            </a:r>
          </a:p>
          <a:p>
            <a:r>
              <a:rPr lang="en-US" sz="2600" dirty="0"/>
              <a:t>It is a Jetpack library, not a part of framework. </a:t>
            </a:r>
          </a:p>
          <a:p>
            <a:r>
              <a:rPr lang="en-US" sz="2600" dirty="0"/>
              <a:t>It simplifies and accelerates the </a:t>
            </a:r>
            <a:r>
              <a:rPr lang="en-US" sz="2600" b="1" dirty="0">
                <a:solidFill>
                  <a:srgbClr val="0070C0"/>
                </a:solidFill>
              </a:rPr>
              <a:t>UI development with less code</a:t>
            </a:r>
            <a:r>
              <a:rPr lang="en-US" sz="2600" dirty="0"/>
              <a:t>, Kotlin APIs, and powerful tools. </a:t>
            </a:r>
          </a:p>
          <a:p>
            <a:r>
              <a:rPr lang="en-US" sz="2600" dirty="0"/>
              <a:t>Basic Building Blocks – </a:t>
            </a:r>
            <a:r>
              <a:rPr lang="en-US" sz="2600" dirty="0" err="1"/>
              <a:t>Composables</a:t>
            </a:r>
            <a:r>
              <a:rPr lang="en-US" sz="2600" dirty="0"/>
              <a:t>(Kotlin Function with @Composable)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 fontAlgn="base"/>
            <a:r>
              <a:rPr lang="en-US" sz="3600" dirty="0"/>
              <a:t>Functions of Jetpack Compose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32775" cy="470996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3000" b="1" dirty="0" err="1"/>
              <a:t>Composable</a:t>
            </a:r>
            <a:r>
              <a:rPr lang="en-US" sz="3000" b="1" dirty="0"/>
              <a:t> Function </a:t>
            </a:r>
          </a:p>
          <a:p>
            <a:r>
              <a:rPr lang="en-US" sz="3000" dirty="0"/>
              <a:t>Represented by </a:t>
            </a:r>
            <a:r>
              <a:rPr lang="en-US" sz="3000" b="1" dirty="0"/>
              <a:t>@</a:t>
            </a:r>
            <a:r>
              <a:rPr lang="en-US" sz="3000" b="1" dirty="0" err="1"/>
              <a:t>Composable</a:t>
            </a:r>
            <a:r>
              <a:rPr lang="en-US" sz="3000" b="1" dirty="0"/>
              <a:t> </a:t>
            </a:r>
            <a:r>
              <a:rPr lang="en-US" sz="3000" dirty="0"/>
              <a:t>annotation</a:t>
            </a:r>
          </a:p>
          <a:p>
            <a:pPr>
              <a:buNone/>
            </a:pPr>
            <a:endParaRPr lang="en-US" sz="3000" dirty="0"/>
          </a:p>
          <a:p>
            <a:pPr>
              <a:buNone/>
            </a:pPr>
            <a:endParaRPr lang="en-US" sz="3000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D21E6-2FF7-46CB-B596-F3729D8F53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200400"/>
            <a:ext cx="6056748" cy="2593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33EBA7-8B9F-49C0-8773-382C6BBE5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Imperative Vs Declarative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70C4885-38FA-4A4C-B422-5338176AD621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676400"/>
            <a:ext cx="8232775" cy="4038599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C0E385-D3B7-41F1-925B-9183A999B762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6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12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D24ED66-7979-41A1-92DF-D349005AF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Differences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635866-0E25-47AC-88DA-C7B3A523870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3ED468-2274-49FF-832F-AF64CBB62B31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7</a:t>
            </a:fld>
            <a:endParaRPr lang="en-US" sz="900" dirty="0">
              <a:solidFill>
                <a:schemeClr val="lt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7AE3FE-12E7-4CA5-83F7-13BF3A740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600200"/>
            <a:ext cx="7981950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510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6734C95-45DF-4410-BE79-30FE21B5A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Rendering </a:t>
            </a:r>
            <a:r>
              <a:rPr lang="en-US" dirty="0" err="1"/>
              <a:t>TextView</a:t>
            </a:r>
            <a:r>
              <a:rPr lang="en-US" dirty="0"/>
              <a:t>(XML) Vs Text(JC)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1149D1C-D495-4FCD-ABDF-3DB2DF6432CB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/>
          <a:stretch>
            <a:fillRect/>
          </a:stretch>
        </p:blipFill>
        <p:spPr>
          <a:xfrm>
            <a:off x="457200" y="1933135"/>
            <a:ext cx="8147064" cy="3962400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5427EB-5421-4E9D-AEDE-E5776F765CA8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8591550" y="112713"/>
            <a:ext cx="552450" cy="182562"/>
          </a:xfrm>
          <a:prstGeom prst="rect">
            <a:avLst/>
          </a:prstGeom>
        </p:spPr>
        <p:txBody>
          <a:bodyPr/>
          <a:lstStyle/>
          <a:p>
            <a:pPr algn="r">
              <a:buSzPct val="25000"/>
            </a:pPr>
            <a:fld id="{00000000-1234-1234-1234-123412341234}" type="slidenum">
              <a:rPr lang="en-US" sz="900" smtClean="0">
                <a:solidFill>
                  <a:schemeClr val="lt1"/>
                </a:solidFill>
              </a:rPr>
              <a:pPr algn="r">
                <a:buSzPct val="25000"/>
              </a:pPr>
              <a:t>8</a:t>
            </a:fld>
            <a:endParaRPr lang="en-US" sz="900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2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904874-1032-408F-B20A-35A79554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b="1" dirty="0"/>
              <a:t>Preview Function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48FCB0-F461-485C-A79F-DFF268F79D3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sz="2700" dirty="0"/>
              <a:t>Represented by @Preview annotation</a:t>
            </a:r>
          </a:p>
          <a:p>
            <a:r>
              <a:rPr lang="en-US" sz="2700" dirty="0"/>
              <a:t>It is used to display a preview of our composable functions within our IDE rather than installing our APK in an emulator or a virtual device. </a:t>
            </a:r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2619860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Aceec Theme">
  <a:themeElements>
    <a:clrScheme name="Custom 7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C1581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ec Theme" id="{1CE0C9B0-A89C-4E41-9BC2-94F63DB46D0C}" vid="{62328A61-FC38-450D-A798-2C616746EAE0}"/>
    </a:ext>
  </a:extLst>
</a:theme>
</file>

<file path=ppt/theme/theme2.xml><?xml version="1.0" encoding="utf-8"?>
<a:theme xmlns:a="http://schemas.openxmlformats.org/drawingml/2006/main" name="USHE_slide options">
  <a:themeElements>
    <a:clrScheme name="Custom 40">
      <a:dk1>
        <a:srgbClr val="000000"/>
      </a:dk1>
      <a:lt1>
        <a:srgbClr val="FFFFFF"/>
      </a:lt1>
      <a:dk2>
        <a:srgbClr val="000000"/>
      </a:dk2>
      <a:lt2>
        <a:srgbClr val="007FA3"/>
      </a:lt2>
      <a:accent1>
        <a:srgbClr val="3C1581"/>
      </a:accent1>
      <a:accent2>
        <a:srgbClr val="1A6C7C"/>
      </a:accent2>
      <a:accent3>
        <a:srgbClr val="CC730D"/>
      </a:accent3>
      <a:accent4>
        <a:srgbClr val="B2AA00"/>
      </a:accent4>
      <a:accent5>
        <a:srgbClr val="1B9332"/>
      </a:accent5>
      <a:accent6>
        <a:srgbClr val="7F7F7F"/>
      </a:accent6>
      <a:hlink>
        <a:srgbClr val="333399"/>
      </a:hlink>
      <a:folHlink>
        <a:srgbClr val="7030A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_TEMPLATE" id="{14EF7997-6CC2-4953-810E-EA09F57FE9B6}" vid="{7D225789-02F4-4A01-85F7-4EB7989563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Aceec Theme</Template>
  <TotalTime>2807</TotalTime>
  <Words>660</Words>
  <Application>Microsoft Office PowerPoint</Application>
  <PresentationFormat>On-screen Show (4:3)</PresentationFormat>
  <Paragraphs>143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Book Antiqua</vt:lpstr>
      <vt:lpstr>Calibri</vt:lpstr>
      <vt:lpstr>Times New Roman</vt:lpstr>
      <vt:lpstr>Wingdings</vt:lpstr>
      <vt:lpstr>Aceec Theme</vt:lpstr>
      <vt:lpstr>USHE_slide options</vt:lpstr>
      <vt:lpstr>Jetpack Compose </vt:lpstr>
      <vt:lpstr>AGENDA</vt:lpstr>
      <vt:lpstr>Topics</vt:lpstr>
      <vt:lpstr>What is Compose?</vt:lpstr>
      <vt:lpstr>Functions of Jetpack Compose</vt:lpstr>
      <vt:lpstr>Imperative Vs Declarative</vt:lpstr>
      <vt:lpstr>Major Differences</vt:lpstr>
      <vt:lpstr>Rendering TextView(XML) Vs Text(JC)</vt:lpstr>
      <vt:lpstr>Preview Function</vt:lpstr>
      <vt:lpstr>Image </vt:lpstr>
      <vt:lpstr>Button</vt:lpstr>
      <vt:lpstr>View Groups in Jetpack Compose</vt:lpstr>
      <vt:lpstr>Column</vt:lpstr>
      <vt:lpstr>Column Snippet</vt:lpstr>
      <vt:lpstr>Row</vt:lpstr>
      <vt:lpstr>Row Snippet</vt:lpstr>
      <vt:lpstr>Box</vt:lpstr>
      <vt:lpstr>Modifiers</vt:lpstr>
      <vt:lpstr>Life Cycle of Composables</vt:lpstr>
      <vt:lpstr>Recomposition</vt:lpstr>
      <vt:lpstr>UI Components</vt:lpstr>
      <vt:lpstr>UI Layouts</vt:lpstr>
      <vt:lpstr>Animations</vt:lpstr>
      <vt:lpstr>Navigation and State Management</vt:lpstr>
      <vt:lpstr>Benefits</vt:lpstr>
      <vt:lpstr>Firebase and Backend Integration</vt:lpstr>
      <vt:lpstr>Integration and Data Handling</vt:lpstr>
      <vt:lpstr>Contd..</vt:lpstr>
      <vt:lpstr>ImageVew</vt:lpstr>
      <vt:lpstr>Image Contd..</vt:lpstr>
      <vt:lpstr>Load Image From URL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ccs</dc:creator>
  <cp:lastModifiedBy>ccs</cp:lastModifiedBy>
  <cp:revision>161</cp:revision>
  <dcterms:created xsi:type="dcterms:W3CDTF">2024-10-13T20:53:15Z</dcterms:created>
  <dcterms:modified xsi:type="dcterms:W3CDTF">2025-02-23T13:31:11Z</dcterms:modified>
</cp:coreProperties>
</file>