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sldIdLst>
    <p:sldId id="256" r:id="rId3"/>
    <p:sldId id="260" r:id="rId4"/>
    <p:sldId id="257" r:id="rId5"/>
    <p:sldId id="258" r:id="rId6"/>
    <p:sldId id="263" r:id="rId7"/>
    <p:sldId id="259" r:id="rId8"/>
    <p:sldId id="261" r:id="rId9"/>
    <p:sldId id="262" r:id="rId10"/>
    <p:sldId id="264" r:id="rId11"/>
    <p:sldId id="265" r:id="rId12"/>
    <p:sldId id="267" r:id="rId13"/>
    <p:sldId id="266" r:id="rId14"/>
    <p:sldId id="274" r:id="rId15"/>
    <p:sldId id="269" r:id="rId16"/>
    <p:sldId id="270" r:id="rId17"/>
    <p:sldId id="268" r:id="rId18"/>
    <p:sldId id="271" r:id="rId19"/>
    <p:sldId id="273" r:id="rId20"/>
    <p:sldId id="272" r:id="rId21"/>
    <p:sldId id="302" r:id="rId22"/>
    <p:sldId id="304" r:id="rId23"/>
    <p:sldId id="305" r:id="rId24"/>
    <p:sldId id="303" r:id="rId25"/>
    <p:sldId id="306" r:id="rId26"/>
    <p:sldId id="307" r:id="rId27"/>
    <p:sldId id="308" r:id="rId28"/>
    <p:sldId id="309" r:id="rId29"/>
    <p:sldId id="275" r:id="rId30"/>
    <p:sldId id="276" r:id="rId31"/>
    <p:sldId id="277" r:id="rId32"/>
    <p:sldId id="278" r:id="rId33"/>
    <p:sldId id="279" r:id="rId34"/>
    <p:sldId id="280" r:id="rId35"/>
    <p:sldId id="283" r:id="rId36"/>
    <p:sldId id="281" r:id="rId37"/>
    <p:sldId id="284" r:id="rId38"/>
    <p:sldId id="290" r:id="rId39"/>
    <p:sldId id="285" r:id="rId40"/>
    <p:sldId id="286" r:id="rId41"/>
    <p:sldId id="287" r:id="rId42"/>
    <p:sldId id="288" r:id="rId43"/>
    <p:sldId id="289" r:id="rId44"/>
    <p:sldId id="291" r:id="rId45"/>
    <p:sldId id="292" r:id="rId46"/>
    <p:sldId id="293" r:id="rId47"/>
    <p:sldId id="294" r:id="rId48"/>
    <p:sldId id="295" r:id="rId49"/>
    <p:sldId id="296" r:id="rId50"/>
    <p:sldId id="297" r:id="rId51"/>
    <p:sldId id="299" r:id="rId52"/>
    <p:sldId id="298" r:id="rId53"/>
    <p:sldId id="300" r:id="rId54"/>
    <p:sldId id="301" r:id="rId5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609600" y="215371"/>
            <a:ext cx="109728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Content Placeholder"/>
          <p:cNvSpPr txBox="1">
            <a:spLocks noGrp="1"/>
          </p:cNvSpPr>
          <p:nvPr>
            <p:ph type="body" idx="1"/>
          </p:nvPr>
        </p:nvSpPr>
        <p:spPr>
          <a:xfrm>
            <a:off x="609600" y="816429"/>
            <a:ext cx="109728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609601" y="1600201"/>
            <a:ext cx="5863167"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6705600" y="1600200"/>
            <a:ext cx="4876800" cy="1492250"/>
          </a:xfrm>
        </p:spPr>
        <p:txBody>
          <a:bodyPr anchor="b"/>
          <a:lstStyle>
            <a:lvl1pPr marL="101600" indent="0">
              <a:buNone/>
              <a:defRPr sz="3000"/>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6705600" y="3252789"/>
            <a:ext cx="4876800" cy="2873375"/>
          </a:xfrm>
        </p:spPr>
        <p:txBody>
          <a:bodyPr/>
          <a:lstStyle>
            <a:lvl1pPr marL="101600" indent="0">
              <a:buNone/>
              <a:defRPr sz="2200"/>
            </a:lvl1pPr>
          </a:lstStyle>
          <a:p>
            <a:pPr lvl="0"/>
            <a:r>
              <a:rPr lang="en-US" dirty="0"/>
              <a:t>Chapter name</a:t>
            </a: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D4E28B6C-9CE4-42FE-947F-BC1D627850A5}" type="slidenum">
              <a:rPr lang="en-US" smtClean="0"/>
              <a:t>‹#›</a:t>
            </a:fld>
            <a:endParaRPr lang="en-US"/>
          </a:p>
        </p:txBody>
      </p:sp>
    </p:spTree>
    <p:extLst>
      <p:ext uri="{BB962C8B-B14F-4D97-AF65-F5344CB8AC3E}">
        <p14:creationId xmlns:p14="http://schemas.microsoft.com/office/powerpoint/2010/main" val="151258878"/>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609600" y="1552575"/>
            <a:ext cx="251460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3430124" y="1552575"/>
            <a:ext cx="2514600" cy="4438650"/>
          </a:xfrm>
        </p:spPr>
        <p:txBody>
          <a:body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6250648" y="1552575"/>
            <a:ext cx="2514600" cy="4438650"/>
          </a:xfrm>
        </p:spPr>
        <p:txBody>
          <a:bodyPr/>
          <a:lstStyle/>
          <a:p>
            <a:pPr lvl="0"/>
            <a:r>
              <a:rPr lang="en-US" dirty="0"/>
              <a:t>Click to add text</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hasCustomPrompt="1"/>
          </p:nvPr>
        </p:nvSpPr>
        <p:spPr>
          <a:xfrm>
            <a:off x="9071171" y="1552575"/>
            <a:ext cx="2514600" cy="4438650"/>
          </a:xfrm>
        </p:spPr>
        <p:txBody>
          <a:bodyPr/>
          <a:lstStyle/>
          <a:p>
            <a:pPr marL="256032" marR="0" lvl="0" indent="-154432"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lang="en-US" dirty="0"/>
              <a:t>Click to add text</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124996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609600" y="228601"/>
            <a:ext cx="109728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609601" y="1512889"/>
            <a:ext cx="10977033" cy="3417887"/>
          </a:xfrm>
        </p:spPr>
        <p:txBody>
          <a:bodyPr/>
          <a:lstStyle/>
          <a:p>
            <a:r>
              <a:rPr lang="en-US"/>
              <a:t>Click icon to add picture</a:t>
            </a:r>
            <a:endParaRPr lang="en-US" dirty="0"/>
          </a:p>
        </p:txBody>
      </p:sp>
      <p:sp>
        <p:nvSpPr>
          <p:cNvPr id="55" name="Content Placeholder"/>
          <p:cNvSpPr txBox="1">
            <a:spLocks noGrp="1"/>
          </p:cNvSpPr>
          <p:nvPr>
            <p:ph type="body" idx="1" hasCustomPrompt="1"/>
          </p:nvPr>
        </p:nvSpPr>
        <p:spPr>
          <a:xfrm>
            <a:off x="609600" y="5050972"/>
            <a:ext cx="109728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dk1"/>
                </a:solidFill>
              </a:rPr>
              <a:pPr algn="r">
                <a:buSzPct val="25000"/>
              </a:pPr>
              <a:t>‹#›</a:t>
            </a:fld>
            <a:endParaRPr lang="en-US" sz="900">
              <a:solidFill>
                <a:schemeClr val="dk1"/>
              </a:solidFill>
            </a:endParaRPr>
          </a:p>
        </p:txBody>
      </p:sp>
    </p:spTree>
    <p:extLst>
      <p:ext uri="{BB962C8B-B14F-4D97-AF65-F5344CB8AC3E}">
        <p14:creationId xmlns:p14="http://schemas.microsoft.com/office/powerpoint/2010/main" val="1627846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609600" y="1481139"/>
            <a:ext cx="5979584"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hasCustomPrompt="1"/>
          </p:nvPr>
        </p:nvSpPr>
        <p:spPr>
          <a:xfrm>
            <a:off x="6731000" y="1481139"/>
            <a:ext cx="4851400" cy="3754437"/>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609600" y="5343525"/>
            <a:ext cx="109728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a:xfrm>
            <a:off x="8447617" y="113072"/>
            <a:ext cx="2844799" cy="182879"/>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a:xfrm>
            <a:off x="11292415" y="113072"/>
            <a:ext cx="735711" cy="182879"/>
          </a:xfrm>
          <a:prstGeom prst="rect">
            <a:avLst/>
          </a:prstGeom>
        </p:spPr>
        <p:txBody>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30615994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3977218" y="4359276"/>
            <a:ext cx="4643967"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3977217" y="1681163"/>
            <a:ext cx="4643967"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1077479" y="1681163"/>
            <a:ext cx="1627621"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1077479" y="2647157"/>
            <a:ext cx="1608667"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1077479" y="3613151"/>
            <a:ext cx="1608667"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9842499" y="1681163"/>
            <a:ext cx="1739900"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9842499" y="2651590"/>
            <a:ext cx="1739900"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9842499" y="3613152"/>
            <a:ext cx="1739900"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a:xfrm>
            <a:off x="8447617" y="113072"/>
            <a:ext cx="28447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a:xfrm>
            <a:off x="11292415" y="113072"/>
            <a:ext cx="735711" cy="182879"/>
          </a:xfrm>
          <a:prstGeom prst="rect">
            <a:avLst/>
          </a:prstGeom>
        </p:spPr>
        <p:txBody>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2319025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a:t>Click to edit Master title style</a:t>
            </a:r>
            <a:endParaRPr lang="en-US" dirty="0"/>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609602" y="4392614"/>
            <a:ext cx="2809764"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609600" y="1817688"/>
            <a:ext cx="2809765"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3699497" y="1794947"/>
            <a:ext cx="204615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3699497" y="2707482"/>
            <a:ext cx="204615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3699497" y="3597276"/>
            <a:ext cx="204615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6575462" y="4347440"/>
            <a:ext cx="2809764"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6575462" y="1806537"/>
            <a:ext cx="2809764"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9739441" y="1794947"/>
            <a:ext cx="204615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9739439" y="2707481"/>
            <a:ext cx="204615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9739439" y="3579818"/>
            <a:ext cx="204616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a:xfrm>
            <a:off x="8447617" y="113072"/>
            <a:ext cx="28447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a:xfrm>
            <a:off x="11292415" y="113072"/>
            <a:ext cx="735711" cy="182879"/>
          </a:xfrm>
          <a:prstGeom prst="rect">
            <a:avLst/>
          </a:prstGeom>
        </p:spPr>
        <p:txBody>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1869885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914400" y="1447801"/>
            <a:ext cx="103632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899583" y="3962400"/>
            <a:ext cx="1039283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2" name="Shape 72"/>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1126295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12192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914400" y="762001"/>
            <a:ext cx="103632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Content Placeholder"/>
          <p:cNvSpPr txBox="1">
            <a:spLocks noGrp="1"/>
          </p:cNvSpPr>
          <p:nvPr>
            <p:ph type="subTitle" idx="1"/>
          </p:nvPr>
        </p:nvSpPr>
        <p:spPr>
          <a:xfrm>
            <a:off x="899584" y="3962400"/>
            <a:ext cx="10392833"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a:t>Click to edit Master subtitle style</a:t>
            </a:r>
            <a:endParaRPr dirty="0"/>
          </a:p>
        </p:txBody>
      </p:sp>
      <p:sp>
        <p:nvSpPr>
          <p:cNvPr id="23" name="Shape 23"/>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fld id="{D4E28B6C-9CE4-42FE-947F-BC1D627850A5}" type="slidenum">
              <a:rPr lang="en-US" smtClean="0"/>
              <a:t>‹#›</a:t>
            </a:fld>
            <a:endParaRPr lang="en-US"/>
          </a:p>
        </p:txBody>
      </p:sp>
    </p:spTree>
    <p:extLst>
      <p:ext uri="{BB962C8B-B14F-4D97-AF65-F5344CB8AC3E}">
        <p14:creationId xmlns:p14="http://schemas.microsoft.com/office/powerpoint/2010/main" val="135712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68069-69DE-490E-86FA-0687F96649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5DDF6E-685A-45EA-81E1-59D38C8BBF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7D8E3A-9433-46AF-B960-3A6E1408BC4F}"/>
              </a:ext>
            </a:extLst>
          </p:cNvPr>
          <p:cNvSpPr>
            <a:spLocks noGrp="1"/>
          </p:cNvSpPr>
          <p:nvPr>
            <p:ph type="dt" sz="half" idx="10"/>
          </p:nvPr>
        </p:nvSpPr>
        <p:spPr/>
        <p:txBody>
          <a:bodyPr/>
          <a:lstStyle/>
          <a:p>
            <a:fld id="{CB94D91F-98B0-4E4E-81F4-81E745C91E04}" type="datetimeFigureOut">
              <a:rPr lang="en-US" smtClean="0"/>
              <a:t>2/13/2025</a:t>
            </a:fld>
            <a:endParaRPr lang="en-US"/>
          </a:p>
        </p:txBody>
      </p:sp>
      <p:sp>
        <p:nvSpPr>
          <p:cNvPr id="5" name="Footer Placeholder 4">
            <a:extLst>
              <a:ext uri="{FF2B5EF4-FFF2-40B4-BE49-F238E27FC236}">
                <a16:creationId xmlns:a16="http://schemas.microsoft.com/office/drawing/2014/main" id="{AC9942C4-193F-4104-942F-A070AFB6C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A19D32-3656-4B47-B453-D1B14DAF5188}"/>
              </a:ext>
            </a:extLst>
          </p:cNvPr>
          <p:cNvSpPr>
            <a:spLocks noGrp="1"/>
          </p:cNvSpPr>
          <p:nvPr>
            <p:ph type="sldNum" sz="quarter" idx="12"/>
          </p:nvPr>
        </p:nvSpPr>
        <p:spPr/>
        <p:txBody>
          <a:bodyPr/>
          <a:lstStyle/>
          <a:p>
            <a:fld id="{D4E28B6C-9CE4-42FE-947F-BC1D627850A5}" type="slidenum">
              <a:rPr lang="en-US" smtClean="0"/>
              <a:t>‹#›</a:t>
            </a:fld>
            <a:endParaRPr lang="en-US"/>
          </a:p>
        </p:txBody>
      </p:sp>
    </p:spTree>
    <p:extLst>
      <p:ext uri="{BB962C8B-B14F-4D97-AF65-F5344CB8AC3E}">
        <p14:creationId xmlns:p14="http://schemas.microsoft.com/office/powerpoint/2010/main" val="2809196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27E2-E542-4B71-884C-D063C139CB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C98352-C46C-4AC6-AAAF-F564A6E710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DF3CB-4828-46EC-ADA1-043F9CBFB99A}"/>
              </a:ext>
            </a:extLst>
          </p:cNvPr>
          <p:cNvSpPr>
            <a:spLocks noGrp="1"/>
          </p:cNvSpPr>
          <p:nvPr>
            <p:ph type="dt" sz="half" idx="10"/>
          </p:nvPr>
        </p:nvSpPr>
        <p:spPr/>
        <p:txBody>
          <a:bodyPr/>
          <a:lstStyle/>
          <a:p>
            <a:fld id="{CB94D91F-98B0-4E4E-81F4-81E745C91E04}" type="datetimeFigureOut">
              <a:rPr lang="en-US" smtClean="0"/>
              <a:t>2/13/2025</a:t>
            </a:fld>
            <a:endParaRPr lang="en-US"/>
          </a:p>
        </p:txBody>
      </p:sp>
      <p:sp>
        <p:nvSpPr>
          <p:cNvPr id="5" name="Footer Placeholder 4">
            <a:extLst>
              <a:ext uri="{FF2B5EF4-FFF2-40B4-BE49-F238E27FC236}">
                <a16:creationId xmlns:a16="http://schemas.microsoft.com/office/drawing/2014/main" id="{7EA2303F-B52F-4CD4-A032-A289A60FA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54080-4639-435B-8D66-F9188DBFEEAC}"/>
              </a:ext>
            </a:extLst>
          </p:cNvPr>
          <p:cNvSpPr>
            <a:spLocks noGrp="1"/>
          </p:cNvSpPr>
          <p:nvPr>
            <p:ph type="sldNum" sz="quarter" idx="12"/>
          </p:nvPr>
        </p:nvSpPr>
        <p:spPr/>
        <p:txBody>
          <a:bodyPr/>
          <a:lstStyle/>
          <a:p>
            <a:fld id="{D4E28B6C-9CE4-42FE-947F-BC1D627850A5}" type="slidenum">
              <a:rPr lang="en-US" smtClean="0"/>
              <a:t>‹#›</a:t>
            </a:fld>
            <a:endParaRPr lang="en-US"/>
          </a:p>
        </p:txBody>
      </p:sp>
    </p:spTree>
    <p:extLst>
      <p:ext uri="{BB962C8B-B14F-4D97-AF65-F5344CB8AC3E}">
        <p14:creationId xmlns:p14="http://schemas.microsoft.com/office/powerpoint/2010/main" val="2200538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441450"/>
            <a:ext cx="10977033" cy="470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6864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609600" y="3971926"/>
            <a:ext cx="10972800" cy="2105025"/>
          </a:xfrm>
        </p:spPr>
        <p:txBody>
          <a:bodyPr/>
          <a:lstStyle/>
          <a:p>
            <a:pPr lvl="0"/>
            <a:r>
              <a:rPr lang="en-US"/>
              <a:t>Click to edit Master text styles</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3165852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609601" y="1556328"/>
            <a:ext cx="4847167" cy="4520623"/>
          </a:xfrm>
        </p:spPr>
        <p:txBody>
          <a:bodyPr/>
          <a:lstStyle/>
          <a:p>
            <a:pPr lvl="0"/>
            <a:r>
              <a:rPr lang="en-US"/>
              <a:t>Click to edit Master text styles</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5646057" y="1556327"/>
            <a:ext cx="5936343"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5646056" y="3971926"/>
            <a:ext cx="5936344" cy="2105025"/>
          </a:xfrm>
        </p:spPr>
        <p:txBody>
          <a:bodyPr/>
          <a:lstStyle/>
          <a:p>
            <a:pPr lvl="0"/>
            <a:r>
              <a:rPr lang="en-US"/>
              <a:t>Click to edit Master text styles</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207653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609600" y="1552575"/>
            <a:ext cx="5322627"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6259773" y="1552575"/>
            <a:ext cx="5322627" cy="4438650"/>
          </a:xfrm>
        </p:spPr>
        <p:txBody>
          <a:bodyPr/>
          <a:lstStyle/>
          <a:p>
            <a:pPr lvl="0"/>
            <a:r>
              <a:rPr lang="en-US" dirty="0"/>
              <a:t>Click to add text</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40617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609602" y="1552575"/>
            <a:ext cx="3460804" cy="4438650"/>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365599" y="1552575"/>
            <a:ext cx="3460803" cy="4438650"/>
          </a:xfrm>
        </p:spPr>
        <p:txBody>
          <a:bodyPr/>
          <a:lstStyle>
            <a:lvl1pPr>
              <a:defRPr/>
            </a:lvl1p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8121597" y="1552575"/>
            <a:ext cx="3460804" cy="4438650"/>
          </a:xfrm>
        </p:spPr>
        <p:txBody>
          <a:bodyPr/>
          <a:lstStyle/>
          <a:p>
            <a:pPr lvl="0"/>
            <a:r>
              <a:rPr lang="en-US" dirty="0"/>
              <a:t>Click to add text</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lgn="r">
              <a:buSzPct val="25000"/>
            </a:pPr>
            <a:fld id="{00000000-1234-1234-1234-123412341234}" type="slidenum">
              <a:rPr lang="en-US" sz="900" smtClean="0">
                <a:solidFill>
                  <a:schemeClr val="lt1"/>
                </a:solidFill>
              </a:rPr>
              <a:pPr algn="r">
                <a:buSzPct val="25000"/>
              </a:pPr>
              <a:t>‹#›</a:t>
            </a:fld>
            <a:endParaRPr lang="en-US" sz="900">
              <a:solidFill>
                <a:schemeClr val="lt1"/>
              </a:solidFill>
            </a:endParaRPr>
          </a:p>
        </p:txBody>
      </p:sp>
    </p:spTree>
    <p:extLst>
      <p:ext uri="{BB962C8B-B14F-4D97-AF65-F5344CB8AC3E}">
        <p14:creationId xmlns:p14="http://schemas.microsoft.com/office/powerpoint/2010/main" val="9484193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609600" y="1600201"/>
            <a:ext cx="109728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D4E28B6C-9CE4-42FE-947F-BC1D627850A5}" type="slidenum">
              <a:rPr lang="en-US" smtClean="0"/>
              <a:t>‹#›</a:t>
            </a:fld>
            <a:endParaRPr lang="en-US"/>
          </a:p>
        </p:txBody>
      </p:sp>
      <p:sp>
        <p:nvSpPr>
          <p:cNvPr id="9" name="TextBox 8">
            <a:extLst>
              <a:ext uri="{FF2B5EF4-FFF2-40B4-BE49-F238E27FC236}">
                <a16:creationId xmlns:a16="http://schemas.microsoft.com/office/drawing/2014/main" id="{898403F3-1A1C-4086-9B8B-3CC54035999C}"/>
              </a:ext>
            </a:extLst>
          </p:cNvPr>
          <p:cNvSpPr txBox="1"/>
          <p:nvPr/>
        </p:nvSpPr>
        <p:spPr>
          <a:xfrm flipH="1">
            <a:off x="8273141" y="6313176"/>
            <a:ext cx="3309256" cy="369332"/>
          </a:xfrm>
          <a:prstGeom prst="rect">
            <a:avLst/>
          </a:prstGeom>
          <a:noFill/>
        </p:spPr>
        <p:txBody>
          <a:bodyPr wrap="square" rtlCol="0">
            <a:spAutoFit/>
          </a:bodyPr>
          <a:lstStyle/>
          <a:p>
            <a:pPr algn="r"/>
            <a:r>
              <a:rPr lang="en-US" sz="1800" b="1" dirty="0" err="1">
                <a:solidFill>
                  <a:schemeClr val="accent1">
                    <a:lumMod val="60000"/>
                    <a:lumOff val="40000"/>
                  </a:schemeClr>
                </a:solidFill>
              </a:rPr>
              <a:t>Jayasri</a:t>
            </a:r>
            <a:endParaRPr lang="en-US" sz="1800" b="1" dirty="0">
              <a:solidFill>
                <a:schemeClr val="accent1">
                  <a:lumMod val="60000"/>
                  <a:lumOff val="40000"/>
                </a:schemeClr>
              </a:solidFill>
            </a:endParaRPr>
          </a:p>
        </p:txBody>
      </p:sp>
      <p:pic>
        <p:nvPicPr>
          <p:cNvPr id="4" name="Picture 3">
            <a:extLst>
              <a:ext uri="{FF2B5EF4-FFF2-40B4-BE49-F238E27FC236}">
                <a16:creationId xmlns:a16="http://schemas.microsoft.com/office/drawing/2014/main" id="{2CB7AEAF-F11F-442F-B3DB-0DC8E1DDF69E}"/>
              </a:ext>
            </a:extLst>
          </p:cNvPr>
          <p:cNvPicPr>
            <a:picLocks noChangeAspect="1"/>
          </p:cNvPicPr>
          <p:nvPr/>
        </p:nvPicPr>
        <p:blipFill>
          <a:blip r:embed="rId6"/>
          <a:stretch>
            <a:fillRect/>
          </a:stretch>
        </p:blipFill>
        <p:spPr>
          <a:xfrm>
            <a:off x="618311" y="5949723"/>
            <a:ext cx="1228453" cy="921340"/>
          </a:xfrm>
          <a:prstGeom prst="rect">
            <a:avLst/>
          </a:prstGeom>
        </p:spPr>
      </p:pic>
      <p:sp>
        <p:nvSpPr>
          <p:cNvPr id="12" name="TextBox 11">
            <a:extLst>
              <a:ext uri="{FF2B5EF4-FFF2-40B4-BE49-F238E27FC236}">
                <a16:creationId xmlns:a16="http://schemas.microsoft.com/office/drawing/2014/main" id="{0949580F-9F00-4F99-B6B1-26597E6562DF}"/>
              </a:ext>
            </a:extLst>
          </p:cNvPr>
          <p:cNvSpPr txBox="1"/>
          <p:nvPr/>
        </p:nvSpPr>
        <p:spPr>
          <a:xfrm flipH="1">
            <a:off x="1596554" y="6313177"/>
            <a:ext cx="4325273" cy="369332"/>
          </a:xfrm>
          <a:prstGeom prst="rect">
            <a:avLst/>
          </a:prstGeom>
          <a:noFill/>
        </p:spPr>
        <p:txBody>
          <a:bodyPr wrap="square" rtlCol="0">
            <a:spAutoFit/>
          </a:bodyPr>
          <a:lstStyle/>
          <a:p>
            <a:r>
              <a:rPr lang="en-US" sz="1800" b="1" dirty="0">
                <a:solidFill>
                  <a:schemeClr val="accent1">
                    <a:lumMod val="60000"/>
                    <a:lumOff val="40000"/>
                  </a:schemeClr>
                </a:solidFill>
              </a:rPr>
              <a:t>ACE ENGINEERING COLLEGE</a:t>
            </a:r>
          </a:p>
        </p:txBody>
      </p:sp>
    </p:spTree>
    <p:extLst>
      <p:ext uri="{BB962C8B-B14F-4D97-AF65-F5344CB8AC3E}">
        <p14:creationId xmlns:p14="http://schemas.microsoft.com/office/powerpoint/2010/main" val="306368574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609600" y="1600201"/>
            <a:ext cx="109728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7" name="TextBox 16">
            <a:extLst>
              <a:ext uri="{FF2B5EF4-FFF2-40B4-BE49-F238E27FC236}">
                <a16:creationId xmlns:a16="http://schemas.microsoft.com/office/drawing/2014/main" id="{27CC3BB5-1D86-46D5-AE48-71ABDA16B66D}"/>
              </a:ext>
            </a:extLst>
          </p:cNvPr>
          <p:cNvSpPr txBox="1"/>
          <p:nvPr/>
        </p:nvSpPr>
        <p:spPr>
          <a:xfrm flipH="1">
            <a:off x="8273141" y="6313177"/>
            <a:ext cx="3309256" cy="307777"/>
          </a:xfrm>
          <a:prstGeom prst="rect">
            <a:avLst/>
          </a:prstGeom>
          <a:noFill/>
        </p:spPr>
        <p:txBody>
          <a:bodyPr wrap="square" rtlCol="0">
            <a:spAutoFit/>
          </a:bodyPr>
          <a:lstStyle/>
          <a:p>
            <a:pPr algn="r"/>
            <a:r>
              <a:rPr lang="en-US" sz="1400" b="1" dirty="0" err="1">
                <a:solidFill>
                  <a:schemeClr val="accent1">
                    <a:lumMod val="60000"/>
                    <a:lumOff val="40000"/>
                  </a:schemeClr>
                </a:solidFill>
              </a:rPr>
              <a:t>Jayasri</a:t>
            </a:r>
            <a:endParaRPr lang="en-US" sz="1400" b="1" dirty="0">
              <a:solidFill>
                <a:schemeClr val="accent1">
                  <a:lumMod val="60000"/>
                  <a:lumOff val="40000"/>
                </a:schemeClr>
              </a:solidFill>
            </a:endParaRPr>
          </a:p>
        </p:txBody>
      </p:sp>
      <p:pic>
        <p:nvPicPr>
          <p:cNvPr id="18" name="Picture 17">
            <a:extLst>
              <a:ext uri="{FF2B5EF4-FFF2-40B4-BE49-F238E27FC236}">
                <a16:creationId xmlns:a16="http://schemas.microsoft.com/office/drawing/2014/main" id="{756D831A-AB11-4A8B-AC7C-3135AE31E270}"/>
              </a:ext>
            </a:extLst>
          </p:cNvPr>
          <p:cNvPicPr>
            <a:picLocks noChangeAspect="1"/>
          </p:cNvPicPr>
          <p:nvPr/>
        </p:nvPicPr>
        <p:blipFill>
          <a:blip r:embed="rId13"/>
          <a:stretch>
            <a:fillRect/>
          </a:stretch>
        </p:blipFill>
        <p:spPr>
          <a:xfrm>
            <a:off x="618311" y="5949723"/>
            <a:ext cx="1228453" cy="921340"/>
          </a:xfrm>
          <a:prstGeom prst="rect">
            <a:avLst/>
          </a:prstGeom>
        </p:spPr>
      </p:pic>
      <p:sp>
        <p:nvSpPr>
          <p:cNvPr id="19" name="TextBox 18">
            <a:extLst>
              <a:ext uri="{FF2B5EF4-FFF2-40B4-BE49-F238E27FC236}">
                <a16:creationId xmlns:a16="http://schemas.microsoft.com/office/drawing/2014/main" id="{6FC6E57E-D093-4D52-8424-9F52C27ED41D}"/>
              </a:ext>
            </a:extLst>
          </p:cNvPr>
          <p:cNvSpPr txBox="1"/>
          <p:nvPr/>
        </p:nvSpPr>
        <p:spPr>
          <a:xfrm flipH="1">
            <a:off x="1596554" y="6313177"/>
            <a:ext cx="4325273" cy="307777"/>
          </a:xfrm>
          <a:prstGeom prst="rect">
            <a:avLst/>
          </a:prstGeom>
          <a:noFill/>
        </p:spPr>
        <p:txBody>
          <a:bodyPr wrap="square" rtlCol="0">
            <a:spAutoFit/>
          </a:bodyPr>
          <a:lstStyle/>
          <a:p>
            <a:r>
              <a:rPr lang="en-US" sz="1400" b="1" dirty="0">
                <a:solidFill>
                  <a:schemeClr val="accent1">
                    <a:lumMod val="60000"/>
                    <a:lumOff val="40000"/>
                  </a:schemeClr>
                </a:solidFill>
              </a:rPr>
              <a:t>ACE ENGINEERING COLLEGE</a:t>
            </a:r>
          </a:p>
        </p:txBody>
      </p:sp>
      <p:sp>
        <p:nvSpPr>
          <p:cNvPr id="20" name="TextBox 19">
            <a:extLst>
              <a:ext uri="{FF2B5EF4-FFF2-40B4-BE49-F238E27FC236}">
                <a16:creationId xmlns:a16="http://schemas.microsoft.com/office/drawing/2014/main" id="{65EFD184-3B21-4269-92E2-AA0C1D0CECA1}"/>
              </a:ext>
            </a:extLst>
          </p:cNvPr>
          <p:cNvSpPr txBox="1"/>
          <p:nvPr/>
        </p:nvSpPr>
        <p:spPr>
          <a:xfrm rot="5400000">
            <a:off x="10582987" y="3135087"/>
            <a:ext cx="2762295" cy="307777"/>
          </a:xfrm>
          <a:prstGeom prst="rect">
            <a:avLst/>
          </a:prstGeom>
          <a:noFill/>
        </p:spPr>
        <p:txBody>
          <a:bodyPr wrap="none" rtlCol="0">
            <a:spAutoFit/>
          </a:bodyPr>
          <a:lstStyle/>
          <a:p>
            <a:r>
              <a:rPr lang="en-US" sz="1400" b="1" dirty="0">
                <a:solidFill>
                  <a:schemeClr val="accent1">
                    <a:lumMod val="60000"/>
                    <a:lumOff val="40000"/>
                  </a:schemeClr>
                </a:solidFill>
              </a:rPr>
              <a:t>Information Retrieval Systems</a:t>
            </a:r>
          </a:p>
        </p:txBody>
      </p:sp>
      <p:sp>
        <p:nvSpPr>
          <p:cNvPr id="2" name="TextBox 1">
            <a:extLst>
              <a:ext uri="{FF2B5EF4-FFF2-40B4-BE49-F238E27FC236}">
                <a16:creationId xmlns:a16="http://schemas.microsoft.com/office/drawing/2014/main" id="{341856B6-7AA4-4EE6-8533-B06E980F891C}"/>
              </a:ext>
            </a:extLst>
          </p:cNvPr>
          <p:cNvSpPr txBox="1"/>
          <p:nvPr/>
        </p:nvSpPr>
        <p:spPr>
          <a:xfrm>
            <a:off x="11425647" y="45553"/>
            <a:ext cx="674003" cy="307777"/>
          </a:xfrm>
          <a:prstGeom prst="rect">
            <a:avLst/>
          </a:prstGeom>
          <a:noFill/>
        </p:spPr>
        <p:txBody>
          <a:bodyPr wrap="square" rtlCol="0">
            <a:spAutoFit/>
          </a:bodyPr>
          <a:lstStyle/>
          <a:p>
            <a:pPr algn="r"/>
            <a:fld id="{6C35DBDA-768B-41DA-92F1-86237CE345C5}" type="slidenum">
              <a:rPr lang="en-US" sz="1400" b="1" smtClean="0">
                <a:latin typeface="Book Antiqua" panose="02040602050305030304" pitchFamily="18" charset="0"/>
              </a:rPr>
              <a:pPr algn="r"/>
              <a:t>‹#›</a:t>
            </a:fld>
            <a:endParaRPr lang="en-US" sz="1400" b="1" dirty="0">
              <a:latin typeface="Book Antiqua" panose="02040602050305030304" pitchFamily="18" charset="0"/>
            </a:endParaRPr>
          </a:p>
        </p:txBody>
      </p:sp>
    </p:spTree>
    <p:extLst>
      <p:ext uri="{BB962C8B-B14F-4D97-AF65-F5344CB8AC3E}">
        <p14:creationId xmlns:p14="http://schemas.microsoft.com/office/powerpoint/2010/main" val="917362875"/>
      </p:ext>
    </p:extLst>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0E1713-A766-4EC5-BEDF-2653F42455F4}"/>
              </a:ext>
            </a:extLst>
          </p:cNvPr>
          <p:cNvSpPr>
            <a:spLocks noGrp="1"/>
          </p:cNvSpPr>
          <p:nvPr>
            <p:ph type="ctrTitle"/>
          </p:nvPr>
        </p:nvSpPr>
        <p:spPr/>
        <p:txBody>
          <a:bodyPr/>
          <a:lstStyle/>
          <a:p>
            <a:r>
              <a:rPr lang="en-US" dirty="0"/>
              <a:t>Information Retrieval Systems</a:t>
            </a:r>
          </a:p>
        </p:txBody>
      </p:sp>
      <p:sp>
        <p:nvSpPr>
          <p:cNvPr id="5" name="Subtitle 4">
            <a:extLst>
              <a:ext uri="{FF2B5EF4-FFF2-40B4-BE49-F238E27FC236}">
                <a16:creationId xmlns:a16="http://schemas.microsoft.com/office/drawing/2014/main" id="{E5D2352F-35FC-483D-B387-EB133162EC23}"/>
              </a:ext>
            </a:extLst>
          </p:cNvPr>
          <p:cNvSpPr>
            <a:spLocks noGrp="1"/>
          </p:cNvSpPr>
          <p:nvPr>
            <p:ph type="subTitle" idx="1"/>
          </p:nvPr>
        </p:nvSpPr>
        <p:spPr/>
        <p:txBody>
          <a:bodyPr anchor="ctr"/>
          <a:lstStyle/>
          <a:p>
            <a:pPr algn="ctr"/>
            <a:r>
              <a:rPr lang="en-US" sz="3600" b="1" dirty="0">
                <a:solidFill>
                  <a:srgbClr val="007FA3"/>
                </a:solidFill>
              </a:rPr>
              <a:t>UNIT - I</a:t>
            </a:r>
          </a:p>
        </p:txBody>
      </p:sp>
    </p:spTree>
    <p:extLst>
      <p:ext uri="{BB962C8B-B14F-4D97-AF65-F5344CB8AC3E}">
        <p14:creationId xmlns:p14="http://schemas.microsoft.com/office/powerpoint/2010/main" val="3585000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86A03A1-82F7-4AFC-BBA8-E3EF96445C18}"/>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10</a:t>
            </a:fld>
            <a:endParaRPr lang="en-US" sz="900">
              <a:solidFill>
                <a:schemeClr val="lt1"/>
              </a:solidFill>
            </a:endParaRPr>
          </a:p>
        </p:txBody>
      </p:sp>
      <p:pic>
        <p:nvPicPr>
          <p:cNvPr id="8" name="Content Placeholder 7">
            <a:extLst>
              <a:ext uri="{FF2B5EF4-FFF2-40B4-BE49-F238E27FC236}">
                <a16:creationId xmlns:a16="http://schemas.microsoft.com/office/drawing/2014/main" id="{CACDC517-B2A1-4274-8D1A-603EB7FBCA54}"/>
              </a:ext>
            </a:extLst>
          </p:cNvPr>
          <p:cNvPicPr>
            <a:picLocks noGrp="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324082" y="99461"/>
            <a:ext cx="5210318" cy="6155565"/>
          </a:xfrm>
          <a:prstGeom prst="rect">
            <a:avLst/>
          </a:prstGeom>
          <a:noFill/>
          <a:ln>
            <a:noFill/>
          </a:ln>
        </p:spPr>
      </p:pic>
    </p:spTree>
    <p:extLst>
      <p:ext uri="{BB962C8B-B14F-4D97-AF65-F5344CB8AC3E}">
        <p14:creationId xmlns:p14="http://schemas.microsoft.com/office/powerpoint/2010/main" val="66015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A43513F-CB04-43AF-AD7F-0F34E6C7B110}"/>
              </a:ext>
            </a:extLst>
          </p:cNvPr>
          <p:cNvSpPr>
            <a:spLocks noGrp="1"/>
          </p:cNvSpPr>
          <p:nvPr>
            <p:ph type="title"/>
          </p:nvPr>
        </p:nvSpPr>
        <p:spPr/>
        <p:txBody>
          <a:bodyPr/>
          <a:lstStyle/>
          <a:p>
            <a:r>
              <a:rPr lang="en-US" dirty="0"/>
              <a:t>1)	Item Normalization </a:t>
            </a:r>
          </a:p>
        </p:txBody>
      </p:sp>
      <p:sp>
        <p:nvSpPr>
          <p:cNvPr id="7" name="Content Placeholder 6">
            <a:extLst>
              <a:ext uri="{FF2B5EF4-FFF2-40B4-BE49-F238E27FC236}">
                <a16:creationId xmlns:a16="http://schemas.microsoft.com/office/drawing/2014/main" id="{126F7EAD-C0D8-4418-8733-0D1AFD48A8E5}"/>
              </a:ext>
            </a:extLst>
          </p:cNvPr>
          <p:cNvSpPr>
            <a:spLocks noGrp="1"/>
          </p:cNvSpPr>
          <p:nvPr>
            <p:ph sz="quarter" idx="13"/>
          </p:nvPr>
        </p:nvSpPr>
        <p:spPr/>
        <p:txBody>
          <a:bodyPr/>
          <a:lstStyle/>
          <a:p>
            <a:pPr marL="558800" lvl="1" indent="0">
              <a:buNone/>
            </a:pPr>
            <a:r>
              <a:rPr lang="en-US" sz="2400" dirty="0">
                <a:solidFill>
                  <a:schemeClr val="tx2">
                    <a:lumMod val="75000"/>
                  </a:schemeClr>
                </a:solidFill>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	Any integrated system normalize the incoming items to normal standard  </a:t>
            </a:r>
          </a:p>
          <a:p>
            <a:pPr marL="558800" lvl="1" indent="0">
              <a:buNone/>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in-short Language encoding and file format</a:t>
            </a:r>
            <a:r>
              <a:rPr lang="en-US" sz="2400" dirty="0">
                <a:latin typeface="Calibri" panose="020F0502020204030204" pitchFamily="34" charset="0"/>
                <a:cs typeface="Calibri" panose="020F0502020204030204" pitchFamily="34" charset="0"/>
              </a:rPr>
              <a:t>)</a:t>
            </a:r>
          </a:p>
          <a:p>
            <a:pPr marL="558800" lvl="1" indent="0">
              <a:buNone/>
            </a:pPr>
            <a:r>
              <a:rPr lang="en-US" sz="2400" dirty="0">
                <a:solidFill>
                  <a:schemeClr val="tx2">
                    <a:lumMod val="75000"/>
                  </a:schemeClr>
                </a:solidFill>
                <a:latin typeface="Calibri" panose="020F0502020204030204" pitchFamily="34" charset="0"/>
                <a:cs typeface="Calibri" panose="020F0502020204030204" pitchFamily="34" charset="0"/>
              </a:rPr>
              <a:t>2.</a:t>
            </a:r>
            <a:r>
              <a:rPr lang="en-US" sz="2400" dirty="0">
                <a:latin typeface="Calibri" panose="020F0502020204030204" pitchFamily="34" charset="0"/>
                <a:cs typeface="Calibri" panose="020F0502020204030204" pitchFamily="34" charset="0"/>
              </a:rPr>
              <a:t>	Logical restricting of item </a:t>
            </a:r>
          </a:p>
          <a:p>
            <a:pPr marL="1416050" lvl="3" indent="0">
              <a:buNone/>
            </a:pPr>
            <a:r>
              <a:rPr lang="en-US" sz="2400" b="1" dirty="0">
                <a:latin typeface="Calibri" panose="020F0502020204030204" pitchFamily="34" charset="0"/>
                <a:cs typeface="Calibri" panose="020F0502020204030204" pitchFamily="34" charset="0"/>
              </a:rPr>
              <a:t>      (in-short Zoning )</a:t>
            </a:r>
          </a:p>
          <a:p>
            <a:pPr marL="558800" lvl="1" indent="0">
              <a:buNone/>
            </a:pPr>
            <a:r>
              <a:rPr lang="en-US" sz="2400" dirty="0">
                <a:solidFill>
                  <a:schemeClr val="tx2">
                    <a:lumMod val="75000"/>
                  </a:schemeClr>
                </a:solidFill>
                <a:latin typeface="Calibri" panose="020F0502020204030204" pitchFamily="34" charset="0"/>
                <a:cs typeface="Calibri" panose="020F0502020204030204" pitchFamily="34" charset="0"/>
              </a:rPr>
              <a:t>3.</a:t>
            </a:r>
            <a:r>
              <a:rPr lang="en-US" sz="2400" dirty="0">
                <a:latin typeface="Calibri" panose="020F0502020204030204" pitchFamily="34" charset="0"/>
                <a:cs typeface="Calibri" panose="020F0502020204030204" pitchFamily="34" charset="0"/>
              </a:rPr>
              <a:t>	Create searchable data structure</a:t>
            </a:r>
          </a:p>
          <a:p>
            <a:pPr marL="1416050" lvl="3" indent="0">
              <a:buNone/>
            </a:pPr>
            <a:r>
              <a:rPr lang="en-US" sz="2400" b="1" dirty="0">
                <a:latin typeface="Calibri" panose="020F0502020204030204" pitchFamily="34" charset="0"/>
                <a:cs typeface="Calibri" panose="020F0502020204030204" pitchFamily="34" charset="0"/>
              </a:rPr>
              <a:t>      	(in-short Indexing)</a:t>
            </a:r>
          </a:p>
          <a:p>
            <a:endParaRPr lang="en-US" dirty="0"/>
          </a:p>
        </p:txBody>
      </p:sp>
      <p:sp>
        <p:nvSpPr>
          <p:cNvPr id="5" name="Slide Number Placeholder 4">
            <a:extLst>
              <a:ext uri="{FF2B5EF4-FFF2-40B4-BE49-F238E27FC236}">
                <a16:creationId xmlns:a16="http://schemas.microsoft.com/office/drawing/2014/main" id="{406E269A-A12D-4691-8F16-F7FAAF5E88D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11</a:t>
            </a:fld>
            <a:endParaRPr lang="en-US" sz="900">
              <a:solidFill>
                <a:schemeClr val="lt1"/>
              </a:solidFill>
            </a:endParaRPr>
          </a:p>
        </p:txBody>
      </p:sp>
    </p:spTree>
    <p:extLst>
      <p:ext uri="{BB962C8B-B14F-4D97-AF65-F5344CB8AC3E}">
        <p14:creationId xmlns:p14="http://schemas.microsoft.com/office/powerpoint/2010/main" val="22990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F8720F6-6672-42E3-8D98-7CB9F7B91199}"/>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12</a:t>
            </a:fld>
            <a:endParaRPr lang="en-US" sz="900">
              <a:solidFill>
                <a:schemeClr val="lt1"/>
              </a:solidFill>
            </a:endParaRPr>
          </a:p>
        </p:txBody>
      </p:sp>
      <p:pic>
        <p:nvPicPr>
          <p:cNvPr id="8" name="Picture 7">
            <a:extLst>
              <a:ext uri="{FF2B5EF4-FFF2-40B4-BE49-F238E27FC236}">
                <a16:creationId xmlns:a16="http://schemas.microsoft.com/office/drawing/2014/main" id="{D2F645DB-8106-4CB3-BAD9-436F38CFFE5E}"/>
              </a:ext>
            </a:extLst>
          </p:cNvPr>
          <p:cNvPicPr/>
          <p:nvPr/>
        </p:nvPicPr>
        <p:blipFill>
          <a:blip r:embed="rId2"/>
          <a:stretch>
            <a:fillRect/>
          </a:stretch>
        </p:blipFill>
        <p:spPr>
          <a:xfrm>
            <a:off x="2796209" y="282023"/>
            <a:ext cx="4956313" cy="5575437"/>
          </a:xfrm>
          <a:prstGeom prst="rect">
            <a:avLst/>
          </a:prstGeom>
        </p:spPr>
      </p:pic>
    </p:spTree>
    <p:extLst>
      <p:ext uri="{BB962C8B-B14F-4D97-AF65-F5344CB8AC3E}">
        <p14:creationId xmlns:p14="http://schemas.microsoft.com/office/powerpoint/2010/main" val="3923558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6F3D7E-E5AB-4D46-8C1D-9DB9AFC0C0E9}"/>
              </a:ext>
            </a:extLst>
          </p:cNvPr>
          <p:cNvSpPr>
            <a:spLocks noGrp="1"/>
          </p:cNvSpPr>
          <p:nvPr>
            <p:ph type="title"/>
          </p:nvPr>
        </p:nvSpPr>
        <p:spPr/>
        <p:txBody>
          <a:bodyPr/>
          <a:lstStyle/>
          <a:p>
            <a:r>
              <a:rPr lang="en-US" dirty="0"/>
              <a:t>Text Normalization Process</a:t>
            </a:r>
          </a:p>
        </p:txBody>
      </p:sp>
      <p:sp>
        <p:nvSpPr>
          <p:cNvPr id="7" name="Content Placeholder 6">
            <a:extLst>
              <a:ext uri="{FF2B5EF4-FFF2-40B4-BE49-F238E27FC236}">
                <a16:creationId xmlns:a16="http://schemas.microsoft.com/office/drawing/2014/main" id="{BBACB9A8-24BC-42CD-A0DC-96A36A105A93}"/>
              </a:ext>
            </a:extLst>
          </p:cNvPr>
          <p:cNvSpPr>
            <a:spLocks noGrp="1"/>
          </p:cNvSpPr>
          <p:nvPr>
            <p:ph sz="quarter" idx="13"/>
          </p:nvPr>
        </p:nvSpPr>
        <p:spPr/>
        <p:txBody>
          <a:bodyPr/>
          <a:lstStyle/>
          <a:p>
            <a:pPr marL="558800" indent="-457200">
              <a:buFont typeface="+mj-lt"/>
              <a:buAutoNum type="alphaLcParenR"/>
            </a:pPr>
            <a:r>
              <a:rPr lang="en-US" sz="2600" b="1" dirty="0">
                <a:latin typeface="Calibri" panose="020F0502020204030204" pitchFamily="34" charset="0"/>
                <a:cs typeface="Calibri" panose="020F0502020204030204" pitchFamily="34" charset="0"/>
              </a:rPr>
              <a:t>Standardized Input</a:t>
            </a:r>
          </a:p>
          <a:p>
            <a:pPr lvl="1"/>
            <a:r>
              <a:rPr lang="en-US" sz="2600" dirty="0">
                <a:latin typeface="Calibri" panose="020F0502020204030204" pitchFamily="34" charset="0"/>
                <a:cs typeface="Calibri" panose="020F0502020204030204" pitchFamily="34" charset="0"/>
              </a:rPr>
              <a:t>The input takes in different external formats.</a:t>
            </a:r>
          </a:p>
          <a:p>
            <a:pPr lvl="1"/>
            <a:r>
              <a:rPr lang="en-US" sz="2600" dirty="0">
                <a:latin typeface="Calibri" panose="020F0502020204030204" pitchFamily="34" charset="0"/>
                <a:cs typeface="Calibri" panose="020F0502020204030204" pitchFamily="34" charset="0"/>
              </a:rPr>
              <a:t>I.e.., translation to be system understandable formats.</a:t>
            </a:r>
          </a:p>
          <a:p>
            <a:pPr marL="558800" indent="-457200">
              <a:buFont typeface="+mj-lt"/>
              <a:buAutoNum type="alphaLcParenR"/>
            </a:pPr>
            <a:r>
              <a:rPr lang="en-US" sz="2600" b="1" dirty="0">
                <a:latin typeface="Calibri" panose="020F0502020204030204" pitchFamily="34" charset="0"/>
                <a:cs typeface="Calibri" panose="020F0502020204030204" pitchFamily="34" charset="0"/>
              </a:rPr>
              <a:t>Zoning (logical sub - setting)</a:t>
            </a:r>
          </a:p>
          <a:p>
            <a:pPr lvl="1"/>
            <a:r>
              <a:rPr lang="en-US" sz="2600" dirty="0">
                <a:latin typeface="Calibri" panose="020F0502020204030204" pitchFamily="34" charset="0"/>
                <a:cs typeface="Calibri" panose="020F0502020204030204" pitchFamily="34" charset="0"/>
              </a:rPr>
              <a:t>Typical item is sub divided into zones.</a:t>
            </a:r>
          </a:p>
          <a:p>
            <a:pPr lvl="1"/>
            <a:r>
              <a:rPr lang="en-US" sz="2600" dirty="0">
                <a:latin typeface="Calibri" panose="020F0502020204030204" pitchFamily="34" charset="0"/>
                <a:cs typeface="Calibri" panose="020F0502020204030204" pitchFamily="34" charset="0"/>
              </a:rPr>
              <a:t>Each zone will consists of Title, Author, Abstract, Main Text Conclusion , References , Country , …</a:t>
            </a:r>
            <a:r>
              <a:rPr lang="en-US" sz="2600" dirty="0" err="1">
                <a:latin typeface="Calibri" panose="020F0502020204030204" pitchFamily="34" charset="0"/>
                <a:cs typeface="Calibri" panose="020F0502020204030204" pitchFamily="34" charset="0"/>
              </a:rPr>
              <a:t>etc</a:t>
            </a: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86EFD86D-7D50-4023-9CBD-58B03B3B767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13</a:t>
            </a:fld>
            <a:endParaRPr lang="en-US" sz="900">
              <a:solidFill>
                <a:schemeClr val="lt1"/>
              </a:solidFill>
            </a:endParaRPr>
          </a:p>
        </p:txBody>
      </p:sp>
    </p:spTree>
    <p:extLst>
      <p:ext uri="{BB962C8B-B14F-4D97-AF65-F5344CB8AC3E}">
        <p14:creationId xmlns:p14="http://schemas.microsoft.com/office/powerpoint/2010/main" val="364204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fade">
                                      <p:cBhvr>
                                        <p:cTn id="24"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6992E7B-B9CE-4226-B9E0-D8AB51B7E285}"/>
              </a:ext>
            </a:extLst>
          </p:cNvPr>
          <p:cNvSpPr>
            <a:spLocks noGrp="1"/>
          </p:cNvSpPr>
          <p:nvPr>
            <p:ph type="title"/>
          </p:nvPr>
        </p:nvSpPr>
        <p:spPr/>
        <p:txBody>
          <a:bodyPr/>
          <a:lstStyle/>
          <a:p>
            <a:r>
              <a:rPr lang="en-US" dirty="0"/>
              <a:t>Text Normalization Process</a:t>
            </a:r>
          </a:p>
        </p:txBody>
      </p:sp>
      <p:sp>
        <p:nvSpPr>
          <p:cNvPr id="7" name="Content Placeholder 6">
            <a:extLst>
              <a:ext uri="{FF2B5EF4-FFF2-40B4-BE49-F238E27FC236}">
                <a16:creationId xmlns:a16="http://schemas.microsoft.com/office/drawing/2014/main" id="{69C85653-0B46-468F-9D95-519043B91300}"/>
              </a:ext>
            </a:extLst>
          </p:cNvPr>
          <p:cNvSpPr>
            <a:spLocks noGrp="1"/>
          </p:cNvSpPr>
          <p:nvPr>
            <p:ph sz="quarter" idx="13"/>
          </p:nvPr>
        </p:nvSpPr>
        <p:spPr/>
        <p:txBody>
          <a:bodyPr/>
          <a:lstStyle/>
          <a:p>
            <a:pPr marL="615950" indent="-514350">
              <a:buFont typeface="+mj-lt"/>
              <a:buAutoNum type="alphaLcParenR" startAt="3"/>
            </a:pPr>
            <a:r>
              <a:rPr lang="en-US" sz="2600" b="1" dirty="0">
                <a:latin typeface="Calibri" panose="020F0502020204030204" pitchFamily="34" charset="0"/>
                <a:cs typeface="Calibri" panose="020F0502020204030204" pitchFamily="34" charset="0"/>
              </a:rPr>
              <a:t>Identify Processing Tokens</a:t>
            </a:r>
          </a:p>
          <a:p>
            <a:pPr lvl="1"/>
            <a:r>
              <a:rPr lang="en-US" sz="2600" dirty="0">
                <a:latin typeface="Calibri" panose="020F0502020204030204" pitchFamily="34" charset="0"/>
                <a:cs typeface="Calibri" panose="020F0502020204030204" pitchFamily="34" charset="0"/>
              </a:rPr>
              <a:t>Send to data processing tokens</a:t>
            </a:r>
          </a:p>
          <a:p>
            <a:pPr lvl="2"/>
            <a:r>
              <a:rPr lang="en-US" sz="2600" dirty="0">
                <a:latin typeface="Calibri" panose="020F0502020204030204" pitchFamily="34" charset="0"/>
                <a:cs typeface="Calibri" panose="020F0502020204030204" pitchFamily="34" charset="0"/>
              </a:rPr>
              <a:t>Find the user interested concept, input symbols categories into </a:t>
            </a:r>
          </a:p>
          <a:p>
            <a:pPr lvl="3"/>
            <a:r>
              <a:rPr lang="en-US" sz="2600" dirty="0">
                <a:latin typeface="Calibri" panose="020F0502020204030204" pitchFamily="34" charset="0"/>
                <a:cs typeface="Calibri" panose="020F0502020204030204" pitchFamily="34" charset="0"/>
              </a:rPr>
              <a:t> Valid word symbols(alphabetic characters, numbers)</a:t>
            </a:r>
          </a:p>
          <a:p>
            <a:pPr lvl="3"/>
            <a:r>
              <a:rPr lang="en-US" sz="2600" dirty="0">
                <a:latin typeface="Calibri" panose="020F0502020204030204" pitchFamily="34" charset="0"/>
                <a:cs typeface="Calibri" panose="020F0502020204030204" pitchFamily="34" charset="0"/>
              </a:rPr>
              <a:t>Inter word systems(blanks, semicolons)</a:t>
            </a:r>
          </a:p>
          <a:p>
            <a:pPr lvl="3"/>
            <a:r>
              <a:rPr lang="en-US" sz="2600" dirty="0">
                <a:latin typeface="Calibri" panose="020F0502020204030204" pitchFamily="34" charset="0"/>
                <a:cs typeface="Calibri" panose="020F0502020204030204" pitchFamily="34" charset="0"/>
              </a:rPr>
              <a:t>Special processing symbols(hyphens -)</a:t>
            </a:r>
          </a:p>
          <a:p>
            <a:endParaRPr lang="en-US" sz="2600" dirty="0"/>
          </a:p>
        </p:txBody>
      </p:sp>
      <p:sp>
        <p:nvSpPr>
          <p:cNvPr id="5" name="Slide Number Placeholder 4">
            <a:extLst>
              <a:ext uri="{FF2B5EF4-FFF2-40B4-BE49-F238E27FC236}">
                <a16:creationId xmlns:a16="http://schemas.microsoft.com/office/drawing/2014/main" id="{A876CAA0-245E-4FDE-9605-6036DFF3F245}"/>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14</a:t>
            </a:fld>
            <a:endParaRPr lang="en-US" sz="900">
              <a:solidFill>
                <a:schemeClr val="lt1"/>
              </a:solidFill>
            </a:endParaRPr>
          </a:p>
        </p:txBody>
      </p:sp>
    </p:spTree>
    <p:extLst>
      <p:ext uri="{BB962C8B-B14F-4D97-AF65-F5344CB8AC3E}">
        <p14:creationId xmlns:p14="http://schemas.microsoft.com/office/powerpoint/2010/main" val="4045338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268EB0-5C63-46F0-B5B8-D584DDB5BFAD}"/>
              </a:ext>
            </a:extLst>
          </p:cNvPr>
          <p:cNvSpPr>
            <a:spLocks noGrp="1"/>
          </p:cNvSpPr>
          <p:nvPr>
            <p:ph type="title"/>
          </p:nvPr>
        </p:nvSpPr>
        <p:spPr>
          <a:xfrm>
            <a:off x="613833" y="-253365"/>
            <a:ext cx="10972800" cy="1097279"/>
          </a:xfrm>
        </p:spPr>
        <p:txBody>
          <a:bodyPr/>
          <a:lstStyle/>
          <a:p>
            <a:r>
              <a:rPr lang="en-US" dirty="0"/>
              <a:t>Text Normalization Process</a:t>
            </a:r>
            <a:endParaRPr lang="en-US" b="0" dirty="0"/>
          </a:p>
        </p:txBody>
      </p:sp>
      <p:sp>
        <p:nvSpPr>
          <p:cNvPr id="7" name="Content Placeholder 6">
            <a:extLst>
              <a:ext uri="{FF2B5EF4-FFF2-40B4-BE49-F238E27FC236}">
                <a16:creationId xmlns:a16="http://schemas.microsoft.com/office/drawing/2014/main" id="{555D21EC-8169-49AB-B1AB-26F3220A18DA}"/>
              </a:ext>
            </a:extLst>
          </p:cNvPr>
          <p:cNvSpPr>
            <a:spLocks noGrp="1"/>
          </p:cNvSpPr>
          <p:nvPr>
            <p:ph sz="quarter" idx="13"/>
          </p:nvPr>
        </p:nvSpPr>
        <p:spPr>
          <a:xfrm>
            <a:off x="601134" y="843914"/>
            <a:ext cx="10977033" cy="5106312"/>
          </a:xfrm>
        </p:spPr>
        <p:txBody>
          <a:bodyPr/>
          <a:lstStyle/>
          <a:p>
            <a:pPr marL="558800" indent="-457200">
              <a:buFont typeface="+mj-lt"/>
              <a:buAutoNum type="alphaLcParenR" startAt="4"/>
            </a:pPr>
            <a:r>
              <a:rPr lang="en-US" sz="2200" b="1" dirty="0">
                <a:latin typeface="Calibri" panose="020F0502020204030204" pitchFamily="34" charset="0"/>
                <a:cs typeface="Calibri" panose="020F0502020204030204" pitchFamily="34" charset="0"/>
              </a:rPr>
              <a:t>Stop Algorithm</a:t>
            </a:r>
          </a:p>
          <a:p>
            <a:pPr lvl="1"/>
            <a:r>
              <a:rPr lang="en-US" sz="2200" dirty="0">
                <a:latin typeface="Calibri" panose="020F0502020204030204" pitchFamily="34" charset="0"/>
                <a:cs typeface="Calibri" panose="020F0502020204030204" pitchFamily="34" charset="0"/>
              </a:rPr>
              <a:t>Finding the constant of eliminating the tokens which not required for searchable processing.</a:t>
            </a:r>
          </a:p>
          <a:p>
            <a:pPr lvl="1"/>
            <a:r>
              <a:rPr lang="en-US" sz="2200" b="1" dirty="0">
                <a:latin typeface="Calibri" panose="020F0502020204030204" pitchFamily="34" charset="0"/>
                <a:cs typeface="Calibri" panose="020F0502020204030204" pitchFamily="34" charset="0"/>
              </a:rPr>
              <a:t>Constant = Frequency x rank </a:t>
            </a:r>
          </a:p>
          <a:p>
            <a:pPr lvl="1"/>
            <a:r>
              <a:rPr lang="en-US" sz="2200" b="1" dirty="0">
                <a:latin typeface="Calibri" panose="020F0502020204030204" pitchFamily="34" charset="0"/>
                <a:cs typeface="Calibri" panose="020F0502020204030204" pitchFamily="34" charset="0"/>
              </a:rPr>
              <a:t>Any word(1 or 2) found in almost any item</a:t>
            </a:r>
          </a:p>
          <a:p>
            <a:pPr marL="558800" indent="-457200">
              <a:buFont typeface="+mj-lt"/>
              <a:buAutoNum type="alphaLcParenR" startAt="4"/>
            </a:pPr>
            <a:r>
              <a:rPr lang="en-US" sz="2200" b="1" dirty="0">
                <a:latin typeface="Calibri" panose="020F0502020204030204" pitchFamily="34" charset="0"/>
                <a:cs typeface="Calibri" panose="020F0502020204030204" pitchFamily="34" charset="0"/>
              </a:rPr>
              <a:t>Characterized tokens</a:t>
            </a:r>
          </a:p>
          <a:p>
            <a:pPr lvl="1"/>
            <a:r>
              <a:rPr lang="en-US" sz="2200" dirty="0">
                <a:latin typeface="Calibri" panose="020F0502020204030204" pitchFamily="34" charset="0"/>
                <a:cs typeface="Calibri" panose="020F0502020204030204" pitchFamily="34" charset="0"/>
              </a:rPr>
              <a:t>Specific word characters (eradicate ambiguity) – one word(2 purposes) is used many times .</a:t>
            </a:r>
          </a:p>
          <a:p>
            <a:pPr marL="558800" indent="-457200">
              <a:buFont typeface="+mj-lt"/>
              <a:buAutoNum type="alphaLcParenR" startAt="4"/>
            </a:pPr>
            <a:r>
              <a:rPr lang="en-US" sz="2200" b="1" dirty="0">
                <a:latin typeface="Calibri" panose="020F0502020204030204" pitchFamily="34" charset="0"/>
                <a:cs typeface="Calibri" panose="020F0502020204030204" pitchFamily="34" charset="0"/>
              </a:rPr>
              <a:t>Stemming Algorithm </a:t>
            </a:r>
          </a:p>
          <a:p>
            <a:pPr lvl="1"/>
            <a:r>
              <a:rPr lang="en-US" sz="2200" dirty="0">
                <a:latin typeface="Calibri" panose="020F0502020204030204" pitchFamily="34" charset="0"/>
                <a:cs typeface="Calibri" panose="020F0502020204030204" pitchFamily="34" charset="0"/>
              </a:rPr>
              <a:t>Using the unique words to eradicate the ambiguity(Non –Repetitive of similar token).</a:t>
            </a:r>
          </a:p>
          <a:p>
            <a:pPr lvl="1"/>
            <a:r>
              <a:rPr lang="en-US" sz="2200" dirty="0">
                <a:latin typeface="Calibri" panose="020F0502020204030204" pitchFamily="34" charset="0"/>
                <a:cs typeface="Calibri" panose="020F0502020204030204" pitchFamily="34" charset="0"/>
              </a:rPr>
              <a:t>Efficiency increase of IRS  </a:t>
            </a:r>
          </a:p>
          <a:p>
            <a:pPr lvl="1"/>
            <a:r>
              <a:rPr lang="en-US" sz="2200" dirty="0">
                <a:latin typeface="Calibri" panose="020F0502020204030204" pitchFamily="34" charset="0"/>
                <a:cs typeface="Calibri" panose="020F0502020204030204" pitchFamily="34" charset="0"/>
              </a:rPr>
              <a:t>Creates the searchable DS</a:t>
            </a:r>
          </a:p>
          <a:p>
            <a:pPr lvl="1"/>
            <a:endParaRPr lang="en-US" sz="22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DB3D4883-8FBC-4847-AA0D-A44CFF59B9A4}"/>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15</a:t>
            </a:fld>
            <a:endParaRPr lang="en-US" sz="900">
              <a:solidFill>
                <a:schemeClr val="lt1"/>
              </a:solidFill>
            </a:endParaRPr>
          </a:p>
        </p:txBody>
      </p:sp>
    </p:spTree>
    <p:extLst>
      <p:ext uri="{BB962C8B-B14F-4D97-AF65-F5344CB8AC3E}">
        <p14:creationId xmlns:p14="http://schemas.microsoft.com/office/powerpoint/2010/main" val="214985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par>
                              <p:par>
                                <p:cTn id="6" presetID="1" presetClass="entr" presetSubtype="0" fill="hold" nodeType="withEffect">
                                  <p:stCondLst>
                                    <p:cond delay="0"/>
                                  </p:stCondLst>
                                  <p:childTnLst>
                                    <p:set>
                                      <p:cBhvr>
                                        <p:cTn id="7" dur="1" fill="hold">
                                          <p:stCondLst>
                                            <p:cond delay="0"/>
                                          </p:stCondLst>
                                        </p:cTn>
                                        <p:tgtEl>
                                          <p:spTgt spid="7">
                                            <p:txEl>
                                              <p:pRg st="8" end="8"/>
                                            </p:txEl>
                                          </p:spTgt>
                                        </p:tgtEl>
                                        <p:attrNameLst>
                                          <p:attrName>style.visibility</p:attrName>
                                        </p:attrNameLst>
                                      </p:cBhvr>
                                      <p:to>
                                        <p:strVal val="visible"/>
                                      </p:to>
                                    </p:set>
                                  </p:childTnLst>
                                </p:cTn>
                              </p:par>
                              <p:par>
                                <p:cTn id="8" presetID="1" presetClass="entr" presetSubtype="0" fill="hold" nodeType="withEffect"/>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fade">
                                      <p:cBhvr>
                                        <p:cTn id="16" dur="500"/>
                                        <p:tgtEl>
                                          <p:spTgt spid="7">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500"/>
                                        <p:tgtEl>
                                          <p:spTgt spid="7">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500"/>
                                        <p:tgtEl>
                                          <p:spTgt spid="7">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7">
                                            <p:txEl>
                                              <p:pRg st="7" end="7"/>
                                            </p:txEl>
                                          </p:spTgt>
                                        </p:tgtEl>
                                        <p:attrNameLst>
                                          <p:attrName>style.visibility</p:attrName>
                                        </p:attrNameLst>
                                      </p:cBhvr>
                                      <p:to>
                                        <p:strVal val="visible"/>
                                      </p:to>
                                    </p:set>
                                    <p:animEffect transition="in" filter="fade">
                                      <p:cBhvr>
                                        <p:cTn id="38" dur="500"/>
                                        <p:tgtEl>
                                          <p:spTgt spid="7">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fade">
                                      <p:cBhvr>
                                        <p:cTn id="41" dur="500"/>
                                        <p:tgtEl>
                                          <p:spTgt spid="7">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7">
                                            <p:txEl>
                                              <p:pRg st="9" end="9"/>
                                            </p:txEl>
                                          </p:spTgt>
                                        </p:tgtEl>
                                        <p:attrNameLst>
                                          <p:attrName>style.visibility</p:attrName>
                                        </p:attrNameLst>
                                      </p:cBhvr>
                                      <p:to>
                                        <p:strVal val="visible"/>
                                      </p:to>
                                    </p:set>
                                    <p:animEffect transition="in" filter="fade">
                                      <p:cBhvr>
                                        <p:cTn id="44"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20B144D-6CE3-4307-A139-2476797D3CA9}"/>
              </a:ext>
            </a:extLst>
          </p:cNvPr>
          <p:cNvSpPr>
            <a:spLocks noGrp="1"/>
          </p:cNvSpPr>
          <p:nvPr>
            <p:ph type="title"/>
          </p:nvPr>
        </p:nvSpPr>
        <p:spPr/>
        <p:txBody>
          <a:bodyPr/>
          <a:lstStyle/>
          <a:p>
            <a:r>
              <a:rPr lang="en-US" dirty="0"/>
              <a:t>2)	Selective Dissemination</a:t>
            </a:r>
          </a:p>
        </p:txBody>
      </p:sp>
      <p:sp>
        <p:nvSpPr>
          <p:cNvPr id="7" name="Content Placeholder 6">
            <a:extLst>
              <a:ext uri="{FF2B5EF4-FFF2-40B4-BE49-F238E27FC236}">
                <a16:creationId xmlns:a16="http://schemas.microsoft.com/office/drawing/2014/main" id="{919B7F5B-DDEC-402D-9253-8EA3B0F63017}"/>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It provides the capability to dynamically compare newly received items.</a:t>
            </a:r>
          </a:p>
          <a:p>
            <a:r>
              <a:rPr lang="en-US" sz="2400" dirty="0">
                <a:latin typeface="Calibri" panose="020F0502020204030204" pitchFamily="34" charset="0"/>
                <a:cs typeface="Calibri" panose="020F0502020204030204" pitchFamily="34" charset="0"/>
              </a:rPr>
              <a:t>They are against the standard statements of users, delivers the whose interest matches with contents.</a:t>
            </a:r>
          </a:p>
          <a:p>
            <a:r>
              <a:rPr lang="en-US" sz="2400" dirty="0">
                <a:latin typeface="Calibri" panose="020F0502020204030204" pitchFamily="34" charset="0"/>
                <a:cs typeface="Calibri" panose="020F0502020204030204" pitchFamily="34" charset="0"/>
              </a:rPr>
              <a:t>Which Contains</a:t>
            </a:r>
          </a:p>
          <a:p>
            <a:pPr lvl="1"/>
            <a:r>
              <a:rPr lang="en-US" sz="2400" dirty="0">
                <a:latin typeface="Calibri" panose="020F0502020204030204" pitchFamily="34" charset="0"/>
                <a:cs typeface="Calibri" panose="020F0502020204030204" pitchFamily="34" charset="0"/>
              </a:rPr>
              <a:t>Search process </a:t>
            </a:r>
          </a:p>
          <a:p>
            <a:pPr lvl="1"/>
            <a:r>
              <a:rPr lang="en-US" sz="2400" dirty="0">
                <a:latin typeface="Calibri" panose="020F0502020204030204" pitchFamily="34" charset="0"/>
                <a:cs typeface="Calibri" panose="020F0502020204030204" pitchFamily="34" charset="0"/>
              </a:rPr>
              <a:t>User statements of interest</a:t>
            </a:r>
          </a:p>
          <a:p>
            <a:pPr lvl="1"/>
            <a:r>
              <a:rPr lang="en-US" sz="2400" dirty="0">
                <a:latin typeface="Calibri" panose="020F0502020204030204" pitchFamily="34" charset="0"/>
                <a:cs typeface="Calibri" panose="020F0502020204030204" pitchFamily="34" charset="0"/>
              </a:rPr>
              <a:t>User mail files</a:t>
            </a:r>
          </a:p>
          <a:p>
            <a:r>
              <a:rPr lang="en-US" sz="2400" dirty="0">
                <a:latin typeface="Calibri" panose="020F0502020204030204" pitchFamily="34" charset="0"/>
                <a:cs typeface="Calibri" panose="020F0502020204030204" pitchFamily="34" charset="0"/>
              </a:rPr>
              <a:t>Standardize Input</a:t>
            </a:r>
          </a:p>
          <a:p>
            <a:pPr lvl="1"/>
            <a:r>
              <a:rPr lang="en-US" sz="2400" dirty="0">
                <a:latin typeface="Calibri" panose="020F0502020204030204" pitchFamily="34" charset="0"/>
                <a:cs typeface="Calibri" panose="020F0502020204030204" pitchFamily="34" charset="0"/>
              </a:rPr>
              <a:t>Input – different external format </a:t>
            </a:r>
          </a:p>
          <a:p>
            <a:pPr lvl="1"/>
            <a:r>
              <a:rPr lang="en-US" sz="2400" dirty="0">
                <a:latin typeface="Calibri" panose="020F0502020204030204" pitchFamily="34" charset="0"/>
                <a:cs typeface="Calibri" panose="020F0502020204030204" pitchFamily="34" charset="0"/>
              </a:rPr>
              <a:t>Translated to system formats</a:t>
            </a:r>
          </a:p>
        </p:txBody>
      </p:sp>
      <p:sp>
        <p:nvSpPr>
          <p:cNvPr id="5" name="Slide Number Placeholder 4">
            <a:extLst>
              <a:ext uri="{FF2B5EF4-FFF2-40B4-BE49-F238E27FC236}">
                <a16:creationId xmlns:a16="http://schemas.microsoft.com/office/drawing/2014/main" id="{7B1175AB-E120-48CD-AEDE-ED130F58F929}"/>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16</a:t>
            </a:fld>
            <a:endParaRPr lang="en-US" sz="900">
              <a:solidFill>
                <a:schemeClr val="lt1"/>
              </a:solidFill>
            </a:endParaRPr>
          </a:p>
        </p:txBody>
      </p:sp>
    </p:spTree>
    <p:extLst>
      <p:ext uri="{BB962C8B-B14F-4D97-AF65-F5344CB8AC3E}">
        <p14:creationId xmlns:p14="http://schemas.microsoft.com/office/powerpoint/2010/main" val="208502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B397E14-6690-4B4A-88FD-295E65310019}"/>
              </a:ext>
            </a:extLst>
          </p:cNvPr>
          <p:cNvSpPr>
            <a:spLocks noGrp="1"/>
          </p:cNvSpPr>
          <p:nvPr>
            <p:ph type="title"/>
          </p:nvPr>
        </p:nvSpPr>
        <p:spPr>
          <a:xfrm>
            <a:off x="609600" y="215372"/>
            <a:ext cx="10972800" cy="897811"/>
          </a:xfrm>
        </p:spPr>
        <p:txBody>
          <a:bodyPr/>
          <a:lstStyle/>
          <a:p>
            <a:r>
              <a:rPr lang="en-US" dirty="0"/>
              <a:t>3)	Document Database Search</a:t>
            </a:r>
          </a:p>
        </p:txBody>
      </p:sp>
      <p:sp>
        <p:nvSpPr>
          <p:cNvPr id="7" name="Content Placeholder 6">
            <a:extLst>
              <a:ext uri="{FF2B5EF4-FFF2-40B4-BE49-F238E27FC236}">
                <a16:creationId xmlns:a16="http://schemas.microsoft.com/office/drawing/2014/main" id="{68225336-B1CC-4663-B8BF-4F6398D616C7}"/>
              </a:ext>
            </a:extLst>
          </p:cNvPr>
          <p:cNvSpPr>
            <a:spLocks noGrp="1"/>
          </p:cNvSpPr>
          <p:nvPr>
            <p:ph sz="quarter" idx="13"/>
          </p:nvPr>
        </p:nvSpPr>
        <p:spPr>
          <a:xfrm>
            <a:off x="609601" y="1215842"/>
            <a:ext cx="10977033" cy="4707881"/>
          </a:xfrm>
        </p:spPr>
        <p:txBody>
          <a:bodyPr/>
          <a:lstStyle/>
          <a:p>
            <a:r>
              <a:rPr lang="en-US" sz="2400" dirty="0">
                <a:latin typeface="Calibri" panose="020F0502020204030204" pitchFamily="34" charset="0"/>
                <a:cs typeface="Calibri" panose="020F0502020204030204" pitchFamily="34" charset="0"/>
              </a:rPr>
              <a:t>It provides the capability for a query to search against all the items received by system</a:t>
            </a:r>
          </a:p>
          <a:p>
            <a:r>
              <a:rPr lang="en-US" sz="2400" dirty="0">
                <a:latin typeface="Calibri" panose="020F0502020204030204" pitchFamily="34" charset="0"/>
                <a:cs typeface="Calibri" panose="020F0502020204030204" pitchFamily="34" charset="0"/>
              </a:rPr>
              <a:t>Which Consists</a:t>
            </a:r>
          </a:p>
          <a:p>
            <a:pPr lvl="1"/>
            <a:r>
              <a:rPr lang="en-US" sz="2400" dirty="0">
                <a:latin typeface="Calibri" panose="020F0502020204030204" pitchFamily="34" charset="0"/>
                <a:cs typeface="Calibri" panose="020F0502020204030204" pitchFamily="34" charset="0"/>
              </a:rPr>
              <a:t>Search Process</a:t>
            </a:r>
          </a:p>
          <a:p>
            <a:pPr lvl="1"/>
            <a:r>
              <a:rPr lang="en-US" sz="2400" dirty="0">
                <a:latin typeface="Calibri" panose="020F0502020204030204" pitchFamily="34" charset="0"/>
                <a:cs typeface="Calibri" panose="020F0502020204030204" pitchFamily="34" charset="0"/>
              </a:rPr>
              <a:t>User entered queries</a:t>
            </a:r>
          </a:p>
          <a:p>
            <a:pPr lvl="1"/>
            <a:r>
              <a:rPr lang="en-US" sz="2400" dirty="0">
                <a:latin typeface="Calibri" panose="020F0502020204030204" pitchFamily="34" charset="0"/>
                <a:cs typeface="Calibri" panose="020F0502020204030204" pitchFamily="34" charset="0"/>
              </a:rPr>
              <a:t>Document database(all items received)</a:t>
            </a:r>
          </a:p>
          <a:p>
            <a:r>
              <a:rPr lang="en-US" sz="2400" dirty="0">
                <a:latin typeface="Calibri" panose="020F0502020204030204" pitchFamily="34" charset="0"/>
                <a:cs typeface="Calibri" panose="020F0502020204030204" pitchFamily="34" charset="0"/>
              </a:rPr>
              <a:t>Document File </a:t>
            </a:r>
          </a:p>
          <a:p>
            <a:pPr lvl="1"/>
            <a:r>
              <a:rPr lang="en-US" sz="2400" dirty="0">
                <a:latin typeface="Calibri" panose="020F0502020204030204" pitchFamily="34" charset="0"/>
                <a:cs typeface="Calibri" panose="020F0502020204030204" pitchFamily="34" charset="0"/>
              </a:rPr>
              <a:t>Document is created with the retrieval data with 2 types of indexing </a:t>
            </a:r>
          </a:p>
          <a:p>
            <a:pPr lvl="3"/>
            <a:r>
              <a:rPr lang="en-US" sz="2400" dirty="0">
                <a:latin typeface="Calibri" panose="020F0502020204030204" pitchFamily="34" charset="0"/>
                <a:cs typeface="Calibri" panose="020F0502020204030204" pitchFamily="34" charset="0"/>
              </a:rPr>
              <a:t>Private file (private indexing) </a:t>
            </a:r>
          </a:p>
          <a:p>
            <a:pPr lvl="3"/>
            <a:r>
              <a:rPr lang="en-US" sz="2400" dirty="0">
                <a:latin typeface="Calibri" panose="020F0502020204030204" pitchFamily="34" charset="0"/>
                <a:cs typeface="Calibri" panose="020F0502020204030204" pitchFamily="34" charset="0"/>
              </a:rPr>
              <a:t>Public file(public indexing)</a:t>
            </a:r>
          </a:p>
        </p:txBody>
      </p:sp>
      <p:sp>
        <p:nvSpPr>
          <p:cNvPr id="5" name="Slide Number Placeholder 4">
            <a:extLst>
              <a:ext uri="{FF2B5EF4-FFF2-40B4-BE49-F238E27FC236}">
                <a16:creationId xmlns:a16="http://schemas.microsoft.com/office/drawing/2014/main" id="{05657763-579D-4C23-9407-D1505BE02A92}"/>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17</a:t>
            </a:fld>
            <a:endParaRPr lang="en-US" sz="900">
              <a:solidFill>
                <a:schemeClr val="lt1"/>
              </a:solidFill>
            </a:endParaRPr>
          </a:p>
        </p:txBody>
      </p:sp>
    </p:spTree>
    <p:extLst>
      <p:ext uri="{BB962C8B-B14F-4D97-AF65-F5344CB8AC3E}">
        <p14:creationId xmlns:p14="http://schemas.microsoft.com/office/powerpoint/2010/main" val="219563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B4F422-DA3A-4674-8453-D504AA89F30F}"/>
              </a:ext>
            </a:extLst>
          </p:cNvPr>
          <p:cNvSpPr>
            <a:spLocks noGrp="1"/>
          </p:cNvSpPr>
          <p:nvPr>
            <p:ph type="title"/>
          </p:nvPr>
        </p:nvSpPr>
        <p:spPr/>
        <p:txBody>
          <a:bodyPr/>
          <a:lstStyle/>
          <a:p>
            <a:r>
              <a:rPr lang="en-US" dirty="0"/>
              <a:t>4)	Automatic File Build(AFB)</a:t>
            </a:r>
          </a:p>
        </p:txBody>
      </p:sp>
      <p:sp>
        <p:nvSpPr>
          <p:cNvPr id="7" name="Content Placeholder 6">
            <a:extLst>
              <a:ext uri="{FF2B5EF4-FFF2-40B4-BE49-F238E27FC236}">
                <a16:creationId xmlns:a16="http://schemas.microsoft.com/office/drawing/2014/main" id="{5263F8EA-996B-407A-953D-17074A02CB47}"/>
              </a:ext>
            </a:extLst>
          </p:cNvPr>
          <p:cNvSpPr>
            <a:spLocks noGrp="1"/>
          </p:cNvSpPr>
          <p:nvPr>
            <p:ph sz="quarter" idx="13"/>
          </p:nvPr>
        </p:nvSpPr>
        <p:spPr>
          <a:xfrm>
            <a:off x="609600" y="1312651"/>
            <a:ext cx="10977033" cy="4709968"/>
          </a:xfrm>
        </p:spPr>
        <p:txBody>
          <a:bodyPr/>
          <a:lstStyle/>
          <a:p>
            <a:r>
              <a:rPr lang="en-US" sz="2400" dirty="0">
                <a:latin typeface="Calibri" panose="020F0502020204030204" pitchFamily="34" charset="0"/>
                <a:cs typeface="Calibri" panose="020F0502020204030204" pitchFamily="34" charset="0"/>
              </a:rPr>
              <a:t>Index database Search</a:t>
            </a:r>
          </a:p>
          <a:p>
            <a:pPr lvl="1"/>
            <a:r>
              <a:rPr lang="en-US" sz="2400" dirty="0">
                <a:latin typeface="Calibri" panose="020F0502020204030204" pitchFamily="34" charset="0"/>
                <a:cs typeface="Calibri" panose="020F0502020204030204" pitchFamily="34" charset="0"/>
              </a:rPr>
              <a:t>When an item is searched and user wants to save it  for future then its process is based on index process</a:t>
            </a:r>
          </a:p>
          <a:p>
            <a:pPr lvl="1"/>
            <a:r>
              <a:rPr lang="en-US" sz="2400" dirty="0">
                <a:latin typeface="Calibri" panose="020F0502020204030204" pitchFamily="34" charset="0"/>
                <a:cs typeface="Calibri" panose="020F0502020204030204" pitchFamily="34" charset="0"/>
              </a:rPr>
              <a:t>In this process the user can logically store an item in a file</a:t>
            </a:r>
          </a:p>
          <a:p>
            <a:pPr lvl="1"/>
            <a:r>
              <a:rPr lang="en-US" sz="2400" dirty="0">
                <a:latin typeface="Calibri" panose="020F0502020204030204" pitchFamily="34" charset="0"/>
                <a:cs typeface="Calibri" panose="020F0502020204030204" pitchFamily="34" charset="0"/>
              </a:rPr>
              <a:t>In index the DB Search process provides the capability to create index and searched</a:t>
            </a:r>
          </a:p>
          <a:p>
            <a:pPr lvl="2"/>
            <a:r>
              <a:rPr lang="en-US" sz="2400" dirty="0">
                <a:latin typeface="Calibri" panose="020F0502020204030204" pitchFamily="34" charset="0"/>
                <a:cs typeface="Calibri" panose="020F0502020204030204" pitchFamily="34" charset="0"/>
              </a:rPr>
              <a:t>Here are 2 classes of files</a:t>
            </a:r>
          </a:p>
          <a:p>
            <a:pPr lvl="3"/>
            <a:r>
              <a:rPr lang="en-US" sz="2400" dirty="0">
                <a:latin typeface="Calibri" panose="020F0502020204030204" pitchFamily="34" charset="0"/>
                <a:cs typeface="Calibri" panose="020F0502020204030204" pitchFamily="34" charset="0"/>
              </a:rPr>
              <a:t>Public index files</a:t>
            </a:r>
          </a:p>
          <a:p>
            <a:pPr lvl="3"/>
            <a:r>
              <a:rPr lang="en-US" sz="2400" dirty="0">
                <a:latin typeface="Calibri" panose="020F0502020204030204" pitchFamily="34" charset="0"/>
                <a:cs typeface="Calibri" panose="020F0502020204030204" pitchFamily="34" charset="0"/>
              </a:rPr>
              <a:t>Private index files</a:t>
            </a:r>
          </a:p>
          <a:p>
            <a:r>
              <a:rPr lang="en-US" sz="2400" dirty="0">
                <a:latin typeface="Calibri" panose="020F0502020204030204" pitchFamily="34" charset="0"/>
                <a:cs typeface="Calibri" panose="020F0502020204030204" pitchFamily="34" charset="0"/>
              </a:rPr>
              <a:t>To assist the user in generating indexes especially the professional indexes, the system is called AFB</a:t>
            </a:r>
          </a:p>
        </p:txBody>
      </p:sp>
      <p:sp>
        <p:nvSpPr>
          <p:cNvPr id="5" name="Slide Number Placeholder 4">
            <a:extLst>
              <a:ext uri="{FF2B5EF4-FFF2-40B4-BE49-F238E27FC236}">
                <a16:creationId xmlns:a16="http://schemas.microsoft.com/office/drawing/2014/main" id="{47F4B56F-CF5B-4B5C-AB02-18ACBE33901E}"/>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18</a:t>
            </a:fld>
            <a:endParaRPr lang="en-US" sz="900">
              <a:solidFill>
                <a:schemeClr val="lt1"/>
              </a:solidFill>
            </a:endParaRPr>
          </a:p>
        </p:txBody>
      </p:sp>
    </p:spTree>
    <p:extLst>
      <p:ext uri="{BB962C8B-B14F-4D97-AF65-F5344CB8AC3E}">
        <p14:creationId xmlns:p14="http://schemas.microsoft.com/office/powerpoint/2010/main" val="91255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D17A50-4E40-480A-9671-DEA1E70E44BD}"/>
              </a:ext>
            </a:extLst>
          </p:cNvPr>
          <p:cNvSpPr>
            <a:spLocks noGrp="1"/>
          </p:cNvSpPr>
          <p:nvPr>
            <p:ph type="title"/>
          </p:nvPr>
        </p:nvSpPr>
        <p:spPr/>
        <p:txBody>
          <a:bodyPr/>
          <a:lstStyle/>
          <a:p>
            <a:r>
              <a:rPr lang="en-US" dirty="0"/>
              <a:t>4)	Automatic File Build(AFB)</a:t>
            </a:r>
          </a:p>
        </p:txBody>
      </p:sp>
      <p:sp>
        <p:nvSpPr>
          <p:cNvPr id="7" name="Content Placeholder 6">
            <a:extLst>
              <a:ext uri="{FF2B5EF4-FFF2-40B4-BE49-F238E27FC236}">
                <a16:creationId xmlns:a16="http://schemas.microsoft.com/office/drawing/2014/main" id="{3F6ADE86-8099-4CF3-ACC3-A42452038A5C}"/>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Automatic File Build (AFB)</a:t>
            </a:r>
          </a:p>
          <a:p>
            <a:pPr lvl="1"/>
            <a:r>
              <a:rPr lang="en-US" sz="2400" dirty="0">
                <a:latin typeface="Calibri" panose="020F0502020204030204" pitchFamily="34" charset="0"/>
                <a:cs typeface="Calibri" panose="020F0502020204030204" pitchFamily="34" charset="0"/>
              </a:rPr>
              <a:t>Final Particular records (candidate index records  with profiles) </a:t>
            </a:r>
          </a:p>
          <a:p>
            <a:endParaRPr lang="en-US" dirty="0"/>
          </a:p>
        </p:txBody>
      </p:sp>
      <p:sp>
        <p:nvSpPr>
          <p:cNvPr id="5" name="Slide Number Placeholder 4">
            <a:extLst>
              <a:ext uri="{FF2B5EF4-FFF2-40B4-BE49-F238E27FC236}">
                <a16:creationId xmlns:a16="http://schemas.microsoft.com/office/drawing/2014/main" id="{96BAC5E7-DA35-47CA-A6E2-DC30551AD79C}"/>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19</a:t>
            </a:fld>
            <a:endParaRPr lang="en-US" sz="900">
              <a:solidFill>
                <a:schemeClr val="lt1"/>
              </a:solidFill>
            </a:endParaRPr>
          </a:p>
        </p:txBody>
      </p:sp>
    </p:spTree>
    <p:extLst>
      <p:ext uri="{BB962C8B-B14F-4D97-AF65-F5344CB8AC3E}">
        <p14:creationId xmlns:p14="http://schemas.microsoft.com/office/powerpoint/2010/main" val="217052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86415B-25C7-442F-9F1E-E3728DDAFD2D}"/>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B6FDF5D1-A175-4880-85C6-938103895EDD}"/>
              </a:ext>
            </a:extLst>
          </p:cNvPr>
          <p:cNvSpPr>
            <a:spLocks noGrp="1"/>
          </p:cNvSpPr>
          <p:nvPr>
            <p:ph sz="quarter" idx="13"/>
          </p:nvPr>
        </p:nvSpPr>
        <p:spPr/>
        <p:txBody>
          <a:bodyPr/>
          <a:lstStyle/>
          <a:p>
            <a:pPr marL="615950" indent="-514350">
              <a:buFont typeface="+mj-lt"/>
              <a:buAutoNum type="arabicPeriod"/>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Introduction to Information Retrieval Systems</a:t>
            </a:r>
          </a:p>
          <a:p>
            <a:pPr marL="1502918" lvl="2" indent="-514350">
              <a:buFont typeface="+mj-lt"/>
              <a:buAutoNum type="arabicPeriod"/>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Definition of Information Retrieval System</a:t>
            </a:r>
          </a:p>
          <a:p>
            <a:pPr marL="1502918" lvl="2" indent="-514350">
              <a:buFont typeface="+mj-lt"/>
              <a:buAutoNum type="arabicPeriod"/>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Objectives of Information Retrieval Systems</a:t>
            </a:r>
          </a:p>
          <a:p>
            <a:pPr marL="1502918" lvl="2" indent="-514350">
              <a:buFont typeface="+mj-lt"/>
              <a:buAutoNum type="arabicPeriod"/>
            </a:pPr>
            <a:r>
              <a:rPr lang="en-US" sz="28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Functional Overview</a:t>
            </a:r>
          </a:p>
          <a:p>
            <a:pPr marL="1502918" lvl="2" indent="-514350">
              <a:buFont typeface="+mj-lt"/>
              <a:buAutoNum type="arabicPeriod"/>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Relationship to Database Management Systems</a:t>
            </a:r>
          </a:p>
          <a:p>
            <a:pPr marL="1502918" lvl="2" indent="-514350">
              <a:buFont typeface="+mj-lt"/>
              <a:buAutoNum type="arabicPeriod"/>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Digital Libraries and Data Warehouses</a:t>
            </a:r>
          </a:p>
          <a:p>
            <a:pPr marL="1502918" lvl="2" indent="-514350">
              <a:buFont typeface="+mj-lt"/>
              <a:buAutoNum type="arabicPeriod"/>
            </a:pPr>
            <a:r>
              <a:rPr lang="en-US" sz="2800" dirty="0">
                <a:solidFill>
                  <a:schemeClr val="tx1"/>
                </a:solidFill>
                <a:latin typeface="Calibri" panose="020F0502020204030204" pitchFamily="34" charset="0"/>
                <a:ea typeface="Calibri" panose="020F0502020204030204" pitchFamily="34" charset="0"/>
                <a:cs typeface="Times New Roman" panose="02020603050405020304" pitchFamily="18" charset="0"/>
              </a:rPr>
              <a:t>Information Retrieval </a:t>
            </a:r>
            <a:r>
              <a:rPr lang="en-US"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System Capabilities: Search Capabilities, Browse Capabilities, Miscellaneous Capabilities</a:t>
            </a:r>
          </a:p>
          <a:p>
            <a:pPr marL="615950" indent="-514350">
              <a:buFont typeface="+mj-lt"/>
              <a:buAutoNum type="arabicPeriod"/>
            </a:pPr>
            <a:endParaRPr lang="en-US" sz="2800" dirty="0">
              <a:solidFill>
                <a:schemeClr val="tx1"/>
              </a:solidFill>
            </a:endParaRPr>
          </a:p>
        </p:txBody>
      </p:sp>
    </p:spTree>
    <p:extLst>
      <p:ext uri="{BB962C8B-B14F-4D97-AF65-F5344CB8AC3E}">
        <p14:creationId xmlns:p14="http://schemas.microsoft.com/office/powerpoint/2010/main" val="269845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312BDD-C474-47C8-A053-797C380793D4}"/>
              </a:ext>
            </a:extLst>
          </p:cNvPr>
          <p:cNvSpPr>
            <a:spLocks noGrp="1"/>
          </p:cNvSpPr>
          <p:nvPr>
            <p:ph type="title"/>
          </p:nvPr>
        </p:nvSpPr>
        <p:spPr/>
        <p:txBody>
          <a:bodyPr/>
          <a:lstStyle/>
          <a:p>
            <a:r>
              <a:rPr lang="en-US" dirty="0"/>
              <a:t>Relationship to Database Management System</a:t>
            </a:r>
          </a:p>
        </p:txBody>
      </p:sp>
      <p:sp>
        <p:nvSpPr>
          <p:cNvPr id="7" name="Content Placeholder 6">
            <a:extLst>
              <a:ext uri="{FF2B5EF4-FFF2-40B4-BE49-F238E27FC236}">
                <a16:creationId xmlns:a16="http://schemas.microsoft.com/office/drawing/2014/main" id="{DFF9DCB7-7452-452E-B265-A49346697D0E}"/>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Two major categories of systems available to process items:</a:t>
            </a:r>
          </a:p>
          <a:p>
            <a:pPr lvl="1"/>
            <a:r>
              <a:rPr lang="en-US" sz="2400" dirty="0">
                <a:latin typeface="Calibri" panose="020F0502020204030204" pitchFamily="34" charset="0"/>
                <a:cs typeface="Calibri" panose="020F0502020204030204" pitchFamily="34" charset="0"/>
              </a:rPr>
              <a:t>Information Retrieval Systems (IRS)</a:t>
            </a:r>
          </a:p>
          <a:p>
            <a:pPr lvl="2"/>
            <a:r>
              <a:rPr lang="en-US" sz="2400" dirty="0">
                <a:latin typeface="Calibri" panose="020F0502020204030204" pitchFamily="34" charset="0"/>
                <a:cs typeface="Calibri" panose="020F0502020204030204" pitchFamily="34" charset="0"/>
              </a:rPr>
              <a:t>An Information Retrieval System is software that has the features and functions required to manipulate “information” items.</a:t>
            </a:r>
          </a:p>
          <a:p>
            <a:pPr lvl="2"/>
            <a:r>
              <a:rPr lang="en-US" sz="2400" dirty="0">
                <a:latin typeface="Calibri" panose="020F0502020204030204" pitchFamily="34" charset="0"/>
                <a:cs typeface="Calibri" panose="020F0502020204030204" pitchFamily="34" charset="0"/>
              </a:rPr>
              <a:t>Information is fuzzy text. The term “fuzzy” is used to imply the results from the minimal standards or controls on the creators of the text items.</a:t>
            </a:r>
          </a:p>
          <a:p>
            <a:pPr lvl="2"/>
            <a:r>
              <a:rPr lang="en-US" sz="2400" dirty="0">
                <a:latin typeface="Calibri" panose="020F0502020204030204" pitchFamily="34" charset="0"/>
                <a:cs typeface="Calibri" panose="020F0502020204030204" pitchFamily="34" charset="0"/>
              </a:rPr>
              <a:t>Structured data is well defined data (facts) typically represented by tables. </a:t>
            </a:r>
          </a:p>
          <a:p>
            <a:pPr lvl="2"/>
            <a:r>
              <a:rPr lang="en-US" sz="2400" dirty="0">
                <a:latin typeface="Calibri" panose="020F0502020204030204" pitchFamily="34" charset="0"/>
                <a:cs typeface="Calibri" panose="020F0502020204030204" pitchFamily="34" charset="0"/>
              </a:rPr>
              <a:t>There is a semantic description associated with each attribute within a table that well defines that attribute.</a:t>
            </a:r>
          </a:p>
          <a:p>
            <a:pPr lvl="2"/>
            <a:r>
              <a:rPr lang="en-US" sz="2400" dirty="0">
                <a:latin typeface="Calibri" panose="020F0502020204030204" pitchFamily="34" charset="0"/>
                <a:cs typeface="Calibri" panose="020F0502020204030204" pitchFamily="34" charset="0"/>
              </a:rPr>
              <a:t>The results are frequently tabulated and presented in a report format for ease of use. </a:t>
            </a:r>
          </a:p>
        </p:txBody>
      </p:sp>
      <p:sp>
        <p:nvSpPr>
          <p:cNvPr id="5" name="Slide Number Placeholder 4">
            <a:extLst>
              <a:ext uri="{FF2B5EF4-FFF2-40B4-BE49-F238E27FC236}">
                <a16:creationId xmlns:a16="http://schemas.microsoft.com/office/drawing/2014/main" id="{78A91606-42A2-43B0-90A2-FE20C5BACBF5}"/>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20</a:t>
            </a:fld>
            <a:endParaRPr lang="en-US" sz="900">
              <a:solidFill>
                <a:schemeClr val="lt1"/>
              </a:solidFill>
            </a:endParaRPr>
          </a:p>
        </p:txBody>
      </p:sp>
    </p:spTree>
    <p:extLst>
      <p:ext uri="{BB962C8B-B14F-4D97-AF65-F5344CB8AC3E}">
        <p14:creationId xmlns:p14="http://schemas.microsoft.com/office/powerpoint/2010/main" val="1344213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B30CC7-0161-4B4E-A9D5-D4A1FDE703D2}"/>
              </a:ext>
            </a:extLst>
          </p:cNvPr>
          <p:cNvSpPr>
            <a:spLocks noGrp="1"/>
          </p:cNvSpPr>
          <p:nvPr>
            <p:ph type="title"/>
          </p:nvPr>
        </p:nvSpPr>
        <p:spPr/>
        <p:txBody>
          <a:bodyPr/>
          <a:lstStyle/>
          <a:p>
            <a:r>
              <a:rPr lang="en-US" dirty="0"/>
              <a:t>Relationship to Database Management System</a:t>
            </a:r>
          </a:p>
        </p:txBody>
      </p:sp>
      <p:sp>
        <p:nvSpPr>
          <p:cNvPr id="7" name="Content Placeholder 6">
            <a:extLst>
              <a:ext uri="{FF2B5EF4-FFF2-40B4-BE49-F238E27FC236}">
                <a16:creationId xmlns:a16="http://schemas.microsoft.com/office/drawing/2014/main" id="{F243559E-7B36-4BCC-A9B9-00500ADEACA9}"/>
              </a:ext>
            </a:extLst>
          </p:cNvPr>
          <p:cNvSpPr>
            <a:spLocks noGrp="1"/>
          </p:cNvSpPr>
          <p:nvPr>
            <p:ph sz="quarter" idx="13"/>
          </p:nvPr>
        </p:nvSpPr>
        <p:spPr/>
        <p:txBody>
          <a:bodyPr/>
          <a:lstStyle/>
          <a:p>
            <a:pPr lvl="1"/>
            <a:r>
              <a:rPr lang="en-US" sz="2600" dirty="0">
                <a:latin typeface="Calibri" panose="020F0502020204030204" pitchFamily="34" charset="0"/>
                <a:cs typeface="Calibri" panose="020F0502020204030204" pitchFamily="34" charset="0"/>
              </a:rPr>
              <a:t>Data Base Management Systems (DBMS)</a:t>
            </a:r>
          </a:p>
          <a:p>
            <a:pPr lvl="2"/>
            <a:r>
              <a:rPr lang="en-US" sz="2600" dirty="0">
                <a:latin typeface="Calibri" panose="020F0502020204030204" pitchFamily="34" charset="0"/>
                <a:cs typeface="Calibri" panose="020F0502020204030204" pitchFamily="34" charset="0"/>
              </a:rPr>
              <a:t>DBMS that is optimized to handle “structured” data.</a:t>
            </a:r>
          </a:p>
          <a:p>
            <a:pPr lvl="2"/>
            <a:r>
              <a:rPr lang="en-US" sz="2600" dirty="0">
                <a:latin typeface="Calibri" panose="020F0502020204030204" pitchFamily="34" charset="0"/>
                <a:cs typeface="Calibri" panose="020F0502020204030204" pitchFamily="34" charset="0"/>
              </a:rPr>
              <a:t>a search of “information” items has a high probability of not finding all the items a user is looking for. </a:t>
            </a:r>
          </a:p>
          <a:p>
            <a:pPr lvl="2"/>
            <a:r>
              <a:rPr lang="en-US" sz="2600" dirty="0">
                <a:latin typeface="Calibri" panose="020F0502020204030204" pitchFamily="34" charset="0"/>
                <a:cs typeface="Calibri" panose="020F0502020204030204" pitchFamily="34" charset="0"/>
              </a:rPr>
              <a:t>The user has to refine his search to locate additional items of interest. This process is called “iterative search.” </a:t>
            </a:r>
          </a:p>
          <a:p>
            <a:pPr lvl="2"/>
            <a:r>
              <a:rPr lang="en-US" sz="2600" dirty="0">
                <a:latin typeface="Calibri" panose="020F0502020204030204" pitchFamily="34" charset="0"/>
                <a:cs typeface="Calibri" panose="020F0502020204030204" pitchFamily="34" charset="0"/>
              </a:rPr>
              <a:t>An Information Retrieval System gives the user capabilities to assist the user in finding the relevant items, such as relevance feedback</a:t>
            </a:r>
          </a:p>
          <a:p>
            <a:pPr lvl="2"/>
            <a:r>
              <a:rPr lang="en-US" sz="2600" dirty="0">
                <a:latin typeface="Calibri" panose="020F0502020204030204" pitchFamily="34" charset="0"/>
                <a:cs typeface="Calibri" panose="020F0502020204030204" pitchFamily="34" charset="0"/>
              </a:rPr>
              <a:t>The results from an information system search are presented in relevance ranked order. </a:t>
            </a:r>
          </a:p>
          <a:p>
            <a:pPr marL="101600" indent="0">
              <a:buNone/>
            </a:pP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E28B7D1-948C-441B-9AB3-B2185AAC9D1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21</a:t>
            </a:fld>
            <a:endParaRPr lang="en-US" sz="900">
              <a:solidFill>
                <a:schemeClr val="lt1"/>
              </a:solidFill>
            </a:endParaRPr>
          </a:p>
        </p:txBody>
      </p:sp>
    </p:spTree>
    <p:extLst>
      <p:ext uri="{BB962C8B-B14F-4D97-AF65-F5344CB8AC3E}">
        <p14:creationId xmlns:p14="http://schemas.microsoft.com/office/powerpoint/2010/main" val="3302653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0F97DEF-A6DC-4096-AB77-D2C7A9CFBD83}"/>
              </a:ext>
            </a:extLst>
          </p:cNvPr>
          <p:cNvSpPr>
            <a:spLocks noGrp="1"/>
          </p:cNvSpPr>
          <p:nvPr>
            <p:ph type="title"/>
          </p:nvPr>
        </p:nvSpPr>
        <p:spPr/>
        <p:txBody>
          <a:bodyPr/>
          <a:lstStyle/>
          <a:p>
            <a:r>
              <a:rPr lang="en-US" dirty="0"/>
              <a:t>Relationship to Database Management System</a:t>
            </a:r>
          </a:p>
        </p:txBody>
      </p:sp>
      <p:sp>
        <p:nvSpPr>
          <p:cNvPr id="7" name="Content Placeholder 6">
            <a:extLst>
              <a:ext uri="{FF2B5EF4-FFF2-40B4-BE49-F238E27FC236}">
                <a16:creationId xmlns:a16="http://schemas.microsoft.com/office/drawing/2014/main" id="{0EC15885-D563-4715-9299-8DA3A225C0FA}"/>
              </a:ext>
            </a:extLst>
          </p:cNvPr>
          <p:cNvSpPr>
            <a:spLocks noGrp="1"/>
          </p:cNvSpPr>
          <p:nvPr>
            <p:ph sz="quarter" idx="13"/>
          </p:nvPr>
        </p:nvSpPr>
        <p:spPr/>
        <p:txBody>
          <a:bodyPr/>
          <a:lstStyle/>
          <a:p>
            <a:r>
              <a:rPr lang="en-US" sz="2300" dirty="0">
                <a:latin typeface="Calibri" panose="020F0502020204030204" pitchFamily="34" charset="0"/>
                <a:cs typeface="Calibri" panose="020F0502020204030204" pitchFamily="34" charset="0"/>
              </a:rPr>
              <a:t>One of the first commercial databases to integrate the two systems into a single view is the INQUIRE DBMS. </a:t>
            </a:r>
          </a:p>
          <a:p>
            <a:r>
              <a:rPr lang="en-US" sz="2300" dirty="0">
                <a:latin typeface="Calibri" panose="020F0502020204030204" pitchFamily="34" charset="0"/>
                <a:cs typeface="Calibri" panose="020F0502020204030204" pitchFamily="34" charset="0"/>
              </a:rPr>
              <a:t>This has been available for over fifteen years.</a:t>
            </a:r>
          </a:p>
          <a:p>
            <a:r>
              <a:rPr lang="en-US" sz="2300" dirty="0">
                <a:latin typeface="Calibri" panose="020F0502020204030204" pitchFamily="34" charset="0"/>
                <a:cs typeface="Calibri" panose="020F0502020204030204" pitchFamily="34" charset="0"/>
              </a:rPr>
              <a:t> A more current example is the ORACLE DBMS that now offers an imbedded capability called CONVECTIS, which is an informational retrieval system that uses a comprehensive thesaurus which provides the basis to generate “themes” for a particular item. </a:t>
            </a:r>
          </a:p>
          <a:p>
            <a:r>
              <a:rPr lang="en-US" sz="2300" dirty="0">
                <a:latin typeface="Calibri" panose="020F0502020204030204" pitchFamily="34" charset="0"/>
                <a:cs typeface="Calibri" panose="020F0502020204030204" pitchFamily="34" charset="0"/>
              </a:rPr>
              <a:t>CONVECTIS also provides standard statistical techniques.</a:t>
            </a:r>
          </a:p>
          <a:p>
            <a:r>
              <a:rPr lang="en-US" sz="2300" dirty="0">
                <a:latin typeface="Calibri" panose="020F0502020204030204" pitchFamily="34" charset="0"/>
                <a:cs typeface="Calibri" panose="020F0502020204030204" pitchFamily="34" charset="0"/>
              </a:rPr>
              <a:t>The INFORMIX DBMS has the ability to link to </a:t>
            </a:r>
            <a:r>
              <a:rPr lang="en-US" sz="2300" dirty="0" err="1">
                <a:latin typeface="Calibri" panose="020F0502020204030204" pitchFamily="34" charset="0"/>
                <a:cs typeface="Calibri" panose="020F0502020204030204" pitchFamily="34" charset="0"/>
              </a:rPr>
              <a:t>RetrievalWare</a:t>
            </a:r>
            <a:r>
              <a:rPr lang="en-US" sz="2300" dirty="0">
                <a:latin typeface="Calibri" panose="020F0502020204030204" pitchFamily="34" charset="0"/>
                <a:cs typeface="Calibri" panose="020F0502020204030204" pitchFamily="34" charset="0"/>
              </a:rPr>
              <a:t> to provide integration of structured data and information along with functions associated with Information Retrieval Systems</a:t>
            </a:r>
          </a:p>
        </p:txBody>
      </p:sp>
      <p:sp>
        <p:nvSpPr>
          <p:cNvPr id="5" name="Slide Number Placeholder 4">
            <a:extLst>
              <a:ext uri="{FF2B5EF4-FFF2-40B4-BE49-F238E27FC236}">
                <a16:creationId xmlns:a16="http://schemas.microsoft.com/office/drawing/2014/main" id="{CADF9A16-DC07-4E77-B34E-4C6714BF23B8}"/>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22</a:t>
            </a:fld>
            <a:endParaRPr lang="en-US" sz="900">
              <a:solidFill>
                <a:schemeClr val="lt1"/>
              </a:solidFill>
            </a:endParaRPr>
          </a:p>
        </p:txBody>
      </p:sp>
    </p:spTree>
    <p:extLst>
      <p:ext uri="{BB962C8B-B14F-4D97-AF65-F5344CB8AC3E}">
        <p14:creationId xmlns:p14="http://schemas.microsoft.com/office/powerpoint/2010/main" val="4057609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B35649-102D-4A32-9C26-B0B31D52933C}"/>
              </a:ext>
            </a:extLst>
          </p:cNvPr>
          <p:cNvSpPr>
            <a:spLocks noGrp="1"/>
          </p:cNvSpPr>
          <p:nvPr>
            <p:ph type="title"/>
          </p:nvPr>
        </p:nvSpPr>
        <p:spPr>
          <a:xfrm>
            <a:off x="182881" y="215372"/>
            <a:ext cx="11830928" cy="1097279"/>
          </a:xfrm>
        </p:spPr>
        <p:txBody>
          <a:bodyPr/>
          <a:lstStyle/>
          <a:p>
            <a:r>
              <a:rPr lang="en-US" dirty="0"/>
              <a:t>Digital Libraries and Data Warehouses(or Data Marts)</a:t>
            </a:r>
          </a:p>
        </p:txBody>
      </p:sp>
      <p:sp>
        <p:nvSpPr>
          <p:cNvPr id="7" name="Content Placeholder 6">
            <a:extLst>
              <a:ext uri="{FF2B5EF4-FFF2-40B4-BE49-F238E27FC236}">
                <a16:creationId xmlns:a16="http://schemas.microsoft.com/office/drawing/2014/main" id="{A807260E-D98F-4512-83CA-E3263340E41B}"/>
              </a:ext>
            </a:extLst>
          </p:cNvPr>
          <p:cNvSpPr>
            <a:spLocks noGrp="1"/>
          </p:cNvSpPr>
          <p:nvPr>
            <p:ph sz="quarter" idx="13"/>
          </p:nvPr>
        </p:nvSpPr>
        <p:spPr/>
        <p:txBody>
          <a:bodyPr/>
          <a:lstStyle/>
          <a:p>
            <a:r>
              <a:rPr lang="en-US" sz="2200" dirty="0">
                <a:latin typeface="Calibri" panose="020F0502020204030204" pitchFamily="34" charset="0"/>
                <a:cs typeface="Calibri" panose="020F0502020204030204" pitchFamily="34" charset="0"/>
              </a:rPr>
              <a:t>Libraries have been in existence since the beginning of writing and have served as a repository of the intellectual wealth of society. </a:t>
            </a:r>
          </a:p>
          <a:p>
            <a:r>
              <a:rPr lang="en-US" sz="2200" dirty="0">
                <a:latin typeface="Calibri" panose="020F0502020204030204" pitchFamily="34" charset="0"/>
                <a:cs typeface="Calibri" panose="020F0502020204030204" pitchFamily="34" charset="0"/>
              </a:rPr>
              <a:t>As such, libraries have always been concerned with storing and retrieving information in the media it is created on. </a:t>
            </a:r>
          </a:p>
          <a:p>
            <a:r>
              <a:rPr lang="en-US" sz="2200" dirty="0">
                <a:latin typeface="Calibri" panose="020F0502020204030204" pitchFamily="34" charset="0"/>
                <a:cs typeface="Calibri" panose="020F0502020204030204" pitchFamily="34" charset="0"/>
              </a:rPr>
              <a:t>As the quantities of information grew exponentially, libraries were forced to make maximum use of electronic tools to facilitate the storage and retrieval process. </a:t>
            </a:r>
          </a:p>
          <a:p>
            <a:r>
              <a:rPr lang="en-US" sz="2200" dirty="0">
                <a:latin typeface="Calibri" panose="020F0502020204030204" pitchFamily="34" charset="0"/>
                <a:cs typeface="Calibri" panose="020F0502020204030204" pitchFamily="34" charset="0"/>
              </a:rPr>
              <a:t>With the worldwide </a:t>
            </a:r>
            <a:r>
              <a:rPr lang="en-US" sz="2200" dirty="0" err="1">
                <a:latin typeface="Calibri" panose="020F0502020204030204" pitchFamily="34" charset="0"/>
                <a:cs typeface="Calibri" panose="020F0502020204030204" pitchFamily="34" charset="0"/>
              </a:rPr>
              <a:t>interneting</a:t>
            </a:r>
            <a:r>
              <a:rPr lang="en-US" sz="2200" dirty="0">
                <a:latin typeface="Calibri" panose="020F0502020204030204" pitchFamily="34" charset="0"/>
                <a:cs typeface="Calibri" panose="020F0502020204030204" pitchFamily="34" charset="0"/>
              </a:rPr>
              <a:t> of libraries and information sources (e.g., publishers, news agencies, wire services, radio broadcasts) via the Internet, more focus has been on the concept of an electronic library. </a:t>
            </a:r>
          </a:p>
          <a:p>
            <a:r>
              <a:rPr lang="en-US" sz="2200" dirty="0">
                <a:latin typeface="Calibri" panose="020F0502020204030204" pitchFamily="34" charset="0"/>
                <a:cs typeface="Calibri" panose="020F0502020204030204" pitchFamily="34" charset="0"/>
              </a:rPr>
              <a:t>During this time the terminology evolved from electronic libraries to digital libraries.</a:t>
            </a:r>
          </a:p>
        </p:txBody>
      </p:sp>
      <p:sp>
        <p:nvSpPr>
          <p:cNvPr id="5" name="Slide Number Placeholder 4">
            <a:extLst>
              <a:ext uri="{FF2B5EF4-FFF2-40B4-BE49-F238E27FC236}">
                <a16:creationId xmlns:a16="http://schemas.microsoft.com/office/drawing/2014/main" id="{C0ABD4BE-6675-4E5D-9776-6ADDDA81E6B4}"/>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23</a:t>
            </a:fld>
            <a:endParaRPr lang="en-US" sz="900">
              <a:solidFill>
                <a:schemeClr val="lt1"/>
              </a:solidFill>
            </a:endParaRPr>
          </a:p>
        </p:txBody>
      </p:sp>
    </p:spTree>
    <p:extLst>
      <p:ext uri="{BB962C8B-B14F-4D97-AF65-F5344CB8AC3E}">
        <p14:creationId xmlns:p14="http://schemas.microsoft.com/office/powerpoint/2010/main" val="2183278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EA7D142-3F4A-490C-8A70-0E736D212A37}"/>
              </a:ext>
            </a:extLst>
          </p:cNvPr>
          <p:cNvSpPr>
            <a:spLocks noGrp="1"/>
          </p:cNvSpPr>
          <p:nvPr>
            <p:ph type="title"/>
          </p:nvPr>
        </p:nvSpPr>
        <p:spPr>
          <a:xfrm>
            <a:off x="182880" y="215372"/>
            <a:ext cx="11859065" cy="1097279"/>
          </a:xfrm>
        </p:spPr>
        <p:txBody>
          <a:bodyPr/>
          <a:lstStyle/>
          <a:p>
            <a:r>
              <a:rPr lang="en-US" dirty="0"/>
              <a:t>Digital Libraries and Data Warehouses(or Data Marts)</a:t>
            </a:r>
          </a:p>
        </p:txBody>
      </p:sp>
      <p:sp>
        <p:nvSpPr>
          <p:cNvPr id="7" name="Content Placeholder 6">
            <a:extLst>
              <a:ext uri="{FF2B5EF4-FFF2-40B4-BE49-F238E27FC236}">
                <a16:creationId xmlns:a16="http://schemas.microsoft.com/office/drawing/2014/main" id="{196A8169-4FD2-4386-A575-5C07B9A55E83}"/>
              </a:ext>
            </a:extLst>
          </p:cNvPr>
          <p:cNvSpPr>
            <a:spLocks noGrp="1"/>
          </p:cNvSpPr>
          <p:nvPr>
            <p:ph sz="quarter" idx="13"/>
          </p:nvPr>
        </p:nvSpPr>
        <p:spPr/>
        <p:txBody>
          <a:bodyPr/>
          <a:lstStyle/>
          <a:p>
            <a:r>
              <a:rPr lang="en-US" sz="2200" dirty="0">
                <a:latin typeface="Calibri" panose="020F0502020204030204" pitchFamily="34" charset="0"/>
                <a:cs typeface="Calibri" panose="020F0502020204030204" pitchFamily="34" charset="0"/>
              </a:rPr>
              <a:t>As the Internet continued its exponential growth and project funding became available, the topic of Digital Libraries has grown.</a:t>
            </a:r>
          </a:p>
          <a:p>
            <a:r>
              <a:rPr lang="en-US" sz="2200" b="1" dirty="0">
                <a:latin typeface="Calibri" panose="020F0502020204030204" pitchFamily="34" charset="0"/>
                <a:cs typeface="Calibri" panose="020F0502020204030204" pitchFamily="34" charset="0"/>
              </a:rPr>
              <a:t>Indexing</a:t>
            </a:r>
            <a:r>
              <a:rPr lang="en-US" sz="2200" dirty="0">
                <a:latin typeface="Calibri" panose="020F0502020204030204" pitchFamily="34" charset="0"/>
                <a:cs typeface="Calibri" panose="020F0502020204030204" pitchFamily="34" charset="0"/>
              </a:rPr>
              <a:t> is one of the critical disciplines in library science and significant effort has gone into the establishment of indexing and cataloging standards. </a:t>
            </a:r>
          </a:p>
          <a:p>
            <a:r>
              <a:rPr lang="en-US" sz="2200" dirty="0">
                <a:latin typeface="Calibri" panose="020F0502020204030204" pitchFamily="34" charset="0"/>
                <a:cs typeface="Calibri" panose="020F0502020204030204" pitchFamily="34" charset="0"/>
              </a:rPr>
              <a:t>Another important library service is a source of search intermediaries to assist users in finding information with the </a:t>
            </a:r>
            <a:r>
              <a:rPr lang="en-US" sz="2200" b="1" dirty="0">
                <a:latin typeface="Calibri" panose="020F0502020204030204" pitchFamily="34" charset="0"/>
                <a:cs typeface="Calibri" panose="020F0502020204030204" pitchFamily="34" charset="0"/>
              </a:rPr>
              <a:t>proliferation</a:t>
            </a:r>
            <a:r>
              <a:rPr lang="en-US" sz="2200" dirty="0">
                <a:latin typeface="Calibri" panose="020F0502020204030204" pitchFamily="34" charset="0"/>
                <a:cs typeface="Calibri" panose="020F0502020204030204" pitchFamily="34" charset="0"/>
              </a:rPr>
              <a:t> of information available in electronic form, the role of search intermediary will shift from an expert in search to being an expert in source analysis.</a:t>
            </a:r>
          </a:p>
          <a:p>
            <a:r>
              <a:rPr lang="en-US" sz="2200" dirty="0">
                <a:latin typeface="Calibri" panose="020F0502020204030204" pitchFamily="34" charset="0"/>
                <a:cs typeface="Calibri" panose="020F0502020204030204" pitchFamily="34" charset="0"/>
              </a:rPr>
              <a:t> Searching will identify so much information in the global Internet information space that identification of the “pedigree” of information is required to understand its value. </a:t>
            </a:r>
          </a:p>
          <a:p>
            <a:r>
              <a:rPr lang="en-US" sz="2200" dirty="0">
                <a:latin typeface="Calibri" panose="020F0502020204030204" pitchFamily="34" charset="0"/>
                <a:cs typeface="Calibri" panose="020F0502020204030204" pitchFamily="34" charset="0"/>
              </a:rPr>
              <a:t>This will become the new refereeing role of a library.</a:t>
            </a:r>
          </a:p>
        </p:txBody>
      </p:sp>
      <p:sp>
        <p:nvSpPr>
          <p:cNvPr id="5" name="Slide Number Placeholder 4">
            <a:extLst>
              <a:ext uri="{FF2B5EF4-FFF2-40B4-BE49-F238E27FC236}">
                <a16:creationId xmlns:a16="http://schemas.microsoft.com/office/drawing/2014/main" id="{A57EE616-3969-4872-9598-89FEC73EB78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24</a:t>
            </a:fld>
            <a:endParaRPr lang="en-US" sz="900">
              <a:solidFill>
                <a:schemeClr val="lt1"/>
              </a:solidFill>
            </a:endParaRPr>
          </a:p>
        </p:txBody>
      </p:sp>
    </p:spTree>
    <p:extLst>
      <p:ext uri="{BB962C8B-B14F-4D97-AF65-F5344CB8AC3E}">
        <p14:creationId xmlns:p14="http://schemas.microsoft.com/office/powerpoint/2010/main" val="1991269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2E1B-BD27-418A-83DE-E4E39613C122}"/>
              </a:ext>
            </a:extLst>
          </p:cNvPr>
          <p:cNvSpPr>
            <a:spLocks noGrp="1"/>
          </p:cNvSpPr>
          <p:nvPr>
            <p:ph type="title"/>
          </p:nvPr>
        </p:nvSpPr>
        <p:spPr>
          <a:xfrm>
            <a:off x="609601" y="215372"/>
            <a:ext cx="10977033" cy="1097279"/>
          </a:xfrm>
        </p:spPr>
        <p:txBody>
          <a:bodyPr/>
          <a:lstStyle/>
          <a:p>
            <a:r>
              <a:rPr lang="en-US" dirty="0"/>
              <a:t>Issues in Digital library</a:t>
            </a:r>
          </a:p>
        </p:txBody>
      </p:sp>
      <p:sp>
        <p:nvSpPr>
          <p:cNvPr id="6" name="Content Placeholder 5">
            <a:extLst>
              <a:ext uri="{FF2B5EF4-FFF2-40B4-BE49-F238E27FC236}">
                <a16:creationId xmlns:a16="http://schemas.microsoft.com/office/drawing/2014/main" id="{486A43D0-547F-4966-A184-D1EFAEA431F0}"/>
              </a:ext>
            </a:extLst>
          </p:cNvPr>
          <p:cNvSpPr>
            <a:spLocks noGrp="1"/>
          </p:cNvSpPr>
          <p:nvPr>
            <p:ph sz="quarter" idx="13"/>
          </p:nvPr>
        </p:nvSpPr>
        <p:spPr/>
        <p:txBody>
          <a:bodyPr/>
          <a:lstStyle/>
          <a:p>
            <a:r>
              <a:rPr lang="en-US" sz="2200" dirty="0">
                <a:latin typeface="Calibri" panose="020F0502020204030204" pitchFamily="34" charset="0"/>
                <a:cs typeface="Calibri" panose="020F0502020204030204" pitchFamily="34" charset="0"/>
              </a:rPr>
              <a:t>It has ignored the issues of unique identification and tracking of information required by the legal aspects of copyright that restrict functions within a library environment.</a:t>
            </a:r>
          </a:p>
          <a:p>
            <a:r>
              <a:rPr lang="en-US" sz="2200" dirty="0">
                <a:latin typeface="Calibri" panose="020F0502020204030204" pitchFamily="34" charset="0"/>
                <a:cs typeface="Calibri" panose="020F0502020204030204" pitchFamily="34" charset="0"/>
              </a:rPr>
              <a:t> Intellectual property rights in an environment that is not controlled by any country and their set of laws has become a major problem associated with the Internet. </a:t>
            </a:r>
          </a:p>
          <a:p>
            <a:r>
              <a:rPr lang="en-US" sz="2200" dirty="0">
                <a:latin typeface="Calibri" panose="020F0502020204030204" pitchFamily="34" charset="0"/>
                <a:cs typeface="Calibri" panose="020F0502020204030204" pitchFamily="34" charset="0"/>
              </a:rPr>
              <a:t>The conversion of existing hardcopy text, images (e.g., pictures, maps) and analog (e.g., audio, video) data and the storage and retrieval of the digital version is a major concern to Digital Libraries.</a:t>
            </a:r>
          </a:p>
          <a:p>
            <a:r>
              <a:rPr lang="en-US" sz="2200" dirty="0">
                <a:latin typeface="Calibri" panose="020F0502020204030204" pitchFamily="34" charset="0"/>
                <a:cs typeface="Calibri" panose="020F0502020204030204" pitchFamily="34" charset="0"/>
              </a:rPr>
              <a:t>IRS are starting to evolve and incorporate digitized versions of these sources as part of the overall system.</a:t>
            </a:r>
          </a:p>
          <a:p>
            <a:r>
              <a:rPr lang="en-US" sz="2200" dirty="0">
                <a:latin typeface="Calibri" panose="020F0502020204030204" pitchFamily="34" charset="0"/>
                <a:cs typeface="Calibri" panose="020F0502020204030204" pitchFamily="34" charset="0"/>
              </a:rPr>
              <a:t> But there is also a lot of value placed on the original source (especially printed material) that is an issue to Digital Libraries and to a lesser concern to IRS.</a:t>
            </a:r>
          </a:p>
        </p:txBody>
      </p:sp>
      <p:sp>
        <p:nvSpPr>
          <p:cNvPr id="5" name="Slide Number Placeholder 4">
            <a:extLst>
              <a:ext uri="{FF2B5EF4-FFF2-40B4-BE49-F238E27FC236}">
                <a16:creationId xmlns:a16="http://schemas.microsoft.com/office/drawing/2014/main" id="{A8A7BDCE-E172-48AE-A9A3-7326B062F97E}"/>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25</a:t>
            </a:fld>
            <a:endParaRPr lang="en-US" sz="900">
              <a:solidFill>
                <a:schemeClr val="lt1"/>
              </a:solidFill>
            </a:endParaRPr>
          </a:p>
        </p:txBody>
      </p:sp>
    </p:spTree>
    <p:extLst>
      <p:ext uri="{BB962C8B-B14F-4D97-AF65-F5344CB8AC3E}">
        <p14:creationId xmlns:p14="http://schemas.microsoft.com/office/powerpoint/2010/main" val="3660592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607A-3321-4DDA-981C-7D09D3A42822}"/>
              </a:ext>
            </a:extLst>
          </p:cNvPr>
          <p:cNvSpPr>
            <a:spLocks noGrp="1"/>
          </p:cNvSpPr>
          <p:nvPr>
            <p:ph type="title"/>
          </p:nvPr>
        </p:nvSpPr>
        <p:spPr>
          <a:xfrm>
            <a:off x="126609" y="215372"/>
            <a:ext cx="11844997" cy="1097279"/>
          </a:xfrm>
        </p:spPr>
        <p:txBody>
          <a:bodyPr/>
          <a:lstStyle/>
          <a:p>
            <a:r>
              <a:rPr lang="en-US" dirty="0"/>
              <a:t>Digital Libraries and Data Warehouses(or Data Marts)</a:t>
            </a:r>
          </a:p>
        </p:txBody>
      </p:sp>
      <p:sp>
        <p:nvSpPr>
          <p:cNvPr id="6" name="Content Placeholder 5">
            <a:extLst>
              <a:ext uri="{FF2B5EF4-FFF2-40B4-BE49-F238E27FC236}">
                <a16:creationId xmlns:a16="http://schemas.microsoft.com/office/drawing/2014/main" id="{E5651F74-1120-4B27-8B13-11E0BAEB6235}"/>
              </a:ext>
            </a:extLst>
          </p:cNvPr>
          <p:cNvSpPr>
            <a:spLocks noGrp="1"/>
          </p:cNvSpPr>
          <p:nvPr>
            <p:ph sz="quarter" idx="13"/>
          </p:nvPr>
        </p:nvSpPr>
        <p:spPr/>
        <p:txBody>
          <a:bodyPr/>
          <a:lstStyle/>
          <a:p>
            <a:r>
              <a:rPr lang="en-US" sz="2200" dirty="0">
                <a:latin typeface="Calibri" panose="020F0502020204030204" pitchFamily="34" charset="0"/>
                <a:cs typeface="Calibri" panose="020F0502020204030204" pitchFamily="34" charset="0"/>
              </a:rPr>
              <a:t>A data warehouse is focused solely on structured databases. </a:t>
            </a:r>
          </a:p>
          <a:p>
            <a:r>
              <a:rPr lang="en-US" sz="2200" dirty="0">
                <a:latin typeface="Calibri" panose="020F0502020204030204" pitchFamily="34" charset="0"/>
                <a:cs typeface="Calibri" panose="020F0502020204030204" pitchFamily="34" charset="0"/>
              </a:rPr>
              <a:t>A data warehouse consists of the data, an information directory that describes the contents and meaning of the data being stored, an input function that captures data and moves it to the data warehouse, data search and manipulation tools that allow users the means to access and analyze the warehouse data and a delivery mechanism to export data to other warehouses, data marts (small warehouses or subsets of a larger warehouse), and external systems.</a:t>
            </a:r>
          </a:p>
          <a:p>
            <a:r>
              <a:rPr lang="en-US" sz="2200" dirty="0">
                <a:latin typeface="Calibri" panose="020F0502020204030204" pitchFamily="34" charset="0"/>
                <a:cs typeface="Calibri" panose="020F0502020204030204" pitchFamily="34" charset="0"/>
              </a:rPr>
              <a:t>a data warehouse is more focused on structured data and decision support technologies.</a:t>
            </a:r>
          </a:p>
          <a:p>
            <a:r>
              <a:rPr lang="en-US" sz="2200" dirty="0">
                <a:latin typeface="Calibri" panose="020F0502020204030204" pitchFamily="34" charset="0"/>
                <a:cs typeface="Calibri" panose="020F0502020204030204" pitchFamily="34" charset="0"/>
              </a:rPr>
              <a:t>In addition to the normal search process, a complete system provides a flexible set of analytical tools to “mine” the data.</a:t>
            </a:r>
          </a:p>
          <a:p>
            <a:endParaRPr lang="en-US" sz="22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058BF926-E725-4A2C-9235-B440DE15D09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26</a:t>
            </a:fld>
            <a:endParaRPr lang="en-US" sz="900">
              <a:solidFill>
                <a:schemeClr val="lt1"/>
              </a:solidFill>
            </a:endParaRPr>
          </a:p>
        </p:txBody>
      </p:sp>
    </p:spTree>
    <p:extLst>
      <p:ext uri="{BB962C8B-B14F-4D97-AF65-F5344CB8AC3E}">
        <p14:creationId xmlns:p14="http://schemas.microsoft.com/office/powerpoint/2010/main" val="1242773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E607A-3321-4DDA-981C-7D09D3A42822}"/>
              </a:ext>
            </a:extLst>
          </p:cNvPr>
          <p:cNvSpPr>
            <a:spLocks noGrp="1"/>
          </p:cNvSpPr>
          <p:nvPr>
            <p:ph type="title"/>
          </p:nvPr>
        </p:nvSpPr>
        <p:spPr>
          <a:xfrm>
            <a:off x="126609" y="215372"/>
            <a:ext cx="11844997" cy="1097279"/>
          </a:xfrm>
        </p:spPr>
        <p:txBody>
          <a:bodyPr/>
          <a:lstStyle/>
          <a:p>
            <a:r>
              <a:rPr lang="en-US" dirty="0"/>
              <a:t>Digital Libraries and Data Warehouses(or Data Marts)</a:t>
            </a:r>
          </a:p>
        </p:txBody>
      </p:sp>
      <p:sp>
        <p:nvSpPr>
          <p:cNvPr id="6" name="Content Placeholder 5">
            <a:extLst>
              <a:ext uri="{FF2B5EF4-FFF2-40B4-BE49-F238E27FC236}">
                <a16:creationId xmlns:a16="http://schemas.microsoft.com/office/drawing/2014/main" id="{E5651F74-1120-4B27-8B13-11E0BAEB6235}"/>
              </a:ext>
            </a:extLst>
          </p:cNvPr>
          <p:cNvSpPr>
            <a:spLocks noGrp="1"/>
          </p:cNvSpPr>
          <p:nvPr>
            <p:ph sz="quarter" idx="13"/>
          </p:nvPr>
        </p:nvSpPr>
        <p:spPr/>
        <p:txBody>
          <a:bodyPr/>
          <a:lstStyle/>
          <a:p>
            <a:r>
              <a:rPr lang="en-US" sz="2200" dirty="0">
                <a:latin typeface="Calibri" panose="020F0502020204030204" pitchFamily="34" charset="0"/>
                <a:cs typeface="Calibri" panose="020F0502020204030204" pitchFamily="34" charset="0"/>
              </a:rPr>
              <a:t>Data mining (originally called Knowledge Discovery in Databases - KDD) is a search process that automatically analyzes data and extract relationships and dependencies that were not part of the database design.</a:t>
            </a:r>
          </a:p>
          <a:p>
            <a:r>
              <a:rPr lang="en-US" sz="2200" dirty="0">
                <a:latin typeface="Calibri" panose="020F0502020204030204" pitchFamily="34" charset="0"/>
                <a:cs typeface="Calibri" panose="020F0502020204030204" pitchFamily="34" charset="0"/>
              </a:rPr>
              <a:t> Most of the research focus is on the statistics, pattern recognition and artificial intelligence algorithms to detect the hidden relationships of data. </a:t>
            </a:r>
          </a:p>
          <a:p>
            <a:r>
              <a:rPr lang="en-US" sz="2200" dirty="0">
                <a:latin typeface="Calibri" panose="020F0502020204030204" pitchFamily="34" charset="0"/>
                <a:cs typeface="Calibri" panose="020F0502020204030204" pitchFamily="34" charset="0"/>
              </a:rPr>
              <a:t>In reality the most difficult task is in preprocessing the data from the database for processing by the algorithms. </a:t>
            </a:r>
          </a:p>
        </p:txBody>
      </p:sp>
      <p:sp>
        <p:nvSpPr>
          <p:cNvPr id="5" name="Slide Number Placeholder 4">
            <a:extLst>
              <a:ext uri="{FF2B5EF4-FFF2-40B4-BE49-F238E27FC236}">
                <a16:creationId xmlns:a16="http://schemas.microsoft.com/office/drawing/2014/main" id="{058BF926-E725-4A2C-9235-B440DE15D09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27</a:t>
            </a:fld>
            <a:endParaRPr lang="en-US" sz="900">
              <a:solidFill>
                <a:schemeClr val="lt1"/>
              </a:solidFill>
            </a:endParaRPr>
          </a:p>
        </p:txBody>
      </p:sp>
    </p:spTree>
    <p:extLst>
      <p:ext uri="{BB962C8B-B14F-4D97-AF65-F5344CB8AC3E}">
        <p14:creationId xmlns:p14="http://schemas.microsoft.com/office/powerpoint/2010/main" val="2323151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F3B358D-C1A7-4ABA-B729-A1B2B1EF2CBE}"/>
              </a:ext>
            </a:extLst>
          </p:cNvPr>
          <p:cNvSpPr>
            <a:spLocks noGrp="1"/>
          </p:cNvSpPr>
          <p:nvPr>
            <p:ph type="title"/>
          </p:nvPr>
        </p:nvSpPr>
        <p:spPr/>
        <p:txBody>
          <a:bodyPr/>
          <a:lstStyle/>
          <a:p>
            <a:r>
              <a:rPr lang="en-US" dirty="0"/>
              <a:t>IRS - Capabilities</a:t>
            </a:r>
          </a:p>
        </p:txBody>
      </p:sp>
      <p:sp>
        <p:nvSpPr>
          <p:cNvPr id="7" name="Content Placeholder 6">
            <a:extLst>
              <a:ext uri="{FF2B5EF4-FFF2-40B4-BE49-F238E27FC236}">
                <a16:creationId xmlns:a16="http://schemas.microsoft.com/office/drawing/2014/main" id="{D8E8D4CC-8BD1-48F7-9D4B-4AD9373E5927}"/>
              </a:ext>
            </a:extLst>
          </p:cNvPr>
          <p:cNvSpPr>
            <a:spLocks noGrp="1"/>
          </p:cNvSpPr>
          <p:nvPr>
            <p:ph sz="quarter" idx="13"/>
          </p:nvPr>
        </p:nvSpPr>
        <p:spPr/>
        <p:txBody>
          <a:bodyPr/>
          <a:lstStyle/>
          <a:p>
            <a:pPr marL="615950" indent="-514350">
              <a:buFont typeface="+mj-lt"/>
              <a:buAutoNum type="arabicPeriod"/>
            </a:pPr>
            <a:r>
              <a:rPr lang="en-US" sz="2600" dirty="0">
                <a:latin typeface="Calibri" panose="020F0502020204030204" pitchFamily="34" charset="0"/>
                <a:cs typeface="Calibri" panose="020F0502020204030204" pitchFamily="34" charset="0"/>
              </a:rPr>
              <a:t>Search capabilities</a:t>
            </a:r>
          </a:p>
          <a:p>
            <a:pPr marL="615950" indent="-514350">
              <a:buFont typeface="+mj-lt"/>
              <a:buAutoNum type="arabicPeriod"/>
            </a:pPr>
            <a:r>
              <a:rPr lang="en-US" sz="2600" dirty="0">
                <a:latin typeface="Calibri" panose="020F0502020204030204" pitchFamily="34" charset="0"/>
                <a:cs typeface="Calibri" panose="020F0502020204030204" pitchFamily="34" charset="0"/>
              </a:rPr>
              <a:t>Browse capabilities</a:t>
            </a:r>
          </a:p>
          <a:p>
            <a:pPr marL="615950" indent="-514350">
              <a:buFont typeface="+mj-lt"/>
              <a:buAutoNum type="arabicPeriod"/>
            </a:pPr>
            <a:r>
              <a:rPr lang="en-US" sz="2600" dirty="0">
                <a:latin typeface="Calibri" panose="020F0502020204030204" pitchFamily="34" charset="0"/>
                <a:cs typeface="Calibri" panose="020F0502020204030204" pitchFamily="34" charset="0"/>
              </a:rPr>
              <a:t>Miscellaneous capabilities</a:t>
            </a:r>
          </a:p>
          <a:p>
            <a:pPr marL="615950" indent="-514350">
              <a:buFont typeface="+mj-lt"/>
              <a:buAutoNum type="arabicPeriod"/>
            </a:pPr>
            <a:r>
              <a:rPr lang="en-US" sz="2600" dirty="0">
                <a:latin typeface="Calibri" panose="020F0502020204030204" pitchFamily="34" charset="0"/>
                <a:cs typeface="Calibri" panose="020F0502020204030204" pitchFamily="34" charset="0"/>
              </a:rPr>
              <a:t>Standards</a:t>
            </a:r>
          </a:p>
        </p:txBody>
      </p:sp>
      <p:sp>
        <p:nvSpPr>
          <p:cNvPr id="5" name="Slide Number Placeholder 4">
            <a:extLst>
              <a:ext uri="{FF2B5EF4-FFF2-40B4-BE49-F238E27FC236}">
                <a16:creationId xmlns:a16="http://schemas.microsoft.com/office/drawing/2014/main" id="{DD375BAF-959E-461D-A7A9-093F27600913}"/>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28</a:t>
            </a:fld>
            <a:endParaRPr lang="en-US" sz="900">
              <a:solidFill>
                <a:schemeClr val="lt1"/>
              </a:solidFill>
            </a:endParaRPr>
          </a:p>
        </p:txBody>
      </p:sp>
    </p:spTree>
    <p:extLst>
      <p:ext uri="{BB962C8B-B14F-4D97-AF65-F5344CB8AC3E}">
        <p14:creationId xmlns:p14="http://schemas.microsoft.com/office/powerpoint/2010/main" val="270917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FE4B1B-C68A-4740-85F3-25494AA29FA6}"/>
              </a:ext>
            </a:extLst>
          </p:cNvPr>
          <p:cNvSpPr>
            <a:spLocks noGrp="1"/>
          </p:cNvSpPr>
          <p:nvPr>
            <p:ph type="title"/>
          </p:nvPr>
        </p:nvSpPr>
        <p:spPr/>
        <p:txBody>
          <a:bodyPr/>
          <a:lstStyle/>
          <a:p>
            <a:r>
              <a:rPr lang="en-US" dirty="0"/>
              <a:t>1)	Search Capabilities</a:t>
            </a:r>
          </a:p>
        </p:txBody>
      </p:sp>
      <p:sp>
        <p:nvSpPr>
          <p:cNvPr id="7" name="Content Placeholder 6">
            <a:extLst>
              <a:ext uri="{FF2B5EF4-FFF2-40B4-BE49-F238E27FC236}">
                <a16:creationId xmlns:a16="http://schemas.microsoft.com/office/drawing/2014/main" id="{31C36C58-73E5-4C48-8190-8C7E50D628B8}"/>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The objective of the search capability is to allow for a </a:t>
            </a:r>
            <a:r>
              <a:rPr lang="en-US" sz="2600" b="1" dirty="0">
                <a:latin typeface="Calibri" panose="020F0502020204030204" pitchFamily="34" charset="0"/>
                <a:cs typeface="Calibri" panose="020F0502020204030204" pitchFamily="34" charset="0"/>
              </a:rPr>
              <a:t>mapping between a users specified need and the items</a:t>
            </a:r>
            <a:r>
              <a:rPr lang="en-US" sz="2600" dirty="0">
                <a:latin typeface="Calibri" panose="020F0502020204030204" pitchFamily="34" charset="0"/>
                <a:cs typeface="Calibri" panose="020F0502020204030204" pitchFamily="34" charset="0"/>
              </a:rPr>
              <a:t> in the information database will answer the need.</a:t>
            </a:r>
          </a:p>
          <a:p>
            <a:pPr lvl="1"/>
            <a:r>
              <a:rPr lang="en-US" sz="2600" dirty="0">
                <a:latin typeface="Calibri" panose="020F0502020204030204" pitchFamily="34" charset="0"/>
                <a:cs typeface="Calibri" panose="020F0502020204030204" pitchFamily="34" charset="0"/>
              </a:rPr>
              <a:t>It can consist of natural language and Boolean logic</a:t>
            </a:r>
          </a:p>
          <a:p>
            <a:pPr lvl="1"/>
            <a:r>
              <a:rPr lang="en-US" sz="2600" dirty="0">
                <a:latin typeface="Calibri" panose="020F0502020204030204" pitchFamily="34" charset="0"/>
                <a:cs typeface="Calibri" panose="020F0502020204030204" pitchFamily="34" charset="0"/>
              </a:rPr>
              <a:t>This will allow user to indicate the importance of search items in either a Boolean or natural language</a:t>
            </a:r>
          </a:p>
          <a:p>
            <a:pPr lvl="1"/>
            <a:r>
              <a:rPr lang="en-US" sz="2600" dirty="0">
                <a:latin typeface="Calibri" panose="020F0502020204030204" pitchFamily="34" charset="0"/>
                <a:cs typeface="Calibri" panose="020F0502020204030204" pitchFamily="34" charset="0"/>
              </a:rPr>
              <a:t>Based upon the algorithm used in a system many different functions are associated with the system understanding the search statement.</a:t>
            </a:r>
          </a:p>
          <a:p>
            <a:pPr lvl="1"/>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3FC21A04-F7BA-4DD6-95D4-09FA102670C6}"/>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29</a:t>
            </a:fld>
            <a:endParaRPr lang="en-US" sz="900">
              <a:solidFill>
                <a:schemeClr val="lt1"/>
              </a:solidFill>
            </a:endParaRPr>
          </a:p>
        </p:txBody>
      </p:sp>
    </p:spTree>
    <p:extLst>
      <p:ext uri="{BB962C8B-B14F-4D97-AF65-F5344CB8AC3E}">
        <p14:creationId xmlns:p14="http://schemas.microsoft.com/office/powerpoint/2010/main" val="25800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B15383-5FEC-4ED2-B39B-F9AD93ED9D15}"/>
              </a:ext>
            </a:extLst>
          </p:cNvPr>
          <p:cNvSpPr>
            <a:spLocks noGrp="1"/>
          </p:cNvSpPr>
          <p:nvPr>
            <p:ph type="title"/>
          </p:nvPr>
        </p:nvSpPr>
        <p:spPr/>
        <p:txBody>
          <a:bodyPr/>
          <a:lstStyle/>
          <a:p>
            <a:r>
              <a:rPr lang="en-US" dirty="0"/>
              <a:t>Information and Data</a:t>
            </a:r>
          </a:p>
        </p:txBody>
      </p:sp>
      <p:sp>
        <p:nvSpPr>
          <p:cNvPr id="5" name="Content Placeholder 4">
            <a:extLst>
              <a:ext uri="{FF2B5EF4-FFF2-40B4-BE49-F238E27FC236}">
                <a16:creationId xmlns:a16="http://schemas.microsoft.com/office/drawing/2014/main" id="{D95E7571-09A7-40A9-A28D-F96B72ABD828}"/>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Information – Processing Data using some logic</a:t>
            </a:r>
          </a:p>
          <a:p>
            <a:pPr lvl="1"/>
            <a:r>
              <a:rPr lang="en-US" sz="2400" dirty="0" err="1">
                <a:latin typeface="Calibri" panose="020F0502020204030204" pitchFamily="34" charset="0"/>
                <a:cs typeface="Calibri" panose="020F0502020204030204" pitchFamily="34" charset="0"/>
              </a:rPr>
              <a:t>Eg</a:t>
            </a:r>
            <a:r>
              <a:rPr lang="en-US" sz="2400" dirty="0">
                <a:latin typeface="Calibri" panose="020F0502020204030204" pitchFamily="34" charset="0"/>
                <a:cs typeface="Calibri" panose="020F0502020204030204" pitchFamily="34" charset="0"/>
              </a:rPr>
              <a:t>: Fetching data of theatres based on the movie name</a:t>
            </a:r>
          </a:p>
          <a:p>
            <a:r>
              <a:rPr lang="en-US" sz="2400" dirty="0">
                <a:latin typeface="Calibri" panose="020F0502020204030204" pitchFamily="34" charset="0"/>
                <a:cs typeface="Calibri" panose="020F0502020204030204" pitchFamily="34" charset="0"/>
              </a:rPr>
              <a:t>Retrieval System </a:t>
            </a:r>
            <a:r>
              <a:rPr lang="en-US" sz="2400" dirty="0" err="1">
                <a:latin typeface="Calibri" panose="020F0502020204030204" pitchFamily="34" charset="0"/>
                <a:cs typeface="Calibri" panose="020F0502020204030204" pitchFamily="34" charset="0"/>
              </a:rPr>
              <a:t>Eg</a:t>
            </a:r>
            <a:r>
              <a:rPr lang="en-US" sz="2400" dirty="0">
                <a:latin typeface="Calibri" panose="020F0502020204030204" pitchFamily="34" charset="0"/>
                <a:cs typeface="Calibri" panose="020F0502020204030204" pitchFamily="34" charset="0"/>
              </a:rPr>
              <a:t>: (Database - Query)  </a:t>
            </a:r>
          </a:p>
          <a:p>
            <a:r>
              <a:rPr lang="en-US" sz="2400" dirty="0">
                <a:latin typeface="Calibri" panose="020F0502020204030204" pitchFamily="34" charset="0"/>
                <a:cs typeface="Calibri" panose="020F0502020204030204" pitchFamily="34" charset="0"/>
              </a:rPr>
              <a:t>Powerful PC with High Speed, Large Capacity</a:t>
            </a:r>
          </a:p>
          <a:p>
            <a:endParaRPr lang="en-US" dirty="0"/>
          </a:p>
        </p:txBody>
      </p:sp>
      <p:sp>
        <p:nvSpPr>
          <p:cNvPr id="7" name="Content Placeholder 6">
            <a:extLst>
              <a:ext uri="{FF2B5EF4-FFF2-40B4-BE49-F238E27FC236}">
                <a16:creationId xmlns:a16="http://schemas.microsoft.com/office/drawing/2014/main" id="{F4F72DC1-4E0E-42C9-986D-AD1B8EE7A7C5}"/>
              </a:ext>
            </a:extLst>
          </p:cNvPr>
          <p:cNvSpPr>
            <a:spLocks noGrp="1"/>
          </p:cNvSpPr>
          <p:nvPr>
            <p:ph sz="quarter" idx="14"/>
          </p:nvPr>
        </p:nvSpPr>
        <p:spPr/>
        <p:txBody>
          <a:bodyPr/>
          <a:lstStyle/>
          <a:p>
            <a:endParaRPr lang="en-US"/>
          </a:p>
        </p:txBody>
      </p:sp>
      <p:pic>
        <p:nvPicPr>
          <p:cNvPr id="6" name="Picture 5">
            <a:extLst>
              <a:ext uri="{FF2B5EF4-FFF2-40B4-BE49-F238E27FC236}">
                <a16:creationId xmlns:a16="http://schemas.microsoft.com/office/drawing/2014/main" id="{ECFB12E1-D1EB-40D6-B133-BBE14AA0EA35}"/>
              </a:ext>
            </a:extLst>
          </p:cNvPr>
          <p:cNvPicPr/>
          <p:nvPr/>
        </p:nvPicPr>
        <p:blipFill>
          <a:blip r:embed="rId2"/>
          <a:stretch>
            <a:fillRect/>
          </a:stretch>
        </p:blipFill>
        <p:spPr>
          <a:xfrm>
            <a:off x="6652590" y="1959927"/>
            <a:ext cx="4598505" cy="3552977"/>
          </a:xfrm>
          <a:prstGeom prst="rect">
            <a:avLst/>
          </a:prstGeom>
        </p:spPr>
      </p:pic>
    </p:spTree>
    <p:extLst>
      <p:ext uri="{BB962C8B-B14F-4D97-AF65-F5344CB8AC3E}">
        <p14:creationId xmlns:p14="http://schemas.microsoft.com/office/powerpoint/2010/main" val="1912565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16D41F-FD3C-46CF-86A7-4A7B07EF8C2A}"/>
              </a:ext>
            </a:extLst>
          </p:cNvPr>
          <p:cNvSpPr>
            <a:spLocks noGrp="1"/>
          </p:cNvSpPr>
          <p:nvPr>
            <p:ph type="title"/>
          </p:nvPr>
        </p:nvSpPr>
        <p:spPr/>
        <p:txBody>
          <a:bodyPr/>
          <a:lstStyle/>
          <a:p>
            <a:r>
              <a:rPr lang="en-US" dirty="0"/>
              <a:t>1)	Search Capabilities</a:t>
            </a:r>
          </a:p>
        </p:txBody>
      </p:sp>
      <p:sp>
        <p:nvSpPr>
          <p:cNvPr id="7" name="Content Placeholder 6">
            <a:extLst>
              <a:ext uri="{FF2B5EF4-FFF2-40B4-BE49-F238E27FC236}">
                <a16:creationId xmlns:a16="http://schemas.microsoft.com/office/drawing/2014/main" id="{EB8CE0FD-5A2A-41F0-82CF-A91A5E88C988}"/>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The functions define the relationship between the terms in the search statements:</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Boolean logic</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Proximity</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Contiguous word phrases</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Fuzzy searches</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Term masking</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Numeric  &amp; Data Ranges</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Concept / Thesaurus expansion</a:t>
            </a:r>
          </a:p>
          <a:p>
            <a:pPr marL="1016000" lvl="1" indent="-457200">
              <a:buFont typeface="+mj-lt"/>
              <a:buAutoNum type="arabicPeriod"/>
            </a:pPr>
            <a:r>
              <a:rPr lang="en-US" sz="2400" dirty="0">
                <a:latin typeface="Calibri" panose="020F0502020204030204" pitchFamily="34" charset="0"/>
                <a:cs typeface="Calibri" panose="020F0502020204030204" pitchFamily="34" charset="0"/>
              </a:rPr>
              <a:t>Natural Language Queries</a:t>
            </a:r>
          </a:p>
          <a:p>
            <a:pPr lvl="1"/>
            <a:endParaRPr lang="en-US" sz="2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F849E4E8-1865-46E4-8E54-3F410F9FC6F9}"/>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30</a:t>
            </a:fld>
            <a:endParaRPr lang="en-US" sz="900">
              <a:solidFill>
                <a:schemeClr val="lt1"/>
              </a:solidFill>
            </a:endParaRPr>
          </a:p>
        </p:txBody>
      </p:sp>
    </p:spTree>
    <p:extLst>
      <p:ext uri="{BB962C8B-B14F-4D97-AF65-F5344CB8AC3E}">
        <p14:creationId xmlns:p14="http://schemas.microsoft.com/office/powerpoint/2010/main" val="107593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143024-94E9-4866-AA25-9623A6365351}"/>
              </a:ext>
            </a:extLst>
          </p:cNvPr>
          <p:cNvSpPr>
            <a:spLocks noGrp="1"/>
          </p:cNvSpPr>
          <p:nvPr>
            <p:ph type="title"/>
          </p:nvPr>
        </p:nvSpPr>
        <p:spPr/>
        <p:txBody>
          <a:bodyPr/>
          <a:lstStyle/>
          <a:p>
            <a:r>
              <a:rPr lang="en-US" dirty="0"/>
              <a:t>Boolean Logic</a:t>
            </a:r>
          </a:p>
        </p:txBody>
      </p:sp>
      <p:sp>
        <p:nvSpPr>
          <p:cNvPr id="7" name="Content Placeholder 6">
            <a:extLst>
              <a:ext uri="{FF2B5EF4-FFF2-40B4-BE49-F238E27FC236}">
                <a16:creationId xmlns:a16="http://schemas.microsoft.com/office/drawing/2014/main" id="{0FC62CBC-D8C7-4EED-9E2E-E42DD409F5F6}"/>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It allows user to logically  relate multiple concepts together to define the information needed.</a:t>
            </a:r>
          </a:p>
          <a:p>
            <a:r>
              <a:rPr lang="en-US" sz="2400" dirty="0">
                <a:latin typeface="Calibri" panose="020F0502020204030204" pitchFamily="34" charset="0"/>
                <a:cs typeface="Calibri" panose="020F0502020204030204" pitchFamily="34" charset="0"/>
              </a:rPr>
              <a:t>Boolean(logical) operators are AND, OR, NOT</a:t>
            </a:r>
          </a:p>
          <a:p>
            <a:r>
              <a:rPr lang="en-US" sz="2400" dirty="0">
                <a:latin typeface="Calibri" panose="020F0502020204030204" pitchFamily="34" charset="0"/>
                <a:cs typeface="Calibri" panose="020F0502020204030204" pitchFamily="34" charset="0"/>
              </a:rPr>
              <a:t>These are implemented using </a:t>
            </a:r>
          </a:p>
          <a:p>
            <a:pPr lvl="1"/>
            <a:r>
              <a:rPr lang="en-US" sz="2400" dirty="0">
                <a:latin typeface="Calibri" panose="020F0502020204030204" pitchFamily="34" charset="0"/>
                <a:cs typeface="Calibri" panose="020F0502020204030204" pitchFamily="34" charset="0"/>
              </a:rPr>
              <a:t>Set interaction</a:t>
            </a:r>
          </a:p>
          <a:p>
            <a:pPr lvl="1"/>
            <a:r>
              <a:rPr lang="en-US" sz="2400" dirty="0">
                <a:latin typeface="Calibri" panose="020F0502020204030204" pitchFamily="34" charset="0"/>
                <a:cs typeface="Calibri" panose="020F0502020204030204" pitchFamily="34" charset="0"/>
              </a:rPr>
              <a:t>Set union</a:t>
            </a:r>
          </a:p>
          <a:p>
            <a:pPr lvl="1"/>
            <a:r>
              <a:rPr lang="en-US" sz="2400" dirty="0">
                <a:latin typeface="Calibri" panose="020F0502020204030204" pitchFamily="34" charset="0"/>
                <a:cs typeface="Calibri" panose="020F0502020204030204" pitchFamily="34" charset="0"/>
              </a:rPr>
              <a:t>Set difference</a:t>
            </a:r>
          </a:p>
          <a:p>
            <a:pPr marL="558800" lvl="1" indent="0">
              <a:buNone/>
            </a:pPr>
            <a:r>
              <a:rPr lang="en-US" sz="2400" dirty="0">
                <a:latin typeface="Calibri" panose="020F0502020204030204" pitchFamily="34" charset="0"/>
                <a:cs typeface="Calibri" panose="020F0502020204030204" pitchFamily="34" charset="0"/>
              </a:rPr>
              <a:t> </a:t>
            </a:r>
          </a:p>
        </p:txBody>
      </p:sp>
      <p:sp>
        <p:nvSpPr>
          <p:cNvPr id="5" name="Slide Number Placeholder 4">
            <a:extLst>
              <a:ext uri="{FF2B5EF4-FFF2-40B4-BE49-F238E27FC236}">
                <a16:creationId xmlns:a16="http://schemas.microsoft.com/office/drawing/2014/main" id="{10B1AD8F-6A2C-41D7-BA5E-4610BD43F63D}"/>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31</a:t>
            </a:fld>
            <a:endParaRPr lang="en-US" sz="900">
              <a:solidFill>
                <a:schemeClr val="lt1"/>
              </a:solidFill>
            </a:endParaRPr>
          </a:p>
        </p:txBody>
      </p:sp>
    </p:spTree>
    <p:extLst>
      <p:ext uri="{BB962C8B-B14F-4D97-AF65-F5344CB8AC3E}">
        <p14:creationId xmlns:p14="http://schemas.microsoft.com/office/powerpoint/2010/main" val="1065518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1BC7AC-BB65-4DF6-A7DA-FD6A6D0018C4}"/>
              </a:ext>
            </a:extLst>
          </p:cNvPr>
          <p:cNvSpPr>
            <a:spLocks noGrp="1"/>
          </p:cNvSpPr>
          <p:nvPr>
            <p:ph type="title"/>
          </p:nvPr>
        </p:nvSpPr>
        <p:spPr/>
        <p:txBody>
          <a:bodyPr/>
          <a:lstStyle/>
          <a:p>
            <a:r>
              <a:rPr lang="en-US" dirty="0"/>
              <a:t>Boolean Logic</a:t>
            </a:r>
          </a:p>
        </p:txBody>
      </p:sp>
      <p:sp>
        <p:nvSpPr>
          <p:cNvPr id="7" name="Content Placeholder 6">
            <a:extLst>
              <a:ext uri="{FF2B5EF4-FFF2-40B4-BE49-F238E27FC236}">
                <a16:creationId xmlns:a16="http://schemas.microsoft.com/office/drawing/2014/main" id="{19BC8023-73B5-4B56-B6C2-0C99B5B35CB6}"/>
              </a:ext>
            </a:extLst>
          </p:cNvPr>
          <p:cNvSpPr>
            <a:spLocks noGrp="1"/>
          </p:cNvSpPr>
          <p:nvPr>
            <p:ph sz="quarter" idx="13"/>
          </p:nvPr>
        </p:nvSpPr>
        <p:spPr>
          <a:xfrm>
            <a:off x="609600" y="1441450"/>
            <a:ext cx="10977033" cy="4709968"/>
          </a:xfrm>
        </p:spPr>
        <p:txBody>
          <a:bodyPr/>
          <a:lstStyle/>
          <a:p>
            <a:r>
              <a:rPr lang="en-US" sz="2400" dirty="0">
                <a:latin typeface="Calibri" panose="020F0502020204030204" pitchFamily="34" charset="0"/>
                <a:cs typeface="Calibri" panose="020F0502020204030204" pitchFamily="34" charset="0"/>
              </a:rPr>
              <a:t>Given the following natural language query statement where the importance of a particular search term is indicated by a value in </a:t>
            </a:r>
            <a:r>
              <a:rPr lang="en-US" sz="2400" b="1" dirty="0">
                <a:latin typeface="Calibri" panose="020F0502020204030204" pitchFamily="34" charset="0"/>
                <a:cs typeface="Calibri" panose="020F0502020204030204" pitchFamily="34" charset="0"/>
              </a:rPr>
              <a:t>() between 0.0 ,1.0 with 1.0 </a:t>
            </a:r>
            <a:r>
              <a:rPr lang="en-US" sz="2400" dirty="0">
                <a:latin typeface="Calibri" panose="020F0502020204030204" pitchFamily="34" charset="0"/>
                <a:cs typeface="Calibri" panose="020F0502020204030204" pitchFamily="34" charset="0"/>
              </a:rPr>
              <a:t>being the important.</a:t>
            </a:r>
          </a:p>
          <a:p>
            <a:r>
              <a:rPr lang="en-US" sz="2400" dirty="0">
                <a:latin typeface="Calibri" panose="020F0502020204030204" pitchFamily="34" charset="0"/>
                <a:cs typeface="Calibri" panose="020F0502020204030204" pitchFamily="34" charset="0"/>
              </a:rPr>
              <a:t>Example: </a:t>
            </a:r>
          </a:p>
          <a:p>
            <a:pPr lvl="1"/>
            <a:r>
              <a:rPr lang="en-US" sz="2400" dirty="0">
                <a:latin typeface="Calibri" panose="020F0502020204030204" pitchFamily="34" charset="0"/>
                <a:cs typeface="Calibri" panose="020F0502020204030204" pitchFamily="34" charset="0"/>
              </a:rPr>
              <a:t>Find articles that discuss automobile emissions(.9) or sulfur dioxide(.3) on the farming industry. </a:t>
            </a:r>
          </a:p>
          <a:p>
            <a:pPr lvl="1"/>
            <a:r>
              <a:rPr lang="en-US" sz="2400" dirty="0">
                <a:latin typeface="Calibri" panose="020F0502020204030204" pitchFamily="34" charset="0"/>
                <a:cs typeface="Calibri" panose="020F0502020204030204" pitchFamily="34" charset="0"/>
              </a:rPr>
              <a:t>the system would recognize in its importance ranking and item selection process that automobile emissions are far more important than items discussing sulfur dioxide problems</a:t>
            </a:r>
          </a:p>
          <a:p>
            <a:r>
              <a:rPr lang="en-US" sz="2400" dirty="0">
                <a:latin typeface="Calibri" panose="020F0502020204030204" pitchFamily="34" charset="0"/>
                <a:cs typeface="Calibri" panose="020F0502020204030204" pitchFamily="34" charset="0"/>
              </a:rPr>
              <a:t>Based upon the algorithms used in the system many different functions are associated with the systems understanding the search statements.</a:t>
            </a:r>
          </a:p>
          <a:p>
            <a:endParaRPr lang="en-US" sz="2400" dirty="0"/>
          </a:p>
        </p:txBody>
      </p:sp>
      <p:sp>
        <p:nvSpPr>
          <p:cNvPr id="5" name="Slide Number Placeholder 4">
            <a:extLst>
              <a:ext uri="{FF2B5EF4-FFF2-40B4-BE49-F238E27FC236}">
                <a16:creationId xmlns:a16="http://schemas.microsoft.com/office/drawing/2014/main" id="{57990BD8-8899-4CF1-83EB-A63796F0E6F0}"/>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32</a:t>
            </a:fld>
            <a:endParaRPr lang="en-US" sz="900">
              <a:solidFill>
                <a:schemeClr val="lt1"/>
              </a:solidFill>
            </a:endParaRPr>
          </a:p>
        </p:txBody>
      </p:sp>
    </p:spTree>
    <p:extLst>
      <p:ext uri="{BB962C8B-B14F-4D97-AF65-F5344CB8AC3E}">
        <p14:creationId xmlns:p14="http://schemas.microsoft.com/office/powerpoint/2010/main" val="127247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9F985E-3BD0-43A7-8406-87B533867AA4}"/>
              </a:ext>
            </a:extLst>
          </p:cNvPr>
          <p:cNvSpPr>
            <a:spLocks noGrp="1"/>
          </p:cNvSpPr>
          <p:nvPr>
            <p:ph type="title"/>
          </p:nvPr>
        </p:nvSpPr>
        <p:spPr/>
        <p:txBody>
          <a:bodyPr/>
          <a:lstStyle/>
          <a:p>
            <a:r>
              <a:rPr lang="en-US" dirty="0"/>
              <a:t>Boolean Logic</a:t>
            </a:r>
          </a:p>
        </p:txBody>
      </p:sp>
      <p:sp>
        <p:nvSpPr>
          <p:cNvPr id="7" name="Content Placeholder 6">
            <a:extLst>
              <a:ext uri="{FF2B5EF4-FFF2-40B4-BE49-F238E27FC236}">
                <a16:creationId xmlns:a16="http://schemas.microsoft.com/office/drawing/2014/main" id="{266E157E-03A8-412C-9220-8D28A7DBFC38}"/>
              </a:ext>
            </a:extLst>
          </p:cNvPr>
          <p:cNvSpPr>
            <a:spLocks noGrp="1"/>
          </p:cNvSpPr>
          <p:nvPr>
            <p:ph sz="quarter" idx="13"/>
          </p:nvPr>
        </p:nvSpPr>
        <p:spPr/>
        <p:txBody>
          <a:bodyPr/>
          <a:lstStyle/>
          <a:p>
            <a:pPr marL="558800" lvl="1" indent="0">
              <a:buNone/>
            </a:pPr>
            <a:r>
              <a:rPr lang="en-US" sz="2600" dirty="0">
                <a:latin typeface="Calibri" panose="020F0502020204030204" pitchFamily="34" charset="0"/>
                <a:cs typeface="Calibri" panose="020F0502020204030204" pitchFamily="34" charset="0"/>
              </a:rPr>
              <a:t>Example: A special type of Boolean search “M of N” </a:t>
            </a:r>
          </a:p>
          <a:p>
            <a:pPr lvl="2">
              <a:buFont typeface="Arial" panose="020B0604020202020204" pitchFamily="34" charset="0"/>
              <a:buChar char="•"/>
            </a:pPr>
            <a:r>
              <a:rPr lang="en-US" sz="2600" dirty="0">
                <a:latin typeface="Calibri" panose="020F0502020204030204" pitchFamily="34" charset="0"/>
                <a:cs typeface="Calibri" panose="020F0502020204030204" pitchFamily="34" charset="0"/>
              </a:rPr>
              <a:t>“Find any item containing any two of the following terms: “AA,” “BB,” “CC.” </a:t>
            </a:r>
          </a:p>
          <a:p>
            <a:pPr lvl="2">
              <a:buFont typeface="Arial" panose="020B0604020202020204" pitchFamily="34" charset="0"/>
              <a:buChar char="•"/>
            </a:pPr>
            <a:r>
              <a:rPr lang="en-US" sz="2600" dirty="0">
                <a:latin typeface="Calibri" panose="020F0502020204030204" pitchFamily="34" charset="0"/>
                <a:cs typeface="Calibri" panose="020F0502020204030204" pitchFamily="34" charset="0"/>
              </a:rPr>
              <a:t>This can be expanded into a Boolean search that performs an AND between all combinations of two terms and “OR”s the results together</a:t>
            </a:r>
          </a:p>
          <a:p>
            <a:pPr lvl="3">
              <a:buFont typeface="Arial" panose="020B0604020202020204" pitchFamily="34" charset="0"/>
              <a:buChar char="•"/>
            </a:pPr>
            <a:r>
              <a:rPr lang="en-US" sz="2600" dirty="0">
                <a:latin typeface="Calibri" panose="020F0502020204030204" pitchFamily="34" charset="0"/>
                <a:cs typeface="Calibri" panose="020F0502020204030204" pitchFamily="34" charset="0"/>
              </a:rPr>
              <a:t>(AA AND BB)  OR </a:t>
            </a:r>
          </a:p>
          <a:p>
            <a:pPr lvl="3">
              <a:buFont typeface="Arial" panose="020B0604020202020204" pitchFamily="34" charset="0"/>
              <a:buChar char="•"/>
            </a:pPr>
            <a:r>
              <a:rPr lang="en-US" sz="2600" dirty="0">
                <a:latin typeface="Calibri" panose="020F0502020204030204" pitchFamily="34" charset="0"/>
                <a:cs typeface="Calibri" panose="020F0502020204030204" pitchFamily="34" charset="0"/>
              </a:rPr>
              <a:t>(AA AND CC) OR </a:t>
            </a:r>
          </a:p>
          <a:p>
            <a:pPr lvl="3">
              <a:buFont typeface="Arial" panose="020B0604020202020204" pitchFamily="34" charset="0"/>
              <a:buChar char="•"/>
            </a:pPr>
            <a:r>
              <a:rPr lang="en-US" sz="2600" dirty="0">
                <a:latin typeface="Calibri" panose="020F0502020204030204" pitchFamily="34" charset="0"/>
                <a:cs typeface="Calibri" panose="020F0502020204030204" pitchFamily="34" charset="0"/>
              </a:rPr>
              <a:t>(BB AND CC). </a:t>
            </a:r>
          </a:p>
          <a:p>
            <a:endParaRPr lang="en-US" dirty="0"/>
          </a:p>
        </p:txBody>
      </p:sp>
      <p:sp>
        <p:nvSpPr>
          <p:cNvPr id="5" name="Slide Number Placeholder 4">
            <a:extLst>
              <a:ext uri="{FF2B5EF4-FFF2-40B4-BE49-F238E27FC236}">
                <a16:creationId xmlns:a16="http://schemas.microsoft.com/office/drawing/2014/main" id="{1D050296-42EC-4EAE-93ED-B37E4526F936}"/>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33</a:t>
            </a:fld>
            <a:endParaRPr lang="en-US" sz="900">
              <a:solidFill>
                <a:schemeClr val="lt1"/>
              </a:solidFill>
            </a:endParaRPr>
          </a:p>
        </p:txBody>
      </p:sp>
    </p:spTree>
    <p:extLst>
      <p:ext uri="{BB962C8B-B14F-4D97-AF65-F5344CB8AC3E}">
        <p14:creationId xmlns:p14="http://schemas.microsoft.com/office/powerpoint/2010/main" val="283046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879158-B599-4446-9062-EC12E549AAD8}"/>
              </a:ext>
            </a:extLst>
          </p:cNvPr>
          <p:cNvSpPr>
            <a:spLocks noGrp="1"/>
          </p:cNvSpPr>
          <p:nvPr>
            <p:ph type="title"/>
          </p:nvPr>
        </p:nvSpPr>
        <p:spPr/>
        <p:txBody>
          <a:bodyPr/>
          <a:lstStyle/>
          <a:p>
            <a:r>
              <a:rPr lang="en-US" dirty="0"/>
              <a:t>Example</a:t>
            </a:r>
          </a:p>
        </p:txBody>
      </p:sp>
      <p:sp>
        <p:nvSpPr>
          <p:cNvPr id="5" name="Slide Number Placeholder 4">
            <a:extLst>
              <a:ext uri="{FF2B5EF4-FFF2-40B4-BE49-F238E27FC236}">
                <a16:creationId xmlns:a16="http://schemas.microsoft.com/office/drawing/2014/main" id="{61544138-0ABB-41EA-A775-5DDBD835C23C}"/>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34</a:t>
            </a:fld>
            <a:endParaRPr lang="en-US" sz="900">
              <a:solidFill>
                <a:schemeClr val="lt1"/>
              </a:solidFill>
            </a:endParaRPr>
          </a:p>
        </p:txBody>
      </p:sp>
      <p:pic>
        <p:nvPicPr>
          <p:cNvPr id="9" name="Picture 8">
            <a:extLst>
              <a:ext uri="{FF2B5EF4-FFF2-40B4-BE49-F238E27FC236}">
                <a16:creationId xmlns:a16="http://schemas.microsoft.com/office/drawing/2014/main" id="{0EA2CD9B-CFA3-4D52-879E-1666594E3F7C}"/>
              </a:ext>
            </a:extLst>
          </p:cNvPr>
          <p:cNvPicPr>
            <a:picLocks noChangeAspect="1"/>
          </p:cNvPicPr>
          <p:nvPr/>
        </p:nvPicPr>
        <p:blipFill>
          <a:blip r:embed="rId2"/>
          <a:stretch>
            <a:fillRect/>
          </a:stretch>
        </p:blipFill>
        <p:spPr>
          <a:xfrm>
            <a:off x="2297869" y="1626869"/>
            <a:ext cx="7535448" cy="4394103"/>
          </a:xfrm>
          <a:prstGeom prst="rect">
            <a:avLst/>
          </a:prstGeom>
        </p:spPr>
      </p:pic>
    </p:spTree>
    <p:extLst>
      <p:ext uri="{BB962C8B-B14F-4D97-AF65-F5344CB8AC3E}">
        <p14:creationId xmlns:p14="http://schemas.microsoft.com/office/powerpoint/2010/main" val="2415031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7FB634-C087-49BC-B184-D5940D219F13}"/>
              </a:ext>
            </a:extLst>
          </p:cNvPr>
          <p:cNvSpPr>
            <a:spLocks noGrp="1"/>
          </p:cNvSpPr>
          <p:nvPr>
            <p:ph type="title"/>
          </p:nvPr>
        </p:nvSpPr>
        <p:spPr>
          <a:xfrm>
            <a:off x="609600" y="0"/>
            <a:ext cx="10972800" cy="1097279"/>
          </a:xfrm>
        </p:spPr>
        <p:txBody>
          <a:bodyPr/>
          <a:lstStyle/>
          <a:p>
            <a:r>
              <a:rPr lang="en-US" dirty="0"/>
              <a:t>Proximity</a:t>
            </a:r>
          </a:p>
        </p:txBody>
      </p:sp>
      <p:sp>
        <p:nvSpPr>
          <p:cNvPr id="7" name="Content Placeholder 6">
            <a:extLst>
              <a:ext uri="{FF2B5EF4-FFF2-40B4-BE49-F238E27FC236}">
                <a16:creationId xmlns:a16="http://schemas.microsoft.com/office/drawing/2014/main" id="{08775345-8F34-4959-830D-091820525E91}"/>
              </a:ext>
            </a:extLst>
          </p:cNvPr>
          <p:cNvSpPr>
            <a:spLocks noGrp="1"/>
          </p:cNvSpPr>
          <p:nvPr>
            <p:ph sz="quarter" idx="13"/>
          </p:nvPr>
        </p:nvSpPr>
        <p:spPr>
          <a:xfrm>
            <a:off x="605367" y="1209992"/>
            <a:ext cx="10977033" cy="5021996"/>
          </a:xfrm>
        </p:spPr>
        <p:txBody>
          <a:bodyPr/>
          <a:lstStyle/>
          <a:p>
            <a:r>
              <a:rPr lang="en-US" sz="2200" dirty="0">
                <a:latin typeface="Calibri" panose="020F0502020204030204" pitchFamily="34" charset="0"/>
                <a:cs typeface="Calibri" panose="020F0502020204030204" pitchFamily="34" charset="0"/>
              </a:rPr>
              <a:t>It is used to </a:t>
            </a:r>
            <a:r>
              <a:rPr lang="en-US" sz="2200" b="1" dirty="0">
                <a:latin typeface="Calibri" panose="020F0502020204030204" pitchFamily="34" charset="0"/>
                <a:cs typeface="Calibri" panose="020F0502020204030204" pitchFamily="34" charset="0"/>
              </a:rPr>
              <a:t>restrict the distance allowed within an item between two search terms</a:t>
            </a:r>
          </a:p>
          <a:p>
            <a:r>
              <a:rPr lang="en-US" sz="2200" dirty="0">
                <a:latin typeface="Calibri" panose="020F0502020204030204" pitchFamily="34" charset="0"/>
                <a:cs typeface="Calibri" panose="020F0502020204030204" pitchFamily="34" charset="0"/>
              </a:rPr>
              <a:t>It is used to increase the precision of a search</a:t>
            </a:r>
          </a:p>
          <a:p>
            <a:r>
              <a:rPr lang="en-US" sz="2200" dirty="0">
                <a:latin typeface="Calibri" panose="020F0502020204030204" pitchFamily="34" charset="0"/>
                <a:cs typeface="Calibri" panose="020F0502020204030204" pitchFamily="34" charset="0"/>
              </a:rPr>
              <a:t>Typical form of proximity is </a:t>
            </a:r>
          </a:p>
          <a:p>
            <a:pPr lvl="1"/>
            <a:r>
              <a:rPr lang="en-US" sz="2200" dirty="0">
                <a:latin typeface="Calibri" panose="020F0502020204030204" pitchFamily="34" charset="0"/>
                <a:cs typeface="Calibri" panose="020F0502020204030204" pitchFamily="34" charset="0"/>
              </a:rPr>
              <a:t>TERM1 within “m” units of TERM2</a:t>
            </a:r>
          </a:p>
          <a:p>
            <a:r>
              <a:rPr lang="en-US" sz="2200" dirty="0">
                <a:latin typeface="Calibri" panose="020F0502020204030204" pitchFamily="34" charset="0"/>
                <a:cs typeface="Calibri" panose="020F0502020204030204" pitchFamily="34" charset="0"/>
              </a:rPr>
              <a:t>The distance operator “m” is an integer number and units are in characters , words, sentences or paragraphs.</a:t>
            </a:r>
          </a:p>
          <a:p>
            <a:r>
              <a:rPr lang="en-US" sz="2200" dirty="0">
                <a:latin typeface="Calibri" panose="020F0502020204030204" pitchFamily="34" charset="0"/>
                <a:cs typeface="Calibri" panose="020F0502020204030204" pitchFamily="34" charset="0"/>
              </a:rPr>
              <a:t>He special base of proximity operator is Adjacent(</a:t>
            </a:r>
            <a:r>
              <a:rPr lang="en-US" sz="2200" b="1" dirty="0">
                <a:latin typeface="Calibri" panose="020F0502020204030204" pitchFamily="34" charset="0"/>
                <a:cs typeface="Calibri" panose="020F0502020204030204" pitchFamily="34" charset="0"/>
              </a:rPr>
              <a:t>ADJ</a:t>
            </a:r>
            <a:r>
              <a:rPr lang="en-US" sz="2200" dirty="0">
                <a:latin typeface="Calibri" panose="020F0502020204030204" pitchFamily="34" charset="0"/>
                <a:cs typeface="Calibri" panose="020F0502020204030204" pitchFamily="34" charset="0"/>
              </a:rPr>
              <a:t>) operator that normally has a distance operator of one and a forward only direction.</a:t>
            </a:r>
          </a:p>
          <a:p>
            <a:pPr lvl="1"/>
            <a:r>
              <a:rPr lang="en-US" sz="2200" dirty="0">
                <a:latin typeface="Calibri" panose="020F0502020204030204" pitchFamily="34" charset="0"/>
                <a:cs typeface="Calibri" panose="020F0502020204030204" pitchFamily="34" charset="0"/>
              </a:rPr>
              <a:t>Ex: COMPUTER </a:t>
            </a:r>
            <a:r>
              <a:rPr lang="en-US" sz="2200" b="1" dirty="0">
                <a:latin typeface="Calibri" panose="020F0502020204030204" pitchFamily="34" charset="0"/>
                <a:cs typeface="Calibri" panose="020F0502020204030204" pitchFamily="34" charset="0"/>
              </a:rPr>
              <a:t>ADJ</a:t>
            </a:r>
            <a:r>
              <a:rPr lang="en-US" sz="2200" dirty="0">
                <a:latin typeface="Calibri" panose="020F0502020204030204" pitchFamily="34" charset="0"/>
                <a:cs typeface="Calibri" panose="020F0502020204030204" pitchFamily="34" charset="0"/>
              </a:rPr>
              <a:t> DESIGN</a:t>
            </a:r>
          </a:p>
          <a:p>
            <a:pPr lvl="1"/>
            <a:r>
              <a:rPr lang="en-US" sz="2200" dirty="0">
                <a:latin typeface="Calibri" panose="020F0502020204030204" pitchFamily="34" charset="0"/>
                <a:cs typeface="Calibri" panose="020F0502020204030204" pitchFamily="34" charset="0"/>
              </a:rPr>
              <a:t>It find items as mentioned like COMPUTER DESIGN on a window but not discussing DESIGN COMPUTER</a:t>
            </a:r>
          </a:p>
        </p:txBody>
      </p:sp>
      <p:sp>
        <p:nvSpPr>
          <p:cNvPr id="5" name="Slide Number Placeholder 4">
            <a:extLst>
              <a:ext uri="{FF2B5EF4-FFF2-40B4-BE49-F238E27FC236}">
                <a16:creationId xmlns:a16="http://schemas.microsoft.com/office/drawing/2014/main" id="{71C1B0CD-BA00-49A0-926B-BAE521045AF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35</a:t>
            </a:fld>
            <a:endParaRPr lang="en-US" sz="900">
              <a:solidFill>
                <a:schemeClr val="lt1"/>
              </a:solidFill>
            </a:endParaRPr>
          </a:p>
        </p:txBody>
      </p:sp>
    </p:spTree>
    <p:extLst>
      <p:ext uri="{BB962C8B-B14F-4D97-AF65-F5344CB8AC3E}">
        <p14:creationId xmlns:p14="http://schemas.microsoft.com/office/powerpoint/2010/main" val="340173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fade">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fade">
                                      <p:cBhvr>
                                        <p:cTn id="30" dur="500"/>
                                        <p:tgtEl>
                                          <p:spTgt spid="7">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fade">
                                      <p:cBhvr>
                                        <p:cTn id="33" dur="500"/>
                                        <p:tgtEl>
                                          <p:spTgt spid="7">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D38F6E-A749-4C9C-85EF-1243CD0C4C71}"/>
              </a:ext>
            </a:extLst>
          </p:cNvPr>
          <p:cNvSpPr>
            <a:spLocks noGrp="1"/>
          </p:cNvSpPr>
          <p:nvPr>
            <p:ph type="title"/>
          </p:nvPr>
        </p:nvSpPr>
        <p:spPr/>
        <p:txBody>
          <a:bodyPr/>
          <a:lstStyle/>
          <a:p>
            <a:r>
              <a:rPr lang="en-US" dirty="0"/>
              <a:t>Example</a:t>
            </a:r>
          </a:p>
        </p:txBody>
      </p:sp>
      <p:sp>
        <p:nvSpPr>
          <p:cNvPr id="5" name="Slide Number Placeholder 4">
            <a:extLst>
              <a:ext uri="{FF2B5EF4-FFF2-40B4-BE49-F238E27FC236}">
                <a16:creationId xmlns:a16="http://schemas.microsoft.com/office/drawing/2014/main" id="{3967BE82-8D3A-4FDA-B8CB-184F6C3B3348}"/>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36</a:t>
            </a:fld>
            <a:endParaRPr lang="en-US" sz="900">
              <a:solidFill>
                <a:schemeClr val="lt1"/>
              </a:solidFill>
            </a:endParaRPr>
          </a:p>
        </p:txBody>
      </p:sp>
      <p:pic>
        <p:nvPicPr>
          <p:cNvPr id="9" name="Picture 8">
            <a:extLst>
              <a:ext uri="{FF2B5EF4-FFF2-40B4-BE49-F238E27FC236}">
                <a16:creationId xmlns:a16="http://schemas.microsoft.com/office/drawing/2014/main" id="{F69AEFCA-2713-4308-994A-3E1935C57CC4}"/>
              </a:ext>
            </a:extLst>
          </p:cNvPr>
          <p:cNvPicPr>
            <a:picLocks noChangeAspect="1"/>
          </p:cNvPicPr>
          <p:nvPr/>
        </p:nvPicPr>
        <p:blipFill>
          <a:blip r:embed="rId2"/>
          <a:stretch>
            <a:fillRect/>
          </a:stretch>
        </p:blipFill>
        <p:spPr>
          <a:xfrm>
            <a:off x="2119970" y="1415310"/>
            <a:ext cx="7607555" cy="4619730"/>
          </a:xfrm>
          <a:prstGeom prst="rect">
            <a:avLst/>
          </a:prstGeom>
        </p:spPr>
      </p:pic>
    </p:spTree>
    <p:extLst>
      <p:ext uri="{BB962C8B-B14F-4D97-AF65-F5344CB8AC3E}">
        <p14:creationId xmlns:p14="http://schemas.microsoft.com/office/powerpoint/2010/main" val="321262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3FBE3CD-857C-428A-9680-C634105719D2}"/>
              </a:ext>
            </a:extLst>
          </p:cNvPr>
          <p:cNvSpPr>
            <a:spLocks noGrp="1"/>
          </p:cNvSpPr>
          <p:nvPr>
            <p:ph type="title"/>
          </p:nvPr>
        </p:nvSpPr>
        <p:spPr/>
        <p:txBody>
          <a:bodyPr/>
          <a:lstStyle/>
          <a:p>
            <a:r>
              <a:rPr lang="en-US" dirty="0"/>
              <a:t>Contiguous Word Phrases - CWP</a:t>
            </a:r>
          </a:p>
        </p:txBody>
      </p:sp>
      <p:sp>
        <p:nvSpPr>
          <p:cNvPr id="7" name="Content Placeholder 6">
            <a:extLst>
              <a:ext uri="{FF2B5EF4-FFF2-40B4-BE49-F238E27FC236}">
                <a16:creationId xmlns:a16="http://schemas.microsoft.com/office/drawing/2014/main" id="{77175144-649D-48CD-B76F-E7558C1DA3D5}"/>
              </a:ext>
            </a:extLst>
          </p:cNvPr>
          <p:cNvSpPr>
            <a:spLocks noGrp="1"/>
          </p:cNvSpPr>
          <p:nvPr>
            <p:ph sz="quarter" idx="13"/>
          </p:nvPr>
        </p:nvSpPr>
        <p:spPr/>
        <p:txBody>
          <a:bodyPr/>
          <a:lstStyle/>
          <a:p>
            <a:r>
              <a:rPr lang="en-US" sz="2300" dirty="0">
                <a:latin typeface="Calibri" panose="020F0502020204030204" pitchFamily="34" charset="0"/>
                <a:cs typeface="Calibri" panose="020F0502020204030204" pitchFamily="34" charset="0"/>
              </a:rPr>
              <a:t>Way of specifying both query term and a special search operator.</a:t>
            </a:r>
          </a:p>
          <a:p>
            <a:r>
              <a:rPr lang="en-US" sz="2300" dirty="0">
                <a:latin typeface="Calibri" panose="020F0502020204030204" pitchFamily="34" charset="0"/>
                <a:cs typeface="Calibri" panose="020F0502020204030204" pitchFamily="34" charset="0"/>
              </a:rPr>
              <a:t>CWP is two or more words that are treated as a single semantic.</a:t>
            </a:r>
          </a:p>
          <a:p>
            <a:r>
              <a:rPr lang="en-US" sz="2300" dirty="0">
                <a:latin typeface="Calibri" panose="020F0502020204030204" pitchFamily="34" charset="0"/>
                <a:cs typeface="Calibri" panose="020F0502020204030204" pitchFamily="34" charset="0"/>
              </a:rPr>
              <a:t>A CWP also acts like a special search operator that is similar to the proximity operator.</a:t>
            </a:r>
          </a:p>
          <a:p>
            <a:r>
              <a:rPr lang="en-US" sz="2300" dirty="0">
                <a:latin typeface="Calibri" panose="020F0502020204030204" pitchFamily="34" charset="0"/>
                <a:cs typeface="Calibri" panose="020F0502020204030204" pitchFamily="34" charset="0"/>
              </a:rPr>
              <a:t>(e.g., “United” ADJ “States” ADJ “of” ADJ “America”).</a:t>
            </a:r>
          </a:p>
          <a:p>
            <a:r>
              <a:rPr lang="en-US" sz="2300" dirty="0">
                <a:latin typeface="Calibri" panose="020F0502020204030204" pitchFamily="34" charset="0"/>
                <a:cs typeface="Calibri" panose="020F0502020204030204" pitchFamily="34" charset="0"/>
              </a:rPr>
              <a:t>This is because Proximity and Boolean operators are binary operators but contiguous word phrases are an “</a:t>
            </a:r>
            <a:r>
              <a:rPr lang="en-US" sz="2300" dirty="0" err="1">
                <a:latin typeface="Calibri" panose="020F0502020204030204" pitchFamily="34" charset="0"/>
                <a:cs typeface="Calibri" panose="020F0502020204030204" pitchFamily="34" charset="0"/>
              </a:rPr>
              <a:t>N”ary</a:t>
            </a:r>
            <a:r>
              <a:rPr lang="en-US" sz="2300" dirty="0">
                <a:latin typeface="Calibri" panose="020F0502020204030204" pitchFamily="34" charset="0"/>
                <a:cs typeface="Calibri" panose="020F0502020204030204" pitchFamily="34" charset="0"/>
              </a:rPr>
              <a:t> operator where “N” is the number of words in the CWP.</a:t>
            </a:r>
          </a:p>
          <a:p>
            <a:r>
              <a:rPr lang="en-US" sz="2300" dirty="0">
                <a:latin typeface="Calibri" panose="020F0502020204030204" pitchFamily="34" charset="0"/>
                <a:cs typeface="Calibri" panose="020F0502020204030204" pitchFamily="34" charset="0"/>
              </a:rPr>
              <a:t>Contiguous Word Phrases are called Literal Strings in WAIS(multiple adjacency operators) and Exact Phrases in </a:t>
            </a:r>
            <a:r>
              <a:rPr lang="en-US" sz="2300" dirty="0" err="1">
                <a:latin typeface="Calibri" panose="020F0502020204030204" pitchFamily="34" charset="0"/>
                <a:cs typeface="Calibri" panose="020F0502020204030204" pitchFamily="34" charset="0"/>
              </a:rPr>
              <a:t>RetrievalWare</a:t>
            </a:r>
            <a:r>
              <a:rPr lang="en-US" sz="2300" dirty="0">
                <a:latin typeface="Calibri" panose="020F0502020204030204" pitchFamily="34" charset="0"/>
                <a:cs typeface="Calibri" panose="020F0502020204030204" pitchFamily="34" charset="0"/>
              </a:rPr>
              <a:t>. </a:t>
            </a:r>
          </a:p>
          <a:p>
            <a:r>
              <a:rPr lang="en-US" sz="2300" dirty="0">
                <a:latin typeface="Calibri" panose="020F0502020204030204" pitchFamily="34" charset="0"/>
                <a:cs typeface="Calibri" panose="020F0502020204030204" pitchFamily="34" charset="0"/>
              </a:rPr>
              <a:t>In WAIS multiple Adjacency (ADJ) operators are used to define a Literal String </a:t>
            </a:r>
          </a:p>
          <a:p>
            <a:endParaRPr lang="en-US" sz="23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5EF33B00-73E2-4C65-9772-DE9C33B5D3EE}"/>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37</a:t>
            </a:fld>
            <a:endParaRPr lang="en-US" sz="900">
              <a:solidFill>
                <a:schemeClr val="lt1"/>
              </a:solidFill>
            </a:endParaRPr>
          </a:p>
        </p:txBody>
      </p:sp>
    </p:spTree>
    <p:extLst>
      <p:ext uri="{BB962C8B-B14F-4D97-AF65-F5344CB8AC3E}">
        <p14:creationId xmlns:p14="http://schemas.microsoft.com/office/powerpoint/2010/main" val="33354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AA670A-DB9C-4962-A94F-16E0414D62FB}"/>
              </a:ext>
            </a:extLst>
          </p:cNvPr>
          <p:cNvSpPr>
            <a:spLocks noGrp="1"/>
          </p:cNvSpPr>
          <p:nvPr>
            <p:ph type="title"/>
          </p:nvPr>
        </p:nvSpPr>
        <p:spPr/>
        <p:txBody>
          <a:bodyPr/>
          <a:lstStyle/>
          <a:p>
            <a:r>
              <a:rPr lang="en-US" dirty="0"/>
              <a:t>Fuzzy Searches</a:t>
            </a:r>
          </a:p>
        </p:txBody>
      </p:sp>
      <p:sp>
        <p:nvSpPr>
          <p:cNvPr id="7" name="Content Placeholder 6">
            <a:extLst>
              <a:ext uri="{FF2B5EF4-FFF2-40B4-BE49-F238E27FC236}">
                <a16:creationId xmlns:a16="http://schemas.microsoft.com/office/drawing/2014/main" id="{1EDE49C2-DF96-42A8-B169-B31A0B2EC511}"/>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Fuzzy searches provide the capability to locate spellings of words that are similar to the entered search term.</a:t>
            </a:r>
          </a:p>
          <a:p>
            <a:r>
              <a:rPr lang="en-US" sz="2600" dirty="0">
                <a:latin typeface="Calibri" panose="020F0502020204030204" pitchFamily="34" charset="0"/>
                <a:cs typeface="Calibri" panose="020F0502020204030204" pitchFamily="34" charset="0"/>
              </a:rPr>
              <a:t>Fuzzy searched increases recall at the expense of decreasing precision</a:t>
            </a:r>
          </a:p>
          <a:p>
            <a:pPr lvl="1"/>
            <a:r>
              <a:rPr lang="en-US" sz="2600" dirty="0" err="1">
                <a:latin typeface="Calibri" panose="020F0502020204030204" pitchFamily="34" charset="0"/>
                <a:cs typeface="Calibri" panose="020F0502020204030204" pitchFamily="34" charset="0"/>
              </a:rPr>
              <a:t>Eg</a:t>
            </a:r>
            <a:r>
              <a:rPr lang="en-US" sz="2600" dirty="0">
                <a:latin typeface="Calibri" panose="020F0502020204030204" pitchFamily="34" charset="0"/>
                <a:cs typeface="Calibri" panose="020F0502020204030204" pitchFamily="34" charset="0"/>
              </a:rPr>
              <a:t>; COMPUTER</a:t>
            </a:r>
          </a:p>
          <a:p>
            <a:pPr lvl="1"/>
            <a:r>
              <a:rPr lang="en-US" sz="2600" dirty="0">
                <a:latin typeface="Calibri" panose="020F0502020204030204" pitchFamily="34" charset="0"/>
                <a:cs typeface="Calibri" panose="020F0502020204030204" pitchFamily="34" charset="0"/>
              </a:rPr>
              <a:t>Searching – “Computer”, “</a:t>
            </a:r>
            <a:r>
              <a:rPr lang="en-US" sz="2600" dirty="0" err="1">
                <a:latin typeface="Calibri" panose="020F0502020204030204" pitchFamily="34" charset="0"/>
                <a:cs typeface="Calibri" panose="020F0502020204030204" pitchFamily="34" charset="0"/>
              </a:rPr>
              <a:t>Conputer</a:t>
            </a:r>
            <a:r>
              <a:rPr lang="en-US" sz="2600" dirty="0">
                <a:latin typeface="Calibri" panose="020F0502020204030204" pitchFamily="34" charset="0"/>
                <a:cs typeface="Calibri" panose="020F0502020204030204" pitchFamily="34" charset="0"/>
              </a:rPr>
              <a:t>”, “</a:t>
            </a:r>
            <a:r>
              <a:rPr lang="en-US" sz="2600" dirty="0" err="1">
                <a:latin typeface="Calibri" panose="020F0502020204030204" pitchFamily="34" charset="0"/>
                <a:cs typeface="Calibri" panose="020F0502020204030204" pitchFamily="34" charset="0"/>
              </a:rPr>
              <a:t>Compiter</a:t>
            </a:r>
            <a:r>
              <a:rPr lang="en-US" sz="2600" dirty="0">
                <a:latin typeface="Calibri" panose="020F0502020204030204" pitchFamily="34" charset="0"/>
                <a:cs typeface="Calibri" panose="020F0502020204030204" pitchFamily="34" charset="0"/>
              </a:rPr>
              <a:t>”</a:t>
            </a:r>
          </a:p>
          <a:p>
            <a:pPr lvl="1"/>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E3273FCE-254C-41AD-B1F9-5BD30FB35762}"/>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38</a:t>
            </a:fld>
            <a:endParaRPr lang="en-US" sz="900">
              <a:solidFill>
                <a:schemeClr val="lt1"/>
              </a:solidFill>
            </a:endParaRPr>
          </a:p>
        </p:txBody>
      </p:sp>
    </p:spTree>
    <p:extLst>
      <p:ext uri="{BB962C8B-B14F-4D97-AF65-F5344CB8AC3E}">
        <p14:creationId xmlns:p14="http://schemas.microsoft.com/office/powerpoint/2010/main" val="380416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1859B15-48CF-4A50-BD58-300693F923EF}"/>
              </a:ext>
            </a:extLst>
          </p:cNvPr>
          <p:cNvSpPr>
            <a:spLocks noGrp="1"/>
          </p:cNvSpPr>
          <p:nvPr>
            <p:ph type="title"/>
          </p:nvPr>
        </p:nvSpPr>
        <p:spPr/>
        <p:txBody>
          <a:bodyPr/>
          <a:lstStyle/>
          <a:p>
            <a:r>
              <a:rPr lang="en-US" dirty="0"/>
              <a:t>Term Masking</a:t>
            </a:r>
          </a:p>
        </p:txBody>
      </p:sp>
      <p:sp>
        <p:nvSpPr>
          <p:cNvPr id="7" name="Content Placeholder 6">
            <a:extLst>
              <a:ext uri="{FF2B5EF4-FFF2-40B4-BE49-F238E27FC236}">
                <a16:creationId xmlns:a16="http://schemas.microsoft.com/office/drawing/2014/main" id="{421A7404-8581-41D8-8CC2-12569E150D81}"/>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It is ability to expand a query term by masking a portion of the term and accepting as valid any processing token that maps to the unmasked portion of term </a:t>
            </a:r>
          </a:p>
          <a:p>
            <a:r>
              <a:rPr lang="en-US" sz="2400" dirty="0">
                <a:latin typeface="Calibri" panose="020F0502020204030204" pitchFamily="34" charset="0"/>
                <a:cs typeface="Calibri" panose="020F0502020204030204" pitchFamily="34" charset="0"/>
              </a:rPr>
              <a:t>There are 2 types</a:t>
            </a:r>
          </a:p>
          <a:p>
            <a:pPr lvl="1"/>
            <a:r>
              <a:rPr lang="en-US" sz="2400" dirty="0">
                <a:latin typeface="Calibri" panose="020F0502020204030204" pitchFamily="34" charset="0"/>
                <a:cs typeface="Calibri" panose="020F0502020204030204" pitchFamily="34" charset="0"/>
              </a:rPr>
              <a:t>Fixed Length – (single position mask)</a:t>
            </a:r>
          </a:p>
          <a:p>
            <a:pPr lvl="1"/>
            <a:r>
              <a:rPr lang="en-US" sz="2400" dirty="0">
                <a:latin typeface="Calibri" panose="020F0502020204030204" pitchFamily="34" charset="0"/>
                <a:cs typeface="Calibri" panose="020F0502020204030204" pitchFamily="34" charset="0"/>
              </a:rPr>
              <a:t>Variable length – (don’t cares)</a:t>
            </a:r>
          </a:p>
          <a:p>
            <a:r>
              <a:rPr lang="en-US" sz="2400" dirty="0">
                <a:latin typeface="Calibri" panose="020F0502020204030204" pitchFamily="34" charset="0"/>
                <a:cs typeface="Calibri" panose="020F0502020204030204" pitchFamily="34" charset="0"/>
              </a:rPr>
              <a:t>The masking may be in the front , at the end, at both front and end </a:t>
            </a:r>
          </a:p>
          <a:p>
            <a:endParaRPr lang="en-US" sz="2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D36B3428-A3B6-4195-AC0B-A10C66986C5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39</a:t>
            </a:fld>
            <a:endParaRPr lang="en-US" sz="900">
              <a:solidFill>
                <a:schemeClr val="lt1"/>
              </a:solidFill>
            </a:endParaRPr>
          </a:p>
        </p:txBody>
      </p:sp>
    </p:spTree>
    <p:extLst>
      <p:ext uri="{BB962C8B-B14F-4D97-AF65-F5344CB8AC3E}">
        <p14:creationId xmlns:p14="http://schemas.microsoft.com/office/powerpoint/2010/main" val="80020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CB540D-8AF1-4CB4-810B-41CDFA40D3A9}"/>
              </a:ext>
            </a:extLst>
          </p:cNvPr>
          <p:cNvSpPr>
            <a:spLocks noGrp="1"/>
          </p:cNvSpPr>
          <p:nvPr>
            <p:ph type="title"/>
          </p:nvPr>
        </p:nvSpPr>
        <p:spPr/>
        <p:txBody>
          <a:bodyPr/>
          <a:lstStyle/>
          <a:p>
            <a:r>
              <a:rPr lang="en-US" dirty="0"/>
              <a:t>Introduction - What is IR?</a:t>
            </a:r>
          </a:p>
        </p:txBody>
      </p:sp>
      <p:sp>
        <p:nvSpPr>
          <p:cNvPr id="5" name="Content Placeholder 4">
            <a:extLst>
              <a:ext uri="{FF2B5EF4-FFF2-40B4-BE49-F238E27FC236}">
                <a16:creationId xmlns:a16="http://schemas.microsoft.com/office/drawing/2014/main" id="{F8132E22-05FE-4421-AFC5-51A3050DAD1C}"/>
              </a:ext>
            </a:extLst>
          </p:cNvPr>
          <p:cNvSpPr>
            <a:spLocks noGrp="1"/>
          </p:cNvSpPr>
          <p:nvPr>
            <p:ph sz="quarter" idx="13"/>
          </p:nvPr>
        </p:nvSpPr>
        <p:spPr/>
        <p:txBody>
          <a:bodyPr/>
          <a:lstStyle/>
          <a:p>
            <a:pPr>
              <a:buFont typeface="Wingdings" panose="05000000000000000000" pitchFamily="2" charset="2"/>
              <a:buChar char="Ø"/>
            </a:pPr>
            <a:r>
              <a:rPr lang="en-US" sz="2400" b="1" dirty="0">
                <a:latin typeface="Calibri" panose="020F0502020204030204" pitchFamily="34" charset="0"/>
                <a:cs typeface="Calibri" panose="020F0502020204030204" pitchFamily="34" charset="0"/>
              </a:rPr>
              <a:t>   System- centered View</a:t>
            </a:r>
          </a:p>
          <a:p>
            <a:pPr marL="101600" indent="0">
              <a:buNone/>
            </a:pPr>
            <a:r>
              <a:rPr lang="en-US" sz="2400" dirty="0">
                <a:latin typeface="Calibri" panose="020F0502020204030204" pitchFamily="34" charset="0"/>
                <a:cs typeface="Calibri" panose="020F0502020204030204" pitchFamily="34" charset="0"/>
              </a:rPr>
              <a:t>IR is a branch of applied computer science focusing on the </a:t>
            </a:r>
          </a:p>
          <a:p>
            <a:r>
              <a:rPr lang="en-US" sz="2400" dirty="0">
                <a:latin typeface="Calibri" panose="020F0502020204030204" pitchFamily="34" charset="0"/>
                <a:cs typeface="Calibri" panose="020F0502020204030204" pitchFamily="34" charset="0"/>
              </a:rPr>
              <a:t>representation,</a:t>
            </a:r>
          </a:p>
          <a:p>
            <a:r>
              <a:rPr lang="en-US" sz="2400" dirty="0">
                <a:latin typeface="Calibri" panose="020F0502020204030204" pitchFamily="34" charset="0"/>
                <a:cs typeface="Calibri" panose="020F0502020204030204" pitchFamily="34" charset="0"/>
              </a:rPr>
              <a:t>storage, </a:t>
            </a:r>
          </a:p>
          <a:p>
            <a:r>
              <a:rPr lang="en-US" sz="2400" dirty="0">
                <a:latin typeface="Calibri" panose="020F0502020204030204" pitchFamily="34" charset="0"/>
                <a:cs typeface="Calibri" panose="020F0502020204030204" pitchFamily="34" charset="0"/>
              </a:rPr>
              <a:t>organization, </a:t>
            </a:r>
          </a:p>
          <a:p>
            <a:r>
              <a:rPr lang="en-US" sz="2400" dirty="0">
                <a:latin typeface="Calibri" panose="020F0502020204030204" pitchFamily="34" charset="0"/>
                <a:cs typeface="Calibri" panose="020F0502020204030204" pitchFamily="34" charset="0"/>
              </a:rPr>
              <a:t>retrieval, and distribution of information.</a:t>
            </a:r>
          </a:p>
          <a:p>
            <a:pPr>
              <a:buFont typeface="Wingdings" panose="05000000000000000000" pitchFamily="2" charset="2"/>
              <a:buChar char="Ø"/>
            </a:pPr>
            <a:r>
              <a:rPr lang="en-US" sz="2400" dirty="0">
                <a:latin typeface="Calibri" panose="020F050202020403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User-centered</a:t>
            </a:r>
          </a:p>
          <a:p>
            <a:pPr marL="101600" indent="0">
              <a:buNone/>
            </a:pPr>
            <a:r>
              <a:rPr lang="en-US" sz="2400" dirty="0">
                <a:latin typeface="Calibri" panose="020F0502020204030204" pitchFamily="34" charset="0"/>
                <a:cs typeface="Calibri" panose="020F0502020204030204" pitchFamily="34" charset="0"/>
              </a:rPr>
              <a:t>IR involves helping users find information that matches their information needs.</a:t>
            </a:r>
            <a:endParaRPr lang="en-US" sz="2400" dirty="0"/>
          </a:p>
        </p:txBody>
      </p:sp>
    </p:spTree>
    <p:extLst>
      <p:ext uri="{BB962C8B-B14F-4D97-AF65-F5344CB8AC3E}">
        <p14:creationId xmlns:p14="http://schemas.microsoft.com/office/powerpoint/2010/main" val="304765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580A621-543F-41DF-BC35-4B9B149B7994}"/>
              </a:ext>
            </a:extLst>
          </p:cNvPr>
          <p:cNvSpPr>
            <a:spLocks noGrp="1"/>
          </p:cNvSpPr>
          <p:nvPr>
            <p:ph type="title"/>
          </p:nvPr>
        </p:nvSpPr>
        <p:spPr/>
        <p:txBody>
          <a:bodyPr/>
          <a:lstStyle/>
          <a:p>
            <a:r>
              <a:rPr lang="en-US" dirty="0"/>
              <a:t>Term Masking </a:t>
            </a:r>
          </a:p>
        </p:txBody>
      </p:sp>
      <p:sp>
        <p:nvSpPr>
          <p:cNvPr id="7" name="Content Placeholder 6">
            <a:extLst>
              <a:ext uri="{FF2B5EF4-FFF2-40B4-BE49-F238E27FC236}">
                <a16:creationId xmlns:a16="http://schemas.microsoft.com/office/drawing/2014/main" id="{CF8A727C-E943-4414-9058-BAEE1A17A0B1}"/>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The first three of these cases are called prefix, suffix and embedded character string</a:t>
            </a:r>
          </a:p>
          <a:p>
            <a:pPr marL="1016000" lvl="2" indent="0">
              <a:buNone/>
            </a:pPr>
            <a:endParaRPr lang="en-US" sz="24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710AFF21-BAA8-4436-B2F9-9C694D9D7AB2}"/>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40</a:t>
            </a:fld>
            <a:endParaRPr lang="en-US" sz="900">
              <a:solidFill>
                <a:schemeClr val="lt1"/>
              </a:solidFill>
            </a:endParaRPr>
          </a:p>
        </p:txBody>
      </p:sp>
      <p:pic>
        <p:nvPicPr>
          <p:cNvPr id="9" name="Picture 8">
            <a:extLst>
              <a:ext uri="{FF2B5EF4-FFF2-40B4-BE49-F238E27FC236}">
                <a16:creationId xmlns:a16="http://schemas.microsoft.com/office/drawing/2014/main" id="{924E811F-3E02-44A4-A3E9-FA81D959F121}"/>
              </a:ext>
            </a:extLst>
          </p:cNvPr>
          <p:cNvPicPr>
            <a:picLocks noChangeAspect="1"/>
          </p:cNvPicPr>
          <p:nvPr/>
        </p:nvPicPr>
        <p:blipFill>
          <a:blip r:embed="rId2"/>
          <a:stretch>
            <a:fillRect/>
          </a:stretch>
        </p:blipFill>
        <p:spPr>
          <a:xfrm>
            <a:off x="1354236" y="1941032"/>
            <a:ext cx="7846036" cy="1589959"/>
          </a:xfrm>
          <a:prstGeom prst="rect">
            <a:avLst/>
          </a:prstGeom>
        </p:spPr>
      </p:pic>
    </p:spTree>
    <p:extLst>
      <p:ext uri="{BB962C8B-B14F-4D97-AF65-F5344CB8AC3E}">
        <p14:creationId xmlns:p14="http://schemas.microsoft.com/office/powerpoint/2010/main" val="1078956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96FD6A-83DF-4BAD-B659-98A039E01E5C}"/>
              </a:ext>
            </a:extLst>
          </p:cNvPr>
          <p:cNvSpPr>
            <a:spLocks noGrp="1"/>
          </p:cNvSpPr>
          <p:nvPr>
            <p:ph type="title"/>
          </p:nvPr>
        </p:nvSpPr>
        <p:spPr/>
        <p:txBody>
          <a:bodyPr/>
          <a:lstStyle/>
          <a:p>
            <a:r>
              <a:rPr lang="en-US" dirty="0"/>
              <a:t>Numeric and Data Ranges</a:t>
            </a:r>
          </a:p>
        </p:txBody>
      </p:sp>
      <p:sp>
        <p:nvSpPr>
          <p:cNvPr id="7" name="Content Placeholder 6">
            <a:extLst>
              <a:ext uri="{FF2B5EF4-FFF2-40B4-BE49-F238E27FC236}">
                <a16:creationId xmlns:a16="http://schemas.microsoft.com/office/drawing/2014/main" id="{82426E9B-35E5-44FD-B9DD-23989EE316B2}"/>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Term masking working on only words but not in numeric dates</a:t>
            </a:r>
          </a:p>
          <a:p>
            <a:r>
              <a:rPr lang="en-US" sz="2400" dirty="0">
                <a:latin typeface="Calibri" panose="020F0502020204030204" pitchFamily="34" charset="0"/>
                <a:cs typeface="Calibri" panose="020F0502020204030204" pitchFamily="34" charset="0"/>
              </a:rPr>
              <a:t>Eg:1234.</a:t>
            </a:r>
          </a:p>
          <a:p>
            <a:r>
              <a:rPr lang="en-US" sz="2600" dirty="0">
                <a:latin typeface="Calibri" panose="020F0502020204030204" pitchFamily="34" charset="0"/>
                <a:cs typeface="Calibri" panose="020F0502020204030204" pitchFamily="34" charset="0"/>
              </a:rPr>
              <a:t>e.g., “125-425” or “4/2/93- 5/2/95” for numbers and dates) to infinite ranges (“&gt;125,” “&lt;=233,” representing “Greater Than” or “Less Than or Equal”) as part of a query.</a:t>
            </a:r>
          </a:p>
        </p:txBody>
      </p:sp>
      <p:sp>
        <p:nvSpPr>
          <p:cNvPr id="5" name="Slide Number Placeholder 4">
            <a:extLst>
              <a:ext uri="{FF2B5EF4-FFF2-40B4-BE49-F238E27FC236}">
                <a16:creationId xmlns:a16="http://schemas.microsoft.com/office/drawing/2014/main" id="{9E6CC4A5-DA11-43C2-88E0-56810C6959E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41</a:t>
            </a:fld>
            <a:endParaRPr lang="en-US" sz="900">
              <a:solidFill>
                <a:schemeClr val="lt1"/>
              </a:solidFill>
            </a:endParaRPr>
          </a:p>
        </p:txBody>
      </p:sp>
    </p:spTree>
    <p:extLst>
      <p:ext uri="{BB962C8B-B14F-4D97-AF65-F5344CB8AC3E}">
        <p14:creationId xmlns:p14="http://schemas.microsoft.com/office/powerpoint/2010/main" val="67622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65851E-13DB-40FB-BE73-6372C8F2D169}"/>
              </a:ext>
            </a:extLst>
          </p:cNvPr>
          <p:cNvSpPr>
            <a:spLocks noGrp="1"/>
          </p:cNvSpPr>
          <p:nvPr>
            <p:ph type="title"/>
          </p:nvPr>
        </p:nvSpPr>
        <p:spPr>
          <a:xfrm>
            <a:off x="609600" y="215372"/>
            <a:ext cx="11050670" cy="651403"/>
          </a:xfrm>
        </p:spPr>
        <p:txBody>
          <a:bodyPr/>
          <a:lstStyle/>
          <a:p>
            <a:r>
              <a:rPr lang="en-US" dirty="0"/>
              <a:t>Concept / Thesaurus expansion</a:t>
            </a:r>
          </a:p>
        </p:txBody>
      </p:sp>
      <p:sp>
        <p:nvSpPr>
          <p:cNvPr id="7" name="Content Placeholder 6">
            <a:extLst>
              <a:ext uri="{FF2B5EF4-FFF2-40B4-BE49-F238E27FC236}">
                <a16:creationId xmlns:a16="http://schemas.microsoft.com/office/drawing/2014/main" id="{E36B5367-86EB-4158-9FD9-204A5D64C453}"/>
              </a:ext>
            </a:extLst>
          </p:cNvPr>
          <p:cNvSpPr>
            <a:spLocks noGrp="1"/>
          </p:cNvSpPr>
          <p:nvPr>
            <p:ph sz="quarter" idx="13"/>
          </p:nvPr>
        </p:nvSpPr>
        <p:spPr>
          <a:xfrm>
            <a:off x="609600" y="1209674"/>
            <a:ext cx="4792394" cy="4781551"/>
          </a:xfrm>
        </p:spPr>
        <p:txBody>
          <a:bodyPr/>
          <a:lstStyle/>
          <a:p>
            <a:r>
              <a:rPr lang="en-US" sz="2600" dirty="0">
                <a:latin typeface="Calibri" panose="020F0502020204030204" pitchFamily="34" charset="0"/>
                <a:cs typeface="Calibri" panose="020F0502020204030204" pitchFamily="34" charset="0"/>
              </a:rPr>
              <a:t>It is associated with both Boolean and natural language queries.</a:t>
            </a:r>
          </a:p>
          <a:p>
            <a:r>
              <a:rPr lang="en-US" sz="2600" dirty="0">
                <a:latin typeface="Calibri" panose="020F0502020204030204" pitchFamily="34" charset="0"/>
                <a:cs typeface="Calibri" panose="020F0502020204030204" pitchFamily="34" charset="0"/>
              </a:rPr>
              <a:t>Its ability expand the search terms via thesaurus or concept class database tool.</a:t>
            </a:r>
          </a:p>
          <a:p>
            <a:r>
              <a:rPr lang="en-US" sz="2600" dirty="0">
                <a:latin typeface="Calibri" panose="020F0502020204030204" pitchFamily="34" charset="0"/>
                <a:cs typeface="Calibri" panose="020F0502020204030204" pitchFamily="34" charset="0"/>
              </a:rPr>
              <a:t>A concept class is a tree structure that expands each meaning of a word into potential concepts</a:t>
            </a:r>
          </a:p>
          <a:p>
            <a:endParaRPr lang="en-US" sz="2600" dirty="0"/>
          </a:p>
        </p:txBody>
      </p:sp>
      <p:sp>
        <p:nvSpPr>
          <p:cNvPr id="5" name="Slide Number Placeholder 4">
            <a:extLst>
              <a:ext uri="{FF2B5EF4-FFF2-40B4-BE49-F238E27FC236}">
                <a16:creationId xmlns:a16="http://schemas.microsoft.com/office/drawing/2014/main" id="{7DA566B4-759A-43DA-B4D7-568C8DDF3D50}"/>
              </a:ext>
            </a:extLst>
          </p:cNvPr>
          <p:cNvSpPr>
            <a:spLocks noGrp="1"/>
          </p:cNvSpPr>
          <p:nvPr>
            <p:ph type="sldNum" idx="12"/>
          </p:nvPr>
        </p:nvSpPr>
        <p:spPr>
          <a:prstGeom prst="rect">
            <a:avLst/>
          </a:prstGeom>
        </p:spPr>
        <p:txBody>
          <a:bodyPr/>
          <a:lstStyle/>
          <a:p>
            <a:pPr algn="r">
              <a:buSzPct val="25000"/>
            </a:pPr>
            <a:fld id="{00000000-1234-1234-1234-123412341234}" type="slidenum">
              <a:rPr lang="en-US" sz="900" smtClean="0">
                <a:solidFill>
                  <a:schemeClr val="lt1"/>
                </a:solidFill>
              </a:rPr>
              <a:pPr algn="r">
                <a:buSzPct val="25000"/>
              </a:pPr>
              <a:t>42</a:t>
            </a:fld>
            <a:endParaRPr lang="en-US" sz="900">
              <a:solidFill>
                <a:schemeClr val="lt1"/>
              </a:solidFill>
            </a:endParaRPr>
          </a:p>
        </p:txBody>
      </p:sp>
      <p:pic>
        <p:nvPicPr>
          <p:cNvPr id="9" name="Picture 8">
            <a:extLst>
              <a:ext uri="{FF2B5EF4-FFF2-40B4-BE49-F238E27FC236}">
                <a16:creationId xmlns:a16="http://schemas.microsoft.com/office/drawing/2014/main" id="{FCC4D4A6-9375-4BA9-8950-C48C21C08EA0}"/>
              </a:ext>
            </a:extLst>
          </p:cNvPr>
          <p:cNvPicPr>
            <a:picLocks noChangeAspect="1"/>
          </p:cNvPicPr>
          <p:nvPr/>
        </p:nvPicPr>
        <p:blipFill>
          <a:blip r:embed="rId2"/>
          <a:stretch>
            <a:fillRect/>
          </a:stretch>
        </p:blipFill>
        <p:spPr>
          <a:xfrm>
            <a:off x="5584874" y="866776"/>
            <a:ext cx="6075396" cy="5124450"/>
          </a:xfrm>
          <a:prstGeom prst="rect">
            <a:avLst/>
          </a:prstGeom>
        </p:spPr>
      </p:pic>
    </p:spTree>
    <p:extLst>
      <p:ext uri="{BB962C8B-B14F-4D97-AF65-F5344CB8AC3E}">
        <p14:creationId xmlns:p14="http://schemas.microsoft.com/office/powerpoint/2010/main" val="395105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8A2A6D-B72C-4ED1-9F75-3FFCB8675D1D}"/>
              </a:ext>
            </a:extLst>
          </p:cNvPr>
          <p:cNvSpPr>
            <a:spLocks noGrp="1"/>
          </p:cNvSpPr>
          <p:nvPr>
            <p:ph type="title"/>
          </p:nvPr>
        </p:nvSpPr>
        <p:spPr/>
        <p:txBody>
          <a:bodyPr/>
          <a:lstStyle/>
          <a:p>
            <a:r>
              <a:rPr lang="en-US" dirty="0"/>
              <a:t>Concept / Thesaurus expansion</a:t>
            </a:r>
          </a:p>
        </p:txBody>
      </p:sp>
      <p:pic>
        <p:nvPicPr>
          <p:cNvPr id="9" name="Content Placeholder 8">
            <a:extLst>
              <a:ext uri="{FF2B5EF4-FFF2-40B4-BE49-F238E27FC236}">
                <a16:creationId xmlns:a16="http://schemas.microsoft.com/office/drawing/2014/main" id="{92E82774-6988-4FCC-AC1D-C85CB0D6B273}"/>
              </a:ext>
            </a:extLst>
          </p:cNvPr>
          <p:cNvPicPr>
            <a:picLocks noGrp="1" noChangeAspect="1"/>
          </p:cNvPicPr>
          <p:nvPr>
            <p:ph sz="quarter" idx="13"/>
          </p:nvPr>
        </p:nvPicPr>
        <p:blipFill>
          <a:blip r:embed="rId2"/>
          <a:stretch>
            <a:fillRect/>
          </a:stretch>
        </p:blipFill>
        <p:spPr>
          <a:xfrm>
            <a:off x="2424373" y="1871004"/>
            <a:ext cx="7343254" cy="4107765"/>
          </a:xfrm>
        </p:spPr>
      </p:pic>
      <p:sp>
        <p:nvSpPr>
          <p:cNvPr id="5" name="Slide Number Placeholder 4">
            <a:extLst>
              <a:ext uri="{FF2B5EF4-FFF2-40B4-BE49-F238E27FC236}">
                <a16:creationId xmlns:a16="http://schemas.microsoft.com/office/drawing/2014/main" id="{FBCA42EA-93C3-4B8F-832A-DA4F8CEF8559}"/>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43</a:t>
            </a:fld>
            <a:endParaRPr lang="en-US" sz="900">
              <a:solidFill>
                <a:schemeClr val="lt1"/>
              </a:solidFill>
            </a:endParaRPr>
          </a:p>
        </p:txBody>
      </p:sp>
    </p:spTree>
    <p:extLst>
      <p:ext uri="{BB962C8B-B14F-4D97-AF65-F5344CB8AC3E}">
        <p14:creationId xmlns:p14="http://schemas.microsoft.com/office/powerpoint/2010/main" val="2414660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6061A2-2272-4245-B61B-6EA2A1D27C09}"/>
              </a:ext>
            </a:extLst>
          </p:cNvPr>
          <p:cNvSpPr>
            <a:spLocks noGrp="1"/>
          </p:cNvSpPr>
          <p:nvPr>
            <p:ph type="title"/>
          </p:nvPr>
        </p:nvSpPr>
        <p:spPr/>
        <p:txBody>
          <a:bodyPr/>
          <a:lstStyle/>
          <a:p>
            <a:r>
              <a:rPr lang="en-US" dirty="0"/>
              <a:t>Natural Language Queries</a:t>
            </a:r>
          </a:p>
        </p:txBody>
      </p:sp>
      <p:sp>
        <p:nvSpPr>
          <p:cNvPr id="7" name="Content Placeholder 6">
            <a:extLst>
              <a:ext uri="{FF2B5EF4-FFF2-40B4-BE49-F238E27FC236}">
                <a16:creationId xmlns:a16="http://schemas.microsoft.com/office/drawing/2014/main" id="{1B4BA95A-95F8-4B65-9487-9D0CA7E73876}"/>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Allows a user to enter a prose statement that describes the information that the user wants to find.</a:t>
            </a:r>
          </a:p>
          <a:p>
            <a:r>
              <a:rPr lang="en-US" sz="2600" dirty="0">
                <a:latin typeface="Calibri" panose="020F0502020204030204" pitchFamily="34" charset="0"/>
                <a:cs typeface="Calibri" panose="020F0502020204030204" pitchFamily="34" charset="0"/>
              </a:rPr>
              <a:t>Example</a:t>
            </a:r>
          </a:p>
          <a:p>
            <a:pPr lvl="1"/>
            <a:r>
              <a:rPr lang="en-US" sz="2600" dirty="0">
                <a:latin typeface="Calibri" panose="020F0502020204030204" pitchFamily="34" charset="0"/>
                <a:cs typeface="Calibri" panose="020F0502020204030204" pitchFamily="34" charset="0"/>
              </a:rPr>
              <a:t>Find for me all the items that discuss oil reserves and current attempts to find new oil reserves. Include any items that discuss the international financial aspects of the oil production process. Do not include items about the oil industry in the United States</a:t>
            </a:r>
          </a:p>
          <a:p>
            <a:pPr lvl="1"/>
            <a:r>
              <a:rPr lang="en-US" sz="2600" dirty="0">
                <a:latin typeface="Calibri" panose="020F0502020204030204" pitchFamily="34" charset="0"/>
                <a:cs typeface="Calibri" panose="020F0502020204030204" pitchFamily="34" charset="0"/>
              </a:rPr>
              <a:t>The likely input for the above example is: oil reserves and attempts to find new oil reserves, international financial aspects of oil production, not United States oil industry</a:t>
            </a:r>
          </a:p>
        </p:txBody>
      </p:sp>
      <p:sp>
        <p:nvSpPr>
          <p:cNvPr id="5" name="Slide Number Placeholder 4">
            <a:extLst>
              <a:ext uri="{FF2B5EF4-FFF2-40B4-BE49-F238E27FC236}">
                <a16:creationId xmlns:a16="http://schemas.microsoft.com/office/drawing/2014/main" id="{E7A84EA5-50A6-484C-8E35-5A33AC7EB3B9}"/>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44</a:t>
            </a:fld>
            <a:endParaRPr lang="en-US" sz="900">
              <a:solidFill>
                <a:schemeClr val="lt1"/>
              </a:solidFill>
            </a:endParaRPr>
          </a:p>
        </p:txBody>
      </p:sp>
    </p:spTree>
    <p:extLst>
      <p:ext uri="{BB962C8B-B14F-4D97-AF65-F5344CB8AC3E}">
        <p14:creationId xmlns:p14="http://schemas.microsoft.com/office/powerpoint/2010/main" val="239735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fade">
                                      <p:cBhvr>
                                        <p:cTn id="1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0DFD12-5DAC-4CA8-A890-96C857623A10}"/>
              </a:ext>
            </a:extLst>
          </p:cNvPr>
          <p:cNvSpPr>
            <a:spLocks noGrp="1"/>
          </p:cNvSpPr>
          <p:nvPr>
            <p:ph type="title"/>
          </p:nvPr>
        </p:nvSpPr>
        <p:spPr/>
        <p:txBody>
          <a:bodyPr/>
          <a:lstStyle/>
          <a:p>
            <a:r>
              <a:rPr lang="en-US" dirty="0"/>
              <a:t>Browse Capabilities</a:t>
            </a:r>
          </a:p>
        </p:txBody>
      </p:sp>
      <p:sp>
        <p:nvSpPr>
          <p:cNvPr id="7" name="Content Placeholder 6">
            <a:extLst>
              <a:ext uri="{FF2B5EF4-FFF2-40B4-BE49-F238E27FC236}">
                <a16:creationId xmlns:a16="http://schemas.microsoft.com/office/drawing/2014/main" id="{AEA4AD4E-62F4-406D-9507-6CD99F1930EE}"/>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First it performs searching , after it provides which items are of interest and select those to be displayed.</a:t>
            </a:r>
          </a:p>
          <a:p>
            <a:r>
              <a:rPr lang="en-US" sz="2400" dirty="0">
                <a:latin typeface="Calibri" panose="020F0502020204030204" pitchFamily="34" charset="0"/>
                <a:cs typeface="Calibri" panose="020F0502020204030204" pitchFamily="34" charset="0"/>
              </a:rPr>
              <a:t>These are two ways</a:t>
            </a:r>
          </a:p>
          <a:p>
            <a:pPr lvl="1"/>
            <a:r>
              <a:rPr lang="en-US" sz="2400" dirty="0">
                <a:latin typeface="Calibri" panose="020F0502020204030204" pitchFamily="34" charset="0"/>
                <a:cs typeface="Calibri" panose="020F0502020204030204" pitchFamily="34" charset="0"/>
              </a:rPr>
              <a:t>Line item status</a:t>
            </a:r>
          </a:p>
          <a:p>
            <a:pPr lvl="1"/>
            <a:r>
              <a:rPr lang="en-US" sz="2400" dirty="0">
                <a:latin typeface="Calibri" panose="020F0502020204030204" pitchFamily="34" charset="0"/>
                <a:cs typeface="Calibri" panose="020F0502020204030204" pitchFamily="34" charset="0"/>
              </a:rPr>
              <a:t>Data Visualization</a:t>
            </a:r>
          </a:p>
        </p:txBody>
      </p:sp>
      <p:sp>
        <p:nvSpPr>
          <p:cNvPr id="5" name="Slide Number Placeholder 4">
            <a:extLst>
              <a:ext uri="{FF2B5EF4-FFF2-40B4-BE49-F238E27FC236}">
                <a16:creationId xmlns:a16="http://schemas.microsoft.com/office/drawing/2014/main" id="{8FA19266-7552-4C73-B126-41FA89A2B38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45</a:t>
            </a:fld>
            <a:endParaRPr lang="en-US" sz="900">
              <a:solidFill>
                <a:schemeClr val="lt1"/>
              </a:solidFill>
            </a:endParaRPr>
          </a:p>
        </p:txBody>
      </p:sp>
    </p:spTree>
    <p:extLst>
      <p:ext uri="{BB962C8B-B14F-4D97-AF65-F5344CB8AC3E}">
        <p14:creationId xmlns:p14="http://schemas.microsoft.com/office/powerpoint/2010/main" val="19377787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2B1FE0-3860-49E3-B01F-B94E8D590394}"/>
              </a:ext>
            </a:extLst>
          </p:cNvPr>
          <p:cNvSpPr>
            <a:spLocks noGrp="1"/>
          </p:cNvSpPr>
          <p:nvPr>
            <p:ph type="title"/>
          </p:nvPr>
        </p:nvSpPr>
        <p:spPr/>
        <p:txBody>
          <a:bodyPr/>
          <a:lstStyle/>
          <a:p>
            <a:r>
              <a:rPr lang="en-US" dirty="0"/>
              <a:t>Browse capabilities - Ranking</a:t>
            </a:r>
          </a:p>
        </p:txBody>
      </p:sp>
      <p:sp>
        <p:nvSpPr>
          <p:cNvPr id="7" name="Content Placeholder 6">
            <a:extLst>
              <a:ext uri="{FF2B5EF4-FFF2-40B4-BE49-F238E27FC236}">
                <a16:creationId xmlns:a16="http://schemas.microsoft.com/office/drawing/2014/main" id="{F41C53BC-5B24-4538-B705-F3B4392EB903}"/>
              </a:ext>
            </a:extLst>
          </p:cNvPr>
          <p:cNvSpPr>
            <a:spLocks noGrp="1"/>
          </p:cNvSpPr>
          <p:nvPr>
            <p:ph sz="quarter" idx="13"/>
          </p:nvPr>
        </p:nvSpPr>
        <p:spPr/>
        <p:txBody>
          <a:bodyPr/>
          <a:lstStyle/>
          <a:p>
            <a:r>
              <a:rPr lang="en-US" sz="2400" dirty="0">
                <a:latin typeface="Calibri" panose="020F0502020204030204" pitchFamily="34" charset="0"/>
                <a:cs typeface="Calibri" panose="020F0502020204030204" pitchFamily="34" charset="0"/>
              </a:rPr>
              <a:t>Ranking</a:t>
            </a:r>
          </a:p>
          <a:p>
            <a:pPr lvl="1"/>
            <a:r>
              <a:rPr lang="en-US" sz="2400" dirty="0">
                <a:latin typeface="Calibri" panose="020F0502020204030204" pitchFamily="34" charset="0"/>
                <a:cs typeface="Calibri" panose="020F0502020204030204" pitchFamily="34" charset="0"/>
              </a:rPr>
              <a:t>Typically relevance sources are normalized to a value between 0.0 and 1.0.</a:t>
            </a:r>
          </a:p>
          <a:p>
            <a:pPr lvl="1"/>
            <a:r>
              <a:rPr lang="en-US" sz="2400" dirty="0">
                <a:latin typeface="Calibri" panose="020F0502020204030204" pitchFamily="34" charset="0"/>
                <a:cs typeface="Calibri" panose="020F0502020204030204" pitchFamily="34" charset="0"/>
              </a:rPr>
              <a:t>Whenever the item is relevant to the search statement the highest value is 1.0</a:t>
            </a:r>
          </a:p>
          <a:p>
            <a:r>
              <a:rPr lang="en-US" sz="2400" dirty="0">
                <a:latin typeface="Calibri" panose="020F0502020204030204" pitchFamily="34" charset="0"/>
                <a:cs typeface="Calibri" panose="020F0502020204030204" pitchFamily="34" charset="0"/>
              </a:rPr>
              <a:t>Collaborative filtering has been very successful in sites such as AMAZON.COM MovieFinder.com, and CDNow.com in deciding what products to display to users based upon their queries</a:t>
            </a:r>
          </a:p>
          <a:p>
            <a:r>
              <a:rPr lang="en-US" sz="2400" dirty="0">
                <a:latin typeface="Calibri" panose="020F0502020204030204" pitchFamily="34" charset="0"/>
                <a:cs typeface="Calibri" panose="020F0502020204030204" pitchFamily="34" charset="0"/>
              </a:rPr>
              <a:t>Actually limiting the no .of items that can be assessed by the </a:t>
            </a:r>
            <a:r>
              <a:rPr lang="en-US" sz="2400" dirty="0" err="1">
                <a:latin typeface="Calibri" panose="020F0502020204030204" pitchFamily="34" charset="0"/>
                <a:cs typeface="Calibri" panose="020F0502020204030204" pitchFamily="34" charset="0"/>
              </a:rPr>
              <a:t>no.of</a:t>
            </a:r>
            <a:r>
              <a:rPr lang="en-US" sz="2400" dirty="0">
                <a:latin typeface="Calibri" panose="020F0502020204030204" pitchFamily="34" charset="0"/>
                <a:cs typeface="Calibri" panose="020F0502020204030204" pitchFamily="34" charset="0"/>
              </a:rPr>
              <a:t> lines on a screen</a:t>
            </a:r>
          </a:p>
          <a:p>
            <a:r>
              <a:rPr lang="en-US" sz="2400" dirty="0">
                <a:latin typeface="Calibri" panose="020F0502020204030204" pitchFamily="34" charset="0"/>
                <a:cs typeface="Calibri" panose="020F0502020204030204" pitchFamily="34" charset="0"/>
              </a:rPr>
              <a:t>Graphical visualization displays hit items</a:t>
            </a:r>
          </a:p>
          <a:p>
            <a:r>
              <a:rPr lang="en-US" sz="2400" dirty="0">
                <a:latin typeface="Calibri" panose="020F0502020204030204" pitchFamily="34" charset="0"/>
                <a:cs typeface="Calibri" panose="020F0502020204030204" pitchFamily="34" charset="0"/>
              </a:rPr>
              <a:t>In some cases color also used in this representation</a:t>
            </a:r>
          </a:p>
        </p:txBody>
      </p:sp>
      <p:sp>
        <p:nvSpPr>
          <p:cNvPr id="5" name="Slide Number Placeholder 4">
            <a:extLst>
              <a:ext uri="{FF2B5EF4-FFF2-40B4-BE49-F238E27FC236}">
                <a16:creationId xmlns:a16="http://schemas.microsoft.com/office/drawing/2014/main" id="{259384D7-23B4-4D3F-8503-758638914C27}"/>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46</a:t>
            </a:fld>
            <a:endParaRPr lang="en-US" sz="900">
              <a:solidFill>
                <a:schemeClr val="lt1"/>
              </a:solidFill>
            </a:endParaRPr>
          </a:p>
        </p:txBody>
      </p:sp>
    </p:spTree>
    <p:extLst>
      <p:ext uri="{BB962C8B-B14F-4D97-AF65-F5344CB8AC3E}">
        <p14:creationId xmlns:p14="http://schemas.microsoft.com/office/powerpoint/2010/main" val="3668657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7E5721-4E47-4CD3-9E43-05302DB15245}"/>
              </a:ext>
            </a:extLst>
          </p:cNvPr>
          <p:cNvSpPr>
            <a:spLocks noGrp="1"/>
          </p:cNvSpPr>
          <p:nvPr>
            <p:ph type="title"/>
          </p:nvPr>
        </p:nvSpPr>
        <p:spPr/>
        <p:txBody>
          <a:bodyPr/>
          <a:lstStyle/>
          <a:p>
            <a:r>
              <a:rPr lang="en-US" dirty="0"/>
              <a:t>Browse capabilities - Zoning</a:t>
            </a:r>
          </a:p>
        </p:txBody>
      </p:sp>
      <p:sp>
        <p:nvSpPr>
          <p:cNvPr id="7" name="Content Placeholder 6">
            <a:extLst>
              <a:ext uri="{FF2B5EF4-FFF2-40B4-BE49-F238E27FC236}">
                <a16:creationId xmlns:a16="http://schemas.microsoft.com/office/drawing/2014/main" id="{911CB5A2-F7F3-41D8-9F76-DAC7F22BB8C6}"/>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It is use in minimizing what an end user needs to review  from a hit item is the idea of locality and passed based search and retrieval</a:t>
            </a:r>
          </a:p>
          <a:p>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41A70016-B929-45BA-9472-75FBEBFE8BC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47</a:t>
            </a:fld>
            <a:endParaRPr lang="en-US" sz="900">
              <a:solidFill>
                <a:schemeClr val="lt1"/>
              </a:solidFill>
            </a:endParaRPr>
          </a:p>
        </p:txBody>
      </p:sp>
    </p:spTree>
    <p:extLst>
      <p:ext uri="{BB962C8B-B14F-4D97-AF65-F5344CB8AC3E}">
        <p14:creationId xmlns:p14="http://schemas.microsoft.com/office/powerpoint/2010/main" val="24076643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BBCE70-1BFC-4EBF-BA33-17E684DA59A7}"/>
              </a:ext>
            </a:extLst>
          </p:cNvPr>
          <p:cNvSpPr>
            <a:spLocks noGrp="1"/>
          </p:cNvSpPr>
          <p:nvPr>
            <p:ph type="title"/>
          </p:nvPr>
        </p:nvSpPr>
        <p:spPr/>
        <p:txBody>
          <a:bodyPr/>
          <a:lstStyle/>
          <a:p>
            <a:r>
              <a:rPr lang="en-US" dirty="0"/>
              <a:t>Browse capabilities - Highlighting</a:t>
            </a:r>
          </a:p>
        </p:txBody>
      </p:sp>
      <p:sp>
        <p:nvSpPr>
          <p:cNvPr id="7" name="Content Placeholder 6">
            <a:extLst>
              <a:ext uri="{FF2B5EF4-FFF2-40B4-BE49-F238E27FC236}">
                <a16:creationId xmlns:a16="http://schemas.microsoft.com/office/drawing/2014/main" id="{F38D6AB4-D33A-4F56-88B6-E1A8B64EE4D6}"/>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Most systems allow the display of an item to begin within the item and it allow jumping to the next highlighting.</a:t>
            </a:r>
          </a:p>
          <a:p>
            <a:r>
              <a:rPr lang="en-US" sz="2600" dirty="0">
                <a:latin typeface="Calibri" panose="020F0502020204030204" pitchFamily="34" charset="0"/>
                <a:cs typeface="Calibri" panose="020F0502020204030204" pitchFamily="34" charset="0"/>
              </a:rPr>
              <a:t>Highlighting may vary by introducing colors and intensities to indicate the relative importance of an item.</a:t>
            </a:r>
          </a:p>
        </p:txBody>
      </p:sp>
      <p:sp>
        <p:nvSpPr>
          <p:cNvPr id="5" name="Slide Number Placeholder 4">
            <a:extLst>
              <a:ext uri="{FF2B5EF4-FFF2-40B4-BE49-F238E27FC236}">
                <a16:creationId xmlns:a16="http://schemas.microsoft.com/office/drawing/2014/main" id="{F5671ECC-2E15-4C29-922A-0B6E007F8246}"/>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48</a:t>
            </a:fld>
            <a:endParaRPr lang="en-US" sz="900">
              <a:solidFill>
                <a:schemeClr val="lt1"/>
              </a:solidFill>
            </a:endParaRPr>
          </a:p>
        </p:txBody>
      </p:sp>
    </p:spTree>
    <p:extLst>
      <p:ext uri="{BB962C8B-B14F-4D97-AF65-F5344CB8AC3E}">
        <p14:creationId xmlns:p14="http://schemas.microsoft.com/office/powerpoint/2010/main" val="7484833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C49BC60-3AB3-40E5-ACCC-50AB6801CB40}"/>
              </a:ext>
            </a:extLst>
          </p:cNvPr>
          <p:cNvSpPr>
            <a:spLocks noGrp="1"/>
          </p:cNvSpPr>
          <p:nvPr>
            <p:ph type="title"/>
          </p:nvPr>
        </p:nvSpPr>
        <p:spPr/>
        <p:txBody>
          <a:bodyPr/>
          <a:lstStyle/>
          <a:p>
            <a:r>
              <a:rPr lang="en-US" dirty="0"/>
              <a:t>Miscellaneous Capabilities</a:t>
            </a:r>
          </a:p>
        </p:txBody>
      </p:sp>
      <p:sp>
        <p:nvSpPr>
          <p:cNvPr id="7" name="Content Placeholder 6">
            <a:extLst>
              <a:ext uri="{FF2B5EF4-FFF2-40B4-BE49-F238E27FC236}">
                <a16:creationId xmlns:a16="http://schemas.microsoft.com/office/drawing/2014/main" id="{DACE1961-FFE4-49FE-BC5C-7709379EAEA9}"/>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Vocabulary Browse</a:t>
            </a:r>
          </a:p>
          <a:p>
            <a:pPr lvl="1"/>
            <a:r>
              <a:rPr lang="en-US" sz="2600" dirty="0">
                <a:latin typeface="Calibri" panose="020F0502020204030204" pitchFamily="34" charset="0"/>
                <a:cs typeface="Calibri" panose="020F0502020204030204" pitchFamily="34" charset="0"/>
              </a:rPr>
              <a:t>It Provides the capability to display in alphabetical stored order words from the document database.</a:t>
            </a:r>
          </a:p>
          <a:p>
            <a:pPr lvl="1"/>
            <a:r>
              <a:rPr lang="en-US" sz="2600" dirty="0">
                <a:latin typeface="Calibri" panose="020F0502020204030204" pitchFamily="34" charset="0"/>
                <a:cs typeface="Calibri" panose="020F0502020204030204" pitchFamily="34" charset="0"/>
              </a:rPr>
              <a:t>Database stores all unique words in a stored order</a:t>
            </a:r>
          </a:p>
          <a:p>
            <a:pPr lvl="1"/>
            <a:r>
              <a:rPr lang="en-US" sz="2600" dirty="0">
                <a:latin typeface="Calibri" panose="020F0502020204030204" pitchFamily="34" charset="0"/>
                <a:cs typeface="Calibri" panose="020F0502020204030204" pitchFamily="34" charset="0"/>
              </a:rPr>
              <a:t>The user can enter a word or word fragment and the system will begin to display the around the entered text.</a:t>
            </a:r>
          </a:p>
          <a:p>
            <a:pPr lvl="1"/>
            <a:r>
              <a:rPr lang="en-US" sz="2600" dirty="0">
                <a:latin typeface="Calibri" panose="020F0502020204030204" pitchFamily="34" charset="0"/>
                <a:cs typeface="Calibri" panose="020F0502020204030204" pitchFamily="34" charset="0"/>
              </a:rPr>
              <a:t>It helps to determine the impact of using fixed or variable length mask on a search item.</a:t>
            </a:r>
          </a:p>
        </p:txBody>
      </p:sp>
      <p:sp>
        <p:nvSpPr>
          <p:cNvPr id="5" name="Slide Number Placeholder 4">
            <a:extLst>
              <a:ext uri="{FF2B5EF4-FFF2-40B4-BE49-F238E27FC236}">
                <a16:creationId xmlns:a16="http://schemas.microsoft.com/office/drawing/2014/main" id="{4015807B-3C2A-4BC4-A23A-10B536B8AA87}"/>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49</a:t>
            </a:fld>
            <a:endParaRPr lang="en-US" sz="900">
              <a:solidFill>
                <a:schemeClr val="lt1"/>
              </a:solidFill>
            </a:endParaRPr>
          </a:p>
        </p:txBody>
      </p:sp>
    </p:spTree>
    <p:extLst>
      <p:ext uri="{BB962C8B-B14F-4D97-AF65-F5344CB8AC3E}">
        <p14:creationId xmlns:p14="http://schemas.microsoft.com/office/powerpoint/2010/main" val="41260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3FC8-D2A4-4F65-AF69-EE8667D2C642}"/>
              </a:ext>
            </a:extLst>
          </p:cNvPr>
          <p:cNvSpPr>
            <a:spLocks noGrp="1"/>
          </p:cNvSpPr>
          <p:nvPr>
            <p:ph type="title"/>
          </p:nvPr>
        </p:nvSpPr>
        <p:spPr/>
        <p:txBody>
          <a:bodyPr/>
          <a:lstStyle/>
          <a:p>
            <a:r>
              <a:rPr lang="en-US" dirty="0"/>
              <a:t>Document Routing and Filtering</a:t>
            </a:r>
          </a:p>
        </p:txBody>
      </p:sp>
      <p:sp>
        <p:nvSpPr>
          <p:cNvPr id="3" name="Content Placeholder 2">
            <a:extLst>
              <a:ext uri="{FF2B5EF4-FFF2-40B4-BE49-F238E27FC236}">
                <a16:creationId xmlns:a16="http://schemas.microsoft.com/office/drawing/2014/main" id="{947D9DDA-B6F5-4545-8DD5-0963051A71F9}"/>
              </a:ext>
            </a:extLst>
          </p:cNvPr>
          <p:cNvSpPr>
            <a:spLocks noGrp="1"/>
          </p:cNvSpPr>
          <p:nvPr>
            <p:ph sz="quarter" idx="13"/>
          </p:nvPr>
        </p:nvSpPr>
        <p:spPr/>
        <p:txBody>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An environment where corporate e-mail is routed based on predefined queries to different parts of the organization (i.e., e-mail about sales is routed to the sales department, marketing e-mail goes to marketing, etc.) is an example of an application of document routing.</a:t>
            </a:r>
            <a:endParaRPr lang="en-US" sz="2400" dirty="0"/>
          </a:p>
        </p:txBody>
      </p:sp>
      <p:sp>
        <p:nvSpPr>
          <p:cNvPr id="5" name="Slide Number Placeholder 4">
            <a:extLst>
              <a:ext uri="{FF2B5EF4-FFF2-40B4-BE49-F238E27FC236}">
                <a16:creationId xmlns:a16="http://schemas.microsoft.com/office/drawing/2014/main" id="{60A52CD6-E680-4550-A5EC-BF1733064BE8}"/>
              </a:ext>
            </a:extLst>
          </p:cNvPr>
          <p:cNvSpPr>
            <a:spLocks noGrp="1"/>
          </p:cNvSpPr>
          <p:nvPr>
            <p:ph type="sldNum" idx="12"/>
          </p:nvPr>
        </p:nvSpPr>
        <p:spPr/>
        <p:txBody>
          <a:bodyPr/>
          <a:lstStyle/>
          <a:p>
            <a:pPr algn="r">
              <a:buSzPct val="25000"/>
            </a:pPr>
            <a:fld id="{00000000-1234-1234-1234-123412341234}" type="slidenum">
              <a:rPr lang="en-US" sz="900" smtClean="0">
                <a:solidFill>
                  <a:schemeClr val="lt1"/>
                </a:solidFill>
              </a:rPr>
              <a:pPr algn="r">
                <a:buSzPct val="25000"/>
              </a:pPr>
              <a:t>5</a:t>
            </a:fld>
            <a:endParaRPr lang="en-US" sz="900">
              <a:solidFill>
                <a:schemeClr val="lt1"/>
              </a:solidFill>
            </a:endParaRPr>
          </a:p>
        </p:txBody>
      </p:sp>
      <p:pic>
        <p:nvPicPr>
          <p:cNvPr id="6" name="Content Placeholder 5">
            <a:extLst>
              <a:ext uri="{FF2B5EF4-FFF2-40B4-BE49-F238E27FC236}">
                <a16:creationId xmlns:a16="http://schemas.microsoft.com/office/drawing/2014/main" id="{2E252811-EE69-4EC7-8313-816870FCDC72}"/>
              </a:ext>
            </a:extLst>
          </p:cNvPr>
          <p:cNvPicPr>
            <a:picLocks noGrp="1"/>
          </p:cNvPicPr>
          <p:nvPr>
            <p:ph sz="quarter" idx="14"/>
          </p:nvPr>
        </p:nvPicPr>
        <p:blipFill>
          <a:blip r:embed="rId2"/>
          <a:stretch>
            <a:fillRect/>
          </a:stretch>
        </p:blipFill>
        <p:spPr>
          <a:xfrm>
            <a:off x="6259774" y="1552575"/>
            <a:ext cx="5137095" cy="4662695"/>
          </a:xfrm>
          <a:prstGeom prst="rect">
            <a:avLst/>
          </a:prstGeom>
        </p:spPr>
      </p:pic>
    </p:spTree>
    <p:extLst>
      <p:ext uri="{BB962C8B-B14F-4D97-AF65-F5344CB8AC3E}">
        <p14:creationId xmlns:p14="http://schemas.microsoft.com/office/powerpoint/2010/main" val="4538359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DA8776B-079C-4D1F-A6C2-38A26BEE5854}"/>
              </a:ext>
            </a:extLst>
          </p:cNvPr>
          <p:cNvPicPr>
            <a:picLocks noGrp="1" noChangeAspect="1"/>
          </p:cNvPicPr>
          <p:nvPr>
            <p:ph sz="quarter" idx="13"/>
          </p:nvPr>
        </p:nvPicPr>
        <p:blipFill>
          <a:blip r:embed="rId2"/>
          <a:stretch>
            <a:fillRect/>
          </a:stretch>
        </p:blipFill>
        <p:spPr>
          <a:xfrm>
            <a:off x="2149319" y="295275"/>
            <a:ext cx="6544515" cy="5549106"/>
          </a:xfrm>
        </p:spPr>
      </p:pic>
      <p:sp>
        <p:nvSpPr>
          <p:cNvPr id="5" name="Slide Number Placeholder 4">
            <a:extLst>
              <a:ext uri="{FF2B5EF4-FFF2-40B4-BE49-F238E27FC236}">
                <a16:creationId xmlns:a16="http://schemas.microsoft.com/office/drawing/2014/main" id="{6D504DD6-EF9A-4329-B3AC-A4E268F6A35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50</a:t>
            </a:fld>
            <a:endParaRPr lang="en-US" sz="900">
              <a:solidFill>
                <a:schemeClr val="lt1"/>
              </a:solidFill>
            </a:endParaRPr>
          </a:p>
        </p:txBody>
      </p:sp>
    </p:spTree>
    <p:extLst>
      <p:ext uri="{BB962C8B-B14F-4D97-AF65-F5344CB8AC3E}">
        <p14:creationId xmlns:p14="http://schemas.microsoft.com/office/powerpoint/2010/main" val="41875893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551703-AC08-4897-A11F-5A75AD32422F}"/>
              </a:ext>
            </a:extLst>
          </p:cNvPr>
          <p:cNvSpPr>
            <a:spLocks noGrp="1"/>
          </p:cNvSpPr>
          <p:nvPr>
            <p:ph type="title"/>
          </p:nvPr>
        </p:nvSpPr>
        <p:spPr/>
        <p:txBody>
          <a:bodyPr/>
          <a:lstStyle/>
          <a:p>
            <a:r>
              <a:rPr lang="en-US" dirty="0"/>
              <a:t>Miscellaneous Capabilities</a:t>
            </a:r>
          </a:p>
        </p:txBody>
      </p:sp>
      <p:sp>
        <p:nvSpPr>
          <p:cNvPr id="7" name="Content Placeholder 6">
            <a:extLst>
              <a:ext uri="{FF2B5EF4-FFF2-40B4-BE49-F238E27FC236}">
                <a16:creationId xmlns:a16="http://schemas.microsoft.com/office/drawing/2014/main" id="{1632480F-64CE-45CB-BB8F-0029CC5FCBED}"/>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Iterative search and search history log</a:t>
            </a:r>
          </a:p>
          <a:p>
            <a:pPr lvl="1"/>
            <a:r>
              <a:rPr lang="en-US" sz="2600" dirty="0">
                <a:latin typeface="Calibri" panose="020F0502020204030204" pitchFamily="34" charset="0"/>
                <a:cs typeface="Calibri" panose="020F0502020204030204" pitchFamily="34" charset="0"/>
              </a:rPr>
              <a:t>The process of refining the results of a previous search to focus on relevant items is called iterative search.</a:t>
            </a:r>
          </a:p>
          <a:p>
            <a:pPr lvl="1"/>
            <a:r>
              <a:rPr lang="en-US" sz="2600" dirty="0">
                <a:latin typeface="Calibri" panose="020F0502020204030204" pitchFamily="34" charset="0"/>
                <a:cs typeface="Calibri" panose="020F0502020204030204" pitchFamily="34" charset="0"/>
              </a:rPr>
              <a:t>This also applies when a user uses  relevance feedback to enhance a previous search.</a:t>
            </a:r>
          </a:p>
        </p:txBody>
      </p:sp>
      <p:sp>
        <p:nvSpPr>
          <p:cNvPr id="5" name="Slide Number Placeholder 4">
            <a:extLst>
              <a:ext uri="{FF2B5EF4-FFF2-40B4-BE49-F238E27FC236}">
                <a16:creationId xmlns:a16="http://schemas.microsoft.com/office/drawing/2014/main" id="{D6FFCE0E-6C48-4FAD-B7E0-AF1952E111B1}"/>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51</a:t>
            </a:fld>
            <a:endParaRPr lang="en-US" sz="900">
              <a:solidFill>
                <a:schemeClr val="lt1"/>
              </a:solidFill>
            </a:endParaRPr>
          </a:p>
        </p:txBody>
      </p:sp>
    </p:spTree>
    <p:extLst>
      <p:ext uri="{BB962C8B-B14F-4D97-AF65-F5344CB8AC3E}">
        <p14:creationId xmlns:p14="http://schemas.microsoft.com/office/powerpoint/2010/main" val="52987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B1F0B8-F4EB-482C-B51C-094D47E56DA5}"/>
              </a:ext>
            </a:extLst>
          </p:cNvPr>
          <p:cNvSpPr>
            <a:spLocks noGrp="1"/>
          </p:cNvSpPr>
          <p:nvPr>
            <p:ph type="title"/>
          </p:nvPr>
        </p:nvSpPr>
        <p:spPr/>
        <p:txBody>
          <a:bodyPr/>
          <a:lstStyle/>
          <a:p>
            <a:r>
              <a:rPr lang="en-US" dirty="0"/>
              <a:t>Miscellaneous Capabilities</a:t>
            </a:r>
          </a:p>
        </p:txBody>
      </p:sp>
      <p:sp>
        <p:nvSpPr>
          <p:cNvPr id="7" name="Content Placeholder 6">
            <a:extLst>
              <a:ext uri="{FF2B5EF4-FFF2-40B4-BE49-F238E27FC236}">
                <a16:creationId xmlns:a16="http://schemas.microsoft.com/office/drawing/2014/main" id="{EC131AC3-53FF-4FE1-A32F-F7DF11D86E14}"/>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Canned Query</a:t>
            </a:r>
          </a:p>
          <a:p>
            <a:pPr lvl="1"/>
            <a:r>
              <a:rPr lang="en-US" sz="2600" dirty="0">
                <a:latin typeface="Calibri" panose="020F0502020204030204" pitchFamily="34" charset="0"/>
                <a:cs typeface="Calibri" panose="020F0502020204030204" pitchFamily="34" charset="0"/>
              </a:rPr>
              <a:t>The capability of query and store it to be retrieved and executed during a later user session is called canned or stored queries</a:t>
            </a:r>
          </a:p>
          <a:p>
            <a:pPr lvl="1"/>
            <a:r>
              <a:rPr lang="en-US" sz="2600" dirty="0">
                <a:latin typeface="Calibri" panose="020F0502020204030204" pitchFamily="34" charset="0"/>
                <a:cs typeface="Calibri" panose="020F0502020204030204" pitchFamily="34" charset="0"/>
              </a:rPr>
              <a:t>It allows a user to create and refine a search that focuses on the user’s general area of internet one time and then retrieve data that is currently needed.</a:t>
            </a:r>
          </a:p>
          <a:p>
            <a:pPr lvl="1"/>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529C35E-3AAC-4A25-93F3-8FD1241E5D9C}"/>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52</a:t>
            </a:fld>
            <a:endParaRPr lang="en-US" sz="900">
              <a:solidFill>
                <a:schemeClr val="lt1"/>
              </a:solidFill>
            </a:endParaRPr>
          </a:p>
        </p:txBody>
      </p:sp>
    </p:spTree>
    <p:extLst>
      <p:ext uri="{BB962C8B-B14F-4D97-AF65-F5344CB8AC3E}">
        <p14:creationId xmlns:p14="http://schemas.microsoft.com/office/powerpoint/2010/main" val="1488435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9819CF-45F5-4A16-9DBA-FDF0D4E712D1}"/>
              </a:ext>
            </a:extLst>
          </p:cNvPr>
          <p:cNvSpPr>
            <a:spLocks noGrp="1"/>
          </p:cNvSpPr>
          <p:nvPr>
            <p:ph type="title"/>
          </p:nvPr>
        </p:nvSpPr>
        <p:spPr/>
        <p:txBody>
          <a:bodyPr/>
          <a:lstStyle/>
          <a:p>
            <a:r>
              <a:rPr lang="en-US" dirty="0"/>
              <a:t>Z39.50 and WAIS Standards</a:t>
            </a:r>
          </a:p>
        </p:txBody>
      </p:sp>
      <p:sp>
        <p:nvSpPr>
          <p:cNvPr id="7" name="Content Placeholder 6">
            <a:extLst>
              <a:ext uri="{FF2B5EF4-FFF2-40B4-BE49-F238E27FC236}">
                <a16:creationId xmlns:a16="http://schemas.microsoft.com/office/drawing/2014/main" id="{96CAB931-A951-490F-AF38-542650D1607F}"/>
              </a:ext>
            </a:extLst>
          </p:cNvPr>
          <p:cNvSpPr>
            <a:spLocks noGrp="1"/>
          </p:cNvSpPr>
          <p:nvPr>
            <p:ph sz="quarter" idx="13"/>
          </p:nvPr>
        </p:nvSpPr>
        <p:spPr/>
        <p:txBody>
          <a:bodyPr/>
          <a:lstStyle/>
          <a:p>
            <a:r>
              <a:rPr lang="en-US" sz="2200" dirty="0">
                <a:latin typeface="Calibri" panose="020F0502020204030204" pitchFamily="34" charset="0"/>
                <a:cs typeface="Calibri" panose="020F0502020204030204" pitchFamily="34" charset="0"/>
              </a:rPr>
              <a:t>Z39.50 does not specify an implementation </a:t>
            </a:r>
          </a:p>
          <a:p>
            <a:pPr lvl="1"/>
            <a:r>
              <a:rPr lang="en-US" sz="2200" dirty="0">
                <a:latin typeface="Calibri" panose="020F0502020204030204" pitchFamily="34" charset="0"/>
                <a:cs typeface="Calibri" panose="020F0502020204030204" pitchFamily="34" charset="0"/>
              </a:rPr>
              <a:t>Its used to </a:t>
            </a:r>
            <a:r>
              <a:rPr lang="en-US" sz="2200" dirty="0" err="1">
                <a:latin typeface="Calibri" panose="020F0502020204030204" pitchFamily="34" charset="0"/>
                <a:cs typeface="Calibri" panose="020F0502020204030204" pitchFamily="34" charset="0"/>
              </a:rPr>
              <a:t>comminuicate</a:t>
            </a:r>
            <a:r>
              <a:rPr lang="en-US" sz="2200" dirty="0">
                <a:latin typeface="Calibri" panose="020F0502020204030204" pitchFamily="34" charset="0"/>
                <a:cs typeface="Calibri" panose="020F0502020204030204" pitchFamily="34" charset="0"/>
              </a:rPr>
              <a:t> between </a:t>
            </a:r>
            <a:r>
              <a:rPr lang="en-US" sz="2200" dirty="0" err="1">
                <a:latin typeface="Calibri" panose="020F0502020204030204" pitchFamily="34" charset="0"/>
                <a:cs typeface="Calibri" panose="020F0502020204030204" pitchFamily="34" charset="0"/>
              </a:rPr>
              <a:t>apllications</a:t>
            </a:r>
            <a:endParaRPr lang="en-US" sz="2200" dirty="0">
              <a:latin typeface="Calibri" panose="020F0502020204030204" pitchFamily="34" charset="0"/>
              <a:cs typeface="Calibri" panose="020F0502020204030204" pitchFamily="34" charset="0"/>
            </a:endParaRPr>
          </a:p>
          <a:p>
            <a:pPr lvl="1"/>
            <a:r>
              <a:rPr lang="en-US" sz="2200" dirty="0">
                <a:latin typeface="Calibri" panose="020F0502020204030204" pitchFamily="34" charset="0"/>
                <a:cs typeface="Calibri" panose="020F0502020204030204" pitchFamily="34" charset="0"/>
              </a:rPr>
              <a:t>Communications between computer to computer for database searching and record retrieval.</a:t>
            </a:r>
          </a:p>
          <a:p>
            <a:r>
              <a:rPr lang="en-US" sz="2200" dirty="0">
                <a:latin typeface="Calibri" panose="020F0502020204030204" pitchFamily="34" charset="0"/>
                <a:cs typeface="Calibri" panose="020F0502020204030204" pitchFamily="34" charset="0"/>
              </a:rPr>
              <a:t>WAIS(Wide Area Information Service) is the de facto standard for search environments on the internet.</a:t>
            </a:r>
          </a:p>
          <a:p>
            <a:r>
              <a:rPr lang="en-US" sz="2200" dirty="0">
                <a:latin typeface="Calibri" panose="020F0502020204030204" pitchFamily="34" charset="0"/>
                <a:cs typeface="Calibri" panose="020F0502020204030204" pitchFamily="34" charset="0"/>
              </a:rPr>
              <a:t>It was developed by Apple, Thinking Machines and Dow Jones</a:t>
            </a:r>
          </a:p>
          <a:p>
            <a:r>
              <a:rPr lang="en-US" sz="2200" dirty="0">
                <a:latin typeface="Calibri" panose="020F0502020204030204" pitchFamily="34" charset="0"/>
                <a:cs typeface="Calibri" panose="020F0502020204030204" pitchFamily="34" charset="0"/>
              </a:rPr>
              <a:t>The original idea was to create a program that would acts as a personal librarian .</a:t>
            </a:r>
          </a:p>
          <a:p>
            <a:r>
              <a:rPr lang="en-US" sz="2200" dirty="0">
                <a:latin typeface="Calibri" panose="020F0502020204030204" pitchFamily="34" charset="0"/>
                <a:cs typeface="Calibri" panose="020F0502020204030204" pitchFamily="34" charset="0"/>
              </a:rPr>
              <a:t>It is an internal system in which specialized subject databases are created at multiple server locations, keep track of by a directory of servers at one location , and made accessible for searching by users with WAIS</a:t>
            </a:r>
          </a:p>
        </p:txBody>
      </p:sp>
      <p:sp>
        <p:nvSpPr>
          <p:cNvPr id="5" name="Slide Number Placeholder 4">
            <a:extLst>
              <a:ext uri="{FF2B5EF4-FFF2-40B4-BE49-F238E27FC236}">
                <a16:creationId xmlns:a16="http://schemas.microsoft.com/office/drawing/2014/main" id="{E4D72BDC-669F-4A4D-B9DC-6644FF2C8B9B}"/>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53</a:t>
            </a:fld>
            <a:endParaRPr lang="en-US" sz="900">
              <a:solidFill>
                <a:schemeClr val="lt1"/>
              </a:solidFill>
            </a:endParaRPr>
          </a:p>
        </p:txBody>
      </p:sp>
    </p:spTree>
    <p:extLst>
      <p:ext uri="{BB962C8B-B14F-4D97-AF65-F5344CB8AC3E}">
        <p14:creationId xmlns:p14="http://schemas.microsoft.com/office/powerpoint/2010/main" val="79041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2D2A3A-0CD0-45E9-84D8-DB29F7EA877E}"/>
              </a:ext>
            </a:extLst>
          </p:cNvPr>
          <p:cNvSpPr>
            <a:spLocks noGrp="1"/>
          </p:cNvSpPr>
          <p:nvPr>
            <p:ph type="title"/>
          </p:nvPr>
        </p:nvSpPr>
        <p:spPr/>
        <p:txBody>
          <a:bodyPr/>
          <a:lstStyle/>
          <a:p>
            <a:r>
              <a:rPr lang="en-US" dirty="0"/>
              <a:t>Definition of IRS</a:t>
            </a:r>
          </a:p>
        </p:txBody>
      </p:sp>
      <p:sp>
        <p:nvSpPr>
          <p:cNvPr id="7" name="Content Placeholder 6">
            <a:extLst>
              <a:ext uri="{FF2B5EF4-FFF2-40B4-BE49-F238E27FC236}">
                <a16:creationId xmlns:a16="http://schemas.microsoft.com/office/drawing/2014/main" id="{23183A1C-A30F-4BF3-9B72-432A14369119}"/>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It is system that is capable of storage, retrieval and maintenance of info.</a:t>
            </a:r>
          </a:p>
          <a:p>
            <a:r>
              <a:rPr lang="en-US" sz="2600" dirty="0">
                <a:latin typeface="Calibri" panose="020F0502020204030204" pitchFamily="34" charset="0"/>
                <a:cs typeface="Calibri" panose="020F0502020204030204" pitchFamily="34" charset="0"/>
              </a:rPr>
              <a:t>It is a combination of images, videos, audio or any other objects.</a:t>
            </a:r>
          </a:p>
          <a:p>
            <a:r>
              <a:rPr lang="en-US" sz="2600" dirty="0">
                <a:latin typeface="Calibri" panose="020F0502020204030204" pitchFamily="34" charset="0"/>
                <a:cs typeface="Calibri" panose="020F0502020204030204" pitchFamily="34" charset="0"/>
              </a:rPr>
              <a:t>In IRS every smallest component represented by “</a:t>
            </a:r>
            <a:r>
              <a:rPr lang="en-US" sz="2600" b="1" dirty="0">
                <a:latin typeface="Calibri" panose="020F0502020204030204" pitchFamily="34" charset="0"/>
                <a:cs typeface="Calibri" panose="020F0502020204030204" pitchFamily="34" charset="0"/>
              </a:rPr>
              <a:t>ITEM</a:t>
            </a:r>
            <a:r>
              <a:rPr lang="en-US" sz="2600" dirty="0">
                <a:latin typeface="Calibri" panose="020F0502020204030204" pitchFamily="34" charset="0"/>
                <a:cs typeface="Calibri" panose="020F0502020204030204" pitchFamily="34" charset="0"/>
              </a:rPr>
              <a:t>”</a:t>
            </a:r>
          </a:p>
          <a:p>
            <a:r>
              <a:rPr lang="en-US" sz="2600" dirty="0">
                <a:latin typeface="Calibri" panose="020F0502020204030204" pitchFamily="34" charset="0"/>
                <a:cs typeface="Calibri" panose="020F0502020204030204" pitchFamily="34" charset="0"/>
              </a:rPr>
              <a:t>An IRS consists of s/w program that facilitates a user in  finding the info. </a:t>
            </a:r>
          </a:p>
        </p:txBody>
      </p:sp>
      <p:sp>
        <p:nvSpPr>
          <p:cNvPr id="5" name="Slide Number Placeholder 4">
            <a:extLst>
              <a:ext uri="{FF2B5EF4-FFF2-40B4-BE49-F238E27FC236}">
                <a16:creationId xmlns:a16="http://schemas.microsoft.com/office/drawing/2014/main" id="{F5128E04-DFA7-4BA7-AD03-80AAB0358DC8}"/>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6</a:t>
            </a:fld>
            <a:endParaRPr lang="en-US" sz="900">
              <a:solidFill>
                <a:schemeClr val="lt1"/>
              </a:solidFill>
            </a:endParaRPr>
          </a:p>
        </p:txBody>
      </p:sp>
    </p:spTree>
    <p:extLst>
      <p:ext uri="{BB962C8B-B14F-4D97-AF65-F5344CB8AC3E}">
        <p14:creationId xmlns:p14="http://schemas.microsoft.com/office/powerpoint/2010/main" val="46627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E8C2AD-F02D-40CF-AAB1-D12D21644B51}"/>
              </a:ext>
            </a:extLst>
          </p:cNvPr>
          <p:cNvSpPr>
            <a:spLocks noGrp="1"/>
          </p:cNvSpPr>
          <p:nvPr>
            <p:ph type="title"/>
          </p:nvPr>
        </p:nvSpPr>
        <p:spPr/>
        <p:txBody>
          <a:bodyPr/>
          <a:lstStyle/>
          <a:p>
            <a:r>
              <a:rPr lang="en-US" dirty="0"/>
              <a:t>Objectives of IR</a:t>
            </a:r>
          </a:p>
        </p:txBody>
      </p:sp>
      <p:sp>
        <p:nvSpPr>
          <p:cNvPr id="7" name="Content Placeholder 6">
            <a:extLst>
              <a:ext uri="{FF2B5EF4-FFF2-40B4-BE49-F238E27FC236}">
                <a16:creationId xmlns:a16="http://schemas.microsoft.com/office/drawing/2014/main" id="{746F8A6E-5571-480C-8C76-FED27A0313A4}"/>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Its main objective is to minimize is how well it can minimize the user </a:t>
            </a:r>
            <a:r>
              <a:rPr lang="en-US" sz="2600" b="1" dirty="0">
                <a:latin typeface="Calibri" panose="020F0502020204030204" pitchFamily="34" charset="0"/>
                <a:cs typeface="Calibri" panose="020F0502020204030204" pitchFamily="34" charset="0"/>
              </a:rPr>
              <a:t>overhead</a:t>
            </a:r>
            <a:r>
              <a:rPr lang="en-US" sz="2600" dirty="0">
                <a:latin typeface="Calibri" panose="020F0502020204030204" pitchFamily="34" charset="0"/>
                <a:cs typeface="Calibri" panose="020F0502020204030204" pitchFamily="34" charset="0"/>
              </a:rPr>
              <a:t> for a user to find the needed info.</a:t>
            </a:r>
          </a:p>
          <a:p>
            <a:pPr lvl="1"/>
            <a:r>
              <a:rPr lang="en-US" sz="2600" dirty="0">
                <a:latin typeface="Calibri" panose="020F0502020204030204" pitchFamily="34" charset="0"/>
                <a:cs typeface="Calibri" panose="020F0502020204030204" pitchFamily="34" charset="0"/>
              </a:rPr>
              <a:t>Overhead from user's perspective is the time required to find the info needed, excluding the time for actually reading the </a:t>
            </a:r>
            <a:r>
              <a:rPr lang="en-US" sz="2600" b="1" dirty="0">
                <a:latin typeface="Calibri" panose="020F0502020204030204" pitchFamily="34" charset="0"/>
                <a:cs typeface="Calibri" panose="020F0502020204030204" pitchFamily="34" charset="0"/>
              </a:rPr>
              <a:t>relevant data</a:t>
            </a:r>
            <a:r>
              <a:rPr lang="en-US" sz="2600" dirty="0">
                <a:latin typeface="Calibri" panose="020F0502020204030204" pitchFamily="34" charset="0"/>
                <a:cs typeface="Calibri" panose="020F0502020204030204" pitchFamily="34" charset="0"/>
              </a:rPr>
              <a:t>.</a:t>
            </a:r>
          </a:p>
          <a:p>
            <a:pPr lvl="1"/>
            <a:r>
              <a:rPr lang="en-US" sz="2600" dirty="0">
                <a:latin typeface="Calibri" panose="020F0502020204030204" pitchFamily="34" charset="0"/>
                <a:cs typeface="Calibri" panose="020F0502020204030204" pitchFamily="34" charset="0"/>
              </a:rPr>
              <a:t>Thus, search composition, search exec., &amp; reading non- relevant items are all aspects of IR overhead.</a:t>
            </a:r>
          </a:p>
        </p:txBody>
      </p:sp>
      <p:sp>
        <p:nvSpPr>
          <p:cNvPr id="5" name="Slide Number Placeholder 4">
            <a:extLst>
              <a:ext uri="{FF2B5EF4-FFF2-40B4-BE49-F238E27FC236}">
                <a16:creationId xmlns:a16="http://schemas.microsoft.com/office/drawing/2014/main" id="{FB871EF3-E360-4419-885B-2390246B5748}"/>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7</a:t>
            </a:fld>
            <a:endParaRPr lang="en-US" sz="900">
              <a:solidFill>
                <a:schemeClr val="lt1"/>
              </a:solidFill>
            </a:endParaRPr>
          </a:p>
        </p:txBody>
      </p:sp>
    </p:spTree>
    <p:extLst>
      <p:ext uri="{BB962C8B-B14F-4D97-AF65-F5344CB8AC3E}">
        <p14:creationId xmlns:p14="http://schemas.microsoft.com/office/powerpoint/2010/main" val="420711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1CE54E7-C24E-4158-B4E8-A28B83CDD60F}"/>
              </a:ext>
            </a:extLst>
          </p:cNvPr>
          <p:cNvSpPr>
            <a:spLocks noGrp="1"/>
          </p:cNvSpPr>
          <p:nvPr>
            <p:ph type="title"/>
          </p:nvPr>
        </p:nvSpPr>
        <p:spPr/>
        <p:txBody>
          <a:bodyPr/>
          <a:lstStyle/>
          <a:p>
            <a:r>
              <a:rPr lang="en-US" dirty="0"/>
              <a:t>Measures of objective</a:t>
            </a:r>
          </a:p>
        </p:txBody>
      </p:sp>
      <p:sp>
        <p:nvSpPr>
          <p:cNvPr id="7" name="Content Placeholder 6">
            <a:extLst>
              <a:ext uri="{FF2B5EF4-FFF2-40B4-BE49-F238E27FC236}">
                <a16:creationId xmlns:a16="http://schemas.microsoft.com/office/drawing/2014/main" id="{473436C1-5F20-4907-BDEF-AE043E3F28A0}"/>
              </a:ext>
            </a:extLst>
          </p:cNvPr>
          <p:cNvSpPr>
            <a:spLocks noGrp="1"/>
          </p:cNvSpPr>
          <p:nvPr>
            <p:ph sz="quarter" idx="13"/>
          </p:nvPr>
        </p:nvSpPr>
        <p:spPr/>
        <p:txBody>
          <a:bodyPr/>
          <a:lstStyle/>
          <a:p>
            <a:pPr marL="101600" indent="0">
              <a:buNone/>
            </a:pPr>
            <a:r>
              <a:rPr lang="en-US" sz="2600" dirty="0">
                <a:latin typeface="Calibri" panose="020F0502020204030204" pitchFamily="34" charset="0"/>
                <a:cs typeface="Calibri" panose="020F0502020204030204" pitchFamily="34" charset="0"/>
              </a:rPr>
              <a:t>To minimize the overhead of a user two major measures :</a:t>
            </a:r>
          </a:p>
          <a:p>
            <a:pPr lvl="1">
              <a:buFont typeface="Arial" panose="020B0604020202020204" pitchFamily="34" charset="0"/>
              <a:buChar char="•"/>
            </a:pPr>
            <a:r>
              <a:rPr lang="en-US" sz="2600" b="1" dirty="0">
                <a:latin typeface="Calibri" panose="020F0502020204030204" pitchFamily="34" charset="0"/>
                <a:cs typeface="Calibri" panose="020F0502020204030204" pitchFamily="34" charset="0"/>
              </a:rPr>
              <a:t>Precision</a:t>
            </a:r>
            <a:r>
              <a:rPr lang="en-US" sz="2600" dirty="0">
                <a:latin typeface="Calibri" panose="020F0502020204030204" pitchFamily="34" charset="0"/>
                <a:cs typeface="Calibri" panose="020F0502020204030204" pitchFamily="34" charset="0"/>
              </a:rPr>
              <a:t>: The ability to retrieve top-ranked documents that are mostly relevant.</a:t>
            </a:r>
          </a:p>
          <a:p>
            <a:pPr lvl="1">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a:p>
            <a:pPr lvl="1">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a:p>
            <a:pPr lvl="1">
              <a:buFont typeface="Arial" panose="020B0604020202020204" pitchFamily="34" charset="0"/>
              <a:buChar char="•"/>
            </a:pPr>
            <a:endParaRPr lang="en-US" sz="260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600" b="1" dirty="0">
                <a:latin typeface="Calibri" panose="020F0502020204030204" pitchFamily="34" charset="0"/>
                <a:cs typeface="Calibri" panose="020F0502020204030204" pitchFamily="34" charset="0"/>
              </a:rPr>
              <a:t>Recall</a:t>
            </a:r>
            <a:r>
              <a:rPr lang="en-US" sz="2600" dirty="0">
                <a:latin typeface="Calibri" panose="020F0502020204030204" pitchFamily="34" charset="0"/>
                <a:cs typeface="Calibri" panose="020F0502020204030204" pitchFamily="34" charset="0"/>
              </a:rPr>
              <a:t>: The ability of the search to find all of the relevant items.</a:t>
            </a:r>
          </a:p>
          <a:p>
            <a:pPr marL="101600" indent="0">
              <a:buNone/>
            </a:pPr>
            <a:r>
              <a:rPr lang="en-US" sz="2600" dirty="0">
                <a:latin typeface="Calibri" panose="020F0502020204030204" pitchFamily="34" charset="0"/>
                <a:cs typeface="Calibri" panose="020F0502020204030204" pitchFamily="34" charset="0"/>
              </a:rPr>
              <a:t>			</a:t>
            </a:r>
          </a:p>
        </p:txBody>
      </p:sp>
      <p:sp>
        <p:nvSpPr>
          <p:cNvPr id="5" name="Slide Number Placeholder 4">
            <a:extLst>
              <a:ext uri="{FF2B5EF4-FFF2-40B4-BE49-F238E27FC236}">
                <a16:creationId xmlns:a16="http://schemas.microsoft.com/office/drawing/2014/main" id="{926D4333-E99B-4854-AE7A-C685BD479B3D}"/>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8</a:t>
            </a:fld>
            <a:endParaRPr lang="en-US" sz="900">
              <a:solidFill>
                <a:schemeClr val="lt1"/>
              </a:solidFill>
            </a:endParaRPr>
          </a:p>
        </p:txBody>
      </p:sp>
      <p:pic>
        <p:nvPicPr>
          <p:cNvPr id="8" name="Picture 7">
            <a:extLst>
              <a:ext uri="{FF2B5EF4-FFF2-40B4-BE49-F238E27FC236}">
                <a16:creationId xmlns:a16="http://schemas.microsoft.com/office/drawing/2014/main" id="{E6B53A70-24FC-4A8C-886C-FA046FF3BB73}"/>
              </a:ext>
            </a:extLst>
          </p:cNvPr>
          <p:cNvPicPr/>
          <p:nvPr/>
        </p:nvPicPr>
        <p:blipFill>
          <a:blip r:embed="rId2"/>
          <a:stretch>
            <a:fillRect/>
          </a:stretch>
        </p:blipFill>
        <p:spPr>
          <a:xfrm>
            <a:off x="3182620" y="2696962"/>
            <a:ext cx="4106076" cy="1464076"/>
          </a:xfrm>
          <a:prstGeom prst="rect">
            <a:avLst/>
          </a:prstGeom>
        </p:spPr>
      </p:pic>
      <p:pic>
        <p:nvPicPr>
          <p:cNvPr id="9" name="Picture 8">
            <a:extLst>
              <a:ext uri="{FF2B5EF4-FFF2-40B4-BE49-F238E27FC236}">
                <a16:creationId xmlns:a16="http://schemas.microsoft.com/office/drawing/2014/main" id="{29DE5CF8-FB1D-4D67-82C3-7DE1A87DA977}"/>
              </a:ext>
            </a:extLst>
          </p:cNvPr>
          <p:cNvPicPr/>
          <p:nvPr/>
        </p:nvPicPr>
        <p:blipFill>
          <a:blip r:embed="rId3"/>
          <a:stretch>
            <a:fillRect/>
          </a:stretch>
        </p:blipFill>
        <p:spPr>
          <a:xfrm>
            <a:off x="3601664" y="4837045"/>
            <a:ext cx="4106076" cy="1464076"/>
          </a:xfrm>
          <a:prstGeom prst="rect">
            <a:avLst/>
          </a:prstGeom>
        </p:spPr>
      </p:pic>
    </p:spTree>
    <p:extLst>
      <p:ext uri="{BB962C8B-B14F-4D97-AF65-F5344CB8AC3E}">
        <p14:creationId xmlns:p14="http://schemas.microsoft.com/office/powerpoint/2010/main" val="224841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217421-1A45-49D1-A1AB-09F7BC56DE43}"/>
              </a:ext>
            </a:extLst>
          </p:cNvPr>
          <p:cNvSpPr>
            <a:spLocks noGrp="1"/>
          </p:cNvSpPr>
          <p:nvPr>
            <p:ph type="title"/>
          </p:nvPr>
        </p:nvSpPr>
        <p:spPr/>
        <p:txBody>
          <a:bodyPr/>
          <a:lstStyle/>
          <a:p>
            <a:r>
              <a:rPr lang="en-US" dirty="0"/>
              <a:t>Functional Overview</a:t>
            </a:r>
          </a:p>
        </p:txBody>
      </p:sp>
      <p:sp>
        <p:nvSpPr>
          <p:cNvPr id="7" name="Content Placeholder 6">
            <a:extLst>
              <a:ext uri="{FF2B5EF4-FFF2-40B4-BE49-F238E27FC236}">
                <a16:creationId xmlns:a16="http://schemas.microsoft.com/office/drawing/2014/main" id="{DB0BB0B3-4F4D-484A-90C0-73B159FE1B28}"/>
              </a:ext>
            </a:extLst>
          </p:cNvPr>
          <p:cNvSpPr>
            <a:spLocks noGrp="1"/>
          </p:cNvSpPr>
          <p:nvPr>
            <p:ph sz="quarter" idx="13"/>
          </p:nvPr>
        </p:nvSpPr>
        <p:spPr/>
        <p:txBody>
          <a:bodyPr/>
          <a:lstStyle/>
          <a:p>
            <a:r>
              <a:rPr lang="en-US" sz="2600" dirty="0">
                <a:latin typeface="Calibri" panose="020F0502020204030204" pitchFamily="34" charset="0"/>
                <a:cs typeface="Calibri" panose="020F0502020204030204" pitchFamily="34" charset="0"/>
              </a:rPr>
              <a:t>Four major IRS Functional Process</a:t>
            </a:r>
          </a:p>
          <a:p>
            <a:pPr marL="829818" lvl="1" indent="-342900">
              <a:lnSpc>
                <a:spcPct val="107000"/>
              </a:lnSpc>
              <a:spcBef>
                <a:spcPts val="0"/>
              </a:spcBef>
              <a:buFont typeface="+mj-lt"/>
              <a:buAutoNum type="arabicPeriod"/>
            </a:pPr>
            <a:r>
              <a:rPr lang="en-US" sz="2600" b="1" dirty="0">
                <a:effectLst/>
                <a:latin typeface="Calibri" panose="020F0502020204030204" pitchFamily="34" charset="0"/>
                <a:ea typeface="Calibri" panose="020F0502020204030204" pitchFamily="34" charset="0"/>
                <a:cs typeface="Calibri" panose="020F0502020204030204" pitchFamily="34" charset="0"/>
              </a:rPr>
              <a:t>Item Normalization</a:t>
            </a:r>
            <a:endParaRPr lang="en-US" sz="2600" dirty="0">
              <a:effectLst/>
              <a:latin typeface="Calibri" panose="020F0502020204030204" pitchFamily="34" charset="0"/>
              <a:ea typeface="Calibri" panose="020F0502020204030204" pitchFamily="34" charset="0"/>
              <a:cs typeface="Calibri" panose="020F0502020204030204" pitchFamily="34" charset="0"/>
            </a:endParaRPr>
          </a:p>
          <a:p>
            <a:pPr marL="829818" lvl="1" indent="-342900">
              <a:lnSpc>
                <a:spcPct val="107000"/>
              </a:lnSpc>
              <a:spcBef>
                <a:spcPts val="0"/>
              </a:spcBef>
              <a:buFont typeface="+mj-lt"/>
              <a:buAutoNum type="arabicPeriod"/>
            </a:pPr>
            <a:r>
              <a:rPr lang="en-US" sz="2600" b="1" dirty="0">
                <a:effectLst/>
                <a:latin typeface="Calibri" panose="020F0502020204030204" pitchFamily="34" charset="0"/>
                <a:ea typeface="Calibri" panose="020F0502020204030204" pitchFamily="34" charset="0"/>
                <a:cs typeface="Calibri" panose="020F0502020204030204" pitchFamily="34" charset="0"/>
              </a:rPr>
              <a:t>Selective Dissemination of Information   </a:t>
            </a:r>
            <a:endParaRPr lang="en-US" sz="2600" dirty="0">
              <a:effectLst/>
              <a:latin typeface="Calibri" panose="020F0502020204030204" pitchFamily="34" charset="0"/>
              <a:ea typeface="Calibri" panose="020F0502020204030204" pitchFamily="34" charset="0"/>
              <a:cs typeface="Calibri" panose="020F0502020204030204" pitchFamily="34" charset="0"/>
            </a:endParaRPr>
          </a:p>
          <a:p>
            <a:pPr marL="829818" lvl="1" indent="-342900">
              <a:lnSpc>
                <a:spcPct val="107000"/>
              </a:lnSpc>
              <a:spcBef>
                <a:spcPts val="0"/>
              </a:spcBef>
              <a:buFont typeface="+mj-lt"/>
              <a:buAutoNum type="arabicPeriod"/>
            </a:pPr>
            <a:r>
              <a:rPr lang="en-US" sz="2600" b="1" dirty="0">
                <a:effectLst/>
                <a:latin typeface="Calibri" panose="020F0502020204030204" pitchFamily="34" charset="0"/>
                <a:ea typeface="Calibri" panose="020F0502020204030204" pitchFamily="34" charset="0"/>
                <a:cs typeface="Calibri" panose="020F0502020204030204" pitchFamily="34" charset="0"/>
              </a:rPr>
              <a:t>Document Database Search, and an Index</a:t>
            </a:r>
            <a:endParaRPr lang="en-US" sz="2600" dirty="0">
              <a:effectLst/>
              <a:latin typeface="Calibri" panose="020F0502020204030204" pitchFamily="34" charset="0"/>
              <a:ea typeface="Calibri" panose="020F0502020204030204" pitchFamily="34" charset="0"/>
              <a:cs typeface="Calibri" panose="020F0502020204030204" pitchFamily="34" charset="0"/>
            </a:endParaRPr>
          </a:p>
          <a:p>
            <a:pPr marL="829818" lvl="1" indent="-342900">
              <a:lnSpc>
                <a:spcPct val="107000"/>
              </a:lnSpc>
              <a:spcBef>
                <a:spcPts val="0"/>
              </a:spcBef>
              <a:spcAft>
                <a:spcPts val="800"/>
              </a:spcAft>
              <a:buFont typeface="+mj-lt"/>
              <a:buAutoNum type="arabicPeriod"/>
            </a:pPr>
            <a:r>
              <a:rPr lang="en-US" sz="2600" b="1" dirty="0">
                <a:effectLst/>
                <a:latin typeface="Calibri" panose="020F0502020204030204" pitchFamily="34" charset="0"/>
                <a:ea typeface="Calibri" panose="020F0502020204030204" pitchFamily="34" charset="0"/>
                <a:cs typeface="Calibri" panose="020F0502020204030204" pitchFamily="34" charset="0"/>
              </a:rPr>
              <a:t>Database Search - Index Files.</a:t>
            </a:r>
            <a:endParaRPr lang="en-US" sz="2600" dirty="0">
              <a:effectLst/>
              <a:latin typeface="Calibri" panose="020F0502020204030204" pitchFamily="34" charset="0"/>
              <a:ea typeface="Calibri" panose="020F0502020204030204" pitchFamily="34" charset="0"/>
              <a:cs typeface="Calibri" panose="020F0502020204030204" pitchFamily="34" charset="0"/>
            </a:endParaRPr>
          </a:p>
          <a:p>
            <a:pPr marL="3302000" lvl="7" indent="0">
              <a:buNone/>
            </a:pPr>
            <a:endParaRPr lang="en-US" sz="26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8F65C39-22EC-4FC0-8E7C-CE860A06A968}"/>
              </a:ext>
            </a:extLst>
          </p:cNvPr>
          <p:cNvSpPr>
            <a:spLocks noGrp="1"/>
          </p:cNvSpPr>
          <p:nvPr>
            <p:ph type="sldNum" idx="4294967295"/>
          </p:nvPr>
        </p:nvSpPr>
        <p:spPr>
          <a:xfrm>
            <a:off x="11455400" y="112713"/>
            <a:ext cx="736600" cy="182562"/>
          </a:xfrm>
          <a:prstGeom prst="rect">
            <a:avLst/>
          </a:prstGeom>
        </p:spPr>
        <p:txBody>
          <a:bodyPr/>
          <a:lstStyle/>
          <a:p>
            <a:pPr algn="r">
              <a:buSzPct val="25000"/>
            </a:pPr>
            <a:fld id="{00000000-1234-1234-1234-123412341234}" type="slidenum">
              <a:rPr lang="en-US" sz="900" smtClean="0">
                <a:solidFill>
                  <a:schemeClr val="lt1"/>
                </a:solidFill>
              </a:rPr>
              <a:pPr algn="r">
                <a:buSzPct val="25000"/>
              </a:pPr>
              <a:t>9</a:t>
            </a:fld>
            <a:endParaRPr lang="en-US" sz="900">
              <a:solidFill>
                <a:schemeClr val="lt1"/>
              </a:solidFill>
            </a:endParaRPr>
          </a:p>
        </p:txBody>
      </p:sp>
    </p:spTree>
    <p:extLst>
      <p:ext uri="{BB962C8B-B14F-4D97-AF65-F5344CB8AC3E}">
        <p14:creationId xmlns:p14="http://schemas.microsoft.com/office/powerpoint/2010/main" val="162268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theme/theme1.xml><?xml version="1.0" encoding="utf-8"?>
<a:theme xmlns:a="http://schemas.openxmlformats.org/drawingml/2006/main" name="Aceec Them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ceec Theme" id="{1CE0C9B0-A89C-4E41-9BC2-94F63DB46D0C}" vid="{62328A61-FC38-450D-A798-2C616746EAE0}"/>
    </a:ext>
  </a:ext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TEMPLATE" id="{14EF7997-6CC2-4953-810E-EA09F57FE9B6}" vid="{7D225789-02F4-4A01-85F7-4EB798956349}"/>
    </a:ext>
  </a:extLst>
</a:theme>
</file>

<file path=docProps/app.xml><?xml version="1.0" encoding="utf-8"?>
<Properties xmlns="http://schemas.openxmlformats.org/officeDocument/2006/extended-properties" xmlns:vt="http://schemas.openxmlformats.org/officeDocument/2006/docPropsVTypes">
  <Template>Aceec Theme</Template>
  <TotalTime>9697</TotalTime>
  <Words>3333</Words>
  <Application>Microsoft Office PowerPoint</Application>
  <PresentationFormat>Widescreen</PresentationFormat>
  <Paragraphs>337</Paragraphs>
  <Slides>53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53</vt:i4>
      </vt:variant>
    </vt:vector>
  </HeadingPairs>
  <TitlesOfParts>
    <vt:vector size="60" baseType="lpstr">
      <vt:lpstr>Arial</vt:lpstr>
      <vt:lpstr>Book Antiqua</vt:lpstr>
      <vt:lpstr>Calibri</vt:lpstr>
      <vt:lpstr>Times New Roman</vt:lpstr>
      <vt:lpstr>Wingdings</vt:lpstr>
      <vt:lpstr>Aceec Theme</vt:lpstr>
      <vt:lpstr>USHE_slide options</vt:lpstr>
      <vt:lpstr>Information Retrieval Systems</vt:lpstr>
      <vt:lpstr>AGENDA</vt:lpstr>
      <vt:lpstr>Information and Data</vt:lpstr>
      <vt:lpstr>Introduction - What is IR?</vt:lpstr>
      <vt:lpstr>Document Routing and Filtering</vt:lpstr>
      <vt:lpstr>Definition of IRS</vt:lpstr>
      <vt:lpstr>Objectives of IR</vt:lpstr>
      <vt:lpstr>Measures of objective</vt:lpstr>
      <vt:lpstr>Functional Overview</vt:lpstr>
      <vt:lpstr>PowerPoint Presentation</vt:lpstr>
      <vt:lpstr>1) Item Normalization </vt:lpstr>
      <vt:lpstr>PowerPoint Presentation</vt:lpstr>
      <vt:lpstr>Text Normalization Process</vt:lpstr>
      <vt:lpstr>Text Normalization Process</vt:lpstr>
      <vt:lpstr>Text Normalization Process</vt:lpstr>
      <vt:lpstr>2) Selective Dissemination</vt:lpstr>
      <vt:lpstr>3) Document Database Search</vt:lpstr>
      <vt:lpstr>4) Automatic File Build(AFB)</vt:lpstr>
      <vt:lpstr>4) Automatic File Build(AFB)</vt:lpstr>
      <vt:lpstr>Relationship to Database Management System</vt:lpstr>
      <vt:lpstr>Relationship to Database Management System</vt:lpstr>
      <vt:lpstr>Relationship to Database Management System</vt:lpstr>
      <vt:lpstr>Digital Libraries and Data Warehouses(or Data Marts)</vt:lpstr>
      <vt:lpstr>Digital Libraries and Data Warehouses(or Data Marts)</vt:lpstr>
      <vt:lpstr>Issues in Digital library</vt:lpstr>
      <vt:lpstr>Digital Libraries and Data Warehouses(or Data Marts)</vt:lpstr>
      <vt:lpstr>Digital Libraries and Data Warehouses(or Data Marts)</vt:lpstr>
      <vt:lpstr>IRS - Capabilities</vt:lpstr>
      <vt:lpstr>1) Search Capabilities</vt:lpstr>
      <vt:lpstr>1) Search Capabilities</vt:lpstr>
      <vt:lpstr>Boolean Logic</vt:lpstr>
      <vt:lpstr>Boolean Logic</vt:lpstr>
      <vt:lpstr>Boolean Logic</vt:lpstr>
      <vt:lpstr>Example</vt:lpstr>
      <vt:lpstr>Proximity</vt:lpstr>
      <vt:lpstr>Example</vt:lpstr>
      <vt:lpstr>Contiguous Word Phrases - CWP</vt:lpstr>
      <vt:lpstr>Fuzzy Searches</vt:lpstr>
      <vt:lpstr>Term Masking</vt:lpstr>
      <vt:lpstr>Term Masking </vt:lpstr>
      <vt:lpstr>Numeric and Data Ranges</vt:lpstr>
      <vt:lpstr>Concept / Thesaurus expansion</vt:lpstr>
      <vt:lpstr>Concept / Thesaurus expansion</vt:lpstr>
      <vt:lpstr>Natural Language Queries</vt:lpstr>
      <vt:lpstr>Browse Capabilities</vt:lpstr>
      <vt:lpstr>Browse capabilities - Ranking</vt:lpstr>
      <vt:lpstr>Browse capabilities - Zoning</vt:lpstr>
      <vt:lpstr>Browse capabilities - Highlighting</vt:lpstr>
      <vt:lpstr>Miscellaneous Capabilities</vt:lpstr>
      <vt:lpstr>PowerPoint Presentation</vt:lpstr>
      <vt:lpstr>Miscellaneous Capabilities</vt:lpstr>
      <vt:lpstr>Miscellaneous Capabilities</vt:lpstr>
      <vt:lpstr>Z39.50 and WAIS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Retrieval Systems</dc:title>
  <dc:creator>ccs</dc:creator>
  <cp:lastModifiedBy>ccs</cp:lastModifiedBy>
  <cp:revision>348</cp:revision>
  <dcterms:created xsi:type="dcterms:W3CDTF">2025-02-10T04:22:38Z</dcterms:created>
  <dcterms:modified xsi:type="dcterms:W3CDTF">2025-02-18T17:18:26Z</dcterms:modified>
</cp:coreProperties>
</file>