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8" r:id="rId1"/>
  </p:sldMasterIdLst>
  <p:sldIdLst>
    <p:sldId id="257" r:id="rId2"/>
    <p:sldId id="258" r:id="rId3"/>
    <p:sldId id="259" r:id="rId4"/>
    <p:sldId id="260" r:id="rId5"/>
    <p:sldId id="261" r:id="rId6"/>
    <p:sldId id="281" r:id="rId7"/>
    <p:sldId id="263" r:id="rId8"/>
    <p:sldId id="264" r:id="rId9"/>
    <p:sldId id="295" r:id="rId10"/>
    <p:sldId id="262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82" r:id="rId20"/>
    <p:sldId id="292" r:id="rId21"/>
    <p:sldId id="293" r:id="rId22"/>
    <p:sldId id="294" r:id="rId23"/>
    <p:sldId id="274" r:id="rId24"/>
    <p:sldId id="275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6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8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7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3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00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8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9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248" y="294019"/>
            <a:ext cx="8809608" cy="89664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27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031A-7421-4B02-8ACF-E2D51B36E676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5C01-E775-4F65-A5AD-ECF35921281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18026" y="1305017"/>
            <a:ext cx="3569532" cy="219278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4"/>
          </p:nvPr>
        </p:nvSpPr>
        <p:spPr>
          <a:xfrm>
            <a:off x="3137317" y="4290920"/>
            <a:ext cx="6330950" cy="12620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1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7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7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8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2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8EBB-1A12-49F5-8A85-4AF3312FC668}" type="datetimeFigureOut">
              <a:rPr lang="en-IN" smtClean="0"/>
              <a:t>10-03-20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E717-0F13-41EE-9809-16D9928B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082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50019" y="294019"/>
            <a:ext cx="8809608" cy="896645"/>
          </a:xfrm>
        </p:spPr>
        <p:txBody>
          <a:bodyPr anchor="ctr">
            <a:normAutofit/>
          </a:bodyPr>
          <a:lstStyle/>
          <a:p>
            <a:r>
              <a:rPr lang="en-IN"/>
              <a:t>HYPOTHYROID PREDICTION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398776"/>
            <a:ext cx="9144000" cy="959237"/>
          </a:xfrm>
        </p:spPr>
        <p:txBody>
          <a:bodyPr anchor="ctr" anchorCtr="1">
            <a:spAutoFit/>
          </a:bodyPr>
          <a:lstStyle/>
          <a:p>
            <a:r>
              <a:rPr lang="en-IN"/>
              <a:t>Guide: Maddirala Syam Kumar, M.Tech.,</a:t>
            </a:r>
          </a:p>
          <a:p>
            <a:endParaRPr lang="en-IN"/>
          </a:p>
        </p:txBody>
      </p:sp>
      <p:pic>
        <p:nvPicPr>
          <p:cNvPr id="12" name="Picture Placeholder 11"/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" b="16483"/>
          <a:stretch>
            <a:fillRect/>
          </a:stretch>
        </p:blipFill>
        <p:spPr>
          <a:xfrm>
            <a:off x="4515421" y="1190664"/>
            <a:ext cx="3161158" cy="2148889"/>
          </a:xfrm>
        </p:spPr>
      </p:pic>
      <p:graphicFrame>
        <p:nvGraphicFramePr>
          <p:cNvPr id="15" name="Table 15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38741581"/>
              </p:ext>
            </p:extLst>
          </p:nvPr>
        </p:nvGraphicFramePr>
        <p:xfrm>
          <a:off x="3174999" y="4291013"/>
          <a:ext cx="7084628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4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Team Member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17471A0581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Bandi Jaya Sri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17471A0580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Jandhyala Sai Lakshmi Bharathi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17471A05B5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Naraparaju Sri Vyshnavi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17471A0590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Shaik Roshini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 err="1"/>
              <a:t>Datapreprocessing</a:t>
            </a:r>
            <a:r>
              <a:rPr lang="en-US" sz="4400" b="1"/>
              <a:t> Steps Contd…</a:t>
            </a:r>
            <a:endParaRPr lang="en-IN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We Downloaded the dataset ‘Hypothyroid.csv ’ from the datasource ‘UCI Machine Learning Repository’</a:t>
            </a:r>
          </a:p>
          <a:p>
            <a:r>
              <a:rPr lang="en-US" sz="2400"/>
              <a:t>Imported Libraries as required to work with the dataset</a:t>
            </a:r>
          </a:p>
          <a:p>
            <a:r>
              <a:rPr lang="en-US" sz="2400"/>
              <a:t>Load the Dataset</a:t>
            </a:r>
          </a:p>
          <a:p>
            <a:pPr lvl="1"/>
            <a:r>
              <a:rPr lang="en-US" sz="2400"/>
              <a:t>Dataset we used contains 3163 records and 26 attributes</a:t>
            </a:r>
          </a:p>
          <a:p>
            <a:pPr lvl="1"/>
            <a:r>
              <a:rPr lang="en-US" sz="2400"/>
              <a:t>Used pandas library to load dataset</a:t>
            </a:r>
          </a:p>
          <a:p>
            <a:pPr lvl="1"/>
            <a:r>
              <a:rPr lang="en-US" sz="2400"/>
              <a:t>Using this function pd.read_csv() we imported dataset</a:t>
            </a: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I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73" y="620550"/>
            <a:ext cx="8596668" cy="1320800"/>
          </a:xfrm>
        </p:spPr>
        <p:txBody>
          <a:bodyPr anchor="ctr"/>
          <a:lstStyle/>
          <a:p>
            <a:pPr algn="ctr"/>
            <a:r>
              <a:rPr lang="en-US" b="1"/>
              <a:t>Datapreprocessing Steps Contd…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14300" y="2045561"/>
            <a:ext cx="5366706" cy="4722311"/>
          </a:xfrm>
        </p:spPr>
        <p:txBody>
          <a:bodyPr>
            <a:noAutofit/>
          </a:bodyPr>
          <a:lstStyle/>
          <a:p>
            <a:r>
              <a:rPr lang="en-US" sz="2400"/>
              <a:t>Handling missing data</a:t>
            </a:r>
          </a:p>
          <a:p>
            <a:pPr lvl="1"/>
            <a:r>
              <a:rPr lang="en-US" sz="2400"/>
              <a:t>By replacing missing values with 0,mean or median</a:t>
            </a:r>
          </a:p>
          <a:p>
            <a:pPr lvl="1"/>
            <a:r>
              <a:rPr lang="en-US" sz="2400"/>
              <a:t>The final chosen technique is mean in the best case</a:t>
            </a:r>
          </a:p>
          <a:p>
            <a:r>
              <a:rPr lang="en-US" sz="2400"/>
              <a:t>Removing outliers</a:t>
            </a:r>
          </a:p>
          <a:p>
            <a:pPr lvl="1"/>
            <a:r>
              <a:rPr lang="en-US" sz="2400"/>
              <a:t>We detected noisy data and removed them at each class level using quantile as measure</a:t>
            </a:r>
          </a:p>
          <a:p>
            <a:endParaRPr lang="en-IN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2406" y="1979450"/>
            <a:ext cx="6634793" cy="4722312"/>
          </a:xfrm>
        </p:spPr>
        <p:txBody>
          <a:bodyPr>
            <a:normAutofit lnSpcReduction="10000"/>
          </a:bodyPr>
          <a:lstStyle/>
          <a:p>
            <a:r>
              <a:rPr lang="en-US"/>
              <a:t>Class balancing</a:t>
            </a:r>
          </a:p>
          <a:p>
            <a:pPr lvl="1"/>
            <a:r>
              <a:rPr lang="en-US" sz="2400"/>
              <a:t>SMOTE is a class balancing technique which adds virtual records using K-Nearest N</a:t>
            </a:r>
            <a:r>
              <a:rPr lang="en-IN" sz="2400"/>
              <a:t>eighbours(KNN) internally.</a:t>
            </a:r>
          </a:p>
          <a:p>
            <a:pPr lvl="1"/>
            <a:r>
              <a:rPr lang="en-IN" sz="2400"/>
              <a:t>NearMiss </a:t>
            </a:r>
            <a:r>
              <a:rPr lang="en-US" sz="2400"/>
              <a:t>is a class balancing technique which removes records using K-Nearest N</a:t>
            </a:r>
            <a:r>
              <a:rPr lang="en-IN" sz="2400"/>
              <a:t>eighbours(KNN) internally</a:t>
            </a:r>
          </a:p>
          <a:p>
            <a:r>
              <a:rPr lang="en-IN"/>
              <a:t>Splitting dataset</a:t>
            </a:r>
          </a:p>
          <a:p>
            <a:pPr lvl="1"/>
            <a:r>
              <a:rPr lang="en-IN" sz="2400"/>
              <a:t>Split the dataset into train set and test set in the ratio 80:20</a:t>
            </a:r>
          </a:p>
          <a:p>
            <a:pPr lvl="1"/>
            <a:r>
              <a:rPr lang="en-IN" sz="2400"/>
              <a:t>Train set was used to construct model using machine learning algorithms</a:t>
            </a:r>
          </a:p>
          <a:p>
            <a:pPr lvl="1"/>
            <a:r>
              <a:rPr lang="en-IN" sz="2400"/>
              <a:t>The test set was used to verify model performance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779397"/>
            <a:ext cx="8596668" cy="982598"/>
          </a:xfrm>
        </p:spPr>
        <p:txBody>
          <a:bodyPr anchor="ctr"/>
          <a:lstStyle/>
          <a:p>
            <a:pPr algn="ctr"/>
            <a:r>
              <a:rPr lang="en-US" b="1"/>
              <a:t>Feature Selection Techniques</a:t>
            </a:r>
            <a:endParaRPr lang="en-IN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14300" y="1955800"/>
            <a:ext cx="12204700" cy="4902200"/>
          </a:xfrm>
        </p:spPr>
        <p:txBody>
          <a:bodyPr>
            <a:noAutofit/>
          </a:bodyPr>
          <a:lstStyle/>
          <a:p>
            <a:r>
              <a:rPr lang="en-US" sz="2000"/>
              <a:t>Feature selection enables the machine learning algorithms to train faster</a:t>
            </a:r>
          </a:p>
          <a:p>
            <a:r>
              <a:rPr lang="en-US" sz="2000"/>
              <a:t>It reduces the complexity of the model and makes it easier to interpret </a:t>
            </a:r>
          </a:p>
          <a:p>
            <a:r>
              <a:rPr lang="en-US" sz="2000"/>
              <a:t>Different Feature Selection Techniques Used:</a:t>
            </a:r>
          </a:p>
          <a:p>
            <a:pPr lvl="1"/>
            <a:r>
              <a:rPr lang="en-US" sz="2000"/>
              <a:t>Chi2 Test</a:t>
            </a:r>
          </a:p>
          <a:p>
            <a:pPr lvl="2"/>
            <a:r>
              <a:rPr lang="en-US" sz="2000"/>
              <a:t>This is a statistical measure used to find the influence of a caterogical attribute on class and the values that don’t influence class are dropped</a:t>
            </a:r>
          </a:p>
          <a:p>
            <a:pPr lvl="1"/>
            <a:r>
              <a:rPr lang="en-US" sz="2000"/>
              <a:t>RFECV</a:t>
            </a:r>
          </a:p>
          <a:p>
            <a:pPr lvl="2"/>
            <a:r>
              <a:rPr lang="en-US" sz="2000"/>
              <a:t>This selects the data using Random Forest as estimator, scoring measure as accuracy,Stratified Kfold as Cross Validator</a:t>
            </a:r>
          </a:p>
          <a:p>
            <a:pPr lvl="2"/>
            <a:r>
              <a:rPr lang="en-US" sz="2000"/>
              <a:t>This returns the optimal features to be used and hence we have chosen this to construct our final model</a:t>
            </a:r>
          </a:p>
          <a:p>
            <a:pPr lvl="1"/>
            <a:r>
              <a:rPr lang="en-US" sz="2000"/>
              <a:t>Info gain </a:t>
            </a:r>
          </a:p>
          <a:p>
            <a:pPr lvl="2"/>
            <a:r>
              <a:rPr lang="en-US" sz="2000"/>
              <a:t>This selects features based on calculated info gain </a:t>
            </a:r>
          </a:p>
          <a:p>
            <a:pPr lvl="2"/>
            <a:r>
              <a:rPr lang="en-US" sz="2000"/>
              <a:t>The high info gain the high important attribute 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445" y="627400"/>
            <a:ext cx="8596668" cy="1103975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RFECV plot for optimal feature selection</a:t>
            </a:r>
            <a:endParaRPr lang="en-IN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28" t="13908" r="45917" b="30817"/>
          <a:stretch/>
        </p:blipFill>
        <p:spPr>
          <a:xfrm>
            <a:off x="576198" y="2202200"/>
            <a:ext cx="8981162" cy="4503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/>
              <a:t>Different Algorithms Used In Our Project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9349"/>
            <a:ext cx="8596668" cy="4237614"/>
          </a:xfrm>
        </p:spPr>
        <p:txBody>
          <a:bodyPr>
            <a:normAutofit/>
          </a:bodyPr>
          <a:lstStyle/>
          <a:p>
            <a:pPr lvl="1"/>
            <a:r>
              <a:rPr lang="en-US" sz="3200"/>
              <a:t>Logistic Regression</a:t>
            </a:r>
          </a:p>
          <a:p>
            <a:pPr lvl="1"/>
            <a:r>
              <a:rPr lang="en-US" sz="3200"/>
              <a:t>Support Vector Classifier</a:t>
            </a:r>
          </a:p>
          <a:p>
            <a:pPr lvl="1"/>
            <a:r>
              <a:rPr lang="en-US" sz="3200"/>
              <a:t>Random Forest Classifier</a:t>
            </a:r>
          </a:p>
          <a:p>
            <a:pPr lvl="1"/>
            <a:r>
              <a:rPr lang="en-US" sz="3200"/>
              <a:t>K Nearest Neighbours</a:t>
            </a:r>
          </a:p>
          <a:p>
            <a:pPr lvl="1"/>
            <a:r>
              <a:rPr lang="en-US" sz="3200"/>
              <a:t>Gausian Naive Bayes</a:t>
            </a:r>
          </a:p>
          <a:p>
            <a:pPr lvl="1"/>
            <a:r>
              <a:rPr lang="en-US" sz="3200"/>
              <a:t>Decisiion Tree Classifier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/>
              <a:t>Description of Algorithms</a:t>
            </a:r>
            <a:endParaRPr lang="en-IN" sz="4800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8068E-7BF8-47F1-94BC-EEE3472C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961958"/>
            <a:ext cx="4185623" cy="576262"/>
          </a:xfrm>
        </p:spPr>
        <p:txBody>
          <a:bodyPr/>
          <a:lstStyle/>
          <a:p>
            <a:r>
              <a:rPr lang="en-US" sz="3200" b="1"/>
              <a:t>Logistic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4" y="2737245"/>
            <a:ext cx="4185623" cy="3638503"/>
          </a:xfrm>
        </p:spPr>
        <p:txBody>
          <a:bodyPr>
            <a:noAutofit/>
          </a:bodyPr>
          <a:lstStyle/>
          <a:p>
            <a:r>
              <a:rPr lang="en-US" sz="2200" b="1"/>
              <a:t>Logistic Regression</a:t>
            </a:r>
            <a:r>
              <a:rPr lang="en-US" sz="2200"/>
              <a:t> is a </a:t>
            </a:r>
            <a:r>
              <a:rPr lang="en-US" sz="2200" b="1"/>
              <a:t>Machine Learning</a:t>
            </a:r>
            <a:r>
              <a:rPr lang="en-US" sz="2200"/>
              <a:t> algorithm which is used for the classification problems, it is a predictive analysis algorithm and based on the concept of probability. </a:t>
            </a:r>
          </a:p>
          <a:p>
            <a:r>
              <a:rPr lang="en-US" sz="2200"/>
              <a:t>The hypothesis of </a:t>
            </a:r>
            <a:r>
              <a:rPr lang="en-US" sz="2200" b="1"/>
              <a:t>logistic regression</a:t>
            </a:r>
            <a:r>
              <a:rPr lang="en-US" sz="2200"/>
              <a:t> tends it to limit the cost function between 0 and 1</a:t>
            </a:r>
            <a:endParaRPr lang="en-IN" sz="22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93FA66-D426-4A5E-AD9C-1932B539E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2000960"/>
            <a:ext cx="4606762" cy="576262"/>
          </a:xfrm>
        </p:spPr>
        <p:txBody>
          <a:bodyPr/>
          <a:lstStyle/>
          <a:p>
            <a:r>
              <a:rPr lang="en-IN" sz="3200" b="1"/>
              <a:t>Support</a:t>
            </a:r>
            <a:r>
              <a:rPr lang="en-IN" sz="2800" b="1"/>
              <a:t> Vector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FE52-5F05-47F0-8165-870CFDAF3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511155"/>
          </a:xfrm>
        </p:spPr>
        <p:txBody>
          <a:bodyPr>
            <a:normAutofit/>
          </a:bodyPr>
          <a:lstStyle/>
          <a:p>
            <a:r>
              <a:rPr lang="en-US" sz="2200"/>
              <a:t>A </a:t>
            </a:r>
            <a:r>
              <a:rPr lang="en-US" sz="2200" b="1"/>
              <a:t>Support Vector Machine</a:t>
            </a:r>
            <a:r>
              <a:rPr lang="en-US" sz="2200"/>
              <a:t> (SVM) is a discriminative </a:t>
            </a:r>
            <a:r>
              <a:rPr lang="en-US" sz="2200" b="1"/>
              <a:t>classifier</a:t>
            </a:r>
            <a:r>
              <a:rPr lang="en-US" sz="2200"/>
              <a:t> formally defined by a separating hyperplane.</a:t>
            </a:r>
          </a:p>
          <a:p>
            <a:r>
              <a:rPr lang="en-US" sz="2200"/>
              <a:t>Using labeled training data (supervised learning), the </a:t>
            </a:r>
            <a:r>
              <a:rPr lang="en-US" sz="2200" b="1"/>
              <a:t>algorithm</a:t>
            </a:r>
            <a:r>
              <a:rPr lang="en-US" sz="2200"/>
              <a:t> outputs an optimal hyperplane which categorizes new examples.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/>
              <a:t>Description of Algorithms Contd…</a:t>
            </a:r>
            <a:endParaRPr lang="en-IN" sz="44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130FC-C9B1-4165-BFB5-254CA03A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045692"/>
            <a:ext cx="8130052" cy="576262"/>
          </a:xfrm>
        </p:spPr>
        <p:txBody>
          <a:bodyPr/>
          <a:lstStyle/>
          <a:p>
            <a:r>
              <a:rPr lang="en-US" sz="2800" b="1"/>
              <a:t>Random Forest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5" y="2737246"/>
            <a:ext cx="8380573" cy="3262722"/>
          </a:xfrm>
        </p:spPr>
        <p:txBody>
          <a:bodyPr>
            <a:normAutofit fontScale="85000" lnSpcReduction="10000"/>
          </a:bodyPr>
          <a:lstStyle/>
          <a:p>
            <a:r>
              <a:rPr lang="en-US" sz="2600"/>
              <a:t>Random forest, like its name implies, consists of a large number of individual decision trees that operate as an ensemble.</a:t>
            </a:r>
          </a:p>
          <a:p>
            <a:r>
              <a:rPr lang="en-US" sz="2600"/>
              <a:t>Each individual tree in the random forest spits out a class prediction and the class with the most votes becomes our model’s prediction</a:t>
            </a:r>
          </a:p>
          <a:p>
            <a:r>
              <a:rPr lang="en-US" sz="2600"/>
              <a:t>Multiple decision trees are generated each time and best is selected hence it’s accuracy is high  </a:t>
            </a:r>
          </a:p>
          <a:p>
            <a:r>
              <a:rPr lang="en-US" sz="2600"/>
              <a:t>This is the best fit algorithm for the model we have chosen to work with our dataset after comparitive analysis </a:t>
            </a:r>
          </a:p>
          <a:p>
            <a:pPr marL="457200" lvl="1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/>
              <a:t>Description of Algorithms Contd…</a:t>
            </a:r>
            <a:endParaRPr lang="en-IN" sz="44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0612E-E8BF-422F-A7C0-0CB06F4A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280365" cy="576262"/>
          </a:xfrm>
        </p:spPr>
        <p:txBody>
          <a:bodyPr/>
          <a:lstStyle/>
          <a:p>
            <a:r>
              <a:rPr lang="en-US" sz="3200" b="1"/>
              <a:t>K Nearest Neighbours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8994348" cy="3304117"/>
          </a:xfrm>
        </p:spPr>
        <p:txBody>
          <a:bodyPr>
            <a:normAutofit/>
          </a:bodyPr>
          <a:lstStyle/>
          <a:p>
            <a:pPr lvl="1"/>
            <a:r>
              <a:rPr lang="en-US" sz="2600"/>
              <a:t>An object is classified by a plurality vote of its neighbors, with the object being assigned to the class most common among its </a:t>
            </a:r>
            <a:r>
              <a:rPr lang="en-US" sz="2600" i="1"/>
              <a:t>k</a:t>
            </a:r>
            <a:r>
              <a:rPr lang="en-US" sz="2600"/>
              <a:t> nearest neighbors (</a:t>
            </a:r>
            <a:r>
              <a:rPr lang="en-US" sz="2600" i="1"/>
              <a:t>k</a:t>
            </a:r>
            <a:r>
              <a:rPr lang="en-US" sz="2600"/>
              <a:t> is a positive integer, typically small).</a:t>
            </a:r>
          </a:p>
          <a:p>
            <a:pPr lvl="1"/>
            <a:r>
              <a:rPr lang="en-US" sz="2600"/>
              <a:t> We used </a:t>
            </a:r>
            <a:r>
              <a:rPr lang="en-US" sz="2600" i="1"/>
              <a:t>k</a:t>
            </a:r>
            <a:r>
              <a:rPr lang="en-US" sz="2600"/>
              <a:t> = 5, then the object is signed to the class of that five nearest neighbors.</a:t>
            </a:r>
          </a:p>
          <a:p>
            <a:pPr lvl="1"/>
            <a:r>
              <a:rPr lang="en-US" sz="2600"/>
              <a:t>It is a lazy learning algorithm.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/>
              <a:t>Description of Algorithms Contd…</a:t>
            </a:r>
            <a:endParaRPr lang="en-IN" sz="44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0939B-53EC-47D0-BC57-17CA798E7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350" y="2082283"/>
            <a:ext cx="4472327" cy="693135"/>
          </a:xfrm>
        </p:spPr>
        <p:txBody>
          <a:bodyPr/>
          <a:lstStyle/>
          <a:p>
            <a:r>
              <a:rPr lang="en-US" sz="2800" b="1"/>
              <a:t>Decision Tree Classifier</a:t>
            </a:r>
            <a:endParaRPr lang="en-IN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751237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Decision Trees are a type of Supervised Machine Learning where the data is continuously split according to a certain parameter. </a:t>
            </a:r>
          </a:p>
          <a:p>
            <a:r>
              <a:rPr lang="en-US" sz="2400"/>
              <a:t>The tree can be explained by two entities, namely decision nodes and leaves. The leaves are the decisions or the final outcomes.</a:t>
            </a:r>
          </a:p>
          <a:p>
            <a:r>
              <a:rPr lang="en-US" sz="2400"/>
              <a:t> And the decision nodes are where the data is split.</a:t>
            </a:r>
            <a:endParaRPr lang="en-IN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7E11F-6CC4-4518-8E20-210F0DBB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51677" y="2045169"/>
            <a:ext cx="4474028" cy="692076"/>
          </a:xfrm>
        </p:spPr>
        <p:txBody>
          <a:bodyPr>
            <a:normAutofit/>
          </a:bodyPr>
          <a:lstStyle/>
          <a:p>
            <a:r>
              <a:rPr lang="en-US" sz="3200" b="1"/>
              <a:t>Gausian Naïve Bayes</a:t>
            </a:r>
            <a:endParaRPr lang="en-IN" sz="3200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7747-6C23-4DE8-83B0-3987AE8BD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751237"/>
          </a:xfrm>
        </p:spPr>
        <p:txBody>
          <a:bodyPr>
            <a:noAutofit/>
          </a:bodyPr>
          <a:lstStyle/>
          <a:p>
            <a:r>
              <a:rPr lang="en-US" sz="2300"/>
              <a:t>A Gaussian Naive Bayes </a:t>
            </a:r>
            <a:r>
              <a:rPr lang="en-US" sz="2300" b="1"/>
              <a:t>algorithm</a:t>
            </a:r>
            <a:r>
              <a:rPr lang="en-US" sz="2300"/>
              <a:t> is a special type of NB </a:t>
            </a:r>
            <a:r>
              <a:rPr lang="en-US" sz="2300" b="1"/>
              <a:t>algorithm</a:t>
            </a:r>
            <a:r>
              <a:rPr lang="en-US" sz="2300"/>
              <a:t>. It's specifically used when the features have continuous values. </a:t>
            </a:r>
          </a:p>
          <a:p>
            <a:r>
              <a:rPr lang="en-US" sz="2300"/>
              <a:t>It's also assumed that all the features are following a gaussian distribution i.e, normal distribution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6ACB-0F25-4745-8E82-4AB75A9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Before Preprocessing</a:t>
            </a:r>
          </a:p>
        </p:txBody>
      </p:sp>
      <p:pic>
        <p:nvPicPr>
          <p:cNvPr id="5" name="Content Placeholder 4" descr="start test">
            <a:extLst>
              <a:ext uri="{FF2B5EF4-FFF2-40B4-BE49-F238E27FC236}">
                <a16:creationId xmlns:a16="http://schemas.microsoft.com/office/drawing/2014/main" id="{DE877E10-EE90-4C97-95B2-CDCBE233DAA9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336800"/>
            <a:ext cx="9367081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49300"/>
            <a:ext cx="8596668" cy="933885"/>
          </a:xfrm>
        </p:spPr>
        <p:txBody>
          <a:bodyPr anchor="ctr"/>
          <a:lstStyle/>
          <a:p>
            <a:pPr algn="ctr"/>
            <a:r>
              <a:rPr lang="en-IN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943100"/>
            <a:ext cx="9096202" cy="4568346"/>
          </a:xfrm>
        </p:spPr>
        <p:txBody>
          <a:bodyPr>
            <a:normAutofit/>
          </a:bodyPr>
          <a:lstStyle/>
          <a:p>
            <a:r>
              <a:rPr lang="en-IN" sz="2400"/>
              <a:t>Abstract</a:t>
            </a:r>
          </a:p>
          <a:p>
            <a:r>
              <a:rPr lang="en-IN" sz="2400"/>
              <a:t>Introduction</a:t>
            </a:r>
          </a:p>
          <a:p>
            <a:r>
              <a:rPr lang="en-IN" sz="2400"/>
              <a:t>Data preprocessing-Need and Steps</a:t>
            </a:r>
          </a:p>
          <a:p>
            <a:r>
              <a:rPr lang="en-IN" sz="2400"/>
              <a:t>Feature Selection Techniques</a:t>
            </a:r>
          </a:p>
          <a:p>
            <a:r>
              <a:rPr lang="en-IN" sz="2400"/>
              <a:t>Algorithms</a:t>
            </a:r>
          </a:p>
          <a:p>
            <a:r>
              <a:rPr lang="en-IN" sz="2400"/>
              <a:t>Comparision of Algorithms</a:t>
            </a:r>
          </a:p>
          <a:p>
            <a:r>
              <a:rPr lang="en-IN" sz="2400"/>
              <a:t>Output Screens</a:t>
            </a:r>
          </a:p>
          <a:p>
            <a:r>
              <a:rPr lang="en-IN" sz="2400"/>
              <a:t>Conclusion</a:t>
            </a:r>
          </a:p>
          <a:p>
            <a:r>
              <a:rPr lang="en-IN" sz="2400"/>
              <a:t>Future Scope</a:t>
            </a:r>
          </a:p>
          <a:p>
            <a:r>
              <a:rPr lang="en-IN" sz="2400"/>
              <a:t>Online 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F71A-E791-48AE-973B-A1CD543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Mean Filler RFECV Over Sampling</a:t>
            </a:r>
          </a:p>
        </p:txBody>
      </p:sp>
      <p:pic>
        <p:nvPicPr>
          <p:cNvPr id="5" name="Content Placeholder 4" descr="mean test rfecv over">
            <a:extLst>
              <a:ext uri="{FF2B5EF4-FFF2-40B4-BE49-F238E27FC236}">
                <a16:creationId xmlns:a16="http://schemas.microsoft.com/office/drawing/2014/main" id="{6869A01D-5636-44D5-9E2E-9355B9550DF9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05909"/>
            <a:ext cx="8877299" cy="37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8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0038B-4B1C-4533-89DE-5D68331B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Comparision of algorithms test accuracy with RFECV as Feature Selection Technique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A0CEAF-8322-43DB-B448-2E96F376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3" t="73406" r="10041" b="11698"/>
          <a:stretch/>
        </p:blipFill>
        <p:spPr>
          <a:xfrm>
            <a:off x="1490134" y="2349499"/>
            <a:ext cx="7384359" cy="3848101"/>
          </a:xfrm>
        </p:spPr>
      </p:pic>
    </p:spTree>
    <p:extLst>
      <p:ext uri="{BB962C8B-B14F-4D97-AF65-F5344CB8AC3E}">
        <p14:creationId xmlns:p14="http://schemas.microsoft.com/office/powerpoint/2010/main" val="419372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C584-C2BE-47D6-8B35-6E510A2C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Comparision of algorithms test accuracy with Mean for Null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0E0D1-EDDE-42C9-B6F0-8F50ED828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24" t="74055" r="12412" b="11768"/>
          <a:stretch/>
        </p:blipFill>
        <p:spPr>
          <a:xfrm>
            <a:off x="1447800" y="2256672"/>
            <a:ext cx="8458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Performance Metrics of RFC Algorithm TEST with SMOTE </a:t>
            </a:r>
            <a:endParaRPr lang="en-IN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21" y="2146300"/>
            <a:ext cx="8518539" cy="45330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Performance Metrics of RFC Algorithm TRAIN with SMOTE  </a:t>
            </a:r>
            <a:endParaRPr lang="en-IN" b="1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0588"/>
            <a:ext cx="8175624" cy="432789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/>
              <a:t>Conclusion</a:t>
            </a:r>
            <a:endParaRPr lang="en-IN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We</a:t>
            </a:r>
            <a:r>
              <a:rPr lang="en-US" sz="2800"/>
              <a:t> derived the conclusion that mean replacement of missing data,rfecv as feauture selection mechanism  RFC with SMOTE for class balancing gives the best accuracy.</a:t>
            </a:r>
          </a:p>
          <a:p>
            <a:r>
              <a:rPr lang="en-US" sz="2800"/>
              <a:t>SMOTE for class balancing improves the precision for the ‘Hypothyroid’ class and the prediction is atmost accuracate for all the class labels.</a:t>
            </a:r>
            <a:endParaRPr lang="en-IN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1"/>
              <a:t>Future Scope</a:t>
            </a:r>
            <a:endParaRPr lang="en-IN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In future , the application can be enhanced to predict the edge cases having a risk of disease but currently not uncovered.</a:t>
            </a:r>
          </a:p>
          <a:p>
            <a:r>
              <a:rPr lang="en-US" sz="2800"/>
              <a:t>The application can be enhanced by providing preventive measures and steps to follow to maintain hormone levels</a:t>
            </a:r>
            <a:endParaRPr lang="en-IN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/>
              <a:t>Online References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https://www.javatpoint.com/data-preprocessing-machine-learning</a:t>
            </a:r>
          </a:p>
          <a:p>
            <a:r>
              <a:rPr lang="en-IN" sz="2800"/>
              <a:t>https://towardsdatascience.com/building-a-logistic-regression-in-python-step-by-step-becd4d56c9c8</a:t>
            </a:r>
          </a:p>
          <a:p>
            <a:r>
              <a:rPr lang="en-IN" sz="2800"/>
              <a:t>https://towardsdatascience.com/understanding-confusion-matrix-a9ad42dcfd62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6860" y="2455170"/>
            <a:ext cx="7794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YOU…</a:t>
            </a:r>
            <a:endParaRPr lang="en-IN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5400" b="1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The project proposes supervised machine learning for Hypothyroid Prediction</a:t>
            </a:r>
          </a:p>
          <a:p>
            <a:r>
              <a:rPr lang="en-IN" sz="2800"/>
              <a:t>This uses comparative analysis of machine learning algorithms for finding the best fit model for construction</a:t>
            </a:r>
          </a:p>
          <a:p>
            <a:r>
              <a:rPr lang="en-IN" sz="2800"/>
              <a:t>A model that predicts hypothyroid disease using lab reports </a:t>
            </a:r>
          </a:p>
          <a:p>
            <a:r>
              <a:rPr lang="en-IN" sz="2800"/>
              <a:t>An application to predict Thyroid based on machine learning model </a:t>
            </a:r>
          </a:p>
          <a:p>
            <a:pPr mar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b="1"/>
              <a:t>Introduction</a:t>
            </a:r>
            <a:endParaRPr lang="en-IN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2160589"/>
            <a:ext cx="8797752" cy="4268786"/>
          </a:xfrm>
        </p:spPr>
        <p:txBody>
          <a:bodyPr>
            <a:normAutofit fontScale="85000" lnSpcReduction="20000"/>
          </a:bodyPr>
          <a:lstStyle/>
          <a:p>
            <a:r>
              <a:rPr lang="en-US" sz="2500"/>
              <a:t>Hypothyroidism occurs when our body doesn’t produce enough thyroid hormones.</a:t>
            </a:r>
          </a:p>
          <a:p>
            <a:r>
              <a:rPr lang="en-US" sz="2500"/>
              <a:t> The thyroid is a small, butterfly-shaped gland that sits at the front of our neck.</a:t>
            </a:r>
          </a:p>
          <a:p>
            <a:r>
              <a:rPr lang="en-US" sz="2500"/>
              <a:t> It releases hormones to help our body regulate and use energy.</a:t>
            </a:r>
          </a:p>
          <a:p>
            <a:r>
              <a:rPr lang="en-US" sz="2500"/>
              <a:t>Hypothyroidism affects women more frequently than men.</a:t>
            </a:r>
          </a:p>
          <a:p>
            <a:r>
              <a:rPr lang="en-US" sz="2500"/>
              <a:t> It commonly affects people over the age of 60, but can begin at any age.</a:t>
            </a:r>
          </a:p>
          <a:p>
            <a:r>
              <a:rPr lang="en-US" sz="2500"/>
              <a:t> It may be discovered through a routine blood test or after symptoms begin.</a:t>
            </a:r>
          </a:p>
          <a:p>
            <a:r>
              <a:rPr lang="en-IN" sz="2500"/>
              <a:t>In this project we developed a predictive analytic model using Random Forest Classifier Algorithm applying SMOTE technique using </a:t>
            </a:r>
            <a:r>
              <a:rPr lang="en-IN" sz="2500" err="1"/>
              <a:t>RFECV</a:t>
            </a:r>
            <a:r>
              <a:rPr lang="en-IN" sz="2500"/>
              <a:t> for feature selection to get a best accurate model by comparative analysis of various machine learning algorithms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/>
              <a:t>Data Preprocessing</a:t>
            </a:r>
            <a:endParaRPr lang="en-IN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CBD0A-ED63-4253-8343-6A2DC543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806845"/>
          </a:xfrm>
        </p:spPr>
        <p:txBody>
          <a:bodyPr/>
          <a:lstStyle/>
          <a:p>
            <a:r>
              <a:rPr lang="en-IN" i="1">
                <a:solidFill>
                  <a:schemeClr val="accent1">
                    <a:lumMod val="60000"/>
                    <a:lumOff val="40000"/>
                  </a:schemeClr>
                </a:solidFill>
              </a:rPr>
              <a:t>What and Why Data Preprocessing</a:t>
            </a:r>
            <a:r>
              <a:rPr lang="en-US" i="1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IN" i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5" y="2737244"/>
            <a:ext cx="4185623" cy="4120755"/>
          </a:xfrm>
        </p:spPr>
        <p:txBody>
          <a:bodyPr>
            <a:normAutofit/>
          </a:bodyPr>
          <a:lstStyle/>
          <a:p>
            <a:r>
              <a:rPr lang="en-US" sz="2000"/>
              <a:t>Real-world data is often incomplete, inconsistent, and/or lacking in certain behaviors or trends, and is likely to contain many errors. </a:t>
            </a:r>
          </a:p>
          <a:p>
            <a:r>
              <a:rPr lang="en-US" sz="2000"/>
              <a:t>So we use Data Preprocessing, in-order to improve the model accuracy</a:t>
            </a:r>
          </a:p>
          <a:p>
            <a:r>
              <a:rPr lang="en-US" sz="2000"/>
              <a:t>Data </a:t>
            </a:r>
            <a:r>
              <a:rPr lang="en-US" sz="2000" b="1"/>
              <a:t>preprocessing</a:t>
            </a:r>
            <a:r>
              <a:rPr lang="en-US" sz="2000"/>
              <a:t>  technique involves transforming raw data into an understandable format.</a:t>
            </a:r>
          </a:p>
          <a:p>
            <a:pPr lvl="1"/>
            <a:endParaRPr lang="en-US"/>
          </a:p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3E59A-33C5-47F1-9F8E-F72C6DC32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930400"/>
            <a:ext cx="4185618" cy="576262"/>
          </a:xfrm>
        </p:spPr>
        <p:txBody>
          <a:bodyPr/>
          <a:lstStyle/>
          <a:p>
            <a:r>
              <a:rPr lang="en-IN" i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Preprocessing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73EA2-8413-454D-BC10-308C809A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914076"/>
          </a:xfrm>
        </p:spPr>
        <p:txBody>
          <a:bodyPr>
            <a:noAutofit/>
          </a:bodyPr>
          <a:lstStyle/>
          <a:p>
            <a:pPr lvl="1"/>
            <a:r>
              <a:rPr lang="en-US" sz="1800"/>
              <a:t>COLLECT THE DATASET</a:t>
            </a:r>
          </a:p>
          <a:p>
            <a:pPr lvl="1"/>
            <a:r>
              <a:rPr lang="en-US" sz="1800"/>
              <a:t>IMPORT LIBRARIES</a:t>
            </a:r>
          </a:p>
          <a:p>
            <a:pPr lvl="1"/>
            <a:r>
              <a:rPr lang="en-US" sz="1800"/>
              <a:t>LOAD THE DATASET</a:t>
            </a:r>
          </a:p>
          <a:p>
            <a:pPr lvl="1"/>
            <a:r>
              <a:rPr lang="en-US" sz="1800"/>
              <a:t>FIND MISSING DATA </a:t>
            </a:r>
          </a:p>
          <a:p>
            <a:pPr lvl="1"/>
            <a:r>
              <a:rPr lang="en-US" sz="1800"/>
              <a:t>REMOVE OUTLIERS</a:t>
            </a:r>
          </a:p>
          <a:p>
            <a:pPr lvl="1"/>
            <a:r>
              <a:rPr lang="en-US" sz="1800"/>
              <a:t>CLASS BALANCING USING SMOTE</a:t>
            </a:r>
          </a:p>
          <a:p>
            <a:pPr lvl="1"/>
            <a:r>
              <a:rPr lang="en-US" sz="1800"/>
              <a:t>SPLITTING DATASET INTO TEST AND TRAIN SETS</a:t>
            </a:r>
          </a:p>
          <a:p>
            <a:pPr lvl="1"/>
            <a:r>
              <a:rPr lang="en-US" sz="1800"/>
              <a:t>FEATURE SELECTION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42E-2518-407A-AB30-26F17372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Dataset Snapshot-First Half</a:t>
            </a:r>
            <a:endParaRPr lang="en-IN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9BAB1-2BDD-42E3-BCD9-142EDB13E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t="11733" r="1307" b="48243"/>
          <a:stretch/>
        </p:blipFill>
        <p:spPr>
          <a:xfrm>
            <a:off x="1066801" y="2387599"/>
            <a:ext cx="10579100" cy="4051301"/>
          </a:xfrm>
        </p:spPr>
      </p:pic>
    </p:spTree>
    <p:extLst>
      <p:ext uri="{BB962C8B-B14F-4D97-AF65-F5344CB8AC3E}">
        <p14:creationId xmlns:p14="http://schemas.microsoft.com/office/powerpoint/2010/main" val="39031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Dataset Snapshot-Second Half</a:t>
            </a:r>
            <a:endParaRPr lang="en-IN" b="1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87AD2-8D3D-49C7-823D-8F28F04FF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4" t="12723" r="14597" b="7198"/>
          <a:stretch/>
        </p:blipFill>
        <p:spPr>
          <a:xfrm>
            <a:off x="484630" y="1419225"/>
            <a:ext cx="9183245" cy="50450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/>
              <a:t>Dataset Description </a:t>
            </a:r>
            <a:br>
              <a:rPr lang="en-US"/>
            </a:br>
            <a:r>
              <a:rPr lang="en-US"/>
              <a:t>[Attributes and Domain]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000" b="1"/>
              <a:t>Class : Hypothyroid,Negative</a:t>
            </a:r>
          </a:p>
          <a:p>
            <a:r>
              <a:rPr lang="en-IN" sz="2000"/>
              <a:t>on</a:t>
            </a:r>
            <a:r>
              <a:rPr lang="en-IN" sz="2000" err="1"/>
              <a:t>_thyroxine</a:t>
            </a:r>
            <a:r>
              <a:rPr lang="en-IN" sz="2000"/>
              <a:t>:			 </a:t>
            </a:r>
            <a:r>
              <a:rPr lang="en-IN" sz="2000" err="1"/>
              <a:t>f,t</a:t>
            </a:r>
            <a:r>
              <a:rPr lang="en-IN" sz="2000"/>
              <a:t>.</a:t>
            </a:r>
          </a:p>
          <a:p>
            <a:r>
              <a:rPr lang="en-IN" sz="2000" err="1"/>
              <a:t>query_on_thyroxine</a:t>
            </a:r>
            <a:r>
              <a:rPr lang="en-IN" sz="2000"/>
              <a:t>:		 </a:t>
            </a:r>
            <a:r>
              <a:rPr lang="en-IN" sz="2000" err="1"/>
              <a:t>f,t</a:t>
            </a:r>
            <a:r>
              <a:rPr lang="en-IN" sz="2000"/>
              <a:t>.</a:t>
            </a:r>
          </a:p>
          <a:p>
            <a:r>
              <a:rPr lang="en-IN" sz="2000" err="1"/>
              <a:t>on_antithyroid_medication</a:t>
            </a:r>
            <a:r>
              <a:rPr lang="en-IN" sz="2000"/>
              <a:t>:	 </a:t>
            </a:r>
            <a:r>
              <a:rPr lang="en-IN" sz="2000" err="1"/>
              <a:t>f,t</a:t>
            </a:r>
            <a:r>
              <a:rPr lang="en-IN" sz="2000"/>
              <a:t>.</a:t>
            </a:r>
          </a:p>
          <a:p>
            <a:r>
              <a:rPr lang="en-IN" sz="2000" err="1"/>
              <a:t>thyroid_surgery</a:t>
            </a:r>
            <a:r>
              <a:rPr lang="en-IN" sz="2000"/>
              <a:t>:		 </a:t>
            </a:r>
            <a:r>
              <a:rPr lang="en-IN" sz="2000" err="1"/>
              <a:t>f,t</a:t>
            </a:r>
            <a:r>
              <a:rPr lang="en-IN" sz="2000"/>
              <a:t>.</a:t>
            </a:r>
          </a:p>
          <a:p>
            <a:r>
              <a:rPr lang="en-IN" sz="2000" err="1"/>
              <a:t>query_hypothyroid</a:t>
            </a:r>
            <a:r>
              <a:rPr lang="en-IN" sz="2000"/>
              <a:t>:		 </a:t>
            </a:r>
            <a:r>
              <a:rPr lang="en-IN" sz="2000" err="1"/>
              <a:t>f,t</a:t>
            </a:r>
            <a:r>
              <a:rPr lang="en-IN" sz="2000"/>
              <a:t>.</a:t>
            </a:r>
          </a:p>
          <a:p>
            <a:r>
              <a:rPr lang="en-IN" sz="2000" err="1"/>
              <a:t>query_hyperthyroid</a:t>
            </a:r>
            <a:r>
              <a:rPr lang="en-IN" sz="2000"/>
              <a:t>:		 </a:t>
            </a:r>
            <a:r>
              <a:rPr lang="en-IN" sz="2000" err="1"/>
              <a:t>f,t</a:t>
            </a:r>
            <a:r>
              <a:rPr lang="en-IN" sz="2000"/>
              <a:t>.</a:t>
            </a:r>
          </a:p>
          <a:p>
            <a:pPr marL="0" indent="0">
              <a:buNone/>
            </a:pPr>
            <a:r>
              <a:rPr lang="en-IN" sz="2000"/>
              <a:t>     </a:t>
            </a:r>
          </a:p>
          <a:p>
            <a:endParaRPr lang="en-IN" sz="2000"/>
          </a:p>
          <a:p>
            <a:endParaRPr lang="en-IN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2FF39-E871-4AC2-ABFF-960ED3F90B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/>
              <a:t>pregnant:			 f,t.</a:t>
            </a:r>
          </a:p>
          <a:p>
            <a:r>
              <a:rPr lang="en-IN" sz="2000"/>
              <a:t>sick:				 f,t.</a:t>
            </a:r>
          </a:p>
          <a:p>
            <a:r>
              <a:rPr lang="en-IN" sz="2000"/>
              <a:t>tumor:			 f,t.</a:t>
            </a:r>
          </a:p>
          <a:p>
            <a:r>
              <a:rPr lang="en-IN" sz="2000"/>
              <a:t>lithium:			 f,t.</a:t>
            </a:r>
          </a:p>
          <a:p>
            <a:r>
              <a:rPr lang="en-IN" sz="2000"/>
              <a:t>goitre:			f,t.</a:t>
            </a:r>
          </a:p>
          <a:p>
            <a:r>
              <a:rPr lang="en-IN" sz="2000"/>
              <a:t>sex: 		                       M,F,?.</a:t>
            </a:r>
          </a:p>
          <a:p>
            <a:r>
              <a:rPr lang="en-IN" sz="2000"/>
              <a:t>age:			continuous,?.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0450-0AEE-4C79-95C3-A1E80678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 [Contd…]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3ECA-B068-42BA-8C35-4A91AB6A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/>
              <a:t>TSH_measured:			 f,t.</a:t>
            </a:r>
          </a:p>
          <a:p>
            <a:r>
              <a:rPr lang="en-IN" sz="1600"/>
              <a:t>TSH:				 continuous,?.</a:t>
            </a:r>
          </a:p>
          <a:p>
            <a:r>
              <a:rPr lang="en-IN" sz="1600"/>
              <a:t>T3_measured:			 f,t.</a:t>
            </a:r>
          </a:p>
          <a:p>
            <a:r>
              <a:rPr lang="en-IN" sz="1600"/>
              <a:t>T3:				 continuous,?.</a:t>
            </a:r>
          </a:p>
          <a:p>
            <a:r>
              <a:rPr lang="en-IN" sz="1600"/>
              <a:t>TT4_measured:			 f,t.</a:t>
            </a:r>
          </a:p>
          <a:p>
            <a:r>
              <a:rPr lang="en-IN" sz="1600"/>
              <a:t>TT4:				 continuous,?.</a:t>
            </a:r>
          </a:p>
          <a:p>
            <a:r>
              <a:rPr lang="en-IN" sz="1600"/>
              <a:t>T4U_measured:			 f,t.</a:t>
            </a:r>
          </a:p>
          <a:p>
            <a:r>
              <a:rPr lang="en-IN" sz="1600"/>
              <a:t>T4U:				 continuous,?.</a:t>
            </a:r>
          </a:p>
          <a:p>
            <a:r>
              <a:rPr lang="en-IN" sz="1600"/>
              <a:t>FTI_measured:			 f,t.</a:t>
            </a:r>
          </a:p>
          <a:p>
            <a:r>
              <a:rPr lang="en-IN" sz="1600"/>
              <a:t>FTI:				 continuous,?.</a:t>
            </a:r>
          </a:p>
          <a:p>
            <a:r>
              <a:rPr lang="en-IN" sz="1600"/>
              <a:t>TBG_measured:			 f,t.</a:t>
            </a:r>
          </a:p>
          <a:p>
            <a:r>
              <a:rPr lang="en-IN" sz="1600"/>
              <a:t>TBG:				 continuous,?.</a:t>
            </a:r>
          </a:p>
          <a:p>
            <a:endParaRPr lang="en-IN" sz="1600"/>
          </a:p>
          <a:p>
            <a:endParaRPr lang="en-IN" sz="1600"/>
          </a:p>
          <a:p>
            <a:endParaRPr lang="en-IN" sz="1600"/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7544429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571</TotalTime>
  <Words>947</Words>
  <Application>Microsoft Office PowerPoint</Application>
  <PresentationFormat>Widescreen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Trebuchet MS</vt:lpstr>
      <vt:lpstr>Berlin</vt:lpstr>
      <vt:lpstr>HYPOTHYROID PREDICTION</vt:lpstr>
      <vt:lpstr>Contents</vt:lpstr>
      <vt:lpstr>Abstract</vt:lpstr>
      <vt:lpstr>Introduction</vt:lpstr>
      <vt:lpstr>Data Preprocessing</vt:lpstr>
      <vt:lpstr>Dataset Snapshot-First Half</vt:lpstr>
      <vt:lpstr>Dataset Snapshot-Second Half</vt:lpstr>
      <vt:lpstr>Dataset Description  [Attributes and Domain] </vt:lpstr>
      <vt:lpstr>Dataset Description [Contd…]</vt:lpstr>
      <vt:lpstr>Datapreprocessing Steps Contd…</vt:lpstr>
      <vt:lpstr>Datapreprocessing Steps Contd…</vt:lpstr>
      <vt:lpstr>Feature Selection Techniques</vt:lpstr>
      <vt:lpstr>RFECV plot for optimal feature selection</vt:lpstr>
      <vt:lpstr>Different Algorithms Used In Our Project</vt:lpstr>
      <vt:lpstr>Description of Algorithms</vt:lpstr>
      <vt:lpstr>Description of Algorithms Contd…</vt:lpstr>
      <vt:lpstr>Description of Algorithms Contd…</vt:lpstr>
      <vt:lpstr>Description of Algorithms Contd…</vt:lpstr>
      <vt:lpstr>Before Preprocessing</vt:lpstr>
      <vt:lpstr>Mean Filler RFECV Over Sampling</vt:lpstr>
      <vt:lpstr>Comparision of algorithms test accuracy with RFECV as Feature Selection Technique</vt:lpstr>
      <vt:lpstr>Comparision of algorithms test accuracy with Mean for Null values</vt:lpstr>
      <vt:lpstr>Performance Metrics of RFC Algorithm TEST with SMOTE </vt:lpstr>
      <vt:lpstr>Performance Metrics of RFC Algorithm TRAIN with SMOTE  </vt:lpstr>
      <vt:lpstr>Conclusion</vt:lpstr>
      <vt:lpstr>Future Scope</vt:lpstr>
      <vt:lpstr>Online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HYPOTHYROID PREDICTION</dc:title>
  <dc:creator>Bharathi</dc:creator>
  <cp:lastModifiedBy>Bharathi</cp:lastModifiedBy>
  <cp:revision>45</cp:revision>
  <dcterms:created xsi:type="dcterms:W3CDTF">2020-03-09T03:44:00Z</dcterms:created>
  <dcterms:modified xsi:type="dcterms:W3CDTF">2020-03-10T08:11:13Z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