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54" r:id="rId1"/>
  </p:sldMasterIdLst>
  <p:notesMasterIdLst>
    <p:notesMasterId r:id="rId2"/>
  </p:notesMasterIdLst>
  <p:sldIdLst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70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5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4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4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69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635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="t" anchorCtr="0" bIns="0" lIns="0" rIns="0" spcFirstLastPara="1" tIns="0" wrap="square">
              <a:noAutofit/>
            </a:bodyPr>
            <a:p>
              <a:pPr algn="l" indent="0" lvl="0" marL="0" marR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636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7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38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</a:p>
        </p:txBody>
      </p:sp>
      <p:pic>
        <p:nvPicPr>
          <p:cNvPr id="2097157" name="Google Shape;34;p1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/>
          </a:blip>
          <a:srcRect l="0" t="0" r="0" b="0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  <a:noFill/>
          <a:ln>
            <a:noFill/>
          </a:ln>
        </p:spPr>
      </p:pic>
      <p:sp>
        <p:nvSpPr>
          <p:cNvPr id="1048639" name="Google Shape;35;p1"/>
          <p:cNvSpPr txBox="1"/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</a:p>
        </p:txBody>
      </p:sp>
      <p:sp>
        <p:nvSpPr>
          <p:cNvPr id="1048640" name="Google Shape;36;p1"/>
          <p:cNvSpPr txBox="1"/>
          <p:nvPr/>
        </p:nvSpPr>
        <p:spPr>
          <a:xfrm rot="21585352">
            <a:off x="264215" y="2626011"/>
            <a:ext cx="13474740" cy="222499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312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 ID: 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08A30C50B06AF688ED346992F68EF24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MENT: COMMERCE(B.COM(GENERAL))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MMED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SATHAK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EGE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ARTS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altLang="en-GB" sz="2400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SCIENCE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None/>
            </a:pPr>
            <a:r>
              <a:rPr sz="2400"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511804" y="1554479"/>
            <a:ext cx="8743950" cy="4267200"/>
          </a:xfrm>
        </p:spPr>
        <p:txBody>
          <a:bodyPr/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b="1" dirty="0" lang="en-GB" u="sng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Gather relevant employee data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Job titles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Department.</a:t>
            </a:r>
          </a:p>
          <a:p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 2.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Key Metrics to </a:t>
            </a:r>
            <a:r>
              <a:rPr b="1" dirty="0" lang="en-GB" err="1" u="sng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Rate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Department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Turnover by Position.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r>
              <a:rPr dirty="0" lang="en-GB"/>
              <a:t>: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cleanliness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Standardizing.</a:t>
            </a:r>
          </a:p>
          <a:p>
            <a:r>
              <a:rPr b="1" dirty="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4.Pivot Table Setup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pivot tables that summarize the data for each of the key metrics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filters to drill down into specific departments</a:t>
            </a:r>
          </a:p>
          <a:p>
            <a:pPr indent="-342900" marL="342900">
              <a:buFont typeface="+mj-lt"/>
              <a:buAutoNum type="arabicPeriod"/>
            </a:pPr>
            <a:r>
              <a:rPr dirty="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Roles, or time periods.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14642"/>
            <a:ext cx="10972800" cy="3048000"/>
          </a:xfrm>
        </p:spPr>
        <p:txBody>
          <a:bodyPr/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5. Analysis &amp; Insights: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Analyse trends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periods of turnover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Correlate turnover with other factors.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Visualizations: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Use charts and graphs based on pivot table data</a:t>
            </a:r>
          </a:p>
          <a:p>
            <a:pPr indent="-342900" marL="342900">
              <a:buFont typeface="+mj-lt"/>
              <a:buAutoNum type="arabicPeriod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Create dashboards to allow easy access and understanding of the turnover patterns.</a:t>
            </a:r>
          </a:p>
          <a:p>
            <a:r>
              <a:rPr b="1" dirty="0" sz="20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7. Recommendations: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1.  Based on the analysis</a:t>
            </a:r>
          </a:p>
          <a:p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2.  Suggest strategies for employee retention.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GB"/>
              <a:t>RESULTS</a:t>
            </a:r>
            <a:endParaRPr lang="en-US"/>
          </a:p>
        </p:txBody>
      </p:sp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8310" y="1280160"/>
            <a:ext cx="8717280" cy="4990012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634"/>
            <a:ext cx="8791117" cy="4978400"/>
          </a:xfrm>
        </p:spPr>
        <p:txBody>
          <a:bodyPr/>
          <a:p>
            <a:r>
              <a:rPr b="1" sz="2400"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r>
              <a:rPr b="1" sz="2400" lang="en-GB" u="sng"/>
              <a:t>: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provide a powerful and flexible tool for analyzing employee turnover.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By transforming raw data into meaningful insights, they allow organizations to easily identify trends, problem areas, and potential causes of employee exits.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Through customized views, HR teams can monitor turnover rates by department, role, tenure, and demographics, enabling more targeted retention strategies.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not only helps reduce the costs and disruptions associated with turnover but also supports proactive workforce planning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One of the most critical challenges in human resource management: employee retention.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9518"/>
            <a:ext cx="12187176" cy="684848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39025" y="0"/>
            <a:ext cx="4752975" cy="685800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627152" y="2102729"/>
            <a:ext cx="8593228" cy="1412240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dirty="0" sz="44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for Employee Turnover Analysis</a:t>
            </a:r>
            <a:endParaRPr dirty="0" sz="4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7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3378782" y="1041533"/>
            <a:ext cx="5326152" cy="59588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sp>
        <p:nvSpPr>
          <p:cNvPr id="1048652" name="Text Placeholder 8"/>
          <p:cNvSpPr>
            <a:spLocks noGrp="1"/>
          </p:cNvSpPr>
          <p:nvPr>
            <p:ph type="body" idx="1"/>
          </p:nvPr>
        </p:nvSpPr>
        <p:spPr>
          <a:xfrm>
            <a:off x="438151" y="1468073"/>
            <a:ext cx="7524750" cy="5486400"/>
          </a:xfrm>
        </p:spPr>
        <p:txBody>
          <a:bodyPr/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Employee turnover is a critical issue for organizations, as high turnover rates can lead to increased costs, decreased morale, and loss of organizational knowledge.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To better understand and manage employee turnover, it is essential to analyse various factors such as department, tenure, age, job role, and reasons for leaving.</a:t>
            </a: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 will allow for the dynamic organization and summarization of large datasets, enabling the organization to gain actionable insights into the factors contributing to employee turnover.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9" name="TextBox 10"/>
          <p:cNvSpPr txBox="1"/>
          <p:nvPr/>
        </p:nvSpPr>
        <p:spPr>
          <a:xfrm>
            <a:off x="1057013" y="1828800"/>
            <a:ext cx="7877262" cy="5781040"/>
          </a:xfrm>
          <a:prstGeom prst="rect"/>
          <a:noFill/>
        </p:spPr>
        <p:txBody>
          <a:bodyPr rtlCol="0" wrap="square">
            <a:spAutoFit/>
          </a:bodyPr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dirty="0" sz="2400" lang="en-GB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analyze employee turnover data using pivot tables.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dirty="0" sz="2400" lang="en-GB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identify trends, patterns, and potential causes of turnover within an organization.</a:t>
            </a: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b="0" dirty="0" sz="2400" i="0" lang="en-GB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indent="-342900" marL="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b="0" dirty="0" sz="2400" i="0" lang="en-GB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pivot tables, this project aims to provide a clearer understanding of turnover rates across different departments, positions, and demographic factors.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sp>
        <p:nvSpPr>
          <p:cNvPr id="1048664" name="Text Placeholder 6"/>
          <p:cNvSpPr>
            <a:spLocks noGrp="1"/>
          </p:cNvSpPr>
          <p:nvPr>
            <p:ph type="body" idx="1"/>
          </p:nvPr>
        </p:nvSpPr>
        <p:spPr>
          <a:xfrm>
            <a:off x="755332" y="1857375"/>
            <a:ext cx="8363256" cy="3962400"/>
          </a:xfrm>
        </p:spPr>
        <p:txBody>
          <a:bodyPr/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Human Resources (HR) Team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HR Managers/Directors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Department Heads/Team Leaders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Senior Leadership/Executives: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Analysts/Data Analysts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&amp; Benefits Teams</a:t>
            </a:r>
          </a:p>
          <a:p>
            <a:pPr indent="-285750" marL="285750">
              <a:buFont typeface="Arial" panose="020B0604020202020204" pitchFamily="34" charset="0"/>
              <a:buChar char="•"/>
            </a:pPr>
            <a:endParaRPr dirty="0"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dirty="0"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Recruitment Teams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sp>
        <p:nvSpPr>
          <p:cNvPr id="1048670" name="Text Placeholder 7"/>
          <p:cNvSpPr>
            <a:spLocks noGrp="1"/>
          </p:cNvSpPr>
          <p:nvPr>
            <p:ph type="body" idx="1"/>
          </p:nvPr>
        </p:nvSpPr>
        <p:spPr>
          <a:xfrm>
            <a:off x="3048000" y="2229008"/>
            <a:ext cx="6534150" cy="2743199"/>
          </a:xfrm>
        </p:spPr>
        <p:txBody>
          <a:bodyPr/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formatting- missing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indent="-342900" marL="342900">
              <a:buFont typeface="Arial" panose="020B0604020202020204" pitchFamily="34" charset="0"/>
              <a:buChar char="•"/>
            </a:pPr>
            <a:endParaRPr sz="2000"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sz="2000"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visualiztion</a:t>
            </a:r>
            <a:endParaRPr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71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51031" cy="4533900"/>
          </a:xfrm>
        </p:spPr>
        <p:txBody>
          <a:bodyPr/>
          <a:p>
            <a:r>
              <a:rPr dirty="0" lang="en-GB"/>
              <a:t>ID NO</a:t>
            </a:r>
          </a:p>
          <a:p>
            <a:r>
              <a:rPr dirty="0" lang="en-GB"/>
              <a:t>
First Name</a:t>
            </a:r>
          </a:p>
          <a:p>
            <a:r>
              <a:rPr dirty="0" lang="en-GB"/>
              <a:t>	
Last Name</a:t>
            </a:r>
          </a:p>
          <a:p>
            <a:r>
              <a:rPr dirty="0" lang="en-GB"/>
              <a:t>
Start Date</a:t>
            </a:r>
          </a:p>
          <a:p>
            <a:r>
              <a:rPr dirty="0" lang="en-GB"/>
              <a:t>	
Employee Status</a:t>
            </a:r>
          </a:p>
          <a:p>
            <a:endParaRPr dirty="0" lang="en-GB"/>
          </a:p>
          <a:p>
            <a:r>
              <a:rPr dirty="0" lang="en-GB"/>
              <a:t>Employee Type</a:t>
            </a:r>
          </a:p>
          <a:p>
            <a:endParaRPr dirty="0" lang="en-GB"/>
          </a:p>
          <a:p>
            <a:r>
              <a:rPr dirty="0" lang="en-GB"/>
              <a:t>Pay Zone</a:t>
            </a:r>
          </a:p>
          <a:p>
            <a:endParaRPr dirty="0" lang="en-GB"/>
          </a:p>
          <a:p>
            <a:r>
              <a:rPr dirty="0" lang="en-GB"/>
              <a:t>Employee Classification Type</a:t>
            </a:r>
          </a:p>
          <a:p>
            <a:endParaRPr dirty="0" lang="en-GB"/>
          </a:p>
          <a:p>
            <a:r>
              <a:rPr dirty="0" lang="en-GB"/>
              <a:t>Current Employee Rating</a:t>
            </a: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1300162" y="517023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9" name="Text Placeholder 9"/>
          <p:cNvSpPr>
            <a:spLocks noGrp="1"/>
          </p:cNvSpPr>
          <p:nvPr>
            <p:ph type="body" idx="1"/>
          </p:nvPr>
        </p:nvSpPr>
        <p:spPr>
          <a:xfrm>
            <a:off x="1300162" y="2019300"/>
            <a:ext cx="8181822" cy="838201"/>
          </a:xfrm>
        </p:spPr>
        <p:txBody>
          <a:bodyPr/>
          <a:p>
            <a:r>
              <a:rPr lang="en-GB"/>
              <a:t>•</a:t>
            </a:r>
            <a:r>
              <a:rPr sz="2800" lang="en-GB"/>
              <a:t>Performance level=IFS(Z8&gt;=5,”VERY HIGH”,Z8&gt;=4,”HIGH”,Z8&gt;=3,”MED”, TRUE, “LO</a:t>
            </a:r>
            <a:r>
              <a:rPr lang="en-GB"/>
              <a:t>W”)</a:t>
            </a:r>
            <a:endParaRPr lang="en-US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429066" y="8227507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RMX3840</dc:creator>
  <dcterms:created xsi:type="dcterms:W3CDTF">2024-09-11T16:29:09Z</dcterms:created>
  <dcterms:modified xsi:type="dcterms:W3CDTF">2024-09-11T16:29:09Z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73761f48187a434d9e5fca53fb9da9f1</vt:lpwstr>
  </property>
</Properties>
</file>