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5" r:id="rId8"/>
    <p:sldId id="266" r:id="rId9"/>
    <p:sldId id="267" r:id="rId10"/>
    <p:sldId id="260" r:id="rId11"/>
    <p:sldId id="269" r:id="rId12"/>
    <p:sldId id="272" r:id="rId13"/>
    <p:sldId id="261" r:id="rId14"/>
    <p:sldId id="271" r:id="rId15"/>
    <p:sldId id="270" r:id="rId16"/>
    <p:sldId id="262" r:id="rId17"/>
    <p:sldId id="263" r:id="rId18"/>
    <p:sldId id="273" r:id="rId19"/>
    <p:sldId id="26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9AA0A6"/>
          </p15:clr>
        </p15:guide>
        <p15:guide id="2" pos="5858" userDrawn="1">
          <p15:clr>
            <a:srgbClr val="9AA0A6"/>
          </p15:clr>
        </p15:guide>
        <p15:guide id="3" orient="horz" pos="15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80"/>
        <p:guide pos="5858"/>
        <p:guide orient="horz" pos="157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" name="Google Shape;10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Keep observations </a:t>
            </a:r>
            <a:endParaRPr lang="en-US"/>
          </a:p>
        </p:txBody>
      </p:sp>
      <p:sp>
        <p:nvSpPr>
          <p:cNvPr id="126" name="Google Shape;126;p3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Add graphical </a:t>
            </a:r>
            <a:endParaRPr lang="en-US"/>
          </a:p>
        </p:txBody>
      </p:sp>
      <p:sp>
        <p:nvSpPr>
          <p:cNvPr id="134" name="Google Shape;134;p3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Add graphical </a:t>
            </a:r>
            <a:endParaRPr lang="en-US"/>
          </a:p>
        </p:txBody>
      </p:sp>
      <p:sp>
        <p:nvSpPr>
          <p:cNvPr id="134" name="Google Shape;134;p3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2" name="Google Shape;142;p6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 lang="en-US"/>
          </a:p>
        </p:txBody>
      </p:sp>
      <p:sp>
        <p:nvSpPr>
          <p:cNvPr id="79" name="Google Shape;79;gf3a8d4be09_2_18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3" name="Google Shape;93;gf3a8d4be09_2_9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" name="Google Shape;10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" name="Google Shape;10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gf3a8d4be09_2_86"/>
          <p:cNvSpPr txBox="1"/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f3a8d4be09_2_86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5" name="Google Shape;25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1"/>
          <p:cNvSpPr txBox="1"/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0" name="Google Shape;3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44"/>
          <p:cNvSpPr txBox="1"/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46" name="Google Shape;46;p44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/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/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53" name="Google Shape;53;p45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image" Target="NULL" TargetMode="External"/><Relationship Id="rId5" Type="http://schemas.openxmlformats.org/officeDocument/2006/relationships/image" Target="../media/image5.jpe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title"/>
          </p:nvPr>
        </p:nvSpPr>
        <p:spPr>
          <a:xfrm>
            <a:off x="838200" y="365125"/>
            <a:ext cx="10515600" cy="110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IRON ORE PRICE ANALYSIS</a:t>
            </a:r>
            <a:endParaRPr lang="en-IN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73" name="Google Shape;73;p1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          					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/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                                                      </a:t>
            </a:r>
            <a:r>
              <a:rPr lang="en-I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Name:Jayasri Kolli</a:t>
            </a:r>
            <a:endParaRPr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        Course Name: Professional Data Analytics</a:t>
            </a:r>
            <a:endParaRPr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               Project Name: Iron Ore Price Analysis</a:t>
            </a:r>
            <a:endParaRPr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                                  Mentor Name:Pallavi</a:t>
            </a:r>
            <a:endParaRPr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179158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IN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requirements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20345" y="821055"/>
            <a:ext cx="11710670" cy="563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5000"/>
              </a:lnSpc>
            </a:pPr>
            <a:endParaRPr 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0680" y="1172210"/>
            <a:ext cx="11118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u="sng">
                <a:latin typeface="Calibri" panose="020F0502020204030204" charset="0"/>
                <a:cs typeface="Calibri" panose="020F0502020204030204" charset="0"/>
              </a:rPr>
              <a:t>Hardware</a:t>
            </a: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Processor: Multi-core processor (e.g., Intel Core i5 or higher)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Memory (RAM): Minimum 8 GB (16 GB recommended)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Storage: SSD recommended for faster data access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u="sng">
                <a:latin typeface="Calibri" panose="020F0502020204030204" charset="0"/>
                <a:cs typeface="Calibri" panose="020F0502020204030204" charset="0"/>
              </a:rPr>
              <a:t>Software:</a:t>
            </a:r>
            <a:endParaRPr lang="en-US" sz="1800" u="sng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Operating System: Windows, macOS, Linux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Python: Version 3.6+ with pandas, numpy, matplotlib, seaborn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u="sng">
                <a:latin typeface="Calibri" panose="020F0502020204030204" charset="0"/>
                <a:cs typeface="Calibri" panose="020F0502020204030204" charset="0"/>
              </a:rPr>
              <a:t>Database</a:t>
            </a: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: MySQL, PostgreSQL, SQL Server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IDE: Anaconda (Spyder, Jupyter Notebook), VS Code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u="sng">
                <a:latin typeface="Calibri" panose="020F0502020204030204" charset="0"/>
                <a:cs typeface="Calibri" panose="020F0502020204030204" charset="0"/>
              </a:rPr>
              <a:t>Additional Tools: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Microsoft Excel for initial data exploration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Libraries: SQLAlchemy, pymysql for database interactions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u="sng">
                <a:latin typeface="Calibri" panose="020F0502020204030204" charset="0"/>
                <a:cs typeface="Calibri" panose="020F0502020204030204" charset="0"/>
              </a:rPr>
              <a:t>Connectivity</a:t>
            </a: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Internet access for updates and documentation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Picture 2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22920" y="1361440"/>
            <a:ext cx="3043555" cy="400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8194" y="149050"/>
            <a:ext cx="92472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SQL</a:t>
            </a:r>
            <a:endParaRPr lang="en-IN" alt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866775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884826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9600" y="1180465"/>
            <a:ext cx="5257165" cy="4884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average global demand (1,943.92) is slightly lower than global supply (1,954.00). This suggests a balanced market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High variance (77,606,561.38) and standard deviation (8,803.15) indicate significant fluctuations in iron ore prices, which could affect production costs and profit margins.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The kurtosis of 6,529.31 indicates that the distribution of iron ore prices is very peaked, suggesting that extreme values (outliers) may significantly influence pricing.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The negative kurtosis (-2.85) suggests a more uniform distribution of supply, indicating less volatility compared to demand.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altLang="en-US"/>
              <a:t>The negative kurtosis values for aluminum, copper, and nickel suggest a more uniform distribution of prices, which could indicate stable market conditions.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The skewness values near 0.00 for many columns suggest that data distributions are relatively symmetrical, making statistical analyses more straightforward.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259830" y="1301750"/>
            <a:ext cx="5231130" cy="456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Iron Ore Price: The mean price is high, with significant price fluctuations as shown by high variance and standard deviation. The kurtosis suggests outliers are influencing prices.</a:t>
            </a:r>
            <a:endParaRPr lang="en-US"/>
          </a:p>
          <a:p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Global Demand and Supply: Demand is slightly lower than supply, indicating market balance. Supply shows less volatility, while demand might need monitoring for changes.</a:t>
            </a:r>
            <a:endParaRPr lang="en-US"/>
          </a:p>
          <a:p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Freight Rates: Average freight rates are significant, with high variability. These costs impact the overall profitability of iron ore pricing.</a:t>
            </a:r>
            <a:endParaRPr lang="en-US"/>
          </a:p>
          <a:p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Stockpile Management: Stockpile levels are generally manageable but fluctuate, implying potential supply chain issues.</a:t>
            </a:r>
            <a:endParaRPr lang="en-US"/>
          </a:p>
          <a:p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Production Volume and Costs: High production volumes with large variances suggest inefficiencies. Production costs are variable across operations.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8194" y="149050"/>
            <a:ext cx="92472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-Python</a:t>
            </a:r>
            <a:endParaRPr lang="en-IN" alt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6308725" y="1258570"/>
            <a:ext cx="5147310" cy="462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volatility indicates instability in the iron ore market, affecting production costs.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Stable demand supports planning for production and inventory management.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Balanced supply levels suggest a healthy supply chain.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variability in freight rates could impact logistics costs.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Consistent stockpile levels indicate effective inventory management.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variability in production can impact supply consistency.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Variability in interest rates could affect borrowing and investment decisions.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Consistent inflation levels support stable economic conditions.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873125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081430" y="873396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78815" y="1259205"/>
            <a:ext cx="5209540" cy="4643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Highly skewed distribution indicates many low prices with a few very high prices; indicates potential outliers.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Relatively symmetrical distribution; low skewness suggests stable demand.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Slightly negative skewness suggests a slight tendency toward lower values in the dataset.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Low skewness and high variance indicate variability in freight costs.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Relatively symmetrical with low variance; stable stock levels indicate effective inventory management.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Highly skewed to the right, indicating most production is at the lower end with some high-volume outliers.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Symmetrical distribution suggests consistent production costs; low variability.</a:t>
            </a:r>
            <a:endParaRPr lang="en-IN" altLang="en-US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8285" y="149225"/>
            <a:ext cx="1047877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-Power Bi Dash Board</a:t>
            </a:r>
            <a:endParaRPr lang="en-IN" alt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301750"/>
            <a:ext cx="5168900" cy="442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Positive skewness indicates higher prices; extreme variance suggests potential for significant pricing risk.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Positive skewness indicates many lower prices with some high prices; high variance indicates potential risk.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Slightly positive skewness suggests higher prices; high variance indicates significant price fluctuations.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Near-zero skewness suggests stable emissions management; low variability is beneficial for compliance.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Symmetrical distribution indicates efficiency in production; stable steel production levels are advantageous.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Symmetrical distribution; predictable tariff levels support trade cost stability.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Nearly symmetrical with low skewness; stable growth reflects a healthy economic environment.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6330950" y="1301750"/>
            <a:ext cx="5086985" cy="450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Iron ore prices average at 12.65K, with production volume at 84.58M tons, showing seasonal fluctuations. Prices peak in May and decline before rising again year-end, indicating supply-demand imbalances.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negative balance (-6.79K) suggests oversupply, which may drive prices down.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Magnetite (229.95B) and Siderite (239.07B) are top revenue generators. Optimizing their production could enhance profitability.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Australia and India lead in production and environmental influence, likely to face scrutiny over sustainability.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Supply remains steady, while demand is lower, suggesting potential for strategic supply cuts to stabilize prices.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Supply remains steady, while demand is lower, suggesting potential for strategic supply cuts to stabilize prices.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203" y="873125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873396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05410" y="907415"/>
            <a:ext cx="11743690" cy="5572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Handling Missing Values: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Applied KNN Imputer to fill missing values in numerical columns.</a:t>
            </a: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Replaced missing values in categorical columns with 'Unknown'.</a:t>
            </a: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IN" alt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Handling Duplicates: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Detected and </a:t>
            </a:r>
            <a:r>
              <a:rPr lang="en-IN" altLang="en-US" sz="1800">
                <a:latin typeface="Calibri" panose="020F0502020204030204" charset="0"/>
                <a:cs typeface="Calibri" panose="020F0502020204030204" charset="0"/>
              </a:rPr>
              <a:t>found no </a:t>
            </a:r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duplicate rows.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Outlier Treatment: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Applied IQR-based capping to handle outliers.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Variance Check:</a:t>
            </a:r>
            <a:endParaRPr lang="en-US" sz="18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No columns with zero or near-zero variance found.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 b="1">
                <a:latin typeface="Calibri" panose="020F0502020204030204" charset="0"/>
                <a:cs typeface="Calibri" panose="020F0502020204030204" charset="0"/>
              </a:rPr>
              <a:t>One-Hot Encoding: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Encoded categorical columns using one-hot encoding.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228600" y="179151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 </a:t>
            </a: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-Power Bi Dash Board</a:t>
            </a:r>
            <a:endParaRPr lang="en-IN" alt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" y="859155"/>
            <a:ext cx="11958320" cy="5952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228600" y="179151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 </a:t>
            </a: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-Google Looker Studio Dash Board</a:t>
            </a:r>
            <a:endParaRPr lang="en-IN" alt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63600"/>
            <a:ext cx="11857355" cy="58978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/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gf3a8d4be09_2_180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11034000" cy="461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IN" alt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Problem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 and Scope</a:t>
            </a:r>
            <a:endParaRPr lang="en-IN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CRISP-ML(Q)</a:t>
            </a:r>
            <a:endParaRPr lang="en-IN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IN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Stack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Architecture - Data F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 Diagram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</a:t>
            </a:r>
            <a:r>
              <a:rPr lang="en-IN" alt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Dictionary</a:t>
            </a:r>
            <a:endParaRPr lang="en-IN" alt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IN" alt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Requiremnets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</a:t>
            </a:r>
            <a:endParaRPr lang="en-US"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IN" alt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</a:t>
            </a: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65100" y="1074420"/>
            <a:ext cx="8568055" cy="1939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IN" altLang="en-US" sz="2400">
                <a:latin typeface="Calibri" panose="020F0502020204030204" charset="0"/>
                <a:cs typeface="Calibri" panose="020F0502020204030204" charset="0"/>
              </a:rPr>
              <a:t>The challenges lies in effectively analyzing the fluctuating prices of iron ore to inform strategic decision making for stakeholder in the mining manufacturing and energy sector.</a:t>
            </a:r>
            <a:endParaRPr lang="en-I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077008" y="1151573"/>
            <a:ext cx="2143125" cy="2143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/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 and Scope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gf3a8d4be09_2_92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393065" y="861695"/>
            <a:ext cx="11497945" cy="54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lang="en-IN" altLang="en-US" sz="2400" i="0" u="none" strike="noStrike" cap="none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/>
              </a:rPr>
              <a:t>Business </a:t>
            </a:r>
            <a:r>
              <a:rPr sz="2400" i="0" u="none" strike="noStrike" cap="none">
                <a:solidFill>
                  <a:srgbClr val="000000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Objective : Maximize profitability</a:t>
            </a: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sz="2400" i="0" u="none" strike="noStrike" cap="none">
                <a:solidFill>
                  <a:srgbClr val="000000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Business Constraint : Minimize costs through informed decision making based on the analysis of iron ore prices.</a:t>
            </a: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sz="2400" i="0" u="none" strike="noStrike" cap="none">
                <a:solidFill>
                  <a:srgbClr val="000000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Success Criteria:</a:t>
            </a: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sz="2400" i="0" u="none" strike="noStrike" cap="none">
                <a:solidFill>
                  <a:srgbClr val="000000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Business Success Criteria: Achieving a 10 % increasing profit margins through optimized procurement and pricing strategies.</a:t>
            </a: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Char char="•"/>
            </a:pPr>
            <a:r>
              <a:rPr sz="2400" i="0" u="none" strike="noStrike" cap="none">
                <a:solidFill>
                  <a:srgbClr val="000000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Economic Success Criteria : Generating a 20% increase in revenue from iron ore sales within the first year of implementation.</a:t>
            </a:r>
            <a:endParaRPr sz="2400" i="0" u="none" strike="noStrike" cap="none">
              <a:solidFill>
                <a:srgbClr val="00000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8600" y="186137"/>
            <a:ext cx="10515600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CRISP-ML(Q) Methodology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18465" y="1129665"/>
            <a:ext cx="10930890" cy="3820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CRISP-ML(Q) stands for Cross-Industry Standard Process for Machine Learning with Quality assurance.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It is a process model that outlines the steps necessary for successful machine learning projects, ensuring high quality and reliability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By aligning our objectives with CRISP-ML(Q) methodology, we leverage SQL and Python for data preparation, apply advanced analysis techniques to identify optimal raw material combinations, and implement our findings to improve steel production efficiency and quality.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8600" y="186137"/>
            <a:ext cx="10515600" cy="5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stacks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01980" y="915670"/>
            <a:ext cx="10737850" cy="5278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u="sng">
                <a:latin typeface="Calibri" panose="020F0502020204030204" charset="0"/>
                <a:cs typeface="Calibri" panose="020F0502020204030204" charset="0"/>
              </a:rPr>
              <a:t>Programming Languages:</a:t>
            </a:r>
            <a:endParaRPr lang="en-US" sz="2000" u="sng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1. </a:t>
            </a: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Python: pandas, NumPy, SciPy, scikit-learn, matplotlib, seaborn.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Pandas: Data manipulation and analysis.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NumPy: Numerical data processing.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Matplotlib: Data visualization.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Seaborn: Statistical data visualization.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2. </a:t>
            </a: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SQL: SQLAlchemy, pymysql.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u="sng">
                <a:latin typeface="Calibri" panose="020F0502020204030204" charset="0"/>
                <a:cs typeface="Calibri" panose="020F0502020204030204" charset="0"/>
              </a:rPr>
              <a:t>EDA Techniques:</a:t>
            </a:r>
            <a:endParaRPr lang="en-US" sz="2000" u="sng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Statistical analysis and visualizations to identify correlations, trends, and outliers.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u="sng">
                <a:latin typeface="Calibri" panose="020F0502020204030204" charset="0"/>
                <a:cs typeface="Calibri" panose="020F0502020204030204" charset="0"/>
              </a:rPr>
              <a:t>Data Storage and Management:</a:t>
            </a:r>
            <a:endParaRPr lang="en-US" sz="2000" u="sng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MySQL: Efficient data management and querying.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u="sng">
                <a:latin typeface="Calibri" panose="020F0502020204030204" charset="0"/>
                <a:cs typeface="Calibri" panose="020F0502020204030204" charset="0"/>
              </a:rPr>
              <a:t>Data Analysis and Visualization:</a:t>
            </a:r>
            <a:endParaRPr lang="en-US" sz="2000" u="sng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Power BI: Interactive dashboards and reports.Displaying key performance indicators (KP</a:t>
            </a:r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I)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10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64195" y="1513840"/>
            <a:ext cx="3357245" cy="2193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31" name="Picture 2" descr="database mysql&quot; Icon - Download for ...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r:link="rId6"/>
          <a:stretch>
            <a:fillRect/>
          </a:stretch>
        </p:blipFill>
        <p:spPr>
          <a:xfrm>
            <a:off x="7666355" y="1942465"/>
            <a:ext cx="996950" cy="110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8600" y="179152"/>
            <a:ext cx="10515600" cy="53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Architecture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 Box 34"/>
          <p:cNvSpPr txBox="1"/>
          <p:nvPr/>
        </p:nvSpPr>
        <p:spPr>
          <a:xfrm>
            <a:off x="4184650" y="281114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860" y="942975"/>
            <a:ext cx="11798935" cy="51104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Dictionary 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Table 26"/>
          <p:cNvGraphicFramePr/>
          <p:nvPr>
            <p:custDataLst>
              <p:tags r:id="rId2"/>
            </p:custDataLst>
          </p:nvPr>
        </p:nvGraphicFramePr>
        <p:xfrm>
          <a:off x="272415" y="965200"/>
          <a:ext cx="11372850" cy="4868545"/>
        </p:xfrm>
        <a:graphic>
          <a:graphicData uri="http://schemas.openxmlformats.org/drawingml/2006/table">
            <a:tbl>
              <a:tblPr/>
              <a:tblGrid>
                <a:gridCol w="11372850"/>
              </a:tblGrid>
              <a:tr h="4868545">
                <a:tc>
                  <a:txBody>
                    <a:bodyPr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Date</a:t>
                      </a: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: Date of the data entry, used to track daily prices and trends for iron ore and substitutes.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Iron_Ore_Price: The price of iron ore per metric ton in INR. Fluctuates based on global demand, supply, and market conditions.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Global_Demand: Total global demand for iron ore. Helps analyze supply-demand dynamics to forecast price trends.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Global_Supply: Total global supply of iron ore. Important for understanding potential oversupply or shortages.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Freight_Rate:The cost of shipping iron ore to various destinations, affecting the overall landed cost of the commodity.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Stockpile:Iron ore stockpiles held by mines or at ports. Larger stockpiles can signal oversupply, influencing prices.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Production_Volume:Daily iron ore production volume. Used to understand production capacity and potential bottlenecks.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Production_Cost:The cost to produce one metric ton of iron ore, affecting profitability and pricing strategies.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Ore_Grade:The quality/type of iron ore, such as Limonite, Siderite, Magnetite, etc. High-grade ores typically have higher prices.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Mining_Location</a:t>
                      </a:r>
                      <a:r>
                        <a:rPr lang="en-IN" altLang="en-US" sz="1600" b="1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  <a:sym typeface="+mn-ea"/>
                        </a:rPr>
                        <a:t>: The geographical location of the mine, which affects logistics, costs, and market access.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Dictionary 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Table 26"/>
          <p:cNvGraphicFramePr/>
          <p:nvPr>
            <p:custDataLst>
              <p:tags r:id="rId2"/>
            </p:custDataLst>
          </p:nvPr>
        </p:nvGraphicFramePr>
        <p:xfrm>
          <a:off x="272415" y="965200"/>
          <a:ext cx="11372850" cy="4868545"/>
        </p:xfrm>
        <a:graphic>
          <a:graphicData uri="http://schemas.openxmlformats.org/drawingml/2006/table">
            <a:tbl>
              <a:tblPr/>
              <a:tblGrid>
                <a:gridCol w="11372850"/>
              </a:tblGrid>
              <a:tr h="4868545">
                <a:tc>
                  <a:txBody>
                    <a:bodyPr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Exchange_Rate_USD: Exchange rate between USD and INR. Affects the international pricing of iron ore and global trade dynamics.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Interest_Rate:The interest rate that influences the cost of capital for mining operations and expansions.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Inflation_Rate:Inflation in key economies, impacting costs of production and market prices.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GDP_Growth_Importer:The GDP growth rate of key iron ore importing countries (e.g., China). Higher growth often signals increased demand.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Tariffs: Trade tariffs imposed on iron ore imports/exports. Tariffs can impact trade flows and pricing strategies.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Steel_Production:Global steel production volume, a key driver of iron ore demand. High steel production typically increases iron ore demand.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Carbon_Emissions:The amount of CO2 emissions generated per metric ton of iron ore produced. Important for sustainability and regulatory compliance.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Aluminum_Price: The price of aluminum per metric ton, included as a substitute metal for iron ore. 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Copper_Price:The price of copper per metric ton, another substitute for iron ore in certain applications.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altLang="en-US" sz="16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Nickel_Price:The price of nickel per metric ton, used in high-strength steel alloys as a substitute for iron. </a:t>
                      </a:r>
                      <a:endParaRPr lang="en-IN" altLang="en-US" sz="16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895*383"/>
  <p:tag name="TABLE_ENDDRAG_RECT" val="21*76*895*383"/>
</p:tagLst>
</file>

<file path=ppt/tags/tag5.xml><?xml version="1.0" encoding="utf-8"?>
<p:tagLst xmlns:p="http://schemas.openxmlformats.org/presentationml/2006/main">
  <p:tag name="TABLE_ENDDRAG_ORIGIN_RECT" val="895*383"/>
  <p:tag name="TABLE_ENDDRAG_RECT" val="21*76*895*383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10249</Words>
  <Application>WPS Presentation</Application>
  <PresentationFormat/>
  <Paragraphs>267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Georgia</vt:lpstr>
      <vt:lpstr>Times New Roman</vt:lpstr>
      <vt:lpstr>Calibri</vt:lpstr>
      <vt:lpstr>Microsoft YaHei</vt:lpstr>
      <vt:lpstr>Arial Unicode MS</vt:lpstr>
      <vt:lpstr>Office Theme</vt:lpstr>
      <vt:lpstr>PowerPoint 演示文稿</vt:lpstr>
      <vt:lpstr>Contents</vt:lpstr>
      <vt:lpstr>Business Problem</vt:lpstr>
      <vt:lpstr>Project Overview and Scope</vt:lpstr>
      <vt:lpstr>CRISP-ML(Q) Methodology</vt:lpstr>
      <vt:lpstr>Technical stacks</vt:lpstr>
      <vt:lpstr> Project Architecture</vt:lpstr>
      <vt:lpstr>Data Dictionary </vt:lpstr>
      <vt:lpstr>Data Dictionary </vt:lpstr>
      <vt:lpstr>  System requirements</vt:lpstr>
      <vt:lpstr>Exploratory Data Analysis [EDA]- SQL</vt:lpstr>
      <vt:lpstr>Exploratory Data Analysis [EDA]-Python</vt:lpstr>
      <vt:lpstr>Exploratory Data Analysis [EDA]-Power Bi Dash Board</vt:lpstr>
      <vt:lpstr>Data Preprocessing</vt:lpstr>
      <vt:lpstr>Data Visualization -Power Bi Dash Board</vt:lpstr>
      <vt:lpstr>Data Visualization -Google Looker Studio Dash Board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BARTHWAL</dc:creator>
  <cp:lastModifiedBy>jayasri kolli</cp:lastModifiedBy>
  <cp:revision>12</cp:revision>
  <dcterms:created xsi:type="dcterms:W3CDTF">2024-10-09T05:18:00Z</dcterms:created>
  <dcterms:modified xsi:type="dcterms:W3CDTF">2024-10-09T10:59:56Z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8EE49E083E3645DA9C460C1EA2CE7850_13</vt:lpwstr>
  </property>
  <property fmtid="{D5CDD505-2E9C-101B-9397-08002B2CF9AE}" pid="3" name="KSOProductBuildVer">
    <vt:lpwstr>1033-12.2.0.18283</vt:lpwstr>
  </property>
</Properties>
</file>